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mensões do uso de tecnologia e Inteligência Artificial (IA) em Recrutamento e Seleção (R&amp;S): benefícios, tendências e resistências"/>
          <p:cNvSpPr txBox="1"/>
          <p:nvPr>
            <p:ph type="ctrTitle"/>
          </p:nvPr>
        </p:nvSpPr>
        <p:spPr>
          <a:xfrm>
            <a:off x="1270000" y="2203970"/>
            <a:ext cx="10464800" cy="2170660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8100"/>
              </a:lnSpc>
              <a:spcBef>
                <a:spcPts val="1200"/>
              </a:spcBef>
              <a:defRPr b="1" sz="4166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Dimensões do uso de tecnologia e Inteligência Artificial (IA) em Recrutamento e Seleção (R&amp;S): benefícios, tendências e resistências </a:t>
            </a:r>
          </a:p>
        </p:txBody>
      </p:sp>
      <p:sp>
        <p:nvSpPr>
          <p:cNvPr id="120" name="Daniel Blumen…"/>
          <p:cNvSpPr txBox="1"/>
          <p:nvPr>
            <p:ph type="subTitle" sz="quarter" idx="1"/>
          </p:nvPr>
        </p:nvSpPr>
        <p:spPr>
          <a:xfrm>
            <a:off x="9529365" y="4917008"/>
            <a:ext cx="2345880" cy="1367384"/>
          </a:xfrm>
          <a:prstGeom prst="rect">
            <a:avLst/>
          </a:prstGeom>
        </p:spPr>
        <p:txBody>
          <a:bodyPr/>
          <a:lstStyle/>
          <a:p>
            <a:pPr algn="l" defTabSz="429768">
              <a:lnSpc>
                <a:spcPts val="3200"/>
              </a:lnSpc>
              <a:spcBef>
                <a:spcPts val="1100"/>
              </a:spcBef>
              <a:defRPr b="1" sz="1535">
                <a:latin typeface="Times"/>
                <a:ea typeface="Times"/>
                <a:cs typeface="Times"/>
                <a:sym typeface="Times"/>
              </a:defRPr>
            </a:pPr>
            <a:r>
              <a:t>Daniel Blumen</a:t>
            </a:r>
          </a:p>
          <a:p>
            <a:pPr algn="l" defTabSz="429768">
              <a:lnSpc>
                <a:spcPts val="3200"/>
              </a:lnSpc>
              <a:spcBef>
                <a:spcPts val="1100"/>
              </a:spcBef>
              <a:defRPr b="1" sz="1535">
                <a:latin typeface="Times"/>
                <a:ea typeface="Times"/>
                <a:cs typeface="Times"/>
                <a:sym typeface="Times"/>
              </a:defRPr>
            </a:pPr>
            <a:r>
              <a:t>Vanessa Martines Cepellos</a:t>
            </a:r>
          </a:p>
          <a:p>
            <a:pPr algn="l" defTabSz="429768">
              <a:lnSpc>
                <a:spcPts val="2900"/>
              </a:lnSpc>
              <a:spcBef>
                <a:spcPts val="1100"/>
              </a:spcBef>
              <a:defRPr b="1" sz="1253">
                <a:latin typeface="Times"/>
                <a:ea typeface="Times"/>
                <a:cs typeface="Times"/>
                <a:sym typeface="Times"/>
              </a:defRPr>
            </a:pPr>
            <a:endParaRPr b="0" sz="1128"/>
          </a:p>
        </p:txBody>
      </p:sp>
      <p:sp>
        <p:nvSpPr>
          <p:cNvPr id="121" name="Matheus Cordeiro / Nicolas Couti / Patrick Padilha / Rafael Kazuhito"/>
          <p:cNvSpPr txBox="1"/>
          <p:nvPr/>
        </p:nvSpPr>
        <p:spPr>
          <a:xfrm>
            <a:off x="2936453" y="6826770"/>
            <a:ext cx="7131894" cy="1113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347472">
              <a:lnSpc>
                <a:spcPts val="3300"/>
              </a:lnSpc>
              <a:spcBef>
                <a:spcPts val="900"/>
              </a:spcBef>
              <a:defRPr sz="1849">
                <a:latin typeface="Times"/>
                <a:ea typeface="Times"/>
                <a:cs typeface="Times"/>
                <a:sym typeface="Times"/>
              </a:defRPr>
            </a:pPr>
            <a:r>
              <a:t>Matheus Cordeiro / Nicolas Couti / Patrick Padilha / Rafael Kazuhito</a:t>
            </a:r>
          </a:p>
          <a:p>
            <a:pPr algn="l" defTabSz="347472">
              <a:lnSpc>
                <a:spcPts val="2300"/>
              </a:lnSpc>
              <a:spcBef>
                <a:spcPts val="900"/>
              </a:spcBef>
              <a:defRPr sz="1013">
                <a:latin typeface="Times"/>
                <a:ea typeface="Times"/>
                <a:cs typeface="Times"/>
                <a:sym typeface="Times"/>
              </a:defRPr>
            </a:pPr>
            <a:endParaRPr b="0" sz="912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enefíc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Benefícios</a:t>
            </a:r>
          </a:p>
        </p:txBody>
      </p:sp>
      <p:sp>
        <p:nvSpPr>
          <p:cNvPr id="147" name="Eficiência: A IA pode automatizar tarefas repetitivas, como triagem de currículos, agendamento de entrevistas e coleta de referências, economizando tempo e recurs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Eficiência: A IA pode automatizar tarefas repetitivas, como triagem de currículos, agendamento de entrevistas e coleta de referências, economizando tempo e recursos.</a:t>
            </a:r>
          </a:p>
          <a:p>
            <a:pPr/>
            <a:r>
              <a:t>Precisão: Algoritmos de IA podem analisar grandes volumes de dados de candidatos e identificar correspondências precisas com os requisitos do cargo, reduzindo erros humanos.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iversidade e inclusão: A IA pode ajudar a eliminar o viés inconsciente na seleção de candidatos, promovendo a diversidade e a igualdade de oportunida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Diversidade e inclusão: A IA pode ajudar a eliminar o viés inconsciente na seleção de candidatos, promovendo a diversidade e a igualdade de oportunidades.</a:t>
            </a:r>
          </a:p>
          <a:p>
            <a:pPr/>
            <a:r>
              <a:t>Melhor tomada de decisão: A análise de dados e a IA podem fornecer insights valiosos para as empresas, ajudando-as a tomar decisões de contratação mais informadas.</a:t>
            </a:r>
          </a:p>
          <a:p>
            <a:pPr/>
            <a:r>
              <a:t>Experiência do candidato: Chatbots, assistentes virtuais e entrevistas remotas melhoram a experiência do candidato, tornando o processo mais acessível e conveniente.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ndê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Tendências</a:t>
            </a:r>
          </a:p>
        </p:txBody>
      </p:sp>
      <p:sp>
        <p:nvSpPr>
          <p:cNvPr id="152" name="Recrutamento baseado em habilidades: As empresas estão priorizando a identificação de habilidades específicas dos candidatos, em vez de depender apenas de títulos de cargos e histórico profission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Recrutamento baseado em habilidades: As empresas estão priorizando a identificação de habilidades específicas dos candidatos, em vez de depender apenas de títulos de cargos e histórico profissional.</a:t>
            </a:r>
          </a:p>
          <a:p>
            <a:pPr/>
            <a:r>
              <a:t>Análise preditiva: A IA é usada para prever o desempenho futuro dos candidatos com base em análises de dados históricos.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rutamento remoto: A tendência de trabalho remoto impulsiona a adoção de ferramentas virtuais e entrevistas online em todo o processo de seleção.…"/>
          <p:cNvSpPr txBox="1"/>
          <p:nvPr>
            <p:ph type="body" idx="1"/>
          </p:nvPr>
        </p:nvSpPr>
        <p:spPr>
          <a:xfrm>
            <a:off x="952500" y="1079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Recrutamento remoto: A tendência de trabalho remoto impulsiona a adoção de ferramentas virtuais e entrevistas online em todo o processo de seleção.</a:t>
            </a:r>
          </a:p>
          <a:p>
            <a:pPr/>
            <a:r>
              <a:t>Recrutamento em redes sociais: A IA é usada para analisar redes sociais e perfis profissionais em busca de candidatos adequados.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sistê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Resistências</a:t>
            </a:r>
          </a:p>
        </p:txBody>
      </p:sp>
      <p:sp>
        <p:nvSpPr>
          <p:cNvPr id="157" name="Privacidade dos candidatos: A coleta e análise de dados pessoais dos candidatos podem levantar preocupações com a privacida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Privacidade dos candidatos: A coleta e análise de dados pessoais dos candidatos podem levantar preocupações com a privacidade.</a:t>
            </a:r>
          </a:p>
          <a:p>
            <a:pPr/>
            <a:r>
              <a:t>Falta de humanização: A automação excessiva pode levar à falta de empatia e à perda da conexão humana no processo de seleção.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ependência excessiva da tecnologia: A confiança excessiva na IA pode levar a erros quando a tecnologia falha ou não leva em consideração nuances humana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Dependência excessiva da tecnologia: A confiança excessiva na IA pode levar a erros quando a tecnologia falha ou não leva em consideração nuances humanas.</a:t>
            </a:r>
          </a:p>
          <a:p>
            <a:pPr/>
            <a:r>
              <a:t>Resistência cultural e organizacional: Funcionários e líderes podem resistir à implementação da IA devido ao medo da substituição de empregos ou a uma cultura tradicional de contratação.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eligência Artific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Inteligência Artificial</a:t>
            </a:r>
          </a:p>
        </p:txBody>
      </p:sp>
      <p:sp>
        <p:nvSpPr>
          <p:cNvPr id="124" name="Simular a inteligência human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Simular a inteligência humana</a:t>
            </a:r>
          </a:p>
          <a:p>
            <a:pPr/>
            <a:r>
              <a:t>Decisões de forma autônoma a partir de padrões</a:t>
            </a:r>
          </a:p>
          <a:p>
            <a:pPr/>
            <a:r>
              <a:t>Banco de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&amp;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R&amp;S</a:t>
            </a:r>
          </a:p>
        </p:txBody>
      </p:sp>
      <p:sp>
        <p:nvSpPr>
          <p:cNvPr id="127" name="Recrutamento e Seleção é uma área de Recursos Humanos que objetiva atrair, escolher e contratar a pessoa certa para uma vaga de emprego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Recrutamento e Seleção é uma área de Recursos Humanos que objetiva atrair, escolher e contratar a pessoa certa para uma vaga de emprego.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Quarta Revolução Indust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Quarta Revolução Industrial</a:t>
            </a:r>
          </a:p>
        </p:txBody>
      </p:sp>
      <p:sp>
        <p:nvSpPr>
          <p:cNvPr id="130" name="Revolução tecnológic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Revolução tecnológica</a:t>
            </a:r>
          </a:p>
          <a:p>
            <a:pPr/>
            <a:r>
              <a:t>Maior eficiência e menor burocracia</a:t>
            </a:r>
          </a:p>
          <a:p>
            <a:pPr/>
            <a:r>
              <a:t>Automatização de funções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so de Estu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de Estudo</a:t>
            </a:r>
          </a:p>
        </p:txBody>
      </p:sp>
      <p:sp>
        <p:nvSpPr>
          <p:cNvPr id="133" name="Recrutadores de empresas do setor farmacêutic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Recrutadores de empresas do setor farmacêutico </a:t>
            </a:r>
          </a:p>
          <a:p>
            <a:pPr/>
            <a:r>
              <a:t>Grande representatividade no mercado global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todologia do Estu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Metodologia do Estudo</a:t>
            </a:r>
          </a:p>
        </p:txBody>
      </p:sp>
      <p:sp>
        <p:nvSpPr>
          <p:cNvPr id="136" name="Dentro do setor de RH da área farmacêutica, foram selecionados para as entrevistas, profissionais de ambos os sexos, maiores de 18 anos, que tinham envolvimento no processo de R&amp;S por meio de dispositivos tecnológicos e também tivessem o conhecimento dos métodos tradicionai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Dentro do setor de RH da área farmacêutica, foram selecionados para as entrevistas, profissionais de ambos os sexos, maiores de 18 anos, que tinham envolvimento no processo de R&amp;S por meio de dispositivos tecnológicos e também tivessem o conhecimento dos métodos tradicionais.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 roteiro de entrevista utilizado contemplou 25 questões que tinham como intuito investigar a área de RH e sua atuação, como a IA é utilizada nos processos de R&amp;S, quais as vantagens e desvantagens das tecnologias, seus impactos e a motivação para o uso de IA, entre outros aspectos relacionados ao tópico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roteiro de entrevista utilizado contemplou 25 questões que tinham como intuito investigar a área de RH e sua atuação, como a IA é utilizada nos processos de R&amp;S, quais as vantagens e desvantagens das tecnologias, seus impactos e a motivação para o uso de IA, entre outros aspectos relacionados ao tópico.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rp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" name="Captura de Tela 2023-09-11 às 21.12.45.png" descr="Captura de Tela 2023-09-11 às 21.12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66293"/>
            <a:ext cx="13004800" cy="7908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clusões do Estu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Conclusões do Estudo</a:t>
            </a:r>
          </a:p>
        </p:txBody>
      </p:sp>
      <p:sp>
        <p:nvSpPr>
          <p:cNvPr id="144" name="BENEFÍCI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BENEFÍCIOS</a:t>
            </a:r>
          </a:p>
          <a:p>
            <a:pPr/>
            <a:r>
              <a:t>TENDÊNCIAS</a:t>
            </a:r>
          </a:p>
          <a:p>
            <a:pPr/>
            <a:r>
              <a:t>RESISTÊNCIAS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