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82" r:id="rId3"/>
    <p:sldId id="293" r:id="rId4"/>
    <p:sldId id="284" r:id="rId5"/>
    <p:sldId id="287" r:id="rId6"/>
    <p:sldId id="280" r:id="rId7"/>
    <p:sldId id="281" r:id="rId8"/>
    <p:sldId id="285" r:id="rId9"/>
    <p:sldId id="292" r:id="rId10"/>
    <p:sldId id="291" r:id="rId11"/>
    <p:sldId id="289" r:id="rId12"/>
    <p:sldId id="288" r:id="rId13"/>
    <p:sldId id="290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64EF-74EF-4EFE-8F76-0F1FDEAE864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A69C-5B48-42C9-9863-B6B38E2383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49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slshopper.com/what-is-a-csr-certificate-signing-request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4A69C-5B48-42C9-9863-B6B38E2383A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20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http://www.sslshopper.com/what-is-a-csr-certificate-signing-request.html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4A69C-5B48-42C9-9863-B6B38E2383A2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61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2EF91D-DADC-4B77-9979-468DD20A97EC}" type="datetimeFigureOut">
              <a:rPr lang="en-IN" smtClean="0"/>
              <a:t>29-04-2014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332BA2-1083-4E98-B95F-B377D021914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EMV and Cryptography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DRAFT – 11/12/2013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ICC Master Key Derivation (Option A)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3047256" y="2216720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Y=PAN || PAN Sequence Number</a:t>
            </a:r>
            <a:endParaRPr lang="en-IN" sz="1200" dirty="0">
              <a:solidFill>
                <a:prstClr val="white"/>
              </a:solidFill>
            </a:endParaRPr>
          </a:p>
        </p:txBody>
      </p:sp>
      <p:sp>
        <p:nvSpPr>
          <p:cNvPr id="6" name="Line Callout 3 (No Border) 5"/>
          <p:cNvSpPr/>
          <p:nvPr/>
        </p:nvSpPr>
        <p:spPr>
          <a:xfrm>
            <a:off x="5981174" y="1420316"/>
            <a:ext cx="2664296" cy="94042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9494"/>
              <a:gd name="adj8" fmla="val -212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</a:rPr>
              <a:t>If less than 16 digits, pad left with 0x00’s. </a:t>
            </a:r>
            <a:r>
              <a:rPr lang="en-IN" sz="1200" dirty="0" smtClean="0">
                <a:solidFill>
                  <a:prstClr val="black"/>
                </a:solidFill>
              </a:rPr>
              <a:t> If more than 16,  pick rightmost 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prstClr val="black"/>
                </a:solidFill>
              </a:rPr>
              <a:t>If </a:t>
            </a:r>
            <a:r>
              <a:rPr lang="en-IN" sz="1200" dirty="0">
                <a:solidFill>
                  <a:prstClr val="black"/>
                </a:solidFill>
              </a:rPr>
              <a:t>PAN sequence number is absent default to 00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4098" y="4080599"/>
            <a:ext cx="1656478" cy="3168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DES3 Encryption</a:t>
            </a:r>
            <a:endParaRPr lang="en-IN" sz="12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1760" y="2657521"/>
            <a:ext cx="1623021" cy="3833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IMK </a:t>
            </a:r>
          </a:p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(Issuer Master Key)</a:t>
            </a:r>
            <a:endParaRPr lang="en-IN" sz="12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498" y="4771460"/>
            <a:ext cx="1595469" cy="3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prstClr val="white"/>
                </a:solidFill>
              </a:rPr>
              <a:t>ZL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3482" y="3311418"/>
            <a:ext cx="10077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16 X 0xFF</a:t>
            </a:r>
            <a:endParaRPr lang="en-IN" sz="1200" dirty="0">
              <a:solidFill>
                <a:prstClr val="white"/>
              </a:solidFill>
            </a:endParaRPr>
          </a:p>
        </p:txBody>
      </p:sp>
      <p:sp>
        <p:nvSpPr>
          <p:cNvPr id="20" name="Flowchart: Or 19"/>
          <p:cNvSpPr/>
          <p:nvPr/>
        </p:nvSpPr>
        <p:spPr>
          <a:xfrm>
            <a:off x="4903176" y="2718063"/>
            <a:ext cx="229116" cy="252028"/>
          </a:xfrm>
          <a:prstGeom prst="flowChar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>
            <a:endCxn id="20" idx="0"/>
          </p:cNvCxnSpPr>
          <p:nvPr/>
        </p:nvCxnSpPr>
        <p:spPr>
          <a:xfrm>
            <a:off x="5017733" y="2499622"/>
            <a:ext cx="1" cy="2184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43808" y="3052320"/>
            <a:ext cx="0" cy="10282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2"/>
          </p:cNvCxnSpPr>
          <p:nvPr/>
        </p:nvCxnSpPr>
        <p:spPr>
          <a:xfrm>
            <a:off x="4235388" y="2504752"/>
            <a:ext cx="6288" cy="15758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52020" y="3599450"/>
            <a:ext cx="1" cy="4811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13064" y="4080598"/>
            <a:ext cx="1656478" cy="3168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DES3 Encryption</a:t>
            </a:r>
            <a:endParaRPr lang="en-IN" sz="12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23520" y="2632334"/>
            <a:ext cx="1623021" cy="3833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IMK </a:t>
            </a:r>
          </a:p>
          <a:p>
            <a:pPr algn="ctr"/>
            <a:r>
              <a:rPr lang="en-IN" sz="1200" dirty="0" smtClean="0">
                <a:solidFill>
                  <a:prstClr val="white"/>
                </a:solidFill>
              </a:rPr>
              <a:t>(Issuer Master Key)</a:t>
            </a:r>
            <a:endParaRPr lang="en-IN" sz="1200" dirty="0">
              <a:solidFill>
                <a:prstClr val="white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017734" y="2989448"/>
            <a:ext cx="1" cy="3159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796136" y="3015705"/>
            <a:ext cx="0" cy="106489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61372" y="4763481"/>
            <a:ext cx="1595469" cy="3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prstClr val="white"/>
                </a:solidFill>
              </a:rPr>
              <a:t>ZR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60507" y="5361880"/>
            <a:ext cx="3248026" cy="3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prstClr val="white"/>
                </a:solidFill>
              </a:rPr>
              <a:t>MKAC = ZL || ZR</a:t>
            </a:r>
          </a:p>
        </p:txBody>
      </p:sp>
      <p:cxnSp>
        <p:nvCxnSpPr>
          <p:cNvPr id="76" name="Straight Arrow Connector 75"/>
          <p:cNvCxnSpPr>
            <a:stCxn id="7" idx="2"/>
            <a:endCxn id="15" idx="0"/>
          </p:cNvCxnSpPr>
          <p:nvPr/>
        </p:nvCxnSpPr>
        <p:spPr>
          <a:xfrm flipH="1">
            <a:off x="3497233" y="4397434"/>
            <a:ext cx="5104" cy="37402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5259107" y="4397434"/>
            <a:ext cx="0" cy="3660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2"/>
          </p:cNvCxnSpPr>
          <p:nvPr/>
        </p:nvCxnSpPr>
        <p:spPr>
          <a:xfrm flipH="1">
            <a:off x="3497232" y="5088295"/>
            <a:ext cx="1" cy="2735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241303" y="5088295"/>
            <a:ext cx="0" cy="2596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19672" y="5747657"/>
            <a:ext cx="7025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prstClr val="black"/>
                </a:solidFill>
              </a:rPr>
              <a:t>This algorithm is used to derive the card specific (ICC) master keys from the Issuer Master Key (IMK)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prstClr val="black"/>
                </a:solidFill>
              </a:rPr>
              <a:t>These keys are placed into the card during personalization</a:t>
            </a:r>
            <a:endParaRPr lang="en-IN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5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Key Derivation Function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88296" y="1674664"/>
            <a:ext cx="2203425" cy="5760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Base Diversification Value</a:t>
            </a:r>
          </a:p>
          <a:p>
            <a:pPr algn="ctr"/>
            <a:r>
              <a:rPr lang="en-IN" sz="1200" dirty="0"/>
              <a:t>ATC || 00 00 00 00 00 </a:t>
            </a:r>
            <a:r>
              <a:rPr lang="en-IN" sz="1200" dirty="0" smtClean="0"/>
              <a:t>00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2534183" y="2814960"/>
            <a:ext cx="2203425" cy="5760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Diversification Value Left</a:t>
            </a:r>
          </a:p>
          <a:p>
            <a:pPr algn="ctr"/>
            <a:r>
              <a:rPr lang="en-IN" sz="1200" dirty="0"/>
              <a:t>ATC || </a:t>
            </a:r>
            <a:r>
              <a:rPr lang="en-IN" sz="1200" dirty="0" smtClean="0"/>
              <a:t>F0 </a:t>
            </a:r>
            <a:r>
              <a:rPr lang="en-IN" sz="1200" dirty="0"/>
              <a:t>00 00 00 00 </a:t>
            </a:r>
            <a:r>
              <a:rPr lang="en-IN" sz="1200" dirty="0" smtClean="0"/>
              <a:t>00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5027386" y="2814960"/>
            <a:ext cx="2203425" cy="5760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Diversification Value Left</a:t>
            </a:r>
          </a:p>
          <a:p>
            <a:pPr algn="ctr"/>
            <a:r>
              <a:rPr lang="en-IN" sz="1200" dirty="0"/>
              <a:t>ATC || </a:t>
            </a:r>
            <a:r>
              <a:rPr lang="en-IN" sz="1200" dirty="0" smtClean="0"/>
              <a:t>0F </a:t>
            </a:r>
            <a:r>
              <a:rPr lang="en-IN" sz="1200" dirty="0"/>
              <a:t>00 00 00 00 </a:t>
            </a:r>
            <a:r>
              <a:rPr lang="en-IN" sz="1200" dirty="0" smtClean="0"/>
              <a:t>00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3788296" y="3770359"/>
            <a:ext cx="2203425" cy="3934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DES3 Encryption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3156612" y="4615230"/>
            <a:ext cx="1655466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Session Key Left (SK</a:t>
            </a:r>
            <a:r>
              <a:rPr lang="en-IN" sz="1200" baseline="-25000" dirty="0" smtClean="0"/>
              <a:t>L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sp>
        <p:nvSpPr>
          <p:cNvPr id="17" name="Rectangle 16"/>
          <p:cNvSpPr/>
          <p:nvPr/>
        </p:nvSpPr>
        <p:spPr>
          <a:xfrm>
            <a:off x="5083210" y="4615231"/>
            <a:ext cx="1655466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Session Key Right (SK</a:t>
            </a:r>
            <a:r>
              <a:rPr lang="en-IN" sz="1200" baseline="-25000" dirty="0"/>
              <a:t>R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cxnSp>
        <p:nvCxnSpPr>
          <p:cNvPr id="19" name="Elbow Connector 18"/>
          <p:cNvCxnSpPr>
            <a:endCxn id="16" idx="0"/>
          </p:cNvCxnSpPr>
          <p:nvPr/>
        </p:nvCxnSpPr>
        <p:spPr>
          <a:xfrm rot="16200000" flipH="1">
            <a:off x="3761814" y="4392699"/>
            <a:ext cx="445060" cy="2"/>
          </a:xfrm>
          <a:prstGeom prst="bentConnector3">
            <a:avLst>
              <a:gd name="adj1" fmla="val 5000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1"/>
            <a:endCxn id="6" idx="0"/>
          </p:cNvCxnSpPr>
          <p:nvPr/>
        </p:nvCxnSpPr>
        <p:spPr>
          <a:xfrm rot="10800000" flipV="1">
            <a:off x="3635896" y="1962696"/>
            <a:ext cx="152400" cy="852263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3"/>
            <a:endCxn id="7" idx="0"/>
          </p:cNvCxnSpPr>
          <p:nvPr/>
        </p:nvCxnSpPr>
        <p:spPr>
          <a:xfrm>
            <a:off x="5991721" y="1962697"/>
            <a:ext cx="137378" cy="852263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5570432" y="4389524"/>
            <a:ext cx="451411" cy="1"/>
          </a:xfrm>
          <a:prstGeom prst="bentConnector3">
            <a:avLst>
              <a:gd name="adj1" fmla="val 5000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88296" y="5439246"/>
            <a:ext cx="2203425" cy="4328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Session Key (SK</a:t>
            </a:r>
            <a:r>
              <a:rPr lang="en-IN" sz="1200" baseline="-25000" dirty="0" smtClean="0"/>
              <a:t>AC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cxnSp>
        <p:nvCxnSpPr>
          <p:cNvPr id="28" name="Elbow Connector 27"/>
          <p:cNvCxnSpPr>
            <a:stCxn id="16" idx="2"/>
          </p:cNvCxnSpPr>
          <p:nvPr/>
        </p:nvCxnSpPr>
        <p:spPr>
          <a:xfrm rot="5400000">
            <a:off x="3762716" y="5230316"/>
            <a:ext cx="443257" cy="2"/>
          </a:xfrm>
          <a:prstGeom prst="bentConnector3">
            <a:avLst>
              <a:gd name="adj1" fmla="val 5000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5614901" y="5235575"/>
            <a:ext cx="362471" cy="3"/>
          </a:xfrm>
          <a:prstGeom prst="bentConnector3">
            <a:avLst>
              <a:gd name="adj1" fmla="val 5000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02162" y="3770358"/>
            <a:ext cx="1655466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(ICC AC Master Key)</a:t>
            </a:r>
          </a:p>
          <a:p>
            <a:pPr algn="ctr"/>
            <a:r>
              <a:rPr lang="en-IN" sz="1200" dirty="0" smtClean="0"/>
              <a:t>MK</a:t>
            </a:r>
            <a:r>
              <a:rPr lang="en-IN" sz="1200" baseline="-25000" dirty="0" smtClean="0"/>
              <a:t>AC</a:t>
            </a:r>
            <a:endParaRPr lang="en-IN" sz="1200" dirty="0"/>
          </a:p>
        </p:txBody>
      </p:sp>
      <p:cxnSp>
        <p:nvCxnSpPr>
          <p:cNvPr id="27" name="Straight Arrow Connector 26"/>
          <p:cNvCxnSpPr>
            <a:stCxn id="29" idx="1"/>
          </p:cNvCxnSpPr>
          <p:nvPr/>
        </p:nvCxnSpPr>
        <p:spPr>
          <a:xfrm flipH="1">
            <a:off x="5991721" y="3967088"/>
            <a:ext cx="510441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96135" y="3391025"/>
            <a:ext cx="3" cy="379334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984343" y="3391025"/>
            <a:ext cx="3" cy="379334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Cryptogram Generation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5373216"/>
            <a:ext cx="7498080" cy="907941"/>
          </a:xfrm>
          <a:noFill/>
        </p:spPr>
        <p:txBody>
          <a:bodyPr wrap="square" rtlCol="0">
            <a:spAutoFit/>
          </a:bodyPr>
          <a:lstStyle/>
          <a:p>
            <a:pPr marL="0"/>
            <a:r>
              <a:rPr lang="en-IN" sz="1600" dirty="0"/>
              <a:t>A cryptogram (also called AC) is generated during the </a:t>
            </a:r>
            <a:r>
              <a:rPr lang="en-IN" sz="1600" dirty="0" smtClean="0"/>
              <a:t>“online</a:t>
            </a:r>
            <a:r>
              <a:rPr lang="en-IN" sz="1600" dirty="0"/>
              <a:t>” </a:t>
            </a:r>
            <a:r>
              <a:rPr lang="en-IN" sz="1600" dirty="0" smtClean="0"/>
              <a:t>scenario</a:t>
            </a:r>
          </a:p>
          <a:p>
            <a:pPr marL="285750" indent="-285750"/>
            <a:r>
              <a:rPr lang="en-IN" sz="1600" dirty="0" smtClean="0"/>
              <a:t>A </a:t>
            </a:r>
            <a:r>
              <a:rPr lang="en-IN" sz="1600" dirty="0"/>
              <a:t>cryptogram is basically a 8 byte value generated by using the DES algorithm on </a:t>
            </a:r>
            <a:r>
              <a:rPr lang="en-IN" sz="1600" dirty="0" smtClean="0"/>
              <a:t>set of data </a:t>
            </a:r>
            <a:r>
              <a:rPr lang="en-IN" sz="1600" dirty="0"/>
              <a:t>elements gathered from the chip and terminal during </a:t>
            </a:r>
            <a:r>
              <a:rPr lang="en-IN" sz="1600" dirty="0" smtClean="0"/>
              <a:t>transaction processing 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3021980" y="1452828"/>
            <a:ext cx="2203425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ICC AC Master Key (MK</a:t>
            </a:r>
            <a:r>
              <a:rPr lang="en-IN" sz="1200" baseline="-25000" dirty="0" smtClean="0"/>
              <a:t>AC</a:t>
            </a:r>
            <a:r>
              <a:rPr lang="en-IN" sz="1200" dirty="0" smtClean="0"/>
              <a:t>)</a:t>
            </a:r>
            <a:endParaRPr lang="en-IN" sz="12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3021979" y="2143708"/>
            <a:ext cx="2203425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Session Key Derivation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1978" y="2838950"/>
            <a:ext cx="2203425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Session Key (SK</a:t>
            </a:r>
            <a:r>
              <a:rPr lang="en-IN" sz="1200" baseline="-25000" dirty="0"/>
              <a:t>AC</a:t>
            </a:r>
            <a:r>
              <a:rPr lang="en-IN" sz="12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1981" y="3541439"/>
            <a:ext cx="2203425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MAC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2300" y="2023248"/>
            <a:ext cx="2003114" cy="31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from Terminal</a:t>
            </a:r>
            <a:endParaRPr lang="en-IN" sz="12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903175" y="2340438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Amount Authorized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3175" y="2560599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Amount  Other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3175" y="2797638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Terminal Country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03175" y="3017799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Terminal Verification Results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2300" y="3259329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Transaction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02300" y="3479490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Transaction Type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02300" y="3716529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Unpredictable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02300" y="3936690"/>
            <a:ext cx="2003114" cy="2380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Amount  Other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2300" y="4378656"/>
            <a:ext cx="2003114" cy="2380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dk1"/>
                </a:solidFill>
              </a:rPr>
              <a:t>Data from ICC</a:t>
            </a:r>
            <a:endParaRPr lang="en-IN" sz="12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03175" y="4652729"/>
            <a:ext cx="2003114" cy="3168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Interchange Profile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03175" y="4970977"/>
            <a:ext cx="2003114" cy="3168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Application Transaction Counter</a:t>
            </a:r>
            <a:endParaRPr lang="en-IN" sz="1200" baseline="-25000" dirty="0"/>
          </a:p>
        </p:txBody>
      </p:sp>
      <p:sp>
        <p:nvSpPr>
          <p:cNvPr id="20" name="Left Brace 19"/>
          <p:cNvSpPr/>
          <p:nvPr/>
        </p:nvSpPr>
        <p:spPr>
          <a:xfrm>
            <a:off x="5225406" y="2124035"/>
            <a:ext cx="604886" cy="3163776"/>
          </a:xfrm>
          <a:prstGeom prst="leftBrace">
            <a:avLst>
              <a:gd name="adj1" fmla="val 8333"/>
              <a:gd name="adj2" fmla="val 492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Elbow Connector 20"/>
          <p:cNvCxnSpPr>
            <a:stCxn id="4" idx="2"/>
            <a:endCxn id="5" idx="0"/>
          </p:cNvCxnSpPr>
          <p:nvPr/>
        </p:nvCxnSpPr>
        <p:spPr>
          <a:xfrm rot="5400000">
            <a:off x="3974983" y="1994997"/>
            <a:ext cx="29742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6" idx="0"/>
          </p:cNvCxnSpPr>
          <p:nvPr/>
        </p:nvCxnSpPr>
        <p:spPr>
          <a:xfrm rot="5400000">
            <a:off x="3972801" y="2688058"/>
            <a:ext cx="30178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0"/>
          </p:cNvCxnSpPr>
          <p:nvPr/>
        </p:nvCxnSpPr>
        <p:spPr>
          <a:xfrm rot="16200000" flipH="1">
            <a:off x="3969177" y="3386922"/>
            <a:ext cx="309030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21977" y="4237447"/>
            <a:ext cx="2203425" cy="3934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Application Cryptogram (AC)</a:t>
            </a:r>
            <a:endParaRPr lang="en-IN" sz="1200" dirty="0"/>
          </a:p>
        </p:txBody>
      </p:sp>
      <p:cxnSp>
        <p:nvCxnSpPr>
          <p:cNvPr id="25" name="Elbow Connector 24"/>
          <p:cNvCxnSpPr>
            <a:stCxn id="7" idx="2"/>
            <a:endCxn id="24" idx="0"/>
          </p:cNvCxnSpPr>
          <p:nvPr/>
        </p:nvCxnSpPr>
        <p:spPr>
          <a:xfrm rot="5400000">
            <a:off x="3972418" y="4086170"/>
            <a:ext cx="302549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Cryptogram (ARQC)/MAC Algorithm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10199" y="1838919"/>
            <a:ext cx="1800200" cy="3833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Padding </a:t>
            </a:r>
          </a:p>
          <a:p>
            <a:pPr algn="ctr"/>
            <a:r>
              <a:rPr lang="en-IN" sz="1200" dirty="0" smtClean="0"/>
              <a:t>(per ISO/IEC 7816-4)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3210200" y="2793255"/>
            <a:ext cx="1800200" cy="3485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Split Data Block</a:t>
            </a:r>
          </a:p>
          <a:p>
            <a:pPr algn="ctr"/>
            <a:r>
              <a:rPr lang="en-IN" sz="1200" dirty="0" smtClean="0"/>
              <a:t>(N data blocks)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3210199" y="3902812"/>
            <a:ext cx="1800200" cy="34851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DES3 (CBC Mode)</a:t>
            </a:r>
            <a:endParaRPr lang="en-IN" sz="1200" dirty="0"/>
          </a:p>
        </p:txBody>
      </p:sp>
      <p:sp>
        <p:nvSpPr>
          <p:cNvPr id="8" name="Left Brace 7"/>
          <p:cNvSpPr/>
          <p:nvPr/>
        </p:nvSpPr>
        <p:spPr>
          <a:xfrm>
            <a:off x="2771800" y="3212976"/>
            <a:ext cx="216024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07952" y="3925850"/>
            <a:ext cx="116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For I = 0 to N</a:t>
            </a:r>
            <a:endParaRPr lang="en-IN" sz="1200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4110299" y="3141774"/>
            <a:ext cx="1" cy="761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16200000" flipH="1">
            <a:off x="3824817" y="2507771"/>
            <a:ext cx="57096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10200" y="5052235"/>
            <a:ext cx="1800200" cy="3485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Result of Final DES Operation</a:t>
            </a:r>
            <a:endParaRPr lang="en-IN" sz="1200" dirty="0"/>
          </a:p>
        </p:txBody>
      </p:sp>
      <p:cxnSp>
        <p:nvCxnSpPr>
          <p:cNvPr id="18" name="Elbow Connector 17"/>
          <p:cNvCxnSpPr>
            <a:stCxn id="7" idx="2"/>
            <a:endCxn id="16" idx="0"/>
          </p:cNvCxnSpPr>
          <p:nvPr/>
        </p:nvCxnSpPr>
        <p:spPr>
          <a:xfrm rot="16200000" flipH="1">
            <a:off x="3709847" y="4651782"/>
            <a:ext cx="80090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10201" y="5841428"/>
            <a:ext cx="1800200" cy="3485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Application Cryptogram</a:t>
            </a:r>
            <a:endParaRPr lang="en-IN" sz="1200" dirty="0"/>
          </a:p>
        </p:txBody>
      </p:sp>
      <p:cxnSp>
        <p:nvCxnSpPr>
          <p:cNvPr id="38" name="Elbow Connector 37"/>
          <p:cNvCxnSpPr>
            <a:stCxn id="16" idx="2"/>
            <a:endCxn id="30" idx="0"/>
          </p:cNvCxnSpPr>
          <p:nvPr/>
        </p:nvCxnSpPr>
        <p:spPr>
          <a:xfrm rot="16200000" flipH="1">
            <a:off x="3889963" y="5621090"/>
            <a:ext cx="44067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ine Callout 3 (No Border) 71"/>
          <p:cNvSpPr/>
          <p:nvPr/>
        </p:nvSpPr>
        <p:spPr>
          <a:xfrm>
            <a:off x="5580112" y="2307374"/>
            <a:ext cx="2664296" cy="468455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2452"/>
              <a:gd name="adj8" fmla="val -23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/>
              <a:t>Split into blocks, each containing 8 bytes</a:t>
            </a:r>
            <a:endParaRPr lang="en-IN" sz="1200" dirty="0"/>
          </a:p>
        </p:txBody>
      </p:sp>
      <p:sp>
        <p:nvSpPr>
          <p:cNvPr id="73" name="Line Callout 3 (No Border) 72"/>
          <p:cNvSpPr/>
          <p:nvPr/>
        </p:nvSpPr>
        <p:spPr>
          <a:xfrm>
            <a:off x="5580112" y="1370464"/>
            <a:ext cx="2664296" cy="851825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77725"/>
              <a:gd name="adj8" fmla="val -25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 smtClean="0"/>
              <a:t>ISO/IEC 7816-4</a:t>
            </a:r>
          </a:p>
          <a:p>
            <a:r>
              <a:rPr lang="en-IN" sz="1200" dirty="0" smtClean="0"/>
              <a:t>“Add a trailing 0x80 to data and add smallest number of 0x00 bytes until the resulting message is multiple of 8 bytes”</a:t>
            </a:r>
            <a:endParaRPr lang="en-IN" sz="1200" dirty="0"/>
          </a:p>
        </p:txBody>
      </p:sp>
      <p:sp>
        <p:nvSpPr>
          <p:cNvPr id="74" name="Line Callout 3 (No Border) 73"/>
          <p:cNvSpPr/>
          <p:nvPr/>
        </p:nvSpPr>
        <p:spPr>
          <a:xfrm>
            <a:off x="5584676" y="3141774"/>
            <a:ext cx="2664296" cy="633775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2452"/>
              <a:gd name="adj8" fmla="val -23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 smtClean="0"/>
              <a:t>Initial IV (Initialization Vector)</a:t>
            </a:r>
          </a:p>
          <a:p>
            <a:r>
              <a:rPr lang="en-IN" sz="1200" dirty="0" smtClean="0"/>
              <a:t>00 00 00 00 00 00 00 00</a:t>
            </a:r>
          </a:p>
          <a:p>
            <a:endParaRPr lang="en-IN" sz="1200" dirty="0"/>
          </a:p>
        </p:txBody>
      </p:sp>
      <p:sp>
        <p:nvSpPr>
          <p:cNvPr id="17" name="Line Callout 3 (No Border) 16"/>
          <p:cNvSpPr/>
          <p:nvPr/>
        </p:nvSpPr>
        <p:spPr>
          <a:xfrm>
            <a:off x="5796136" y="4716185"/>
            <a:ext cx="2880320" cy="891633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2000"/>
              <a:gd name="adj6" fmla="val -20933"/>
              <a:gd name="adj7" fmla="val -35783"/>
              <a:gd name="adj8" fmla="val -25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200" dirty="0" smtClean="0"/>
          </a:p>
          <a:p>
            <a:r>
              <a:rPr lang="en-IN" sz="1200" dirty="0" smtClean="0"/>
              <a:t>A second method does a DES encryption on all blocks (using SK</a:t>
            </a:r>
            <a:r>
              <a:rPr lang="en-IN" sz="1200" baseline="-25000" dirty="0" smtClean="0"/>
              <a:t>ACL </a:t>
            </a:r>
            <a:r>
              <a:rPr lang="en-IN" sz="1200" dirty="0" smtClean="0"/>
              <a:t>) followed by decryption using SK</a:t>
            </a:r>
            <a:r>
              <a:rPr lang="en-IN" sz="1200" baseline="-25000" dirty="0" smtClean="0"/>
              <a:t>ACR</a:t>
            </a:r>
            <a:r>
              <a:rPr lang="en-IN" sz="1200" dirty="0" smtClean="0"/>
              <a:t> and encryption using SK</a:t>
            </a:r>
            <a:r>
              <a:rPr lang="en-IN" sz="1200" baseline="-25000" dirty="0" smtClean="0"/>
              <a:t>ACL</a:t>
            </a:r>
            <a:r>
              <a:rPr lang="en-IN" sz="1200" dirty="0" smtClean="0"/>
              <a:t> on the result.</a:t>
            </a:r>
          </a:p>
          <a:p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5601692" y="3925850"/>
            <a:ext cx="1800200" cy="3485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SK</a:t>
            </a:r>
            <a:r>
              <a:rPr lang="en-IN" sz="1200" baseline="-25000" dirty="0"/>
              <a:t>AC</a:t>
            </a:r>
          </a:p>
        </p:txBody>
      </p:sp>
      <p:cxnSp>
        <p:nvCxnSpPr>
          <p:cNvPr id="6" name="Straight Arrow Connector 5"/>
          <p:cNvCxnSpPr>
            <a:stCxn id="19" idx="1"/>
          </p:cNvCxnSpPr>
          <p:nvPr/>
        </p:nvCxnSpPr>
        <p:spPr>
          <a:xfrm flipH="1" flipV="1">
            <a:off x="5010401" y="4100109"/>
            <a:ext cx="5912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ARPC Generation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03648" y="2193421"/>
            <a:ext cx="2088232" cy="4217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X = ARC || 00 00 00 00 00 00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1403648" y="3022104"/>
            <a:ext cx="2088232" cy="4217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Y</a:t>
            </a:r>
            <a:r>
              <a:rPr lang="en-IN" sz="1200" dirty="0" smtClean="0"/>
              <a:t> = ARQC XOR X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1403648" y="3886200"/>
            <a:ext cx="2088232" cy="34851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DES3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3995936" y="3886200"/>
            <a:ext cx="1800200" cy="3485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SK</a:t>
            </a:r>
            <a:r>
              <a:rPr lang="en-IN" sz="1200" baseline="-25000" dirty="0"/>
              <a:t>AC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4720052"/>
            <a:ext cx="2088232" cy="3485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ARPC</a:t>
            </a:r>
            <a:endParaRPr lang="en-IN" sz="1200" baseline="-25000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2447764" y="2615129"/>
            <a:ext cx="0" cy="4069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2447764" y="3443812"/>
            <a:ext cx="0" cy="442388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2447764" y="4234719"/>
            <a:ext cx="0" cy="48533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6" idx="3"/>
          </p:cNvCxnSpPr>
          <p:nvPr/>
        </p:nvCxnSpPr>
        <p:spPr>
          <a:xfrm flipH="1">
            <a:off x="3491880" y="4060460"/>
            <a:ext cx="50405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3 17"/>
          <p:cNvSpPr/>
          <p:nvPr/>
        </p:nvSpPr>
        <p:spPr>
          <a:xfrm>
            <a:off x="5076056" y="1484784"/>
            <a:ext cx="3672408" cy="19576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3712"/>
              <a:gd name="adj6" fmla="val -29703"/>
              <a:gd name="adj7" fmla="val 44118"/>
              <a:gd name="adj8" fmla="val -4471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/>
              <a:t>ARC (Authorization Response Code) is a two byte value usually generated by the Issuer and sent in the IAD –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Z1 – Offline Decline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Y1 – Offline Approve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Z3 – Offline Decline (unable to go online)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Y3 – Offline Approve (unable to go online)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00 – Approve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02 – Referral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05 – Decline</a:t>
            </a:r>
          </a:p>
          <a:p>
            <a:endParaRPr lang="en-IN" sz="1200" dirty="0"/>
          </a:p>
        </p:txBody>
      </p:sp>
      <p:sp>
        <p:nvSpPr>
          <p:cNvPr id="19" name="Line Callout 3 18"/>
          <p:cNvSpPr/>
          <p:nvPr/>
        </p:nvSpPr>
        <p:spPr>
          <a:xfrm>
            <a:off x="5106640" y="4477385"/>
            <a:ext cx="3528392" cy="9001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5123"/>
              <a:gd name="adj6" fmla="val -23944"/>
              <a:gd name="adj7" fmla="val 45529"/>
              <a:gd name="adj8" fmla="val -457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lt1"/>
                </a:solidFill>
              </a:rPr>
              <a:t>The ARPC is the cryptogram generated by the Issuer after validating the request cryptogram (ARQC). This is validated by the card and proves that the response is </a:t>
            </a:r>
            <a:r>
              <a:rPr lang="en-IN" sz="1200" dirty="0" smtClean="0">
                <a:solidFill>
                  <a:schemeClr val="lt1"/>
                </a:solidFill>
              </a:rPr>
              <a:t>genuine and originates from the Issuer.</a:t>
            </a:r>
            <a:endParaRPr lang="en-IN" sz="1200" dirty="0">
              <a:solidFill>
                <a:schemeClr val="lt1"/>
              </a:solidFill>
            </a:endParaRPr>
          </a:p>
          <a:p>
            <a:endParaRPr lang="en-I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3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564904"/>
            <a:ext cx="749808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02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</a:rPr>
              <a:t>A CSR or Certificate Signing Request contains the following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Common Name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Organization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Organization Unit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City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State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Country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Email Address</a:t>
            </a:r>
          </a:p>
          <a:p>
            <a:pPr lvl="1"/>
            <a:r>
              <a:rPr lang="en-IN" sz="2000" dirty="0" smtClean="0">
                <a:latin typeface="Calibri" pitchFamily="34" charset="0"/>
              </a:rPr>
              <a:t>Public Key</a:t>
            </a:r>
          </a:p>
          <a:p>
            <a:r>
              <a:rPr lang="en-IN" sz="2400" dirty="0" smtClean="0">
                <a:latin typeface="Calibri" pitchFamily="34" charset="0"/>
              </a:rPr>
              <a:t>During CSR creation a private key is also created which has to be safely preserved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605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CSR Creation Example (Using </a:t>
            </a:r>
            <a:r>
              <a:rPr lang="en-IN" sz="3600" dirty="0" err="1"/>
              <a:t>O</a:t>
            </a:r>
            <a:r>
              <a:rPr lang="en-IN" sz="3600" dirty="0" err="1" smtClean="0"/>
              <a:t>penssl</a:t>
            </a:r>
            <a:r>
              <a:rPr lang="en-IN" sz="3600" dirty="0" smtClean="0"/>
              <a:t>)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1340768"/>
            <a:ext cx="5305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5257562"/>
            <a:ext cx="63367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The file </a:t>
            </a:r>
            <a:r>
              <a:rPr lang="en-IN" sz="1400" dirty="0" err="1" smtClean="0"/>
              <a:t>acme.key</a:t>
            </a:r>
            <a:r>
              <a:rPr lang="en-IN" sz="1400" dirty="0" smtClean="0"/>
              <a:t> will contain the private key and </a:t>
            </a:r>
            <a:r>
              <a:rPr lang="en-IN" sz="1400" dirty="0" err="1" smtClean="0"/>
              <a:t>acme.csr</a:t>
            </a:r>
            <a:r>
              <a:rPr lang="en-IN" sz="1400" dirty="0" smtClean="0"/>
              <a:t> is the </a:t>
            </a:r>
            <a:r>
              <a:rPr lang="en-IN" sz="1400" dirty="0" err="1" smtClean="0"/>
              <a:t>csr</a:t>
            </a:r>
            <a:r>
              <a:rPr lang="en-IN" sz="1400" dirty="0" smtClean="0"/>
              <a:t> file to be sent to CA for signing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smtClean="0"/>
              <a:t>A key size can also be supplied by adding an additional parameter –</a:t>
            </a:r>
            <a:r>
              <a:rPr lang="en-IN" sz="1400" dirty="0" err="1" smtClean="0"/>
              <a:t>newkey</a:t>
            </a:r>
            <a:r>
              <a:rPr lang="en-IN" sz="1400" dirty="0" smtClean="0"/>
              <a:t> rsa:2048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FF0000"/>
                </a:solidFill>
              </a:rPr>
              <a:t>Note: This is just an illustration of the process involved. CSR generation is typically done using a HSM and the generated private key is stored in secure storage.</a:t>
            </a:r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9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a CSR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6103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79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ICC Master Key Generation using </a:t>
            </a:r>
            <a:r>
              <a:rPr lang="en-IN" dirty="0" err="1" smtClean="0"/>
              <a:t>NetSim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47434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4221088"/>
            <a:ext cx="47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IMK – Issuer Master Key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PAN – Primary Account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MK-ICC – ICC Master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7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</a:rPr>
              <a:t>EMV specifications use various RSA keys and symmetric DES keys</a:t>
            </a:r>
          </a:p>
          <a:p>
            <a:r>
              <a:rPr lang="en-IN" sz="2400" dirty="0" smtClean="0">
                <a:latin typeface="Calibri" pitchFamily="34" charset="0"/>
              </a:rPr>
              <a:t>RSA keys and certificates are used for providing integrity i.e. proving to the terminal that the card is authentic (offline data authentication)</a:t>
            </a:r>
          </a:p>
          <a:p>
            <a:r>
              <a:rPr lang="en-IN" sz="2400" dirty="0" smtClean="0">
                <a:latin typeface="Calibri" pitchFamily="34" charset="0"/>
              </a:rPr>
              <a:t>Symmetric DES keys are used during “online” transactions where card authentication (to Issuer) and Issuer authentication (to Card) is involved</a:t>
            </a:r>
            <a:endParaRPr lang="en-IN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 Cryptogram (ARQC) Generation using </a:t>
            </a:r>
            <a:r>
              <a:rPr lang="en-IN" dirty="0" err="1" smtClean="0"/>
              <a:t>NetSim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98216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(Border and Accent Bar) 3"/>
          <p:cNvSpPr/>
          <p:nvPr/>
        </p:nvSpPr>
        <p:spPr>
          <a:xfrm>
            <a:off x="6876256" y="1916832"/>
            <a:ext cx="2088232" cy="1080120"/>
          </a:xfrm>
          <a:prstGeom prst="accentBorderCallout1">
            <a:avLst>
              <a:gd name="adj1" fmla="val 18750"/>
              <a:gd name="adj2" fmla="val -8333"/>
              <a:gd name="adj3" fmla="val 30194"/>
              <a:gd name="adj4" fmla="val -377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MK-ICC (ICC Master Key) derived in the previous screen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SK-AC (Session Key) derived from ATC</a:t>
            </a:r>
            <a:endParaRPr lang="en-IN" sz="1200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6840264" y="5013176"/>
            <a:ext cx="2088232" cy="936104"/>
          </a:xfrm>
          <a:prstGeom prst="accentBorderCallout1">
            <a:avLst>
              <a:gd name="adj1" fmla="val 18750"/>
              <a:gd name="adj2" fmla="val -8333"/>
              <a:gd name="adj3" fmla="val 30194"/>
              <a:gd name="adj4" fmla="val -377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ARQC (Application Request Cryptogram) supplied to the Issuer (typically in F55)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4216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ARPC generated using </a:t>
            </a:r>
            <a:r>
              <a:rPr lang="en-IN" dirty="0" err="1" smtClean="0"/>
              <a:t>NetSim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4784725" cy="19138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ine Callout 1 (Border and Accent Bar) 4"/>
          <p:cNvSpPr/>
          <p:nvPr/>
        </p:nvSpPr>
        <p:spPr>
          <a:xfrm>
            <a:off x="6876256" y="3356992"/>
            <a:ext cx="2088232" cy="1080120"/>
          </a:xfrm>
          <a:prstGeom prst="accentBorderCallout1">
            <a:avLst>
              <a:gd name="adj1" fmla="val 18750"/>
              <a:gd name="adj2" fmla="val -8333"/>
              <a:gd name="adj3" fmla="val 30194"/>
              <a:gd name="adj4" fmla="val -377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ARPC (Application Response Cryptogram) generated by Issuer and sent to chip in response</a:t>
            </a:r>
            <a:endParaRPr lang="en-IN" sz="1200" dirty="0"/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6909928" y="2107089"/>
            <a:ext cx="2088232" cy="1080120"/>
          </a:xfrm>
          <a:prstGeom prst="accentBorderCallout1">
            <a:avLst>
              <a:gd name="adj1" fmla="val 18750"/>
              <a:gd name="adj2" fmla="val -8333"/>
              <a:gd name="adj3" fmla="val 88984"/>
              <a:gd name="adj4" fmla="val -40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200" dirty="0" smtClean="0"/>
              <a:t>ARQC generated by chip (see previous slide) 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682753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SK-ICC – Session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91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ARQC Validation and ARPC generation using Thales 9000 HSM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94292"/>
            <a:ext cx="52101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3 3"/>
          <p:cNvSpPr/>
          <p:nvPr/>
        </p:nvSpPr>
        <p:spPr>
          <a:xfrm>
            <a:off x="7181094" y="2204864"/>
            <a:ext cx="1584176" cy="28803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288"/>
              <a:gd name="adj6" fmla="val -18024"/>
              <a:gd name="adj7" fmla="val 333174"/>
              <a:gd name="adj8" fmla="val -227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ARQC</a:t>
            </a:r>
            <a:endParaRPr lang="en-IN" sz="1200" dirty="0"/>
          </a:p>
        </p:txBody>
      </p:sp>
      <p:sp>
        <p:nvSpPr>
          <p:cNvPr id="7" name="Line Callout 3 6"/>
          <p:cNvSpPr/>
          <p:nvPr/>
        </p:nvSpPr>
        <p:spPr>
          <a:xfrm>
            <a:off x="6939168" y="2708920"/>
            <a:ext cx="2185839" cy="41084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288"/>
              <a:gd name="adj6" fmla="val -18024"/>
              <a:gd name="adj7" fmla="val 114287"/>
              <a:gd name="adj8" fmla="val -118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ARC </a:t>
            </a:r>
          </a:p>
          <a:p>
            <a:pPr algn="ctr"/>
            <a:r>
              <a:rPr lang="en-IN" sz="1200" dirty="0" smtClean="0"/>
              <a:t>(Authorization Response Code)</a:t>
            </a:r>
            <a:endParaRPr lang="en-IN" sz="12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62644"/>
            <a:ext cx="5076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ine Callout 3 15"/>
          <p:cNvSpPr/>
          <p:nvPr/>
        </p:nvSpPr>
        <p:spPr>
          <a:xfrm>
            <a:off x="6757838" y="3933056"/>
            <a:ext cx="2134641" cy="64807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288"/>
              <a:gd name="adj6" fmla="val -18024"/>
              <a:gd name="adj7" fmla="val 232463"/>
              <a:gd name="adj8" fmla="val -180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ARPC </a:t>
            </a:r>
          </a:p>
          <a:p>
            <a:pPr algn="ctr"/>
            <a:r>
              <a:rPr lang="en-IN" sz="1200" dirty="0" smtClean="0"/>
              <a:t>(Authorization Response Code)</a:t>
            </a:r>
            <a:endParaRPr lang="en-IN" sz="1200" dirty="0"/>
          </a:p>
        </p:txBody>
      </p:sp>
      <p:sp>
        <p:nvSpPr>
          <p:cNvPr id="17" name="Line Callout 3 16"/>
          <p:cNvSpPr/>
          <p:nvPr/>
        </p:nvSpPr>
        <p:spPr>
          <a:xfrm>
            <a:off x="6864439" y="4935296"/>
            <a:ext cx="2028041" cy="86996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288"/>
              <a:gd name="adj6" fmla="val -18024"/>
              <a:gd name="adj7" fmla="val 37817"/>
              <a:gd name="adj8" fmla="val -29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Response Code 00 indicating successful ARQC validation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1691680" y="1556792"/>
            <a:ext cx="4824536" cy="2375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HSM Request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1658544" y="4581128"/>
            <a:ext cx="4824536" cy="2375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HSM Response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4218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564904"/>
            <a:ext cx="7498080" cy="1143000"/>
          </a:xfrm>
        </p:spPr>
        <p:txBody>
          <a:bodyPr/>
          <a:lstStyle/>
          <a:p>
            <a:r>
              <a:rPr lang="en-IN" dirty="0" smtClean="0"/>
              <a:t>Certificates and Keys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16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075980" y="1628800"/>
            <a:ext cx="2232248" cy="41498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dk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59872" y="1628800"/>
            <a:ext cx="2232248" cy="2173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Certificates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88995" y="1730524"/>
            <a:ext cx="1742594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Generate CSR (Certificate Signing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4104" y="1780513"/>
            <a:ext cx="1584176" cy="4760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Validate CSR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6521715" y="2426113"/>
            <a:ext cx="1584176" cy="5236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Generate Signed Issuer Certificate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6524105" y="3092512"/>
            <a:ext cx="1584176" cy="5236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CA Self Signed Certificate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6594918" y="5009358"/>
            <a:ext cx="1440160" cy="523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Data Preparation System</a:t>
            </a:r>
            <a:endParaRPr lang="en-IN" sz="1200" dirty="0"/>
          </a:p>
        </p:txBody>
      </p: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5031589" y="2018556"/>
            <a:ext cx="14925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5400000">
            <a:off x="7230241" y="2340162"/>
            <a:ext cx="169514" cy="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1"/>
            <a:endCxn id="20" idx="3"/>
          </p:cNvCxnSpPr>
          <p:nvPr/>
        </p:nvCxnSpPr>
        <p:spPr>
          <a:xfrm rot="10800000">
            <a:off x="5063401" y="2687961"/>
            <a:ext cx="14583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20807" y="2426112"/>
            <a:ext cx="174259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Issuer Certificate (P</a:t>
            </a:r>
            <a:r>
              <a:rPr lang="en-IN" sz="1200" baseline="-25000" dirty="0" smtClean="0"/>
              <a:t>I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sp>
        <p:nvSpPr>
          <p:cNvPr id="23" name="Rectangle 22"/>
          <p:cNvSpPr/>
          <p:nvPr/>
        </p:nvSpPr>
        <p:spPr>
          <a:xfrm>
            <a:off x="3344583" y="3801925"/>
            <a:ext cx="174259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ICC RSA Key Pair(SICC/PICC)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1259" y="4485663"/>
            <a:ext cx="174259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Pin Encipherment RSA Key Pair(SPE/PPE)</a:t>
            </a:r>
          </a:p>
        </p:txBody>
      </p:sp>
      <p:cxnSp>
        <p:nvCxnSpPr>
          <p:cNvPr id="19" name="Elbow Connector 18"/>
          <p:cNvCxnSpPr>
            <a:stCxn id="23" idx="3"/>
          </p:cNvCxnSpPr>
          <p:nvPr/>
        </p:nvCxnSpPr>
        <p:spPr>
          <a:xfrm flipV="1">
            <a:off x="5087177" y="4063772"/>
            <a:ext cx="1708067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4" idx="3"/>
            <a:endCxn id="8" idx="1"/>
          </p:cNvCxnSpPr>
          <p:nvPr/>
        </p:nvCxnSpPr>
        <p:spPr>
          <a:xfrm>
            <a:off x="5083853" y="4747511"/>
            <a:ext cx="1511065" cy="523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>
          <a:xfrm rot="5400000">
            <a:off x="6619021" y="4312185"/>
            <a:ext cx="1393151" cy="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4415" y="6040476"/>
            <a:ext cx="1440160" cy="523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IC Terminal</a:t>
            </a:r>
            <a:endParaRPr lang="en-IN" sz="1200" dirty="0"/>
          </a:p>
        </p:txBody>
      </p:sp>
      <p:cxnSp>
        <p:nvCxnSpPr>
          <p:cNvPr id="39" name="Elbow Connector 38"/>
          <p:cNvCxnSpPr>
            <a:stCxn id="20" idx="1"/>
          </p:cNvCxnSpPr>
          <p:nvPr/>
        </p:nvCxnSpPr>
        <p:spPr>
          <a:xfrm rot="10800000" flipV="1">
            <a:off x="2415457" y="2687960"/>
            <a:ext cx="905351" cy="3352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76766" y="6040476"/>
            <a:ext cx="1440160" cy="476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Chip Card</a:t>
            </a:r>
            <a:endParaRPr lang="en-IN" sz="1200" dirty="0"/>
          </a:p>
        </p:txBody>
      </p:sp>
      <p:sp>
        <p:nvSpPr>
          <p:cNvPr id="48" name="Rectangle 47"/>
          <p:cNvSpPr/>
          <p:nvPr/>
        </p:nvSpPr>
        <p:spPr>
          <a:xfrm>
            <a:off x="3321730" y="3092522"/>
            <a:ext cx="174259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 Certificate</a:t>
            </a:r>
          </a:p>
        </p:txBody>
      </p:sp>
      <p:cxnSp>
        <p:nvCxnSpPr>
          <p:cNvPr id="52" name="Elbow Connector 51"/>
          <p:cNvCxnSpPr>
            <a:stCxn id="7" idx="1"/>
            <a:endCxn id="48" idx="3"/>
          </p:cNvCxnSpPr>
          <p:nvPr/>
        </p:nvCxnSpPr>
        <p:spPr>
          <a:xfrm rot="10800000" flipV="1">
            <a:off x="5064325" y="3354360"/>
            <a:ext cx="1459781" cy="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1"/>
            <a:endCxn id="38" idx="0"/>
          </p:cNvCxnSpPr>
          <p:nvPr/>
        </p:nvCxnSpPr>
        <p:spPr>
          <a:xfrm rot="10800000" flipV="1">
            <a:off x="2844496" y="3354370"/>
            <a:ext cx="477235" cy="2686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807944" y="4063772"/>
            <a:ext cx="0" cy="9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8" idx="2"/>
          </p:cNvCxnSpPr>
          <p:nvPr/>
        </p:nvCxnSpPr>
        <p:spPr>
          <a:xfrm rot="16200000" flipH="1">
            <a:off x="7049983" y="5798068"/>
            <a:ext cx="531227" cy="1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39771" y="5157962"/>
            <a:ext cx="174259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Card Member Specific Data File</a:t>
            </a:r>
            <a:endParaRPr lang="en-IN" sz="1200" dirty="0"/>
          </a:p>
        </p:txBody>
      </p:sp>
      <p:cxnSp>
        <p:nvCxnSpPr>
          <p:cNvPr id="74" name="Elbow Connector 73"/>
          <p:cNvCxnSpPr>
            <a:stCxn id="72" idx="3"/>
          </p:cNvCxnSpPr>
          <p:nvPr/>
        </p:nvCxnSpPr>
        <p:spPr>
          <a:xfrm flipV="1">
            <a:off x="5082365" y="5419809"/>
            <a:ext cx="15137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8" idx="3"/>
          </p:cNvCxnSpPr>
          <p:nvPr/>
        </p:nvCxnSpPr>
        <p:spPr>
          <a:xfrm flipV="1">
            <a:off x="3564575" y="6302323"/>
            <a:ext cx="303153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75980" y="1268760"/>
            <a:ext cx="223224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Issuer Realm</a:t>
            </a:r>
            <a:endParaRPr lang="en-IN" sz="1200" dirty="0"/>
          </a:p>
        </p:txBody>
      </p:sp>
      <p:sp>
        <p:nvSpPr>
          <p:cNvPr id="94" name="Rectangle 93"/>
          <p:cNvSpPr/>
          <p:nvPr/>
        </p:nvSpPr>
        <p:spPr>
          <a:xfrm>
            <a:off x="6159872" y="1268760"/>
            <a:ext cx="223224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dk1"/>
                </a:solidFill>
              </a:rPr>
              <a:t>Scheme CA Realm</a:t>
            </a:r>
            <a:endParaRPr lang="en-IN" sz="1200" dirty="0">
              <a:solidFill>
                <a:schemeClr val="dk1"/>
              </a:solidFill>
            </a:endParaRPr>
          </a:p>
        </p:txBody>
      </p:sp>
      <p:sp>
        <p:nvSpPr>
          <p:cNvPr id="3" name="Line Callout 3 2"/>
          <p:cNvSpPr/>
          <p:nvPr/>
        </p:nvSpPr>
        <p:spPr>
          <a:xfrm>
            <a:off x="972287" y="1448779"/>
            <a:ext cx="1872208" cy="80781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63816"/>
              <a:gd name="adj8" fmla="val 11341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smtClean="0"/>
              <a:t>Issuer generates 2 RSA key pairs (ICC and Pin </a:t>
            </a:r>
            <a:r>
              <a:rPr lang="en-IN" sz="1200" dirty="0" err="1" smtClean="0"/>
              <a:t>Encipherment</a:t>
            </a:r>
            <a:r>
              <a:rPr lang="en-IN" sz="1200" dirty="0"/>
              <a:t>)</a:t>
            </a:r>
            <a:r>
              <a:rPr lang="en-IN" sz="1200" dirty="0" smtClean="0"/>
              <a:t> signed by its private key (DDA/CDA)</a:t>
            </a:r>
            <a:endParaRPr lang="en-IN" sz="1200" dirty="0"/>
          </a:p>
        </p:txBody>
      </p:sp>
      <p:sp>
        <p:nvSpPr>
          <p:cNvPr id="9" name="Left Brace 8"/>
          <p:cNvSpPr/>
          <p:nvPr/>
        </p:nvSpPr>
        <p:spPr>
          <a:xfrm>
            <a:off x="3083113" y="3801925"/>
            <a:ext cx="205882" cy="12074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 Generation..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CSR is basically a self signed certificate created by the  Issuer</a:t>
            </a:r>
          </a:p>
          <a:p>
            <a:r>
              <a:rPr lang="en-IN" sz="2400" dirty="0" smtClean="0"/>
              <a:t>The scheme CA validates the CSR and signs it using the CA’s private key</a:t>
            </a:r>
          </a:p>
          <a:p>
            <a:r>
              <a:rPr lang="en-IN" sz="2400" dirty="0" smtClean="0"/>
              <a:t>The DP system could be a outsourced system our could be run by the Issuer itself</a:t>
            </a:r>
          </a:p>
          <a:p>
            <a:r>
              <a:rPr lang="en-IN" sz="2400" dirty="0" smtClean="0"/>
              <a:t>It creates all of the data required on the chip and feeds it into the chip during personalization</a:t>
            </a:r>
          </a:p>
          <a:p>
            <a:r>
              <a:rPr lang="en-IN" sz="2400" dirty="0" smtClean="0"/>
              <a:t>Based on the type of card (SDA/DDA/CDA) different certificates may be involved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9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96702" y="1523380"/>
            <a:ext cx="136815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Static Application Data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699169" y="2490191"/>
            <a:ext cx="136815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Signed Static Application Data (SSAD)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2195874" y="1523380"/>
            <a:ext cx="11307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Private Key (Issuer)  S</a:t>
            </a:r>
            <a:r>
              <a:rPr lang="en-IN" sz="1200" baseline="-25000" dirty="0" smtClean="0"/>
              <a:t>I</a:t>
            </a:r>
            <a:endParaRPr lang="en-IN" sz="12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495339" y="1523380"/>
            <a:ext cx="124377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Public Key (Issuer) P</a:t>
            </a:r>
            <a:r>
              <a:rPr lang="en-IN" sz="1200" baseline="-25000" dirty="0" smtClean="0"/>
              <a:t>I</a:t>
            </a:r>
            <a:endParaRPr lang="en-IN" sz="1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364575" y="3474190"/>
            <a:ext cx="1504967" cy="5236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Issuer PK Certificate</a:t>
            </a:r>
            <a:endParaRPr lang="en-IN" sz="12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922796" y="1523380"/>
            <a:ext cx="1504969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Private Key (CA)  S</a:t>
            </a:r>
            <a:r>
              <a:rPr lang="en-IN" sz="1200" baseline="-25000" dirty="0" smtClean="0"/>
              <a:t>CA</a:t>
            </a:r>
            <a:endParaRPr lang="en-IN" sz="12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581679" y="1518356"/>
            <a:ext cx="1504969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Public Key (CA) P</a:t>
            </a:r>
            <a:r>
              <a:rPr lang="en-IN" sz="1200" baseline="-25000" dirty="0" smtClean="0"/>
              <a:t>CA</a:t>
            </a:r>
            <a:endParaRPr lang="en-IN" sz="12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00035" y="3473297"/>
            <a:ext cx="136815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Chip Card</a:t>
            </a:r>
            <a:endParaRPr lang="en-IN" sz="1200" dirty="0"/>
          </a:p>
        </p:txBody>
      </p:sp>
      <p:cxnSp>
        <p:nvCxnSpPr>
          <p:cNvPr id="13" name="Elbow Connector 12"/>
          <p:cNvCxnSpPr>
            <a:stCxn id="8" idx="1"/>
            <a:endCxn id="11" idx="3"/>
          </p:cNvCxnSpPr>
          <p:nvPr/>
        </p:nvCxnSpPr>
        <p:spPr>
          <a:xfrm rot="10800000">
            <a:off x="2068189" y="3735146"/>
            <a:ext cx="1296386" cy="8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16200000" flipH="1">
            <a:off x="1186639" y="2293583"/>
            <a:ext cx="390747" cy="24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5" idx="3"/>
          </p:cNvCxnSpPr>
          <p:nvPr/>
        </p:nvCxnSpPr>
        <p:spPr>
          <a:xfrm rot="5400000">
            <a:off x="2074886" y="2091881"/>
            <a:ext cx="678779" cy="6939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11" idx="0"/>
          </p:cNvCxnSpPr>
          <p:nvPr/>
        </p:nvCxnSpPr>
        <p:spPr>
          <a:xfrm rot="16200000" flipH="1">
            <a:off x="1180158" y="3269343"/>
            <a:ext cx="407042" cy="8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</p:cNvCxnSpPr>
          <p:nvPr/>
        </p:nvCxnSpPr>
        <p:spPr>
          <a:xfrm rot="5400000">
            <a:off x="4620800" y="1595875"/>
            <a:ext cx="550913" cy="1558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  <a:endCxn id="8" idx="0"/>
          </p:cNvCxnSpPr>
          <p:nvPr/>
        </p:nvCxnSpPr>
        <p:spPr>
          <a:xfrm rot="5400000">
            <a:off x="3429770" y="2786733"/>
            <a:ext cx="1374746" cy="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81678" y="3434765"/>
            <a:ext cx="150496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Card Acceptance Device (Terminal)</a:t>
            </a:r>
          </a:p>
        </p:txBody>
      </p:sp>
      <p:cxnSp>
        <p:nvCxnSpPr>
          <p:cNvPr id="28" name="Elbow Connector 27"/>
          <p:cNvCxnSpPr>
            <a:stCxn id="10" idx="2"/>
            <a:endCxn id="26" idx="0"/>
          </p:cNvCxnSpPr>
          <p:nvPr/>
        </p:nvCxnSpPr>
        <p:spPr>
          <a:xfrm rot="5400000">
            <a:off x="6663991" y="2764591"/>
            <a:ext cx="1340345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520944" y="4920274"/>
            <a:ext cx="2153938" cy="866955"/>
            <a:chOff x="6508244" y="5745774"/>
            <a:chExt cx="2153938" cy="866955"/>
          </a:xfrm>
        </p:grpSpPr>
        <p:sp>
          <p:nvSpPr>
            <p:cNvPr id="41" name="Rectangle 40"/>
            <p:cNvSpPr/>
            <p:nvPr/>
          </p:nvSpPr>
          <p:spPr>
            <a:xfrm>
              <a:off x="6519620" y="5745774"/>
              <a:ext cx="2139750" cy="237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Issuer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08244" y="6035346"/>
              <a:ext cx="2139750" cy="26141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Certificate Authority (CA)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22432" y="6351314"/>
              <a:ext cx="2139750" cy="26141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Acquiring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4416" y="4686431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Chip to Terminal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Issuer PK Certificate (P</a:t>
            </a:r>
            <a:r>
              <a:rPr lang="en-IN" sz="1600" baseline="-25000" dirty="0"/>
              <a:t>I</a:t>
            </a:r>
            <a:r>
              <a:rPr lang="en-IN" sz="1600" dirty="0" smtClean="0"/>
              <a:t> signed by CA using S</a:t>
            </a:r>
            <a:r>
              <a:rPr lang="en-IN" sz="1600" baseline="-25000" dirty="0" smtClean="0"/>
              <a:t>CA</a:t>
            </a:r>
            <a:r>
              <a:rPr lang="en-IN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Signed Static Application Data (signed by Issuer using S</a:t>
            </a:r>
            <a:r>
              <a:rPr lang="en-IN" sz="1600" baseline="-25000" dirty="0"/>
              <a:t>I</a:t>
            </a:r>
            <a:r>
              <a:rPr lang="en-IN" sz="1600" dirty="0" smtClean="0"/>
              <a:t>)	</a:t>
            </a:r>
          </a:p>
          <a:p>
            <a:r>
              <a:rPr lang="en-IN" sz="1600" b="1" dirty="0" smtClean="0"/>
              <a:t>Terminal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Uses P</a:t>
            </a:r>
            <a:r>
              <a:rPr lang="en-IN" sz="1600" baseline="-25000" dirty="0"/>
              <a:t>CA</a:t>
            </a:r>
            <a:r>
              <a:rPr lang="en-IN" sz="1600" dirty="0" smtClean="0"/>
              <a:t> to verify that P</a:t>
            </a:r>
            <a:r>
              <a:rPr lang="en-IN" sz="1600" baseline="-25000" dirty="0"/>
              <a:t>I</a:t>
            </a:r>
            <a:r>
              <a:rPr lang="en-IN" sz="1600" dirty="0" smtClean="0"/>
              <a:t> was signed by 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Uses P</a:t>
            </a:r>
            <a:r>
              <a:rPr lang="en-IN" sz="1600" baseline="-25000" dirty="0"/>
              <a:t>I</a:t>
            </a:r>
            <a:r>
              <a:rPr lang="en-IN" sz="1600" dirty="0" smtClean="0"/>
              <a:t> to verify that SSAD was signed by Issuer</a:t>
            </a:r>
            <a:endParaRPr lang="en-IN" sz="1600" dirty="0"/>
          </a:p>
        </p:txBody>
      </p:sp>
      <p:cxnSp>
        <p:nvCxnSpPr>
          <p:cNvPr id="50" name="Elbow Connector 49"/>
          <p:cNvCxnSpPr>
            <a:stCxn id="11" idx="2"/>
            <a:endCxn id="26" idx="2"/>
          </p:cNvCxnSpPr>
          <p:nvPr/>
        </p:nvCxnSpPr>
        <p:spPr>
          <a:xfrm rot="16200000" flipH="1">
            <a:off x="4352219" y="1028885"/>
            <a:ext cx="13837" cy="5950050"/>
          </a:xfrm>
          <a:prstGeom prst="bentConnector3">
            <a:avLst>
              <a:gd name="adj1" fmla="val 1752092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DDA/CDA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86845" y="1503558"/>
            <a:ext cx="11307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Static Application Data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2994722" y="1503558"/>
            <a:ext cx="11307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Private Key (Issuer)  S</a:t>
            </a:r>
            <a:r>
              <a:rPr lang="en-IN" sz="1200" baseline="-25000" dirty="0" smtClean="0"/>
              <a:t>I</a:t>
            </a:r>
            <a:endParaRPr lang="en-IN" sz="12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4294187" y="1503558"/>
            <a:ext cx="124377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Public Key (Issuer) P</a:t>
            </a:r>
            <a:r>
              <a:rPr lang="en-IN" sz="1200" baseline="-25000" dirty="0" smtClean="0"/>
              <a:t>I</a:t>
            </a:r>
            <a:endParaRPr lang="en-IN" sz="1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63423" y="3410826"/>
            <a:ext cx="1504967" cy="5236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Issuer PK Certificate</a:t>
            </a:r>
            <a:endParaRPr lang="en-IN" sz="12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721644" y="1503558"/>
            <a:ext cx="1504969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Private Key (CA)  S</a:t>
            </a:r>
            <a:r>
              <a:rPr lang="en-IN" sz="1200" baseline="-25000" dirty="0" smtClean="0"/>
              <a:t>CA</a:t>
            </a:r>
            <a:endParaRPr lang="en-IN" sz="12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380527" y="1498534"/>
            <a:ext cx="1504969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Public Key (CA) P</a:t>
            </a:r>
            <a:r>
              <a:rPr lang="en-IN" sz="1200" baseline="-25000" dirty="0" smtClean="0"/>
              <a:t>CA</a:t>
            </a:r>
            <a:endParaRPr lang="en-IN" sz="12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636255" y="3382791"/>
            <a:ext cx="1243776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Chip Card</a:t>
            </a:r>
            <a:endParaRPr lang="en-IN" sz="1200" dirty="0"/>
          </a:p>
        </p:txBody>
      </p:sp>
      <p:cxnSp>
        <p:nvCxnSpPr>
          <p:cNvPr id="13" name="Elbow Connector 12"/>
          <p:cNvCxnSpPr>
            <a:stCxn id="8" idx="1"/>
            <a:endCxn id="11" idx="3"/>
          </p:cNvCxnSpPr>
          <p:nvPr/>
        </p:nvCxnSpPr>
        <p:spPr>
          <a:xfrm rot="10800000">
            <a:off x="2880031" y="3670824"/>
            <a:ext cx="1283392" cy="1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32" idx="0"/>
          </p:cNvCxnSpPr>
          <p:nvPr/>
        </p:nvCxnSpPr>
        <p:spPr>
          <a:xfrm rot="16200000" flipH="1">
            <a:off x="2018379" y="2313441"/>
            <a:ext cx="470971" cy="33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32" idx="3"/>
          </p:cNvCxnSpPr>
          <p:nvPr/>
        </p:nvCxnSpPr>
        <p:spPr>
          <a:xfrm rot="5400000">
            <a:off x="2977982" y="2184903"/>
            <a:ext cx="687374" cy="4768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2" idx="2"/>
            <a:endCxn id="11" idx="0"/>
          </p:cNvCxnSpPr>
          <p:nvPr/>
        </p:nvCxnSpPr>
        <p:spPr>
          <a:xfrm rot="16200000" flipH="1">
            <a:off x="2057140" y="3181787"/>
            <a:ext cx="399393" cy="26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</p:cNvCxnSpPr>
          <p:nvPr/>
        </p:nvCxnSpPr>
        <p:spPr>
          <a:xfrm rot="5400000">
            <a:off x="5419648" y="1576053"/>
            <a:ext cx="550912" cy="15580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2"/>
            <a:endCxn id="8" idx="0"/>
          </p:cNvCxnSpPr>
          <p:nvPr/>
        </p:nvCxnSpPr>
        <p:spPr>
          <a:xfrm rot="5400000">
            <a:off x="4250389" y="2745140"/>
            <a:ext cx="1331204" cy="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278" y="3435904"/>
            <a:ext cx="1655465" cy="4760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Card Acceptance Device (Terminal)</a:t>
            </a:r>
            <a:endParaRPr lang="en-IN" sz="1200" dirty="0"/>
          </a:p>
        </p:txBody>
      </p:sp>
      <p:cxnSp>
        <p:nvCxnSpPr>
          <p:cNvPr id="28" name="Elbow Connector 27"/>
          <p:cNvCxnSpPr>
            <a:stCxn id="10" idx="2"/>
            <a:endCxn id="26" idx="0"/>
          </p:cNvCxnSpPr>
          <p:nvPr/>
        </p:nvCxnSpPr>
        <p:spPr>
          <a:xfrm rot="5400000">
            <a:off x="7452359" y="2755251"/>
            <a:ext cx="136130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09844" y="5085374"/>
            <a:ext cx="2153938" cy="866955"/>
            <a:chOff x="6508244" y="5745774"/>
            <a:chExt cx="2153938" cy="866955"/>
          </a:xfrm>
        </p:grpSpPr>
        <p:sp>
          <p:nvSpPr>
            <p:cNvPr id="41" name="Rectangle 40"/>
            <p:cNvSpPr/>
            <p:nvPr/>
          </p:nvSpPr>
          <p:spPr>
            <a:xfrm>
              <a:off x="6519620" y="5745774"/>
              <a:ext cx="2139750" cy="237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Issuer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08244" y="6035346"/>
              <a:ext cx="2139750" cy="26141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Certificate Authority (CA)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22432" y="6351314"/>
              <a:ext cx="2139750" cy="26141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Acquiring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24451" y="3385634"/>
            <a:ext cx="1130705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Private Key (ICC)  S</a:t>
            </a:r>
            <a:r>
              <a:rPr lang="en-IN" sz="1200" baseline="-25000" dirty="0" smtClean="0"/>
              <a:t>ICC</a:t>
            </a:r>
            <a:endParaRPr lang="en-IN" sz="120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223618" y="1491693"/>
            <a:ext cx="11307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Public Key (ICC) P</a:t>
            </a:r>
            <a:r>
              <a:rPr lang="en-IN" sz="1200" baseline="-25000" dirty="0" smtClean="0"/>
              <a:t>ICC</a:t>
            </a:r>
            <a:endParaRPr lang="en-IN" sz="1200" baseline="-25000" dirty="0"/>
          </a:p>
        </p:txBody>
      </p:sp>
      <p:cxnSp>
        <p:nvCxnSpPr>
          <p:cNvPr id="12" name="Elbow Connector 11"/>
          <p:cNvCxnSpPr>
            <a:stCxn id="25" idx="3"/>
            <a:endCxn id="11" idx="1"/>
          </p:cNvCxnSpPr>
          <p:nvPr/>
        </p:nvCxnSpPr>
        <p:spPr>
          <a:xfrm flipV="1">
            <a:off x="1355156" y="3670824"/>
            <a:ext cx="281099" cy="2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7" idx="2"/>
            <a:endCxn id="32" idx="1"/>
          </p:cNvCxnSpPr>
          <p:nvPr/>
        </p:nvCxnSpPr>
        <p:spPr>
          <a:xfrm rot="16200000" flipH="1">
            <a:off x="758765" y="2097963"/>
            <a:ext cx="699239" cy="6388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27797" y="2550593"/>
            <a:ext cx="1655466" cy="43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ICC PK Certificate</a:t>
            </a:r>
            <a:endParaRPr lang="en-IN" sz="1200" baseline="-25000" dirty="0"/>
          </a:p>
        </p:txBody>
      </p:sp>
      <p:cxnSp>
        <p:nvCxnSpPr>
          <p:cNvPr id="40" name="Elbow Connector 39"/>
          <p:cNvCxnSpPr>
            <a:stCxn id="11" idx="2"/>
            <a:endCxn id="26" idx="2"/>
          </p:cNvCxnSpPr>
          <p:nvPr/>
        </p:nvCxnSpPr>
        <p:spPr>
          <a:xfrm rot="5400000" flipH="1" flipV="1">
            <a:off x="5172144" y="997989"/>
            <a:ext cx="46866" cy="5874868"/>
          </a:xfrm>
          <a:prstGeom prst="bentConnector3">
            <a:avLst>
              <a:gd name="adj1" fmla="val -4877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271" y="4605309"/>
            <a:ext cx="5760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Chip to Terminal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Issuer PK Certificate (P</a:t>
            </a:r>
            <a:r>
              <a:rPr lang="en-IN" sz="1600" baseline="-25000" dirty="0"/>
              <a:t>I</a:t>
            </a:r>
            <a:r>
              <a:rPr lang="en-IN" sz="1600" dirty="0" smtClean="0"/>
              <a:t> signed by CA using S</a:t>
            </a:r>
            <a:r>
              <a:rPr lang="en-IN" sz="1600" baseline="-25000" dirty="0" smtClean="0"/>
              <a:t>CA</a:t>
            </a:r>
            <a:r>
              <a:rPr lang="en-IN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ICC </a:t>
            </a:r>
            <a:r>
              <a:rPr lang="en-IN" sz="1600" dirty="0"/>
              <a:t>PK Certificate (</a:t>
            </a:r>
            <a:r>
              <a:rPr lang="en-IN" sz="1600" dirty="0" smtClean="0"/>
              <a:t>P</a:t>
            </a:r>
            <a:r>
              <a:rPr lang="en-IN" sz="1600" baseline="-25000" dirty="0" smtClean="0"/>
              <a:t>IC</a:t>
            </a:r>
            <a:r>
              <a:rPr lang="en-IN" sz="1600" dirty="0" smtClean="0"/>
              <a:t> + SAD signed </a:t>
            </a:r>
            <a:r>
              <a:rPr lang="en-IN" sz="1600" dirty="0"/>
              <a:t>by </a:t>
            </a:r>
            <a:r>
              <a:rPr lang="en-IN" sz="1600" dirty="0" smtClean="0"/>
              <a:t>Issuer </a:t>
            </a:r>
            <a:r>
              <a:rPr lang="en-IN" sz="1600" dirty="0"/>
              <a:t>using </a:t>
            </a:r>
            <a:r>
              <a:rPr lang="en-IN" sz="1600" dirty="0" smtClean="0"/>
              <a:t>S</a:t>
            </a:r>
            <a:r>
              <a:rPr lang="en-IN" sz="1600" baseline="-25000" dirty="0" smtClean="0"/>
              <a:t>I</a:t>
            </a:r>
            <a:r>
              <a:rPr lang="en-IN" sz="1600" dirty="0" smtClean="0"/>
              <a:t>)</a:t>
            </a:r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Card and Terminal Dynamic Data (signed by Card using S</a:t>
            </a:r>
            <a:r>
              <a:rPr lang="en-IN" sz="1600" baseline="-25000" dirty="0" smtClean="0"/>
              <a:t>IC</a:t>
            </a:r>
            <a:r>
              <a:rPr lang="en-IN" sz="1600" dirty="0" smtClean="0"/>
              <a:t>)	</a:t>
            </a:r>
          </a:p>
          <a:p>
            <a:r>
              <a:rPr lang="en-IN" sz="1600" b="1" dirty="0" smtClean="0"/>
              <a:t>Terminal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Uses P</a:t>
            </a:r>
            <a:r>
              <a:rPr lang="en-IN" sz="1600" baseline="-25000" dirty="0"/>
              <a:t>CA</a:t>
            </a:r>
            <a:r>
              <a:rPr lang="en-IN" sz="1600" dirty="0" smtClean="0"/>
              <a:t> to verify that P</a:t>
            </a:r>
            <a:r>
              <a:rPr lang="en-IN" sz="1600" baseline="-25000" dirty="0"/>
              <a:t>I</a:t>
            </a:r>
            <a:r>
              <a:rPr lang="en-IN" sz="1600" dirty="0" smtClean="0"/>
              <a:t> was signed by 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Uses P</a:t>
            </a:r>
            <a:r>
              <a:rPr lang="en-IN" sz="1600" baseline="-25000" dirty="0"/>
              <a:t>I</a:t>
            </a:r>
            <a:r>
              <a:rPr lang="en-IN" sz="1600" dirty="0" smtClean="0"/>
              <a:t> to verify that Card P</a:t>
            </a:r>
            <a:r>
              <a:rPr lang="en-IN" sz="1600" baseline="-25000" dirty="0"/>
              <a:t>IC</a:t>
            </a:r>
            <a:r>
              <a:rPr lang="en-IN" sz="1600" dirty="0" smtClean="0"/>
              <a:t> and SAD were signed by Issuer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Uses P</a:t>
            </a:r>
            <a:r>
              <a:rPr lang="en-IN" sz="1600" baseline="-25000" dirty="0"/>
              <a:t>IC</a:t>
            </a:r>
            <a:r>
              <a:rPr lang="en-IN" sz="1600" dirty="0" smtClean="0"/>
              <a:t> to verify card’s signature on dynamic data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3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Symmetric (TDES) Keys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38029" y="2011693"/>
            <a:ext cx="1440160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Issuer Master Key </a:t>
            </a:r>
          </a:p>
          <a:p>
            <a:pPr algn="ctr"/>
            <a:r>
              <a:rPr lang="en-IN" sz="1200" dirty="0" smtClean="0"/>
              <a:t>(IMK)</a:t>
            </a:r>
            <a:endParaRPr lang="en-IN" sz="1200" dirty="0"/>
          </a:p>
        </p:txBody>
      </p:sp>
      <p:sp>
        <p:nvSpPr>
          <p:cNvPr id="18" name="Rectangle 17"/>
          <p:cNvSpPr/>
          <p:nvPr/>
        </p:nvSpPr>
        <p:spPr>
          <a:xfrm>
            <a:off x="1838028" y="3085176"/>
            <a:ext cx="1440160" cy="633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Generate Card Specific Keys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1844378" y="4203880"/>
            <a:ext cx="1440160" cy="4760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Chip Card</a:t>
            </a:r>
            <a:endParaRPr lang="en-IN" sz="1200" dirty="0"/>
          </a:p>
        </p:txBody>
      </p:sp>
      <p:cxnSp>
        <p:nvCxnSpPr>
          <p:cNvPr id="9" name="Elbow Connector 8"/>
          <p:cNvCxnSpPr>
            <a:stCxn id="4" idx="2"/>
            <a:endCxn id="18" idx="0"/>
          </p:cNvCxnSpPr>
          <p:nvPr/>
        </p:nvCxnSpPr>
        <p:spPr>
          <a:xfrm rot="5400000">
            <a:off x="2309400" y="2836467"/>
            <a:ext cx="49741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8" idx="2"/>
            <a:endCxn id="19" idx="0"/>
          </p:cNvCxnSpPr>
          <p:nvPr/>
        </p:nvCxnSpPr>
        <p:spPr>
          <a:xfrm rot="16200000" flipH="1">
            <a:off x="2318767" y="3958189"/>
            <a:ext cx="485032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8" y="4873972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An Issuer will have at least one IMK  (but could have 3 IMK’s each for cryptogram generation, MAC’ing and data encryption)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There could be a maximum of 3 card specific DES keys based on IMK’s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Card specific keys are generated based on a function of IMK and PAN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/>
          </a:p>
        </p:txBody>
      </p:sp>
      <p:sp>
        <p:nvSpPr>
          <p:cNvPr id="3" name="Line Callout 2 (Accent Bar) 2"/>
          <p:cNvSpPr/>
          <p:nvPr/>
        </p:nvSpPr>
        <p:spPr>
          <a:xfrm>
            <a:off x="4139952" y="1372343"/>
            <a:ext cx="2520280" cy="83252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668"/>
              <a:gd name="adj6" fmla="val -46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/>
              <a:t>An Issuer can have more than one IMK, one each for AC (cryptogram), MAC’ing and Encryption</a:t>
            </a:r>
          </a:p>
          <a:p>
            <a:endParaRPr lang="en-IN" sz="1200" b="1" dirty="0"/>
          </a:p>
        </p:txBody>
      </p:sp>
      <p:sp>
        <p:nvSpPr>
          <p:cNvPr id="14" name="Line Callout 2 (Accent Bar) 13"/>
          <p:cNvSpPr/>
          <p:nvPr/>
        </p:nvSpPr>
        <p:spPr>
          <a:xfrm>
            <a:off x="4156843" y="2587758"/>
            <a:ext cx="2503389" cy="62521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991"/>
              <a:gd name="adj6" fmla="val -44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/>
              <a:t>Created based on PAN by either the </a:t>
            </a:r>
            <a:r>
              <a:rPr lang="en-IN" sz="1200" dirty="0" smtClean="0"/>
              <a:t>DP system </a:t>
            </a:r>
            <a:r>
              <a:rPr lang="en-IN" sz="1200" dirty="0"/>
              <a:t>or the Issuer</a:t>
            </a:r>
            <a:endParaRPr lang="en-IN" sz="1200" b="1" dirty="0"/>
          </a:p>
        </p:txBody>
      </p:sp>
      <p:sp>
        <p:nvSpPr>
          <p:cNvPr id="30" name="Line Callout 2 (Accent Bar) 29"/>
          <p:cNvSpPr/>
          <p:nvPr/>
        </p:nvSpPr>
        <p:spPr>
          <a:xfrm>
            <a:off x="4170412" y="3679470"/>
            <a:ext cx="2503389" cy="62521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960"/>
              <a:gd name="adj6" fmla="val -41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/>
              <a:t>Placed inside the chip during personalization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048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564904"/>
            <a:ext cx="7498080" cy="1143000"/>
          </a:xfrm>
        </p:spPr>
        <p:txBody>
          <a:bodyPr/>
          <a:lstStyle/>
          <a:p>
            <a:r>
              <a:rPr lang="en-IN" dirty="0" smtClean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3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1573</TotalTime>
  <Words>1241</Words>
  <Application>Microsoft Office PowerPoint</Application>
  <PresentationFormat>On-screen Show (4:3)</PresentationFormat>
  <Paragraphs>206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EMV and Cryptography</vt:lpstr>
      <vt:lpstr>Introduction</vt:lpstr>
      <vt:lpstr>Certificates and Keys</vt:lpstr>
      <vt:lpstr>Certificates</vt:lpstr>
      <vt:lpstr>Certificate Generation..</vt:lpstr>
      <vt:lpstr>SDA</vt:lpstr>
      <vt:lpstr>DDA/CDA</vt:lpstr>
      <vt:lpstr>Symmetric (TDES) Keys</vt:lpstr>
      <vt:lpstr>Algorithms</vt:lpstr>
      <vt:lpstr>ICC Master Key Derivation (Option A)</vt:lpstr>
      <vt:lpstr>Session Key Derivation Function</vt:lpstr>
      <vt:lpstr>Cryptogram Generation </vt:lpstr>
      <vt:lpstr>Cryptogram (ARQC)/MAC Algorithm</vt:lpstr>
      <vt:lpstr>ARPC Generation</vt:lpstr>
      <vt:lpstr>Examples</vt:lpstr>
      <vt:lpstr>CSR</vt:lpstr>
      <vt:lpstr>CSR Creation Example (Using Openssl)</vt:lpstr>
      <vt:lpstr>View a CSR</vt:lpstr>
      <vt:lpstr>ICC Master Key Generation using NetSim</vt:lpstr>
      <vt:lpstr>Application Cryptogram (ARQC) Generation using NetSim</vt:lpstr>
      <vt:lpstr>ARPC generated using NetSim</vt:lpstr>
      <vt:lpstr>ARQC Validation and ARPC generation using Thales 9000 HSM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 Kamalaksha Balgi</dc:creator>
  <cp:lastModifiedBy>Raghavendra Kamalaksha Balgi</cp:lastModifiedBy>
  <cp:revision>86</cp:revision>
  <dcterms:created xsi:type="dcterms:W3CDTF">2013-11-10T14:32:35Z</dcterms:created>
  <dcterms:modified xsi:type="dcterms:W3CDTF">2014-04-29T13:54:09Z</dcterms:modified>
</cp:coreProperties>
</file>