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79" r:id="rId26"/>
    <p:sldId id="280" r:id="rId27"/>
    <p:sldId id="281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raghablog.blogspot.com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0F0CF-8C41-4DBE-8BAB-1998C63ADA5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1E52-0EB0-4495-AB42-79B0A3EC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354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raghablog.blogspot.com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533F-3687-42FB-9AEA-B3B1B6F408AB}" type="datetimeFigureOut">
              <a:rPr lang="en-IN" smtClean="0"/>
              <a:t>04-09-2014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5B9C-9F40-4FD3-A000-45C7AA1B2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46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5B9C-9F40-4FD3-A000-45C7AA1B2CF5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raghablog.blogspot.com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5B9C-9F40-4FD3-A000-45C7AA1B2CF5}" type="slidenum">
              <a:rPr lang="en-IN" smtClean="0"/>
              <a:t>20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raghablog.blogspot.com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8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1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6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E4AC-6852-4ED4-841B-0B6796BE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guava-libraries.googlecode.com/git/javadoc/com/google/common/cache/CacheBuild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serpages.umbc.edu/~tarr/dp/lectures/Factory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papers.com/design-patterns/state-design-patte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strate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IuseVisi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s.umbc.edu/~tarr/dp/spr06/cs446.html" TargetMode="External"/><Relationship Id="rId2" Type="http://schemas.openxmlformats.org/officeDocument/2006/relationships/hyperlink" Target="http://sourcemaking.com/design_patter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net/design-patterns" TargetMode="External"/><Relationship Id="rId5" Type="http://schemas.openxmlformats.org/officeDocument/2006/relationships/hyperlink" Target="http://hillside.net/index.php/patterns/patterns-catalog" TargetMode="External"/><Relationship Id="rId4" Type="http://schemas.openxmlformats.org/officeDocument/2006/relationships/hyperlink" Target="http://www.amazon.com/Design-Patterns-Elements-Reusable-Object-Oriented-ebook/dp/B000SEIBB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Patterns – Quick Intro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Raghavendra</a:t>
            </a:r>
            <a:r>
              <a:rPr lang="en-IN" dirty="0" smtClean="0"/>
              <a:t> </a:t>
            </a:r>
            <a:r>
              <a:rPr lang="en-IN" dirty="0" err="1" smtClean="0"/>
              <a:t>Balgi</a:t>
            </a:r>
            <a:endParaRPr lang="en-IN" dirty="0" smtClean="0"/>
          </a:p>
          <a:p>
            <a:r>
              <a:rPr lang="en-IN" dirty="0" smtClean="0"/>
              <a:t>(rkbalgi@gmail.com)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6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Mediator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pattern that helps maintain a loose coupling between two objects</a:t>
            </a:r>
          </a:p>
          <a:p>
            <a:r>
              <a:rPr lang="en-IN" dirty="0" smtClean="0"/>
              <a:t>In this pattern, a third object is introduced to mediate between the two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Imagine a </a:t>
            </a:r>
            <a:r>
              <a:rPr lang="en-IN" dirty="0" err="1" smtClean="0"/>
              <a:t>ActionListener</a:t>
            </a:r>
            <a:r>
              <a:rPr lang="en-IN" dirty="0" smtClean="0"/>
              <a:t> for a button that has to update database records when it is pressed.</a:t>
            </a:r>
          </a:p>
          <a:p>
            <a:pPr lvl="1"/>
            <a:r>
              <a:rPr lang="en-IN" dirty="0" err="1" smtClean="0"/>
              <a:t>Directectly</a:t>
            </a:r>
            <a:r>
              <a:rPr lang="en-IN" dirty="0" smtClean="0"/>
              <a:t> calling database objects or SP’s within the listener would tightly couple UI code to database and business logic</a:t>
            </a:r>
          </a:p>
          <a:p>
            <a:pPr lvl="1"/>
            <a:r>
              <a:rPr lang="en-IN" dirty="0" smtClean="0"/>
              <a:t>This pattern introduces a new mediator class that performs the action by calling the database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Proxy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 pattern where - An object acts as a surrogate for the actual object. The proxy has same interface as the object and forwards requests to the actual object.</a:t>
            </a:r>
          </a:p>
          <a:p>
            <a:r>
              <a:rPr lang="en-IN" dirty="0" smtClean="0"/>
              <a:t>Introduces tight coupling between the proxy and the actual object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 Pooled Database objects – A proxy connection is returned that wraps the actual connection</a:t>
            </a:r>
          </a:p>
          <a:p>
            <a:pPr lvl="1"/>
            <a:r>
              <a:rPr lang="en-IN" dirty="0" smtClean="0"/>
              <a:t>Method calls to the proxy objects are delegated to the wrapped connection (the close() function might just return the connection to the pool rather than actually close it!)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Chain of Responsibility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 pattern that provides a chain of objects giving more than one object (handler) to handle an object (request)</a:t>
            </a:r>
          </a:p>
          <a:p>
            <a:r>
              <a:rPr lang="en-IN" dirty="0" smtClean="0"/>
              <a:t>A single object (handler) need not know about who in the chain can handle a certain request – handlers can also be dynamically added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 In Apache MINA (and other similar frameworks like netty), an incoming data packet on a Connection is run through a chain of handlers, first a </a:t>
            </a:r>
            <a:r>
              <a:rPr lang="en-IN" dirty="0" err="1" smtClean="0"/>
              <a:t>LoggingHandler</a:t>
            </a:r>
            <a:r>
              <a:rPr lang="en-IN" dirty="0" smtClean="0"/>
              <a:t> or </a:t>
            </a:r>
            <a:r>
              <a:rPr lang="en-IN" dirty="0" err="1" smtClean="0"/>
              <a:t>LoggingFilter</a:t>
            </a:r>
            <a:r>
              <a:rPr lang="en-IN" dirty="0" smtClean="0"/>
              <a:t> that simply logs the request and forwards the request to next handler on the chain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Flyweight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less commonly used pattern</a:t>
            </a:r>
          </a:p>
          <a:p>
            <a:r>
              <a:rPr lang="en-IN" dirty="0" smtClean="0"/>
              <a:t>A pattern that uses a shared object</a:t>
            </a:r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A very common example of this pattern is in the use of Font objects within a Document</a:t>
            </a:r>
          </a:p>
          <a:p>
            <a:pPr lvl="1"/>
            <a:r>
              <a:rPr lang="en-IN" dirty="0" smtClean="0"/>
              <a:t>In a document with 50000 characters, it would be illogical to maintain 50000 distinct Font objects when 95% of the characters have the same Font! – So Flyweights are shared</a:t>
            </a:r>
          </a:p>
          <a:p>
            <a:pPr lvl="1"/>
            <a:r>
              <a:rPr lang="en-IN" dirty="0" smtClean="0"/>
              <a:t>A basic requirement of Flyweight is that it should be immutable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Builder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Construction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 pattern that is used in complex object creation, which is a multi-step process</a:t>
            </a:r>
          </a:p>
          <a:p>
            <a:r>
              <a:rPr lang="en-IN" dirty="0" smtClean="0"/>
              <a:t>Internal construction logic is hidden</a:t>
            </a:r>
          </a:p>
          <a:p>
            <a:r>
              <a:rPr lang="en-IN" dirty="0" smtClean="0"/>
              <a:t>An alternative to using long lists of constructor arguments and </a:t>
            </a:r>
            <a:r>
              <a:rPr lang="en-IN" dirty="0" err="1" smtClean="0"/>
              <a:t>getInstance</a:t>
            </a:r>
            <a:r>
              <a:rPr lang="en-IN" dirty="0" smtClean="0"/>
              <a:t>() methods</a:t>
            </a:r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A </a:t>
            </a:r>
            <a:r>
              <a:rPr lang="en-IN" dirty="0" err="1" smtClean="0"/>
              <a:t>CacheBuilder</a:t>
            </a:r>
            <a:r>
              <a:rPr lang="en-IN" dirty="0" smtClean="0"/>
              <a:t> in Google’s Guava is an excellent example of the Builder pattern that uses fluent interfaces</a:t>
            </a:r>
          </a:p>
          <a:p>
            <a:pPr lvl="1"/>
            <a:r>
              <a:rPr lang="en-IN" dirty="0" err="1" smtClean="0"/>
              <a:t>LoadingCache</a:t>
            </a:r>
            <a:r>
              <a:rPr lang="en-IN" dirty="0" smtClean="0"/>
              <a:t>&lt;Key, Graph&gt; graphs = </a:t>
            </a:r>
            <a:r>
              <a:rPr lang="en-IN" dirty="0" err="1" smtClean="0"/>
              <a:t>CacheBuilder.newBuilder</a:t>
            </a:r>
            <a:r>
              <a:rPr lang="en-IN" dirty="0" smtClean="0"/>
              <a:t>() .</a:t>
            </a:r>
            <a:r>
              <a:rPr lang="en-IN" dirty="0" err="1" smtClean="0"/>
              <a:t>maximumSize</a:t>
            </a:r>
            <a:r>
              <a:rPr lang="en-IN" dirty="0" smtClean="0"/>
              <a:t>(10000) .</a:t>
            </a:r>
            <a:r>
              <a:rPr lang="en-IN" dirty="0" err="1" smtClean="0"/>
              <a:t>expireAfterWrite</a:t>
            </a:r>
            <a:r>
              <a:rPr lang="en-IN" dirty="0" smtClean="0"/>
              <a:t>(10, </a:t>
            </a:r>
            <a:r>
              <a:rPr lang="en-IN" dirty="0" err="1" smtClean="0"/>
              <a:t>TimeUnit.MINUTES</a:t>
            </a:r>
            <a:r>
              <a:rPr lang="en-IN" dirty="0" smtClean="0"/>
              <a:t>) .</a:t>
            </a:r>
            <a:r>
              <a:rPr lang="en-IN" dirty="0" err="1" smtClean="0"/>
              <a:t>removalListener</a:t>
            </a:r>
            <a:r>
              <a:rPr lang="en-IN" dirty="0" smtClean="0"/>
              <a:t>(MY_LISTENER) .build());</a:t>
            </a:r>
          </a:p>
          <a:p>
            <a:pPr lvl="1"/>
            <a:r>
              <a:rPr lang="en-IN" dirty="0" smtClean="0">
                <a:hlinkClick r:id="rId2"/>
              </a:rPr>
              <a:t>http://docs.guava-libraries.googlecode.com/git/javadoc/com/google/common/cache/CacheBuilder.html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Factory Method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Construction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An abstract class relies on its subclasses to create instances (without the new keyword)</a:t>
            </a:r>
          </a:p>
          <a:p>
            <a:r>
              <a:rPr lang="en-IN" dirty="0" smtClean="0"/>
              <a:t>Uses inheritance to decide which object will be created (class creational pattern)</a:t>
            </a:r>
          </a:p>
          <a:p>
            <a:r>
              <a:rPr lang="en-IN" dirty="0" smtClean="0"/>
              <a:t>Similar to Template method pattern that creates algorithms, this one creates objects</a:t>
            </a:r>
          </a:p>
          <a:p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http://userpages.umbc.edu/~tarr/dp/lectures/Factory.pdf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Abstract Factory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Construction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Similar to factory method but relies on composition rather than inheritance. </a:t>
            </a:r>
          </a:p>
          <a:p>
            <a:r>
              <a:rPr lang="en-IN" dirty="0" smtClean="0"/>
              <a:t>Create a set of related objects. Usually implemented as a singleton</a:t>
            </a:r>
          </a:p>
          <a:p>
            <a:r>
              <a:rPr lang="en-IN" dirty="0" smtClean="0"/>
              <a:t>A given system uses only family of objects</a:t>
            </a:r>
          </a:p>
          <a:p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err="1" smtClean="0"/>
              <a:t>SocketFactory</a:t>
            </a:r>
            <a:endParaRPr lang="en-IN" dirty="0" smtClean="0"/>
          </a:p>
          <a:p>
            <a:pPr lvl="1"/>
            <a:r>
              <a:rPr lang="en-IN" dirty="0" err="1" smtClean="0"/>
              <a:t>getToolKit</a:t>
            </a:r>
            <a:r>
              <a:rPr lang="en-IN" dirty="0" smtClean="0"/>
              <a:t>() for creating widgets for different environments</a:t>
            </a:r>
          </a:p>
          <a:p>
            <a:pPr lvl="1"/>
            <a:r>
              <a:rPr lang="en-IN" dirty="0" smtClean="0">
                <a:hlinkClick r:id="rId2"/>
              </a:rPr>
              <a:t>http://userpages.umbc.edu/~tarr/dp/lectures/Factory.pdf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Prototype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Construction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Creating a object based on an existing prototype </a:t>
            </a:r>
          </a:p>
          <a:p>
            <a:r>
              <a:rPr lang="en-IN" dirty="0" smtClean="0"/>
              <a:t>the actual type may not be known or may be based on the context</a:t>
            </a:r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Clone() method in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Memento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Construction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pattern to save the state of a object (data) (externalized) so that it can be applied at a later time</a:t>
            </a:r>
          </a:p>
          <a:p>
            <a:r>
              <a:rPr lang="en-IN" dirty="0" smtClean="0"/>
              <a:t>An important aspect of Memento is that it should not break encapsulation i.e. none one other than the creator has the ability to understand the internal of the Memento</a:t>
            </a:r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Undo/Redo methods in most editor</a:t>
            </a:r>
          </a:p>
          <a:p>
            <a:pPr lvl="1"/>
            <a:r>
              <a:rPr lang="en-IN" dirty="0" smtClean="0"/>
              <a:t>A popular example is that of a calculator that can go back to its previous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State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Operation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 pattern that enables a object to change its behaviour based on its state</a:t>
            </a:r>
          </a:p>
          <a:p>
            <a:r>
              <a:rPr lang="en-IN" dirty="0" smtClean="0"/>
              <a:t>Think of this like a set of if-else conditional state blocks where each block is encapsulated into a separate class</a:t>
            </a:r>
          </a:p>
          <a:p>
            <a:r>
              <a:rPr lang="en-IN" dirty="0" smtClean="0"/>
              <a:t>Central to this is a “context” class that holds the current state which can switch to another state based on events – based on the state, the context will appear to behave differently!</a:t>
            </a:r>
          </a:p>
          <a:p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A mobile phone can be in one of many 2 states with regards to it’s incoming call behaviour – vibrate or ring</a:t>
            </a:r>
          </a:p>
          <a:p>
            <a:pPr lvl="1"/>
            <a:r>
              <a:rPr lang="en-IN" dirty="0" smtClean="0"/>
              <a:t>If the current state is vibrate, the phone vibrates or ring otherwise! </a:t>
            </a:r>
          </a:p>
          <a:p>
            <a:pPr lvl="1"/>
            <a:r>
              <a:rPr lang="en-IN" dirty="0" smtClean="0">
                <a:hlinkClick r:id="rId2"/>
              </a:rPr>
              <a:t>http://javapapers.com/design-patterns/state-design-pattern/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Introduction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design pattern is an ‘established or documented way to solve a frequently occurring design problem’</a:t>
            </a:r>
          </a:p>
          <a:p>
            <a:r>
              <a:rPr lang="en-IN" dirty="0" smtClean="0"/>
              <a:t>Doesn’t necessarily relate to software design (it was first coined by a civil engineer to describe ways to solve civil design problems)</a:t>
            </a:r>
          </a:p>
          <a:p>
            <a:r>
              <a:rPr lang="en-IN" dirty="0" smtClean="0"/>
              <a:t>Design patterns also help establish a common vocabulary within a community like – </a:t>
            </a:r>
            <a:r>
              <a:rPr lang="en-IN" dirty="0" smtClean="0">
                <a:effectLst/>
              </a:rPr>
              <a:t>Hi Jon, Why don’t you use the decorator!</a:t>
            </a:r>
          </a:p>
          <a:p>
            <a:r>
              <a:rPr lang="en-IN" dirty="0" smtClean="0"/>
              <a:t>Design patterns in software are further classified into  categories based on area of usage – like </a:t>
            </a:r>
            <a:r>
              <a:rPr lang="en-IN" dirty="0" err="1" smtClean="0"/>
              <a:t>GoF’s</a:t>
            </a:r>
            <a:r>
              <a:rPr lang="en-IN" dirty="0" smtClean="0"/>
              <a:t> creational, structural and behavioural patterns – others might do it differently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Strategy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Operation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Define a family of related algorithms that the clients can use interchangeably</a:t>
            </a:r>
          </a:p>
          <a:p>
            <a:r>
              <a:rPr lang="en-IN" dirty="0" smtClean="0"/>
              <a:t>Central to this pattern is an interface or abstract class that defines the signature for the algorithm and a set of derived class provide the implementation</a:t>
            </a:r>
          </a:p>
          <a:p>
            <a:r>
              <a:rPr lang="en-IN" dirty="0" smtClean="0"/>
              <a:t>The context chooses a particular algorithm based on cost, input size </a:t>
            </a:r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sort strategy - quicksort, insertion sort based on input size etc.</a:t>
            </a:r>
          </a:p>
          <a:p>
            <a:pPr lvl="1"/>
            <a:r>
              <a:rPr lang="en-IN" dirty="0" smtClean="0"/>
              <a:t>Or Fork Join</a:t>
            </a:r>
          </a:p>
          <a:p>
            <a:pPr lvl="1"/>
            <a:r>
              <a:rPr lang="en-IN" dirty="0" smtClean="0"/>
              <a:t>An airport transportation mode could be an example as is described here  - </a:t>
            </a:r>
            <a:r>
              <a:rPr lang="en-IN" dirty="0" smtClean="0">
                <a:hlinkClick r:id="rId3"/>
              </a:rPr>
              <a:t>http://sourcemaking.com/design_patterns/strategy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Design Patterns - Quick Intro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Command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Operation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Encapsulation of a operation in a separate object</a:t>
            </a:r>
          </a:p>
          <a:p>
            <a:r>
              <a:rPr lang="en-IN" dirty="0" smtClean="0"/>
              <a:t>A set of actions to be performed by a receiver</a:t>
            </a:r>
          </a:p>
          <a:p>
            <a:r>
              <a:rPr lang="en-IN" dirty="0" smtClean="0"/>
              <a:t>Decouples one who invokes the action from the one who performs it (waiter (Invoker)who takes the order (Command) from the client, to the cook (Receiver)who cooks the meal!)</a:t>
            </a:r>
          </a:p>
          <a:p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 Swing Action object, which encapsulates all logic and can be associated with many controls that requires the same behaviour. </a:t>
            </a:r>
          </a:p>
          <a:p>
            <a:pPr lvl="1"/>
            <a:r>
              <a:rPr lang="en-IN" dirty="0" smtClean="0"/>
              <a:t>http://www.leepoint.net/notes-java/GUI/events/actions.html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Interpreter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Operation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less common pattern</a:t>
            </a:r>
          </a:p>
          <a:p>
            <a:r>
              <a:rPr lang="en-IN" dirty="0" smtClean="0"/>
              <a:t>A pattern used for building an interpreter for a language. </a:t>
            </a:r>
          </a:p>
          <a:p>
            <a:r>
              <a:rPr lang="en-IN" dirty="0" smtClean="0"/>
              <a:t>Useful to write a small scripting language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Template Method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Operation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pattern that uses inheritance and lets the sub class define a specific portion of an algorithm</a:t>
            </a:r>
          </a:p>
          <a:p>
            <a:r>
              <a:rPr lang="en-IN" dirty="0" smtClean="0"/>
              <a:t>Imagine an abstract class that defines an algorithm in 3 steps step1() step2() and step(3)</a:t>
            </a:r>
          </a:p>
          <a:p>
            <a:r>
              <a:rPr lang="en-IN" dirty="0" smtClean="0"/>
              <a:t>The abstract class defines a common implementation for step1() and step3() while it expects concrete sub classes to implement step2() 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 Think of an abstract </a:t>
            </a:r>
            <a:r>
              <a:rPr lang="en-IN" dirty="0" err="1" smtClean="0"/>
              <a:t>ConnectionPool</a:t>
            </a:r>
            <a:r>
              <a:rPr lang="en-IN" dirty="0" smtClean="0"/>
              <a:t> that defines methods to manage connections in that pool but, delegate the actual creation of new pool objects to the derived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Decorator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Extension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pattern to add additional behaviour to an object dynamically. </a:t>
            </a:r>
          </a:p>
          <a:p>
            <a:r>
              <a:rPr lang="en-IN" dirty="0" smtClean="0"/>
              <a:t>Alternative to sub-classing. </a:t>
            </a:r>
          </a:p>
          <a:p>
            <a:r>
              <a:rPr lang="en-IN" dirty="0" smtClean="0"/>
              <a:t>They are all of the same interface type. </a:t>
            </a:r>
          </a:p>
          <a:p>
            <a:endParaRPr lang="en-IN" dirty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 Java IO classes</a:t>
            </a:r>
            <a:r>
              <a:rPr lang="en-IN" dirty="0"/>
              <a:t>!</a:t>
            </a:r>
            <a:r>
              <a:rPr lang="en-IN" dirty="0" smtClean="0"/>
              <a:t> Ex - </a:t>
            </a:r>
            <a:r>
              <a:rPr lang="en-IN" dirty="0" err="1" smtClean="0"/>
              <a:t>BufferedReader</a:t>
            </a:r>
            <a:r>
              <a:rPr lang="en-IN" dirty="0" smtClean="0"/>
              <a:t> is added as a decorated to </a:t>
            </a:r>
            <a:r>
              <a:rPr lang="en-IN" dirty="0" err="1" smtClean="0"/>
              <a:t>FileReader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Iterator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Extension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pattern that allows traversal of a data structure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 Collection classes in Java provide iterators that are examples of this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 smtClean="0"/>
              <a:t>Visitor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Extension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Imagine a composite structure which contains many different kinds of objects and information needs to be picked from each object</a:t>
            </a:r>
          </a:p>
          <a:p>
            <a:r>
              <a:rPr lang="en-IN" dirty="0" smtClean="0"/>
              <a:t>This pattern helps to collect information from all these diverse objects</a:t>
            </a:r>
          </a:p>
          <a:p>
            <a:r>
              <a:rPr lang="en-IN" dirty="0" smtClean="0"/>
              <a:t>The visitor defines a visit method for all concrete </a:t>
            </a:r>
            <a:r>
              <a:rPr lang="en-IN" dirty="0" err="1" smtClean="0"/>
              <a:t>visitable</a:t>
            </a:r>
            <a:r>
              <a:rPr lang="en-IN" dirty="0" smtClean="0"/>
              <a:t> types</a:t>
            </a:r>
          </a:p>
          <a:p>
            <a:r>
              <a:rPr lang="en-IN" dirty="0" smtClean="0"/>
              <a:t>Each object in the structure implements a </a:t>
            </a:r>
            <a:r>
              <a:rPr lang="en-IN" dirty="0" err="1" smtClean="0"/>
              <a:t>Visitable</a:t>
            </a:r>
            <a:r>
              <a:rPr lang="en-IN" dirty="0" smtClean="0"/>
              <a:t> interface that define a accept method – accept(Visitor v) and simply call </a:t>
            </a:r>
            <a:r>
              <a:rPr lang="en-IN" dirty="0" err="1" smtClean="0"/>
              <a:t>visitor.visit</a:t>
            </a:r>
            <a:r>
              <a:rPr lang="en-IN" dirty="0" smtClean="0"/>
              <a:t>(this)</a:t>
            </a:r>
          </a:p>
          <a:p>
            <a:r>
              <a:rPr lang="en-IN" dirty="0" smtClean="0"/>
              <a:t>The visitor is passed along to all objects and can call appropriate methods on the objects</a:t>
            </a:r>
          </a:p>
          <a:p>
            <a:endParaRPr lang="en-IN" dirty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It’s very difficult to find good examples of this pattern but, here is a very good one - </a:t>
            </a:r>
            <a:r>
              <a:rPr lang="en-IN" dirty="0" smtClean="0">
                <a:hlinkClick r:id="rId2"/>
              </a:rPr>
              <a:t>http://butunclebob.com/ArticleS.UncleBob.IuseVisitor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300" dirty="0" err="1" smtClean="0"/>
              <a:t>Functor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Functor</a:t>
            </a:r>
            <a:r>
              <a:rPr lang="en-IN" dirty="0" smtClean="0"/>
              <a:t> - A </a:t>
            </a:r>
            <a:r>
              <a:rPr lang="en-IN" dirty="0" err="1" smtClean="0"/>
              <a:t>callback</a:t>
            </a:r>
            <a:r>
              <a:rPr lang="en-IN" dirty="0" smtClean="0"/>
              <a:t> function, pointer to a function (C++)	</a:t>
            </a:r>
          </a:p>
          <a:p>
            <a:r>
              <a:rPr lang="en-IN" dirty="0" smtClean="0"/>
              <a:t>Similar to command pattern but, does most of the work itself while the command pattern can delegates to other classes.	 </a:t>
            </a:r>
          </a:p>
          <a:p>
            <a:endParaRPr lang="en-IN" dirty="0"/>
          </a:p>
          <a:p>
            <a:r>
              <a:rPr lang="en-IN" dirty="0" smtClean="0"/>
              <a:t>Example –</a:t>
            </a:r>
          </a:p>
          <a:p>
            <a:pPr lvl="1"/>
            <a:r>
              <a:rPr lang="en-IN" dirty="0" smtClean="0"/>
              <a:t>You might want to send a ‘</a:t>
            </a:r>
            <a:r>
              <a:rPr lang="en-IN" dirty="0" err="1" smtClean="0"/>
              <a:t>Functor</a:t>
            </a:r>
            <a:r>
              <a:rPr lang="en-IN" dirty="0" smtClean="0"/>
              <a:t>’ (in Java a class with a single method – like Runnable with run() method) – to a certain method which will call it after it’s completed it’s operation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hlinkClick r:id="rId2"/>
              </a:rPr>
              <a:t>http://sourcemaking.com/design_patterns/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http://userpages.umbc.edu/~tarr/dp/spr06/cs446.html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http://www.amazon.com/Design-Patterns-Elements-Reusable-Object-Oriented-ebook/dp/B000SEIBB8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http://hillside.net/index.php/patterns/patterns-catalog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http://www.dofactory.com/net/design-patterns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material in presentation is based on the book  - </a:t>
            </a:r>
            <a:r>
              <a:rPr lang="en-IN" u="sng" dirty="0" smtClean="0"/>
              <a:t>“Design Patterns in Java by </a:t>
            </a:r>
            <a:r>
              <a:rPr lang="en-IN" u="sng" dirty="0"/>
              <a:t>Steven John </a:t>
            </a:r>
            <a:r>
              <a:rPr lang="en-IN" u="sng" dirty="0" err="1"/>
              <a:t>Metsker</a:t>
            </a:r>
            <a:r>
              <a:rPr lang="en-IN" u="sng" dirty="0"/>
              <a:t>; William C. Wake</a:t>
            </a:r>
            <a:r>
              <a:rPr lang="en-IN" u="sng" dirty="0" smtClean="0"/>
              <a:t>”, </a:t>
            </a:r>
            <a:r>
              <a:rPr lang="en-IN" dirty="0" smtClean="0"/>
              <a:t>although other sources like Head First Design Patterns and the Internet have been referenced </a:t>
            </a:r>
          </a:p>
          <a:p>
            <a:r>
              <a:rPr lang="en-IN" dirty="0" smtClean="0"/>
              <a:t>The patterns in this presentation are classified as </a:t>
            </a:r>
            <a:r>
              <a:rPr lang="en-IN" dirty="0" smtClean="0">
                <a:effectLst/>
              </a:rPr>
              <a:t>Template, Responsibility, Construction, Operation and Extension</a:t>
            </a:r>
          </a:p>
          <a:p>
            <a:r>
              <a:rPr lang="en-IN" dirty="0" smtClean="0"/>
              <a:t>This presentation provides a simple explanation and an example where the pattern is used – Other details like the pros/cons etc. are covered in great detail in the </a:t>
            </a:r>
            <a:r>
              <a:rPr lang="en-IN" dirty="0" err="1" smtClean="0"/>
              <a:t>GoF</a:t>
            </a:r>
            <a:r>
              <a:rPr lang="en-IN" dirty="0" smtClean="0"/>
              <a:t> book and other references that are listed in the last slide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Adapter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Template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The simplest and probably most used of all patterns</a:t>
            </a:r>
          </a:p>
          <a:p>
            <a:r>
              <a:rPr lang="en-IN" dirty="0" smtClean="0"/>
              <a:t>A class expects a certain dependency as an interface (or class) while you have a class that you could use but doesn’t exactly match the same interface</a:t>
            </a:r>
          </a:p>
          <a:p>
            <a:r>
              <a:rPr lang="en-IN" dirty="0" smtClean="0"/>
              <a:t>So, you implement the required interface (or extend the class – in which case it is called an object adapter) using your class (by composition/delegation)</a:t>
            </a:r>
          </a:p>
          <a:p>
            <a:r>
              <a:rPr lang="en-IN" dirty="0" smtClean="0"/>
              <a:t>Example  - </a:t>
            </a:r>
          </a:p>
          <a:p>
            <a:pPr lvl="1"/>
            <a:r>
              <a:rPr lang="en-IN" dirty="0" smtClean="0"/>
              <a:t>A great example of this pattern are the model objects in Java swing – For example, a </a:t>
            </a:r>
            <a:r>
              <a:rPr lang="en-IN" dirty="0" err="1" smtClean="0"/>
              <a:t>TableModel</a:t>
            </a:r>
            <a:r>
              <a:rPr lang="en-IN" dirty="0" smtClean="0"/>
              <a:t> required by </a:t>
            </a:r>
            <a:r>
              <a:rPr lang="en-IN" dirty="0" err="1" smtClean="0"/>
              <a:t>Jtable</a:t>
            </a:r>
            <a:endParaRPr lang="en-IN" dirty="0" smtClean="0"/>
          </a:p>
          <a:p>
            <a:pPr lvl="1"/>
            <a:r>
              <a:rPr lang="en-IN" dirty="0" smtClean="0"/>
              <a:t>You usually have data like a List&lt;Employee&gt; but, the </a:t>
            </a:r>
            <a:r>
              <a:rPr lang="en-IN" dirty="0" err="1" smtClean="0"/>
              <a:t>Jtable</a:t>
            </a:r>
            <a:r>
              <a:rPr lang="en-IN" dirty="0" smtClean="0"/>
              <a:t> requires </a:t>
            </a:r>
            <a:r>
              <a:rPr lang="en-IN" dirty="0" err="1" smtClean="0"/>
              <a:t>TableModel</a:t>
            </a:r>
            <a:r>
              <a:rPr lang="en-IN" dirty="0" smtClean="0"/>
              <a:t> and so you create your own </a:t>
            </a:r>
            <a:r>
              <a:rPr lang="en-IN" dirty="0" err="1" smtClean="0"/>
              <a:t>EmployeeTable</a:t>
            </a:r>
            <a:r>
              <a:rPr lang="en-IN" dirty="0" smtClean="0"/>
              <a:t> model that implements </a:t>
            </a:r>
            <a:r>
              <a:rPr lang="en-IN" dirty="0" err="1" smtClean="0"/>
              <a:t>TableModel</a:t>
            </a:r>
            <a:r>
              <a:rPr lang="en-IN" dirty="0" smtClean="0"/>
              <a:t> and you pass in the List&lt;Employee&gt; to the constructor of the </a:t>
            </a:r>
            <a:r>
              <a:rPr lang="en-IN" dirty="0" err="1" smtClean="0"/>
              <a:t>EmployeeTable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The methods of </a:t>
            </a:r>
            <a:r>
              <a:rPr lang="en-IN" dirty="0" err="1" smtClean="0"/>
              <a:t>TableModel</a:t>
            </a:r>
            <a:r>
              <a:rPr lang="en-IN" dirty="0" smtClean="0"/>
              <a:t> are now implemented based on data in List&lt;Employee&gt;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8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Facade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Template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Gives a simple interface to a complex library or subsystem</a:t>
            </a:r>
          </a:p>
          <a:p>
            <a:r>
              <a:rPr lang="en-IN" dirty="0" smtClean="0"/>
              <a:t>Imagine a certain objective to be accomplished that requires calling several </a:t>
            </a:r>
            <a:r>
              <a:rPr lang="en-IN" dirty="0" err="1" smtClean="0"/>
              <a:t>subystems</a:t>
            </a:r>
            <a:r>
              <a:rPr lang="en-IN" dirty="0" smtClean="0"/>
              <a:t> – A simple class that encapsulates this to give you a simpler interface is called a Façade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If you’ve worked with Swing, you might be familiar with the class </a:t>
            </a:r>
            <a:r>
              <a:rPr lang="en-IN" dirty="0" err="1" smtClean="0"/>
              <a:t>JOptionPane</a:t>
            </a:r>
            <a:r>
              <a:rPr lang="en-IN" dirty="0" smtClean="0"/>
              <a:t> that allows you to simply create many useful dialogs (Yes/No, Message Box </a:t>
            </a:r>
            <a:r>
              <a:rPr lang="en-IN" dirty="0" err="1" smtClean="0"/>
              <a:t>etc</a:t>
            </a:r>
            <a:r>
              <a:rPr lang="en-IN" dirty="0" smtClean="0"/>
              <a:t>) by a single method – </a:t>
            </a:r>
            <a:r>
              <a:rPr lang="en-IN" dirty="0" err="1" smtClean="0"/>
              <a:t>JOptionPane.showMessageDialog</a:t>
            </a:r>
            <a:r>
              <a:rPr lang="en-IN" dirty="0" smtClean="0"/>
              <a:t>(…) </a:t>
            </a:r>
          </a:p>
          <a:p>
            <a:pPr lvl="1"/>
            <a:r>
              <a:rPr lang="en-IN" dirty="0" smtClean="0"/>
              <a:t>A customer service for a company that provide a Façade to its billing, financial, shipping departments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Composite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Template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structure that allow groups or individual items to be treated in similar manner</a:t>
            </a:r>
          </a:p>
          <a:p>
            <a:r>
              <a:rPr lang="en-IN" dirty="0" smtClean="0"/>
              <a:t>The composite and leaf component implement the same interface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ISO8583 defines a message layout for financial messages where the individual fields could be composite fields (fields have sub fields) or leaf fields</a:t>
            </a:r>
          </a:p>
          <a:p>
            <a:pPr lvl="1"/>
            <a:r>
              <a:rPr lang="en-IN" dirty="0" smtClean="0"/>
              <a:t> Implementing both these under a single interface with methods like parse(), assemble() </a:t>
            </a:r>
            <a:r>
              <a:rPr lang="en-IN" dirty="0" err="1" smtClean="0"/>
              <a:t>etc</a:t>
            </a:r>
            <a:r>
              <a:rPr lang="en-IN" dirty="0" smtClean="0"/>
              <a:t> allows seamless handling of a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Last Updated - 04-09-2014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4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Bridge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Template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slightly difficult pattern to understand (my case) and also has been seen useful in few situations</a:t>
            </a:r>
          </a:p>
          <a:p>
            <a:r>
              <a:rPr lang="en-IN" dirty="0" smtClean="0"/>
              <a:t>Allow abstractions and implementation to change independently – (The Head First book has a good example using remote controls)</a:t>
            </a:r>
          </a:p>
          <a:p>
            <a:endParaRPr lang="en-IN" dirty="0" smtClean="0"/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A JDBC driver is an implementation and the spec is the abstraction and you always access the implementation in terms of the abstraction </a:t>
            </a:r>
          </a:p>
          <a:p>
            <a:pPr lvl="1"/>
            <a:r>
              <a:rPr lang="en-IN" dirty="0" smtClean="0"/>
              <a:t>The driver implementation and the specification can change often independently</a:t>
            </a:r>
          </a:p>
          <a:p>
            <a:pPr lvl="1"/>
            <a:r>
              <a:rPr lang="en-IN" dirty="0" smtClean="0"/>
              <a:t>A drawback would be that a certain implementation offers a feature that you cannot use because the abstraction doesn’t support it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4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Singleton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Useful in situations where whole responsibility of managing something (like doling out </a:t>
            </a:r>
            <a:r>
              <a:rPr lang="en-IN" dirty="0" err="1" smtClean="0"/>
              <a:t>Db</a:t>
            </a:r>
            <a:r>
              <a:rPr lang="en-IN" dirty="0" smtClean="0"/>
              <a:t> Connections) lies with a single object </a:t>
            </a:r>
          </a:p>
          <a:p>
            <a:r>
              <a:rPr lang="en-IN" dirty="0" smtClean="0"/>
              <a:t>Also, provides global access to the object within the JVM (.</a:t>
            </a:r>
            <a:r>
              <a:rPr lang="en-IN" dirty="0" err="1" smtClean="0"/>
              <a:t>getInstance</a:t>
            </a:r>
            <a:r>
              <a:rPr lang="en-IN" dirty="0" smtClean="0"/>
              <a:t>())</a:t>
            </a:r>
          </a:p>
          <a:p>
            <a:endParaRPr lang="en-IN" dirty="0" smtClean="0"/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A </a:t>
            </a:r>
            <a:r>
              <a:rPr lang="en-IN" dirty="0" err="1" smtClean="0"/>
              <a:t>DbConnectionManager</a:t>
            </a:r>
            <a:r>
              <a:rPr lang="en-IN" dirty="0" smtClean="0"/>
              <a:t> that is responsible for giving out database connections  </a:t>
            </a:r>
          </a:p>
          <a:p>
            <a:pPr lvl="1"/>
            <a:r>
              <a:rPr lang="en-IN" dirty="0" smtClean="0"/>
              <a:t>This single object will maintain all information about open connections, managing a pool of connections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Notes –</a:t>
            </a:r>
          </a:p>
          <a:p>
            <a:pPr lvl="1"/>
            <a:r>
              <a:rPr lang="en-IN" dirty="0" smtClean="0"/>
              <a:t>Please also read about lazy initialization, static initialization and double checked locking issues related to singleton</a:t>
            </a:r>
          </a:p>
          <a:p>
            <a:pPr lvl="1"/>
            <a:r>
              <a:rPr lang="en-IN" dirty="0" smtClean="0"/>
              <a:t>(http://www.javaworld.com/article/2074979/java-concurrencyouble-checked-locking--clever--but/java-concurrency/double-checked-locking--clever--but-broken.html)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6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Observer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(Type: Responsibility Pattern)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Another common and easy to digest pattern </a:t>
            </a:r>
          </a:p>
          <a:p>
            <a:r>
              <a:rPr lang="en-IN" dirty="0" smtClean="0"/>
              <a:t>A pattern where an object to registers with another object to receive events/notifications whenever the target objects state changes</a:t>
            </a:r>
          </a:p>
          <a:p>
            <a:endParaRPr lang="en-IN" dirty="0" smtClean="0"/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In Swing, an Listener may be interested when someone clicks a </a:t>
            </a:r>
            <a:r>
              <a:rPr lang="en-IN" dirty="0" err="1" smtClean="0"/>
              <a:t>Jbutton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 err="1" smtClean="0"/>
              <a:t>ActionListener</a:t>
            </a:r>
            <a:r>
              <a:rPr lang="en-IN" dirty="0" smtClean="0"/>
              <a:t> registers itself with the </a:t>
            </a:r>
            <a:r>
              <a:rPr lang="en-IN" dirty="0" err="1" smtClean="0"/>
              <a:t>Jbutton</a:t>
            </a:r>
            <a:r>
              <a:rPr lang="en-IN" dirty="0" smtClean="0"/>
              <a:t> and it gets notified when the Button is clicked</a:t>
            </a:r>
          </a:p>
          <a:p>
            <a:pPr lvl="1"/>
            <a:r>
              <a:rPr lang="en-IN" dirty="0" smtClean="0"/>
              <a:t>So the </a:t>
            </a:r>
            <a:r>
              <a:rPr lang="en-IN" dirty="0" err="1" smtClean="0"/>
              <a:t>ActionListener</a:t>
            </a:r>
            <a:r>
              <a:rPr lang="en-IN" dirty="0" smtClean="0"/>
              <a:t> is the Observer and </a:t>
            </a:r>
            <a:r>
              <a:rPr lang="en-IN" dirty="0" err="1" smtClean="0"/>
              <a:t>Jbutton</a:t>
            </a:r>
            <a:r>
              <a:rPr lang="en-IN" dirty="0" smtClean="0"/>
              <a:t> is the Observable</a:t>
            </a:r>
          </a:p>
          <a:p>
            <a:pPr lvl="1"/>
            <a:r>
              <a:rPr lang="en-IN" dirty="0" smtClean="0"/>
              <a:t>Google’s Guava has an </a:t>
            </a:r>
            <a:r>
              <a:rPr lang="en-IN" dirty="0" err="1" smtClean="0"/>
              <a:t>EventBus</a:t>
            </a:r>
            <a:r>
              <a:rPr lang="en-IN" dirty="0" smtClean="0"/>
              <a:t> that is very similar to Observer pattern but will most likely fall under Mediator patterns (https://code.google.com/p/guava-libraries/wiki/EventBusExplained)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Design Patterns - Quick Intro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Last Updated - 04-09-2014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E4AC-6852-4ED4-841B-0B6796BE2C30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2329</Words>
  <Application>Microsoft Office PowerPoint</Application>
  <PresentationFormat>On-screen Show (4:3)</PresentationFormat>
  <Paragraphs>282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Patterns – Quick Intro </vt:lpstr>
      <vt:lpstr>Introduction</vt:lpstr>
      <vt:lpstr>Introduction</vt:lpstr>
      <vt:lpstr>Adapter (Type: Template Pattern)</vt:lpstr>
      <vt:lpstr>Facade (Type: Template Pattern)</vt:lpstr>
      <vt:lpstr>Composite (Type: Template Pattern)</vt:lpstr>
      <vt:lpstr>Bridge (Type: Template Pattern)</vt:lpstr>
      <vt:lpstr>Singleton (Type: Responsibility Pattern)</vt:lpstr>
      <vt:lpstr>Observer (Type: Responsibility Pattern)</vt:lpstr>
      <vt:lpstr>Mediator (Type: Responsibility Pattern)</vt:lpstr>
      <vt:lpstr>Proxy (Type: Responsibility Pattern)</vt:lpstr>
      <vt:lpstr>Chain of Responsibility (Type: Responsibility Pattern)</vt:lpstr>
      <vt:lpstr>Flyweight (Type: Responsibility Pattern)</vt:lpstr>
      <vt:lpstr>Builder (Type: Construction Pattern)</vt:lpstr>
      <vt:lpstr>Factory Method (Type: Construction Pattern)</vt:lpstr>
      <vt:lpstr>Abstract Factory (Type: Construction Pattern)</vt:lpstr>
      <vt:lpstr>Prototype (Type: Construction Pattern)</vt:lpstr>
      <vt:lpstr>Memento (Type: Construction Pattern)</vt:lpstr>
      <vt:lpstr>State (Type: Operation Pattern)</vt:lpstr>
      <vt:lpstr>Strategy (Type: Operation Pattern)</vt:lpstr>
      <vt:lpstr>Command (Type: Operation Pattern)</vt:lpstr>
      <vt:lpstr>Interpreter (Type: Operation Pattern)</vt:lpstr>
      <vt:lpstr>Template Method (Type: Operation Pattern)</vt:lpstr>
      <vt:lpstr>Decorator (Type: Extension Pattern)</vt:lpstr>
      <vt:lpstr>Iterator (Type: Extension Pattern)</vt:lpstr>
      <vt:lpstr>Visitor (Type: Extension Pattern)</vt:lpstr>
      <vt:lpstr>Functor (Type: 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– Quick Intro</dc:title>
  <dc:creator>Raghavendra Kamalaksha Balgi</dc:creator>
  <cp:lastModifiedBy>Raghavendra Kamalaksha Balgi</cp:lastModifiedBy>
  <cp:revision>37</cp:revision>
  <dcterms:created xsi:type="dcterms:W3CDTF">2014-09-04T12:10:42Z</dcterms:created>
  <dcterms:modified xsi:type="dcterms:W3CDTF">2014-09-05T09:24:54Z</dcterms:modified>
</cp:coreProperties>
</file>