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8" r:id="rId24"/>
    <p:sldId id="289" r:id="rId25"/>
    <p:sldId id="290" r:id="rId26"/>
    <p:sldId id="294" r:id="rId27"/>
    <p:sldId id="291" r:id="rId28"/>
    <p:sldId id="292" r:id="rId29"/>
    <p:sldId id="293" r:id="rId3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41" name="PlaceHolder 2"/>
          <p:cNvSpPr>
            <a:spLocks noGrp="1"/>
          </p:cNvSpPr>
          <p:nvPr>
            <p:ph type="body"/>
          </p:nvPr>
        </p:nvSpPr>
        <p:spPr>
          <a:xfrm>
            <a:off x="1484280" y="2666880"/>
            <a:ext cx="1001844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2" name="PlaceHolder 3"/>
          <p:cNvSpPr>
            <a:spLocks noGrp="1"/>
          </p:cNvSpPr>
          <p:nvPr>
            <p:ph type="body"/>
          </p:nvPr>
        </p:nvSpPr>
        <p:spPr>
          <a:xfrm>
            <a:off x="1484280" y="4298400"/>
            <a:ext cx="1001844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44" name="PlaceHolder 2"/>
          <p:cNvSpPr>
            <a:spLocks noGrp="1"/>
          </p:cNvSpPr>
          <p:nvPr>
            <p:ph type="body"/>
          </p:nvPr>
        </p:nvSpPr>
        <p:spPr>
          <a:xfrm>
            <a:off x="14842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5" name="PlaceHolder 3"/>
          <p:cNvSpPr>
            <a:spLocks noGrp="1"/>
          </p:cNvSpPr>
          <p:nvPr>
            <p:ph type="body"/>
          </p:nvPr>
        </p:nvSpPr>
        <p:spPr>
          <a:xfrm>
            <a:off x="66178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6" name="PlaceHolder 4"/>
          <p:cNvSpPr>
            <a:spLocks noGrp="1"/>
          </p:cNvSpPr>
          <p:nvPr>
            <p:ph type="body"/>
          </p:nvPr>
        </p:nvSpPr>
        <p:spPr>
          <a:xfrm>
            <a:off x="14842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7" name="PlaceHolder 5"/>
          <p:cNvSpPr>
            <a:spLocks noGrp="1"/>
          </p:cNvSpPr>
          <p:nvPr>
            <p:ph type="body"/>
          </p:nvPr>
        </p:nvSpPr>
        <p:spPr>
          <a:xfrm>
            <a:off x="66178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49" name="PlaceHolder 2"/>
          <p:cNvSpPr>
            <a:spLocks noGrp="1"/>
          </p:cNvSpPr>
          <p:nvPr>
            <p:ph type="body"/>
          </p:nvPr>
        </p:nvSpPr>
        <p:spPr>
          <a:xfrm>
            <a:off x="1484280" y="266688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0" name="PlaceHolder 3"/>
          <p:cNvSpPr>
            <a:spLocks noGrp="1"/>
          </p:cNvSpPr>
          <p:nvPr>
            <p:ph type="body"/>
          </p:nvPr>
        </p:nvSpPr>
        <p:spPr>
          <a:xfrm>
            <a:off x="4871520" y="266688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1" name="PlaceHolder 4"/>
          <p:cNvSpPr>
            <a:spLocks noGrp="1"/>
          </p:cNvSpPr>
          <p:nvPr>
            <p:ph type="body"/>
          </p:nvPr>
        </p:nvSpPr>
        <p:spPr>
          <a:xfrm>
            <a:off x="8258760" y="266688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2" name="PlaceHolder 5"/>
          <p:cNvSpPr>
            <a:spLocks noGrp="1"/>
          </p:cNvSpPr>
          <p:nvPr>
            <p:ph type="body"/>
          </p:nvPr>
        </p:nvSpPr>
        <p:spPr>
          <a:xfrm>
            <a:off x="1484280" y="429840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3" name="PlaceHolder 6"/>
          <p:cNvSpPr>
            <a:spLocks noGrp="1"/>
          </p:cNvSpPr>
          <p:nvPr>
            <p:ph type="body"/>
          </p:nvPr>
        </p:nvSpPr>
        <p:spPr>
          <a:xfrm>
            <a:off x="4871520" y="429840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4" name="PlaceHolder 7"/>
          <p:cNvSpPr>
            <a:spLocks noGrp="1"/>
          </p:cNvSpPr>
          <p:nvPr>
            <p:ph type="body"/>
          </p:nvPr>
        </p:nvSpPr>
        <p:spPr>
          <a:xfrm>
            <a:off x="8258760" y="429840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68" name="PlaceHolder 2"/>
          <p:cNvSpPr>
            <a:spLocks noGrp="1"/>
          </p:cNvSpPr>
          <p:nvPr>
            <p:ph type="subTitle"/>
          </p:nvPr>
        </p:nvSpPr>
        <p:spPr>
          <a:xfrm>
            <a:off x="1484280" y="2666880"/>
            <a:ext cx="10018440" cy="3123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70" name="PlaceHolder 2"/>
          <p:cNvSpPr>
            <a:spLocks noGrp="1"/>
          </p:cNvSpPr>
          <p:nvPr>
            <p:ph type="body"/>
          </p:nvPr>
        </p:nvSpPr>
        <p:spPr>
          <a:xfrm>
            <a:off x="1484280" y="2666880"/>
            <a:ext cx="10018440" cy="31237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72" name="PlaceHolder 2"/>
          <p:cNvSpPr>
            <a:spLocks noGrp="1"/>
          </p:cNvSpPr>
          <p:nvPr>
            <p:ph type="body"/>
          </p:nvPr>
        </p:nvSpPr>
        <p:spPr>
          <a:xfrm>
            <a:off x="14842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3" name="PlaceHolder 3"/>
          <p:cNvSpPr>
            <a:spLocks noGrp="1"/>
          </p:cNvSpPr>
          <p:nvPr>
            <p:ph type="body"/>
          </p:nvPr>
        </p:nvSpPr>
        <p:spPr>
          <a:xfrm>
            <a:off x="66178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1484280" y="685800"/>
            <a:ext cx="10018440" cy="8123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77" name="PlaceHolder 2"/>
          <p:cNvSpPr>
            <a:spLocks noGrp="1"/>
          </p:cNvSpPr>
          <p:nvPr>
            <p:ph type="body"/>
          </p:nvPr>
        </p:nvSpPr>
        <p:spPr>
          <a:xfrm>
            <a:off x="14842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8" name="PlaceHolder 3"/>
          <p:cNvSpPr>
            <a:spLocks noGrp="1"/>
          </p:cNvSpPr>
          <p:nvPr>
            <p:ph type="body"/>
          </p:nvPr>
        </p:nvSpPr>
        <p:spPr>
          <a:xfrm>
            <a:off x="66178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9" name="PlaceHolder 4"/>
          <p:cNvSpPr>
            <a:spLocks noGrp="1"/>
          </p:cNvSpPr>
          <p:nvPr>
            <p:ph type="body"/>
          </p:nvPr>
        </p:nvSpPr>
        <p:spPr>
          <a:xfrm>
            <a:off x="14842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20" name="PlaceHolder 2"/>
          <p:cNvSpPr>
            <a:spLocks noGrp="1"/>
          </p:cNvSpPr>
          <p:nvPr>
            <p:ph type="subTitle"/>
          </p:nvPr>
        </p:nvSpPr>
        <p:spPr>
          <a:xfrm>
            <a:off x="1484280" y="2666880"/>
            <a:ext cx="10018440" cy="31237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81" name="PlaceHolder 2"/>
          <p:cNvSpPr>
            <a:spLocks noGrp="1"/>
          </p:cNvSpPr>
          <p:nvPr>
            <p:ph type="body"/>
          </p:nvPr>
        </p:nvSpPr>
        <p:spPr>
          <a:xfrm>
            <a:off x="14842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2" name="PlaceHolder 3"/>
          <p:cNvSpPr>
            <a:spLocks noGrp="1"/>
          </p:cNvSpPr>
          <p:nvPr>
            <p:ph type="body"/>
          </p:nvPr>
        </p:nvSpPr>
        <p:spPr>
          <a:xfrm>
            <a:off x="66178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3" name="PlaceHolder 4"/>
          <p:cNvSpPr>
            <a:spLocks noGrp="1"/>
          </p:cNvSpPr>
          <p:nvPr>
            <p:ph type="body"/>
          </p:nvPr>
        </p:nvSpPr>
        <p:spPr>
          <a:xfrm>
            <a:off x="66178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85" name="PlaceHolder 2"/>
          <p:cNvSpPr>
            <a:spLocks noGrp="1"/>
          </p:cNvSpPr>
          <p:nvPr>
            <p:ph type="body"/>
          </p:nvPr>
        </p:nvSpPr>
        <p:spPr>
          <a:xfrm>
            <a:off x="14842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6" name="PlaceHolder 3"/>
          <p:cNvSpPr>
            <a:spLocks noGrp="1"/>
          </p:cNvSpPr>
          <p:nvPr>
            <p:ph type="body"/>
          </p:nvPr>
        </p:nvSpPr>
        <p:spPr>
          <a:xfrm>
            <a:off x="66178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7" name="PlaceHolder 4"/>
          <p:cNvSpPr>
            <a:spLocks noGrp="1"/>
          </p:cNvSpPr>
          <p:nvPr>
            <p:ph type="body"/>
          </p:nvPr>
        </p:nvSpPr>
        <p:spPr>
          <a:xfrm>
            <a:off x="1484280" y="4298400"/>
            <a:ext cx="1001844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89" name="PlaceHolder 2"/>
          <p:cNvSpPr>
            <a:spLocks noGrp="1"/>
          </p:cNvSpPr>
          <p:nvPr>
            <p:ph type="body"/>
          </p:nvPr>
        </p:nvSpPr>
        <p:spPr>
          <a:xfrm>
            <a:off x="1484280" y="2666880"/>
            <a:ext cx="1001844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0" name="PlaceHolder 3"/>
          <p:cNvSpPr>
            <a:spLocks noGrp="1"/>
          </p:cNvSpPr>
          <p:nvPr>
            <p:ph type="body"/>
          </p:nvPr>
        </p:nvSpPr>
        <p:spPr>
          <a:xfrm>
            <a:off x="1484280" y="4298400"/>
            <a:ext cx="1001844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92" name="PlaceHolder 2"/>
          <p:cNvSpPr>
            <a:spLocks noGrp="1"/>
          </p:cNvSpPr>
          <p:nvPr>
            <p:ph type="body"/>
          </p:nvPr>
        </p:nvSpPr>
        <p:spPr>
          <a:xfrm>
            <a:off x="14842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3" name="PlaceHolder 3"/>
          <p:cNvSpPr>
            <a:spLocks noGrp="1"/>
          </p:cNvSpPr>
          <p:nvPr>
            <p:ph type="body"/>
          </p:nvPr>
        </p:nvSpPr>
        <p:spPr>
          <a:xfrm>
            <a:off x="66178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4" name="PlaceHolder 4"/>
          <p:cNvSpPr>
            <a:spLocks noGrp="1"/>
          </p:cNvSpPr>
          <p:nvPr>
            <p:ph type="body"/>
          </p:nvPr>
        </p:nvSpPr>
        <p:spPr>
          <a:xfrm>
            <a:off x="14842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5" name="PlaceHolder 5"/>
          <p:cNvSpPr>
            <a:spLocks noGrp="1"/>
          </p:cNvSpPr>
          <p:nvPr>
            <p:ph type="body"/>
          </p:nvPr>
        </p:nvSpPr>
        <p:spPr>
          <a:xfrm>
            <a:off x="66178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97" name="PlaceHolder 2"/>
          <p:cNvSpPr>
            <a:spLocks noGrp="1"/>
          </p:cNvSpPr>
          <p:nvPr>
            <p:ph type="body"/>
          </p:nvPr>
        </p:nvSpPr>
        <p:spPr>
          <a:xfrm>
            <a:off x="1484280" y="266688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8" name="PlaceHolder 3"/>
          <p:cNvSpPr>
            <a:spLocks noGrp="1"/>
          </p:cNvSpPr>
          <p:nvPr>
            <p:ph type="body"/>
          </p:nvPr>
        </p:nvSpPr>
        <p:spPr>
          <a:xfrm>
            <a:off x="4871520" y="266688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9" name="PlaceHolder 4"/>
          <p:cNvSpPr>
            <a:spLocks noGrp="1"/>
          </p:cNvSpPr>
          <p:nvPr>
            <p:ph type="body"/>
          </p:nvPr>
        </p:nvSpPr>
        <p:spPr>
          <a:xfrm>
            <a:off x="8258760" y="266688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0" name="PlaceHolder 5"/>
          <p:cNvSpPr>
            <a:spLocks noGrp="1"/>
          </p:cNvSpPr>
          <p:nvPr>
            <p:ph type="body"/>
          </p:nvPr>
        </p:nvSpPr>
        <p:spPr>
          <a:xfrm>
            <a:off x="1484280" y="429840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1" name="PlaceHolder 6"/>
          <p:cNvSpPr>
            <a:spLocks noGrp="1"/>
          </p:cNvSpPr>
          <p:nvPr>
            <p:ph type="body"/>
          </p:nvPr>
        </p:nvSpPr>
        <p:spPr>
          <a:xfrm>
            <a:off x="4871520" y="429840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2" name="PlaceHolder 7"/>
          <p:cNvSpPr>
            <a:spLocks noGrp="1"/>
          </p:cNvSpPr>
          <p:nvPr>
            <p:ph type="body"/>
          </p:nvPr>
        </p:nvSpPr>
        <p:spPr>
          <a:xfrm>
            <a:off x="8258760" y="4298400"/>
            <a:ext cx="32256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22" name="PlaceHolder 2"/>
          <p:cNvSpPr>
            <a:spLocks noGrp="1"/>
          </p:cNvSpPr>
          <p:nvPr>
            <p:ph type="body"/>
          </p:nvPr>
        </p:nvSpPr>
        <p:spPr>
          <a:xfrm>
            <a:off x="1484280" y="2666880"/>
            <a:ext cx="10018440" cy="31237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24" name="PlaceHolder 2"/>
          <p:cNvSpPr>
            <a:spLocks noGrp="1"/>
          </p:cNvSpPr>
          <p:nvPr>
            <p:ph type="body"/>
          </p:nvPr>
        </p:nvSpPr>
        <p:spPr>
          <a:xfrm>
            <a:off x="14842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25" name="PlaceHolder 3"/>
          <p:cNvSpPr>
            <a:spLocks noGrp="1"/>
          </p:cNvSpPr>
          <p:nvPr>
            <p:ph type="body"/>
          </p:nvPr>
        </p:nvSpPr>
        <p:spPr>
          <a:xfrm>
            <a:off x="66178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484280" y="685800"/>
            <a:ext cx="10018440" cy="8123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29" name="PlaceHolder 2"/>
          <p:cNvSpPr>
            <a:spLocks noGrp="1"/>
          </p:cNvSpPr>
          <p:nvPr>
            <p:ph type="body"/>
          </p:nvPr>
        </p:nvSpPr>
        <p:spPr>
          <a:xfrm>
            <a:off x="14842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0" name="PlaceHolder 3"/>
          <p:cNvSpPr>
            <a:spLocks noGrp="1"/>
          </p:cNvSpPr>
          <p:nvPr>
            <p:ph type="body"/>
          </p:nvPr>
        </p:nvSpPr>
        <p:spPr>
          <a:xfrm>
            <a:off x="66178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1" name="PlaceHolder 4"/>
          <p:cNvSpPr>
            <a:spLocks noGrp="1"/>
          </p:cNvSpPr>
          <p:nvPr>
            <p:ph type="body"/>
          </p:nvPr>
        </p:nvSpPr>
        <p:spPr>
          <a:xfrm>
            <a:off x="14842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33" name="PlaceHolder 2"/>
          <p:cNvSpPr>
            <a:spLocks noGrp="1"/>
          </p:cNvSpPr>
          <p:nvPr>
            <p:ph type="body"/>
          </p:nvPr>
        </p:nvSpPr>
        <p:spPr>
          <a:xfrm>
            <a:off x="1484280" y="2666880"/>
            <a:ext cx="4888800" cy="31237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4" name="PlaceHolder 3"/>
          <p:cNvSpPr>
            <a:spLocks noGrp="1"/>
          </p:cNvSpPr>
          <p:nvPr>
            <p:ph type="body"/>
          </p:nvPr>
        </p:nvSpPr>
        <p:spPr>
          <a:xfrm>
            <a:off x="66178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5" name="PlaceHolder 4"/>
          <p:cNvSpPr>
            <a:spLocks noGrp="1"/>
          </p:cNvSpPr>
          <p:nvPr>
            <p:ph type="body"/>
          </p:nvPr>
        </p:nvSpPr>
        <p:spPr>
          <a:xfrm>
            <a:off x="6617880" y="429840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84280" y="685800"/>
            <a:ext cx="10018440" cy="1752120"/>
          </a:xfrm>
          <a:prstGeom prst="rect">
            <a:avLst/>
          </a:prstGeom>
        </p:spPr>
        <p:txBody>
          <a:bodyPr lIns="0" tIns="0" rIns="0" bIns="0" anchor="ctr">
            <a:noAutofit/>
          </a:bodyPr>
          <a:lstStyle/>
          <a:p>
            <a:endParaRPr lang="en-US" sz="1800" b="0" strike="noStrike" spc="-1">
              <a:solidFill>
                <a:srgbClr val="000000"/>
              </a:solidFill>
              <a:latin typeface="Corbel"/>
            </a:endParaRPr>
          </a:p>
        </p:txBody>
      </p:sp>
      <p:sp>
        <p:nvSpPr>
          <p:cNvPr id="37" name="PlaceHolder 2"/>
          <p:cNvSpPr>
            <a:spLocks noGrp="1"/>
          </p:cNvSpPr>
          <p:nvPr>
            <p:ph type="body"/>
          </p:nvPr>
        </p:nvSpPr>
        <p:spPr>
          <a:xfrm>
            <a:off x="14842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8" name="PlaceHolder 3"/>
          <p:cNvSpPr>
            <a:spLocks noGrp="1"/>
          </p:cNvSpPr>
          <p:nvPr>
            <p:ph type="body"/>
          </p:nvPr>
        </p:nvSpPr>
        <p:spPr>
          <a:xfrm>
            <a:off x="6617880" y="2666880"/>
            <a:ext cx="4888800" cy="14896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9" name="PlaceHolder 4"/>
          <p:cNvSpPr>
            <a:spLocks noGrp="1"/>
          </p:cNvSpPr>
          <p:nvPr>
            <p:ph type="body"/>
          </p:nvPr>
        </p:nvSpPr>
        <p:spPr>
          <a:xfrm>
            <a:off x="1484280" y="4298400"/>
            <a:ext cx="10018440" cy="14896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9" name="Group 1"/>
          <p:cNvGrpSpPr/>
          <p:nvPr/>
        </p:nvGrpSpPr>
        <p:grpSpPr>
          <a:xfrm>
            <a:off x="150840" y="0"/>
            <a:ext cx="2436480" cy="6857640"/>
            <a:chOff x="150840" y="0"/>
            <a:chExt cx="2436480" cy="6857640"/>
          </a:xfrm>
        </p:grpSpPr>
        <p:sp>
          <p:nvSpPr>
            <p:cNvPr id="20" name="CustomShape 2"/>
            <p:cNvSpPr/>
            <p:nvPr/>
          </p:nvSpPr>
          <p:spPr>
            <a:xfrm>
              <a:off x="457200" y="0"/>
              <a:ext cx="1122120" cy="532872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 name="CustomShape 3"/>
            <p:cNvSpPr/>
            <p:nvPr/>
          </p:nvSpPr>
          <p:spPr>
            <a:xfrm>
              <a:off x="150840" y="0"/>
              <a:ext cx="1117080" cy="527652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150840" y="5238720"/>
              <a:ext cx="1228320" cy="161892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457200" y="5291280"/>
              <a:ext cx="1495080" cy="156636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457200" y="5286240"/>
              <a:ext cx="2130120" cy="157140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50840" y="5238720"/>
              <a:ext cx="1695240" cy="161892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grpSp>
        <p:nvGrpSpPr>
          <p:cNvPr id="7" name="Group 8"/>
          <p:cNvGrpSpPr/>
          <p:nvPr/>
        </p:nvGrpSpPr>
        <p:grpSpPr>
          <a:xfrm>
            <a:off x="546120" y="-4680"/>
            <a:ext cx="5014440" cy="6862320"/>
            <a:chOff x="546120" y="-4680"/>
            <a:chExt cx="5014440" cy="6862320"/>
          </a:xfrm>
        </p:grpSpPr>
        <p:sp>
          <p:nvSpPr>
            <p:cNvPr id="8" name="CustomShape 9"/>
            <p:cNvSpPr/>
            <p:nvPr/>
          </p:nvSpPr>
          <p:spPr>
            <a:xfrm>
              <a:off x="984240" y="-4680"/>
              <a:ext cx="1063440" cy="2782440"/>
            </a:xfrm>
            <a:custGeom>
              <a:avLst/>
              <a:gdLst/>
              <a:ahLst/>
              <a:cxn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546120" y="-4680"/>
              <a:ext cx="1034640" cy="2673000"/>
            </a:xfrm>
            <a:custGeom>
              <a:avLst/>
              <a:gdLst/>
              <a:ahLst/>
              <a:cxn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546120" y="2583000"/>
              <a:ext cx="2693520" cy="4274640"/>
            </a:xfrm>
            <a:custGeom>
              <a:avLst/>
              <a:gdLst/>
              <a:ahLst/>
              <a:cxn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988920" y="2692440"/>
              <a:ext cx="3331800" cy="4165200"/>
            </a:xfrm>
            <a:custGeom>
              <a:avLst/>
              <a:gdLst/>
              <a:ahLst/>
              <a:cxn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984240" y="2687760"/>
              <a:ext cx="4576320" cy="4169880"/>
            </a:xfrm>
            <a:custGeom>
              <a:avLst/>
              <a:gdLst/>
              <a:ahLst/>
              <a:cxn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46120" y="2577960"/>
              <a:ext cx="3584160" cy="4279680"/>
            </a:xfrm>
            <a:custGeom>
              <a:avLst/>
              <a:gdLst/>
              <a:ahLst/>
              <a:cxn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14" name="PlaceHolder 15"/>
          <p:cNvSpPr>
            <a:spLocks noGrp="1"/>
          </p:cNvSpPr>
          <p:nvPr>
            <p:ph type="title"/>
          </p:nvPr>
        </p:nvSpPr>
        <p:spPr>
          <a:xfrm>
            <a:off x="2928240" y="1380240"/>
            <a:ext cx="8574120" cy="2615760"/>
          </a:xfrm>
          <a:prstGeom prst="rect">
            <a:avLst/>
          </a:prstGeom>
        </p:spPr>
        <p:txBody>
          <a:bodyPr anchor="b">
            <a:normAutofit/>
          </a:bodyPr>
          <a:lstStyle/>
          <a:p>
            <a:pPr algn="r">
              <a:lnSpc>
                <a:spcPct val="100000"/>
              </a:lnSpc>
            </a:pPr>
            <a:r>
              <a:rPr lang="en-US" sz="6000" b="0" strike="noStrike" spc="-1">
                <a:solidFill>
                  <a:srgbClr val="000000"/>
                </a:solidFill>
                <a:latin typeface="Corbel"/>
              </a:rPr>
              <a:t>Click to edit Master title style</a:t>
            </a:r>
          </a:p>
        </p:txBody>
      </p:sp>
      <p:sp>
        <p:nvSpPr>
          <p:cNvPr id="15" name="PlaceHolder 16"/>
          <p:cNvSpPr>
            <a:spLocks noGrp="1"/>
          </p:cNvSpPr>
          <p:nvPr>
            <p:ph type="dt"/>
          </p:nvPr>
        </p:nvSpPr>
        <p:spPr>
          <a:xfrm>
            <a:off x="9732600" y="5883120"/>
            <a:ext cx="1142640" cy="364680"/>
          </a:xfrm>
          <a:prstGeom prst="rect">
            <a:avLst/>
          </a:prstGeom>
        </p:spPr>
        <p:txBody>
          <a:bodyPr anchor="ctr">
            <a:noAutofit/>
          </a:bodyPr>
          <a:lstStyle/>
          <a:p>
            <a:pPr algn="r">
              <a:lnSpc>
                <a:spcPct val="100000"/>
              </a:lnSpc>
            </a:pPr>
            <a:fld id="{A5042D90-3877-4F4A-B236-217E40C03BFF}" type="datetime">
              <a:rPr lang="en-IN" sz="1000" b="0" strike="noStrike" spc="-1">
                <a:solidFill>
                  <a:srgbClr val="000000"/>
                </a:solidFill>
                <a:latin typeface="Corbel"/>
              </a:rPr>
              <a:t>22-12-2019</a:t>
            </a:fld>
            <a:endParaRPr lang="en-IN" sz="1000" b="0" strike="noStrike" spc="-1">
              <a:latin typeface="Times New Roman"/>
            </a:endParaRPr>
          </a:p>
        </p:txBody>
      </p:sp>
      <p:sp>
        <p:nvSpPr>
          <p:cNvPr id="16" name="PlaceHolder 17"/>
          <p:cNvSpPr>
            <a:spLocks noGrp="1"/>
          </p:cNvSpPr>
          <p:nvPr>
            <p:ph type="ftr"/>
          </p:nvPr>
        </p:nvSpPr>
        <p:spPr>
          <a:xfrm>
            <a:off x="5332320" y="5883120"/>
            <a:ext cx="4323600" cy="364680"/>
          </a:xfrm>
          <a:prstGeom prst="rect">
            <a:avLst/>
          </a:prstGeom>
        </p:spPr>
        <p:txBody>
          <a:bodyPr anchor="ctr">
            <a:noAutofit/>
          </a:bodyPr>
          <a:lstStyle/>
          <a:p>
            <a:endParaRPr lang="en-IN" sz="2400" b="0" strike="noStrike" spc="-1">
              <a:latin typeface="Times New Roman"/>
            </a:endParaRPr>
          </a:p>
        </p:txBody>
      </p:sp>
      <p:sp>
        <p:nvSpPr>
          <p:cNvPr id="17" name="PlaceHolder 18"/>
          <p:cNvSpPr>
            <a:spLocks noGrp="1"/>
          </p:cNvSpPr>
          <p:nvPr>
            <p:ph type="sldNum"/>
          </p:nvPr>
        </p:nvSpPr>
        <p:spPr>
          <a:xfrm>
            <a:off x="10951920" y="5883120"/>
            <a:ext cx="550800" cy="364680"/>
          </a:xfrm>
          <a:prstGeom prst="rect">
            <a:avLst/>
          </a:prstGeom>
        </p:spPr>
        <p:txBody>
          <a:bodyPr anchor="ctr">
            <a:noAutofit/>
          </a:bodyPr>
          <a:lstStyle/>
          <a:p>
            <a:pPr algn="r">
              <a:lnSpc>
                <a:spcPct val="100000"/>
              </a:lnSpc>
            </a:pPr>
            <a:fld id="{8CF30CBD-F318-4D95-A9AE-B2DB5C17DD9B}" type="slidenum">
              <a:rPr lang="en-IN" sz="1000" b="0" strike="noStrike" spc="-1">
                <a:solidFill>
                  <a:srgbClr val="000000"/>
                </a:solidFill>
                <a:latin typeface="Corbel"/>
              </a:rPr>
              <a:t>‹#›</a:t>
            </a:fld>
            <a:endParaRPr lang="en-IN" sz="1000" b="0" strike="noStrike" spc="-1">
              <a:latin typeface="Times New Roman"/>
            </a:endParaRPr>
          </a:p>
        </p:txBody>
      </p:sp>
      <p:sp>
        <p:nvSpPr>
          <p:cNvPr id="18" name="PlaceHolder 1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Corbe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orbe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Corbe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Corbe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orbe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orbe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orbe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55" name="Group 1"/>
          <p:cNvGrpSpPr/>
          <p:nvPr/>
        </p:nvGrpSpPr>
        <p:grpSpPr>
          <a:xfrm>
            <a:off x="150840" y="0"/>
            <a:ext cx="2436480" cy="6857640"/>
            <a:chOff x="150840" y="0"/>
            <a:chExt cx="2436480" cy="6857640"/>
          </a:xfrm>
        </p:grpSpPr>
        <p:sp>
          <p:nvSpPr>
            <p:cNvPr id="56" name="CustomShape 2"/>
            <p:cNvSpPr/>
            <p:nvPr/>
          </p:nvSpPr>
          <p:spPr>
            <a:xfrm>
              <a:off x="457200" y="0"/>
              <a:ext cx="1122120" cy="532872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7" name="CustomShape 3"/>
            <p:cNvSpPr/>
            <p:nvPr/>
          </p:nvSpPr>
          <p:spPr>
            <a:xfrm>
              <a:off x="150840" y="0"/>
              <a:ext cx="1117080" cy="527652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58" name="CustomShape 4"/>
            <p:cNvSpPr/>
            <p:nvPr/>
          </p:nvSpPr>
          <p:spPr>
            <a:xfrm>
              <a:off x="150840" y="5238720"/>
              <a:ext cx="1228320" cy="161892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59" name="CustomShape 5"/>
            <p:cNvSpPr/>
            <p:nvPr/>
          </p:nvSpPr>
          <p:spPr>
            <a:xfrm>
              <a:off x="457200" y="5291280"/>
              <a:ext cx="1495080" cy="156636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60" name="CustomShape 6"/>
            <p:cNvSpPr/>
            <p:nvPr/>
          </p:nvSpPr>
          <p:spPr>
            <a:xfrm>
              <a:off x="457200" y="5286240"/>
              <a:ext cx="2130120" cy="157140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1" name="CustomShape 7"/>
            <p:cNvSpPr/>
            <p:nvPr/>
          </p:nvSpPr>
          <p:spPr>
            <a:xfrm>
              <a:off x="150840" y="5238720"/>
              <a:ext cx="1695240" cy="161892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62" name="PlaceHolder 8"/>
          <p:cNvSpPr>
            <a:spLocks noGrp="1"/>
          </p:cNvSpPr>
          <p:nvPr>
            <p:ph type="title"/>
          </p:nvPr>
        </p:nvSpPr>
        <p:spPr>
          <a:xfrm>
            <a:off x="1484280" y="685800"/>
            <a:ext cx="10018440" cy="1752120"/>
          </a:xfrm>
          <a:prstGeom prst="rect">
            <a:avLst/>
          </a:prstGeom>
        </p:spPr>
        <p:txBody>
          <a:bodyPr anchor="ctr">
            <a:noAutofit/>
          </a:bodyPr>
          <a:lstStyle/>
          <a:p>
            <a:pPr algn="ctr">
              <a:lnSpc>
                <a:spcPct val="100000"/>
              </a:lnSpc>
            </a:pPr>
            <a:r>
              <a:rPr lang="en-US" sz="4000" b="0" strike="noStrike" spc="-1">
                <a:solidFill>
                  <a:srgbClr val="000000"/>
                </a:solidFill>
                <a:latin typeface="Corbel"/>
              </a:rPr>
              <a:t>Click to edit Master title style</a:t>
            </a:r>
          </a:p>
        </p:txBody>
      </p:sp>
      <p:sp>
        <p:nvSpPr>
          <p:cNvPr id="63" name="PlaceHolder 9"/>
          <p:cNvSpPr>
            <a:spLocks noGrp="1"/>
          </p:cNvSpPr>
          <p:nvPr>
            <p:ph type="body"/>
          </p:nvPr>
        </p:nvSpPr>
        <p:spPr>
          <a:xfrm>
            <a:off x="1484280" y="2666880"/>
            <a:ext cx="10018440" cy="3123720"/>
          </a:xfrm>
          <a:prstGeom prst="rect">
            <a:avLst/>
          </a:prstGeom>
        </p:spPr>
        <p:txBody>
          <a:bodyPr anchor="ctr">
            <a:noAutofit/>
          </a:bodyPr>
          <a:lstStyle/>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Edit Master text styles</a:t>
            </a:r>
          </a:p>
          <a:p>
            <a:pPr marL="743040" lvl="1" indent="-285480">
              <a:lnSpc>
                <a:spcPct val="100000"/>
              </a:lnSpc>
              <a:spcBef>
                <a:spcPts val="400"/>
              </a:spcBef>
              <a:spcAft>
                <a:spcPts val="601"/>
              </a:spcAft>
              <a:buClr>
                <a:srgbClr val="1287C3"/>
              </a:buClr>
              <a:buSzPct val="145000"/>
              <a:buFont typeface="Arial"/>
              <a:buChar char="•"/>
            </a:pPr>
            <a:r>
              <a:rPr lang="en-US" sz="2000" b="0" strike="noStrike" spc="-1">
                <a:solidFill>
                  <a:srgbClr val="000000"/>
                </a:solidFill>
                <a:latin typeface="Corbel"/>
              </a:rPr>
              <a:t>Second level</a:t>
            </a:r>
          </a:p>
          <a:p>
            <a:pPr marL="1200240" lvl="2" indent="-285480">
              <a:lnSpc>
                <a:spcPct val="100000"/>
              </a:lnSpc>
              <a:spcBef>
                <a:spcPts val="360"/>
              </a:spcBef>
              <a:spcAft>
                <a:spcPts val="601"/>
              </a:spcAft>
              <a:buClr>
                <a:srgbClr val="1287C3"/>
              </a:buClr>
              <a:buSzPct val="145000"/>
              <a:buFont typeface="Arial"/>
              <a:buChar char="•"/>
            </a:pPr>
            <a:r>
              <a:rPr lang="en-US" sz="1800" b="0" strike="noStrike" spc="-1">
                <a:solidFill>
                  <a:srgbClr val="000000"/>
                </a:solidFill>
                <a:latin typeface="Corbel"/>
              </a:rPr>
              <a:t>Third level</a:t>
            </a:r>
          </a:p>
          <a:p>
            <a:pPr marL="1542960" lvl="3" indent="-171000">
              <a:lnSpc>
                <a:spcPct val="100000"/>
              </a:lnSpc>
              <a:spcBef>
                <a:spcPts val="320"/>
              </a:spcBef>
              <a:spcAft>
                <a:spcPts val="601"/>
              </a:spcAft>
              <a:buClr>
                <a:srgbClr val="1287C3"/>
              </a:buClr>
              <a:buSzPct val="145000"/>
              <a:buFont typeface="Arial"/>
              <a:buChar char="•"/>
            </a:pPr>
            <a:r>
              <a:rPr lang="en-US" sz="1600" b="0" strike="noStrike" spc="-1">
                <a:solidFill>
                  <a:srgbClr val="000000"/>
                </a:solidFill>
                <a:latin typeface="Corbel"/>
              </a:rPr>
              <a:t>Fourth level</a:t>
            </a:r>
          </a:p>
          <a:p>
            <a:pPr marL="2000160" lvl="4" indent="-171000">
              <a:lnSpc>
                <a:spcPct val="100000"/>
              </a:lnSpc>
              <a:spcBef>
                <a:spcPts val="281"/>
              </a:spcBef>
              <a:spcAft>
                <a:spcPts val="601"/>
              </a:spcAft>
              <a:buClr>
                <a:srgbClr val="1287C3"/>
              </a:buClr>
              <a:buSzPct val="145000"/>
              <a:buFont typeface="Arial"/>
              <a:buChar char="•"/>
            </a:pPr>
            <a:r>
              <a:rPr lang="en-US" sz="1400" b="0" strike="noStrike" spc="-1">
                <a:solidFill>
                  <a:srgbClr val="000000"/>
                </a:solidFill>
                <a:latin typeface="Corbel"/>
              </a:rPr>
              <a:t>Fifth level</a:t>
            </a:r>
          </a:p>
        </p:txBody>
      </p:sp>
      <p:sp>
        <p:nvSpPr>
          <p:cNvPr id="64" name="PlaceHolder 10"/>
          <p:cNvSpPr>
            <a:spLocks noGrp="1"/>
          </p:cNvSpPr>
          <p:nvPr>
            <p:ph type="dt"/>
          </p:nvPr>
        </p:nvSpPr>
        <p:spPr>
          <a:xfrm>
            <a:off x="9732600" y="5883120"/>
            <a:ext cx="1142640" cy="364680"/>
          </a:xfrm>
          <a:prstGeom prst="rect">
            <a:avLst/>
          </a:prstGeom>
        </p:spPr>
        <p:txBody>
          <a:bodyPr anchor="ctr">
            <a:noAutofit/>
          </a:bodyPr>
          <a:lstStyle/>
          <a:p>
            <a:pPr algn="r">
              <a:lnSpc>
                <a:spcPct val="100000"/>
              </a:lnSpc>
            </a:pPr>
            <a:fld id="{58B20B74-CA4A-49EE-B4B0-08053E50D414}" type="datetime">
              <a:rPr lang="en-IN" sz="1000" b="0" strike="noStrike" spc="-1">
                <a:solidFill>
                  <a:srgbClr val="000000"/>
                </a:solidFill>
                <a:latin typeface="Corbel"/>
              </a:rPr>
              <a:t>22-12-2019</a:t>
            </a:fld>
            <a:endParaRPr lang="en-IN" sz="1000" b="0" strike="noStrike" spc="-1">
              <a:latin typeface="Times New Roman"/>
            </a:endParaRPr>
          </a:p>
        </p:txBody>
      </p:sp>
      <p:sp>
        <p:nvSpPr>
          <p:cNvPr id="65" name="PlaceHolder 11"/>
          <p:cNvSpPr>
            <a:spLocks noGrp="1"/>
          </p:cNvSpPr>
          <p:nvPr>
            <p:ph type="ftr"/>
          </p:nvPr>
        </p:nvSpPr>
        <p:spPr>
          <a:xfrm>
            <a:off x="2572200" y="5883120"/>
            <a:ext cx="7083720" cy="364680"/>
          </a:xfrm>
          <a:prstGeom prst="rect">
            <a:avLst/>
          </a:prstGeom>
        </p:spPr>
        <p:txBody>
          <a:bodyPr anchor="ctr">
            <a:noAutofit/>
          </a:bodyPr>
          <a:lstStyle/>
          <a:p>
            <a:endParaRPr lang="en-IN" sz="2400" b="0" strike="noStrike" spc="-1">
              <a:latin typeface="Times New Roman"/>
            </a:endParaRPr>
          </a:p>
        </p:txBody>
      </p:sp>
      <p:sp>
        <p:nvSpPr>
          <p:cNvPr id="66" name="PlaceHolder 12"/>
          <p:cNvSpPr>
            <a:spLocks noGrp="1"/>
          </p:cNvSpPr>
          <p:nvPr>
            <p:ph type="sldNum"/>
          </p:nvPr>
        </p:nvSpPr>
        <p:spPr>
          <a:xfrm>
            <a:off x="10951920" y="5867280"/>
            <a:ext cx="550800" cy="364680"/>
          </a:xfrm>
          <a:prstGeom prst="rect">
            <a:avLst/>
          </a:prstGeom>
        </p:spPr>
        <p:txBody>
          <a:bodyPr anchor="ctr">
            <a:noAutofit/>
          </a:bodyPr>
          <a:lstStyle/>
          <a:p>
            <a:pPr algn="r">
              <a:lnSpc>
                <a:spcPct val="100000"/>
              </a:lnSpc>
            </a:pPr>
            <a:fld id="{8265B0B6-E019-4ACD-9A5B-A24420148C9D}" type="slidenum">
              <a:rPr lang="en-IN" sz="1000" b="0" strike="noStrike" spc="-1">
                <a:solidFill>
                  <a:srgbClr val="000000"/>
                </a:solidFill>
                <a:latin typeface="Corbel"/>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2928240" y="1380240"/>
            <a:ext cx="8574120" cy="2615760"/>
          </a:xfrm>
          <a:prstGeom prst="rect">
            <a:avLst/>
          </a:prstGeom>
          <a:noFill/>
          <a:ln>
            <a:noFill/>
          </a:ln>
        </p:spPr>
        <p:txBody>
          <a:bodyPr anchor="b">
            <a:noAutofit/>
          </a:bodyPr>
          <a:lstStyle/>
          <a:p>
            <a:pPr algn="ctr">
              <a:lnSpc>
                <a:spcPct val="100000"/>
              </a:lnSpc>
            </a:pPr>
            <a:r>
              <a:rPr lang="en-US" sz="6000" b="1" strike="noStrike" spc="-1" dirty="0">
                <a:solidFill>
                  <a:srgbClr val="000000"/>
                </a:solidFill>
                <a:latin typeface="Corbel"/>
              </a:rPr>
              <a:t>CREDIT CARD SPENDING PREDICTION</a:t>
            </a:r>
            <a:endParaRPr lang="en-US" sz="6000" b="0" strike="noStrike" spc="-1" dirty="0">
              <a:solidFill>
                <a:srgbClr val="000000"/>
              </a:solidFill>
              <a:latin typeface="Corbel"/>
            </a:endParaRPr>
          </a:p>
        </p:txBody>
      </p:sp>
      <p:sp>
        <p:nvSpPr>
          <p:cNvPr id="104" name="TextShape 2"/>
          <p:cNvSpPr txBox="1"/>
          <p:nvPr/>
        </p:nvSpPr>
        <p:spPr>
          <a:xfrm>
            <a:off x="4515480" y="3996360"/>
            <a:ext cx="6987240" cy="1388160"/>
          </a:xfrm>
          <a:prstGeom prst="rect">
            <a:avLst/>
          </a:prstGeom>
          <a:noFill/>
          <a:ln>
            <a:noFill/>
          </a:ln>
        </p:spPr>
        <p:txBody>
          <a:bodyPr>
            <a:noAutofit/>
          </a:bodyPr>
          <a:lstStyle/>
          <a:p>
            <a:pPr algn="r">
              <a:lnSpc>
                <a:spcPct val="100000"/>
              </a:lnSpc>
              <a:spcBef>
                <a:spcPts val="420"/>
              </a:spcBef>
              <a:spcAft>
                <a:spcPts val="601"/>
              </a:spcAft>
            </a:pPr>
            <a:endParaRPr lang="en-IN" sz="3200" b="0" strike="noStrike" spc="-1">
              <a:latin typeface="Arial"/>
            </a:endParaRPr>
          </a:p>
          <a:p>
            <a:pPr algn="ctr">
              <a:lnSpc>
                <a:spcPct val="100000"/>
              </a:lnSpc>
              <a:spcBef>
                <a:spcPts val="420"/>
              </a:spcBef>
              <a:spcAft>
                <a:spcPts val="601"/>
              </a:spcAft>
            </a:pPr>
            <a:r>
              <a:rPr lang="en-IN" sz="2100" b="1" strike="noStrike" spc="-1">
                <a:solidFill>
                  <a:srgbClr val="000000"/>
                </a:solidFill>
                <a:latin typeface="Corbel"/>
              </a:rPr>
              <a:t>GREYATOM  HACKATHON </a:t>
            </a:r>
            <a:endParaRPr lang="en-IN" sz="21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Content Placeholder 3"/>
          <p:cNvPicPr/>
          <p:nvPr/>
        </p:nvPicPr>
        <p:blipFill>
          <a:blip r:embed="rId2"/>
          <a:stretch/>
        </p:blipFill>
        <p:spPr>
          <a:xfrm>
            <a:off x="1264320" y="793440"/>
            <a:ext cx="1810080" cy="5837400"/>
          </a:xfrm>
          <a:prstGeom prst="rect">
            <a:avLst/>
          </a:prstGeom>
          <a:ln>
            <a:noFill/>
          </a:ln>
        </p:spPr>
      </p:pic>
      <p:pic>
        <p:nvPicPr>
          <p:cNvPr id="132" name="Picture 8"/>
          <p:cNvPicPr/>
          <p:nvPr/>
        </p:nvPicPr>
        <p:blipFill>
          <a:blip r:embed="rId3"/>
          <a:stretch/>
        </p:blipFill>
        <p:spPr>
          <a:xfrm>
            <a:off x="2472480" y="1975320"/>
            <a:ext cx="1876320" cy="580680"/>
          </a:xfrm>
          <a:prstGeom prst="rect">
            <a:avLst/>
          </a:prstGeom>
          <a:ln>
            <a:noFill/>
          </a:ln>
        </p:spPr>
      </p:pic>
      <p:pic>
        <p:nvPicPr>
          <p:cNvPr id="133" name="Picture 7"/>
          <p:cNvPicPr/>
          <p:nvPr/>
        </p:nvPicPr>
        <p:blipFill>
          <a:blip r:embed="rId4"/>
          <a:srcRect t="12027"/>
          <a:stretch/>
        </p:blipFill>
        <p:spPr>
          <a:xfrm>
            <a:off x="127080" y="5419800"/>
            <a:ext cx="1895400" cy="552600"/>
          </a:xfrm>
          <a:prstGeom prst="rect">
            <a:avLst/>
          </a:prstGeom>
          <a:ln>
            <a:noFill/>
          </a:ln>
        </p:spPr>
      </p:pic>
      <p:sp>
        <p:nvSpPr>
          <p:cNvPr id="134" name="CustomShape 1"/>
          <p:cNvSpPr/>
          <p:nvPr/>
        </p:nvSpPr>
        <p:spPr>
          <a:xfrm>
            <a:off x="4349160" y="1323720"/>
            <a:ext cx="6931440" cy="47768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spcBef>
                <a:spcPts val="641"/>
              </a:spcBef>
              <a:spcAft>
                <a:spcPts val="601"/>
              </a:spcAft>
            </a:pPr>
            <a:r>
              <a:rPr lang="en-IN" sz="3200" b="1" strike="noStrike" spc="-1">
                <a:solidFill>
                  <a:srgbClr val="000000"/>
                </a:solidFill>
                <a:latin typeface="Times New Roman"/>
              </a:rPr>
              <a:t>Women only spend 1.65 % less  than that of men having a credit card.</a:t>
            </a:r>
            <a:endParaRPr lang="en-IN" sz="3200" b="0" strike="noStrike" spc="-1">
              <a:latin typeface="Arial"/>
            </a:endParaRPr>
          </a:p>
        </p:txBody>
      </p:sp>
      <p:sp>
        <p:nvSpPr>
          <p:cNvPr id="6" name="TextShape 1"/>
          <p:cNvSpPr txBox="1"/>
          <p:nvPr/>
        </p:nvSpPr>
        <p:spPr>
          <a:xfrm>
            <a:off x="3217320" y="274320"/>
            <a:ext cx="6552360" cy="778680"/>
          </a:xfrm>
          <a:prstGeom prst="rect">
            <a:avLst/>
          </a:prstGeom>
          <a:noFill/>
          <a:ln>
            <a:noFill/>
          </a:ln>
        </p:spPr>
        <p:txBody>
          <a:bodyPr anchor="ctr">
            <a:normAutofit fontScale="825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11"/>
          <p:cNvPicPr/>
          <p:nvPr/>
        </p:nvPicPr>
        <p:blipFill>
          <a:blip r:embed="rId2"/>
          <a:stretch/>
        </p:blipFill>
        <p:spPr>
          <a:xfrm>
            <a:off x="1776240" y="617040"/>
            <a:ext cx="1949760" cy="5897880"/>
          </a:xfrm>
          <a:prstGeom prst="rect">
            <a:avLst/>
          </a:prstGeom>
          <a:ln>
            <a:noFill/>
          </a:ln>
        </p:spPr>
      </p:pic>
      <p:sp>
        <p:nvSpPr>
          <p:cNvPr id="136" name="TextShape 1"/>
          <p:cNvSpPr txBox="1"/>
          <p:nvPr/>
        </p:nvSpPr>
        <p:spPr>
          <a:xfrm>
            <a:off x="4156920" y="1403640"/>
            <a:ext cx="6931440" cy="477684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Times New Roman"/>
              </a:rPr>
              <a:t>Women are having is 11% less </a:t>
            </a:r>
            <a:endParaRPr lang="en-US" sz="3200" b="0" strike="noStrike" spc="-1">
              <a:solidFill>
                <a:srgbClr val="000000"/>
              </a:solidFill>
              <a:latin typeface="Corbel"/>
            </a:endParaRPr>
          </a:p>
          <a:p>
            <a:pPr algn="ctr">
              <a:lnSpc>
                <a:spcPct val="100000"/>
              </a:lnSpc>
              <a:spcBef>
                <a:spcPts val="641"/>
              </a:spcBef>
              <a:spcAft>
                <a:spcPts val="601"/>
              </a:spcAft>
            </a:pPr>
            <a:r>
              <a:rPr lang="en-US" sz="3200" b="1" strike="noStrike" spc="-1">
                <a:solidFill>
                  <a:srgbClr val="000000"/>
                </a:solidFill>
                <a:latin typeface="Times New Roman"/>
              </a:rPr>
              <a:t>Average credit card limit compare to men.</a:t>
            </a:r>
            <a:endParaRPr lang="en-US" sz="3200" b="0" strike="noStrike" spc="-1">
              <a:solidFill>
                <a:srgbClr val="000000"/>
              </a:solidFill>
              <a:latin typeface="Corbel"/>
            </a:endParaRPr>
          </a:p>
        </p:txBody>
      </p:sp>
      <p:sp>
        <p:nvSpPr>
          <p:cNvPr id="137" name="CustomShape 2"/>
          <p:cNvSpPr/>
          <p:nvPr/>
        </p:nvSpPr>
        <p:spPr>
          <a:xfrm>
            <a:off x="4758840" y="1380600"/>
            <a:ext cx="6931440" cy="4776840"/>
          </a:xfrm>
          <a:prstGeom prst="rect">
            <a:avLst/>
          </a:prstGeom>
          <a:noFill/>
          <a:ln>
            <a:noFill/>
          </a:ln>
        </p:spPr>
        <p:style>
          <a:lnRef idx="0">
            <a:scrgbClr r="0" g="0" b="0"/>
          </a:lnRef>
          <a:fillRef idx="0">
            <a:scrgbClr r="0" g="0" b="0"/>
          </a:fillRef>
          <a:effectRef idx="0">
            <a:scrgbClr r="0" g="0" b="0"/>
          </a:effectRef>
          <a:fontRef idx="minor"/>
        </p:style>
      </p:sp>
      <p:pic>
        <p:nvPicPr>
          <p:cNvPr id="138" name="Picture 19"/>
          <p:cNvPicPr/>
          <p:nvPr/>
        </p:nvPicPr>
        <p:blipFill>
          <a:blip r:embed="rId3"/>
          <a:stretch/>
        </p:blipFill>
        <p:spPr>
          <a:xfrm>
            <a:off x="3175560" y="1575360"/>
            <a:ext cx="1962000" cy="628200"/>
          </a:xfrm>
          <a:prstGeom prst="rect">
            <a:avLst/>
          </a:prstGeom>
          <a:ln>
            <a:noFill/>
          </a:ln>
        </p:spPr>
      </p:pic>
      <p:pic>
        <p:nvPicPr>
          <p:cNvPr id="139" name="Picture 20"/>
          <p:cNvPicPr/>
          <p:nvPr/>
        </p:nvPicPr>
        <p:blipFill>
          <a:blip r:embed="rId4"/>
          <a:srcRect t="4651"/>
          <a:stretch/>
        </p:blipFill>
        <p:spPr>
          <a:xfrm>
            <a:off x="744120" y="5196960"/>
            <a:ext cx="1885680" cy="590040"/>
          </a:xfrm>
          <a:prstGeom prst="rect">
            <a:avLst/>
          </a:prstGeom>
          <a:ln>
            <a:noFill/>
          </a:ln>
        </p:spPr>
      </p:pic>
      <p:sp>
        <p:nvSpPr>
          <p:cNvPr id="7" name="TextShape 1"/>
          <p:cNvSpPr txBox="1"/>
          <p:nvPr/>
        </p:nvSpPr>
        <p:spPr>
          <a:xfrm>
            <a:off x="3217320" y="274320"/>
            <a:ext cx="6552360" cy="778680"/>
          </a:xfrm>
          <a:prstGeom prst="rect">
            <a:avLst/>
          </a:prstGeom>
          <a:noFill/>
          <a:ln>
            <a:noFill/>
          </a:ln>
        </p:spPr>
        <p:txBody>
          <a:bodyPr anchor="ctr">
            <a:normAutofit fontScale="825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321732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41" name="TextShape 2"/>
          <p:cNvSpPr txBox="1"/>
          <p:nvPr/>
        </p:nvSpPr>
        <p:spPr>
          <a:xfrm>
            <a:off x="4330440" y="1380600"/>
            <a:ext cx="6931440" cy="477684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Times New Roman"/>
              </a:rPr>
              <a:t>Then why there are only 14 % of the women are having a credit card.</a:t>
            </a:r>
            <a:endParaRPr lang="en-US" sz="3200" b="0" strike="noStrike" spc="-1">
              <a:solidFill>
                <a:srgbClr val="000000"/>
              </a:solidFill>
              <a:latin typeface="Corbel"/>
            </a:endParaRPr>
          </a:p>
        </p:txBody>
      </p:sp>
      <p:pic>
        <p:nvPicPr>
          <p:cNvPr id="142" name="Picture 3"/>
          <p:cNvPicPr/>
          <p:nvPr/>
        </p:nvPicPr>
        <p:blipFill>
          <a:blip r:embed="rId2"/>
          <a:stretch/>
        </p:blipFill>
        <p:spPr>
          <a:xfrm>
            <a:off x="1163880" y="649080"/>
            <a:ext cx="1692000" cy="5897880"/>
          </a:xfrm>
          <a:prstGeom prst="rect">
            <a:avLst/>
          </a:prstGeom>
          <a:ln>
            <a:noFill/>
          </a:ln>
        </p:spPr>
      </p:pic>
      <p:pic>
        <p:nvPicPr>
          <p:cNvPr id="143" name="Picture 4"/>
          <p:cNvPicPr/>
          <p:nvPr/>
        </p:nvPicPr>
        <p:blipFill>
          <a:blip r:embed="rId3"/>
          <a:stretch/>
        </p:blipFill>
        <p:spPr>
          <a:xfrm>
            <a:off x="2524320" y="1716120"/>
            <a:ext cx="1943280" cy="558720"/>
          </a:xfrm>
          <a:prstGeom prst="rect">
            <a:avLst/>
          </a:prstGeom>
          <a:ln>
            <a:noFill/>
          </a:ln>
        </p:spPr>
      </p:pic>
      <p:pic>
        <p:nvPicPr>
          <p:cNvPr id="144" name="Picture 5"/>
          <p:cNvPicPr/>
          <p:nvPr/>
        </p:nvPicPr>
        <p:blipFill>
          <a:blip r:embed="rId4"/>
          <a:srcRect t="7844"/>
          <a:stretch/>
        </p:blipFill>
        <p:spPr>
          <a:xfrm>
            <a:off x="0" y="5569200"/>
            <a:ext cx="2009520" cy="587880"/>
          </a:xfrm>
          <a:prstGeom prst="rect">
            <a:avLst/>
          </a:prstGeom>
          <a:ln>
            <a:noFill/>
          </a:ln>
        </p:spPr>
      </p:pic>
      <p:sp>
        <p:nvSpPr>
          <p:cNvPr id="145" name="CustomShape 3"/>
          <p:cNvSpPr/>
          <p:nvPr/>
        </p:nvSpPr>
        <p:spPr>
          <a:xfrm>
            <a:off x="1211040" y="2861640"/>
            <a:ext cx="182520" cy="1431360"/>
          </a:xfrm>
          <a:prstGeom prst="rect">
            <a:avLst/>
          </a:prstGeom>
          <a:solidFill>
            <a:schemeClr val="bg1"/>
          </a:solidFill>
          <a:ln cap="rnd">
            <a:round/>
          </a:ln>
        </p:spPr>
        <p:style>
          <a:lnRef idx="2">
            <a:schemeClr val="accent1">
              <a:shade val="50000"/>
            </a:schemeClr>
          </a:lnRef>
          <a:fillRef idx="1">
            <a:schemeClr val="accent1"/>
          </a:fillRef>
          <a:effectRef idx="0">
            <a:schemeClr val="accent1"/>
          </a:effectRef>
          <a:fontRef idx="minor"/>
        </p:style>
      </p:sp>
      <p:sp>
        <p:nvSpPr>
          <p:cNvPr id="146" name="CustomShape 4"/>
          <p:cNvSpPr/>
          <p:nvPr/>
        </p:nvSpPr>
        <p:spPr>
          <a:xfrm rot="16200000">
            <a:off x="345240" y="3201480"/>
            <a:ext cx="19098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200" b="0" strike="noStrike" spc="-1">
                <a:solidFill>
                  <a:srgbClr val="000000"/>
                </a:solidFill>
                <a:latin typeface="Corbel"/>
              </a:rPr>
              <a:t>No. of  Customers</a:t>
            </a:r>
            <a:endParaRPr lang="en-IN" sz="12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321732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48" name="TextShape 2"/>
          <p:cNvSpPr txBox="1"/>
          <p:nvPr/>
        </p:nvSpPr>
        <p:spPr>
          <a:xfrm>
            <a:off x="1575720" y="1681560"/>
            <a:ext cx="10018440" cy="312372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Corbel"/>
              </a:rPr>
              <a:t>Let’s see how biased is credit card spending with different account types.</a:t>
            </a:r>
            <a:endParaRPr lang="en-US" sz="3200" b="0" strike="noStrike" spc="-1">
              <a:solidFill>
                <a:srgbClr val="000000"/>
              </a:solidFill>
              <a:latin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6"/>
          <p:cNvPicPr/>
          <p:nvPr/>
        </p:nvPicPr>
        <p:blipFill>
          <a:blip r:embed="rId2"/>
          <a:stretch/>
        </p:blipFill>
        <p:spPr>
          <a:xfrm>
            <a:off x="9938520" y="883800"/>
            <a:ext cx="1746000" cy="5475960"/>
          </a:xfrm>
          <a:prstGeom prst="rect">
            <a:avLst/>
          </a:prstGeom>
          <a:ln>
            <a:noFill/>
          </a:ln>
        </p:spPr>
      </p:pic>
      <p:pic>
        <p:nvPicPr>
          <p:cNvPr id="150" name="Picture 7"/>
          <p:cNvPicPr/>
          <p:nvPr/>
        </p:nvPicPr>
        <p:blipFill>
          <a:blip r:embed="rId3"/>
          <a:stretch/>
        </p:blipFill>
        <p:spPr>
          <a:xfrm>
            <a:off x="607320" y="883800"/>
            <a:ext cx="1770120" cy="5475960"/>
          </a:xfrm>
          <a:prstGeom prst="rect">
            <a:avLst/>
          </a:prstGeom>
          <a:ln>
            <a:noFill/>
          </a:ln>
        </p:spPr>
      </p:pic>
      <p:sp>
        <p:nvSpPr>
          <p:cNvPr id="151" name="TextShape 1"/>
          <p:cNvSpPr txBox="1"/>
          <p:nvPr/>
        </p:nvSpPr>
        <p:spPr>
          <a:xfrm>
            <a:off x="321732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52" name="TextShape 2"/>
          <p:cNvSpPr txBox="1"/>
          <p:nvPr/>
        </p:nvSpPr>
        <p:spPr>
          <a:xfrm>
            <a:off x="2692440" y="1615320"/>
            <a:ext cx="6931440" cy="190296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Times New Roman"/>
              </a:rPr>
              <a:t>Saving account holders are having slightly higher average spending compare to other.</a:t>
            </a:r>
            <a:endParaRPr lang="en-US" sz="3200" b="0" strike="noStrike" spc="-1">
              <a:solidFill>
                <a:srgbClr val="000000"/>
              </a:solidFill>
              <a:latin typeface="Corbel"/>
            </a:endParaRPr>
          </a:p>
          <a:p>
            <a:pPr algn="ctr">
              <a:lnSpc>
                <a:spcPct val="100000"/>
              </a:lnSpc>
              <a:spcBef>
                <a:spcPts val="641"/>
              </a:spcBef>
              <a:spcAft>
                <a:spcPts val="601"/>
              </a:spcAft>
            </a:pPr>
            <a:endParaRPr lang="en-US" sz="3200" b="0" strike="noStrike" spc="-1">
              <a:solidFill>
                <a:srgbClr val="000000"/>
              </a:solidFill>
              <a:latin typeface="Corbel"/>
            </a:endParaRPr>
          </a:p>
        </p:txBody>
      </p:sp>
      <p:sp>
        <p:nvSpPr>
          <p:cNvPr id="153" name="CustomShape 3"/>
          <p:cNvSpPr/>
          <p:nvPr/>
        </p:nvSpPr>
        <p:spPr>
          <a:xfrm>
            <a:off x="2692800" y="4080600"/>
            <a:ext cx="6931440" cy="19029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spcBef>
                <a:spcPts val="641"/>
              </a:spcBef>
              <a:spcAft>
                <a:spcPts val="601"/>
              </a:spcAft>
            </a:pPr>
            <a:r>
              <a:rPr lang="en-IN" sz="3200" b="1" strike="noStrike" spc="-1">
                <a:solidFill>
                  <a:srgbClr val="000000"/>
                </a:solidFill>
                <a:latin typeface="Times New Roman"/>
              </a:rPr>
              <a:t>Even in their average number of credit card transaction they are slightly on the upper side in past 3 months .</a:t>
            </a:r>
            <a:endParaRPr lang="en-IN" sz="3200" b="0" strike="noStrike" spc="-1">
              <a:latin typeface="Arial"/>
            </a:endParaRPr>
          </a:p>
          <a:p>
            <a:pPr algn="ctr">
              <a:lnSpc>
                <a:spcPct val="100000"/>
              </a:lnSpc>
              <a:spcBef>
                <a:spcPts val="641"/>
              </a:spcBef>
              <a:spcAft>
                <a:spcPts val="601"/>
              </a:spcAf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321732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55" name="TextShape 2"/>
          <p:cNvSpPr txBox="1"/>
          <p:nvPr/>
        </p:nvSpPr>
        <p:spPr>
          <a:xfrm>
            <a:off x="4330440" y="1380600"/>
            <a:ext cx="6931440" cy="381600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Times New Roman"/>
              </a:rPr>
              <a:t>Saving account holders are having 20% more average credit card limit compare to current account holders.</a:t>
            </a:r>
            <a:endParaRPr lang="en-US" sz="3200" b="0" strike="noStrike" spc="-1">
              <a:solidFill>
                <a:srgbClr val="000000"/>
              </a:solidFill>
              <a:latin typeface="Corbel"/>
            </a:endParaRPr>
          </a:p>
        </p:txBody>
      </p:sp>
      <p:pic>
        <p:nvPicPr>
          <p:cNvPr id="156" name="Picture 6"/>
          <p:cNvPicPr/>
          <p:nvPr/>
        </p:nvPicPr>
        <p:blipFill>
          <a:blip r:embed="rId2"/>
          <a:stretch/>
        </p:blipFill>
        <p:spPr>
          <a:xfrm>
            <a:off x="1139760" y="941760"/>
            <a:ext cx="1832760" cy="54759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Picture 3"/>
          <p:cNvPicPr/>
          <p:nvPr/>
        </p:nvPicPr>
        <p:blipFill>
          <a:blip r:embed="rId2"/>
          <a:stretch/>
        </p:blipFill>
        <p:spPr>
          <a:xfrm>
            <a:off x="1349280" y="921600"/>
            <a:ext cx="1867680" cy="5496120"/>
          </a:xfrm>
          <a:prstGeom prst="rect">
            <a:avLst/>
          </a:prstGeom>
          <a:ln>
            <a:noFill/>
          </a:ln>
        </p:spPr>
      </p:pic>
      <p:sp>
        <p:nvSpPr>
          <p:cNvPr id="158" name="CustomShape 1"/>
          <p:cNvSpPr/>
          <p:nvPr/>
        </p:nvSpPr>
        <p:spPr>
          <a:xfrm>
            <a:off x="1454760" y="3151080"/>
            <a:ext cx="182520" cy="1431360"/>
          </a:xfrm>
          <a:prstGeom prst="rect">
            <a:avLst/>
          </a:prstGeom>
          <a:solidFill>
            <a:schemeClr val="bg1"/>
          </a:solidFill>
          <a:ln cap="rnd">
            <a:round/>
          </a:ln>
        </p:spPr>
        <p:style>
          <a:lnRef idx="2">
            <a:schemeClr val="accent1">
              <a:shade val="50000"/>
            </a:schemeClr>
          </a:lnRef>
          <a:fillRef idx="1">
            <a:schemeClr val="accent1"/>
          </a:fillRef>
          <a:effectRef idx="0">
            <a:schemeClr val="accent1"/>
          </a:effectRef>
          <a:fontRef idx="minor"/>
        </p:style>
      </p:sp>
      <p:sp>
        <p:nvSpPr>
          <p:cNvPr id="159" name="CustomShape 2"/>
          <p:cNvSpPr/>
          <p:nvPr/>
        </p:nvSpPr>
        <p:spPr>
          <a:xfrm rot="16200000">
            <a:off x="589320" y="3471120"/>
            <a:ext cx="19098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200" b="0" strike="noStrike" spc="-1">
                <a:solidFill>
                  <a:srgbClr val="000000"/>
                </a:solidFill>
                <a:latin typeface="Corbel"/>
              </a:rPr>
              <a:t>No. of  Customers</a:t>
            </a:r>
            <a:endParaRPr lang="en-IN" sz="1200" b="0" strike="noStrike" spc="-1">
              <a:latin typeface="Arial"/>
            </a:endParaRPr>
          </a:p>
        </p:txBody>
      </p:sp>
      <p:sp>
        <p:nvSpPr>
          <p:cNvPr id="160" name="TextShape 3"/>
          <p:cNvSpPr txBox="1"/>
          <p:nvPr/>
        </p:nvSpPr>
        <p:spPr>
          <a:xfrm>
            <a:off x="321732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61" name="TextShape 4"/>
          <p:cNvSpPr txBox="1"/>
          <p:nvPr/>
        </p:nvSpPr>
        <p:spPr>
          <a:xfrm>
            <a:off x="4330440" y="1380600"/>
            <a:ext cx="6931440" cy="408240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Times New Roman"/>
              </a:rPr>
              <a:t>21% of people are having saving accounts, these could be because of restrictions in no. of transactions, and limitations in amount of deposit and withdrawals.</a:t>
            </a:r>
            <a:endParaRPr lang="en-US" sz="3200" b="0" strike="noStrike" spc="-1">
              <a:solidFill>
                <a:srgbClr val="000000"/>
              </a:solidFill>
              <a:latin typeface="Corbe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icture 10"/>
          <p:cNvPicPr/>
          <p:nvPr/>
        </p:nvPicPr>
        <p:blipFill>
          <a:blip r:embed="rId2"/>
          <a:stretch/>
        </p:blipFill>
        <p:spPr>
          <a:xfrm>
            <a:off x="10205640" y="1144440"/>
            <a:ext cx="1608840" cy="5505480"/>
          </a:xfrm>
          <a:prstGeom prst="rect">
            <a:avLst/>
          </a:prstGeom>
          <a:ln>
            <a:noFill/>
          </a:ln>
        </p:spPr>
      </p:pic>
      <p:sp>
        <p:nvSpPr>
          <p:cNvPr id="163" name="TextShape 1"/>
          <p:cNvSpPr txBox="1"/>
          <p:nvPr/>
        </p:nvSpPr>
        <p:spPr>
          <a:xfrm>
            <a:off x="284688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64" name="TextShape 2"/>
          <p:cNvSpPr txBox="1"/>
          <p:nvPr/>
        </p:nvSpPr>
        <p:spPr>
          <a:xfrm>
            <a:off x="2692440" y="1615320"/>
            <a:ext cx="6931440" cy="190296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Times New Roman"/>
              </a:rPr>
              <a:t>Very less number of people have enquired for loans.</a:t>
            </a:r>
            <a:endParaRPr lang="en-US" sz="3200" b="0" strike="noStrike" spc="-1">
              <a:solidFill>
                <a:srgbClr val="000000"/>
              </a:solidFill>
              <a:latin typeface="Corbel"/>
            </a:endParaRPr>
          </a:p>
        </p:txBody>
      </p:sp>
      <p:pic>
        <p:nvPicPr>
          <p:cNvPr id="165" name="Picture 16"/>
          <p:cNvPicPr/>
          <p:nvPr/>
        </p:nvPicPr>
        <p:blipFill>
          <a:blip r:embed="rId3"/>
          <a:stretch/>
        </p:blipFill>
        <p:spPr>
          <a:xfrm>
            <a:off x="545040" y="1209600"/>
            <a:ext cx="1518840" cy="5433480"/>
          </a:xfrm>
          <a:prstGeom prst="rect">
            <a:avLst/>
          </a:prstGeom>
          <a:ln>
            <a:noFill/>
          </a:ln>
        </p:spPr>
      </p:pic>
      <p:sp>
        <p:nvSpPr>
          <p:cNvPr id="166" name="CustomShape 3"/>
          <p:cNvSpPr/>
          <p:nvPr/>
        </p:nvSpPr>
        <p:spPr>
          <a:xfrm>
            <a:off x="2645640" y="3897360"/>
            <a:ext cx="6931440" cy="19029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spcBef>
                <a:spcPts val="641"/>
              </a:spcBef>
              <a:spcAft>
                <a:spcPts val="601"/>
              </a:spcAft>
            </a:pPr>
            <a:r>
              <a:rPr lang="en-IN" sz="3200" b="1" strike="noStrike" spc="-1">
                <a:solidFill>
                  <a:srgbClr val="000000"/>
                </a:solidFill>
                <a:latin typeface="Times New Roman"/>
              </a:rPr>
              <a:t>But there average credit card spending not less compared to those who have not enquired.</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6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1634760" y="176400"/>
            <a:ext cx="4615200" cy="807120"/>
          </a:xfrm>
          <a:prstGeom prst="rect">
            <a:avLst/>
          </a:prstGeom>
          <a:noFill/>
          <a:ln>
            <a:noFill/>
          </a:ln>
        </p:spPr>
        <p:txBody>
          <a:bodyPr anchor="ctr">
            <a:noAutofit/>
          </a:bodyPr>
          <a:lstStyle/>
          <a:p>
            <a:pPr algn="ctr">
              <a:lnSpc>
                <a:spcPct val="100000"/>
              </a:lnSpc>
            </a:pPr>
            <a:r>
              <a:rPr lang="en-US" sz="4000" b="1" u="sng" strike="noStrike" spc="-1">
                <a:solidFill>
                  <a:srgbClr val="000000"/>
                </a:solidFill>
                <a:uFillTx/>
                <a:latin typeface="Times New Roman"/>
              </a:rPr>
              <a:t>PIPELINE</a:t>
            </a:r>
            <a:endParaRPr lang="en-US" sz="4000" b="0" strike="noStrike" spc="-1">
              <a:solidFill>
                <a:srgbClr val="000000"/>
              </a:solidFill>
              <a:latin typeface="Corbel"/>
            </a:endParaRPr>
          </a:p>
        </p:txBody>
      </p:sp>
      <p:sp>
        <p:nvSpPr>
          <p:cNvPr id="168" name="TextShape 2"/>
          <p:cNvSpPr txBox="1"/>
          <p:nvPr/>
        </p:nvSpPr>
        <p:spPr>
          <a:xfrm>
            <a:off x="1542240" y="858960"/>
            <a:ext cx="10018440" cy="5162040"/>
          </a:xfrm>
          <a:prstGeom prst="rect">
            <a:avLst/>
          </a:prstGeom>
          <a:noFill/>
          <a:ln>
            <a:noFill/>
          </a:ln>
        </p:spPr>
        <p:txBody>
          <a:bodyPr anchor="ctr">
            <a:normAutofit/>
          </a:bodyPr>
          <a:lstStyle/>
          <a:p>
            <a:pPr>
              <a:lnSpc>
                <a:spcPct val="100000"/>
              </a:lnSpc>
              <a:spcBef>
                <a:spcPts val="561"/>
              </a:spcBef>
              <a:spcAft>
                <a:spcPts val="601"/>
              </a:spcAft>
            </a:pPr>
            <a:r>
              <a:rPr lang="en-US" sz="2800" b="1" u="sng" strike="noStrike" spc="-1" dirty="0">
                <a:solidFill>
                  <a:srgbClr val="000000"/>
                </a:solidFill>
                <a:uFillTx/>
                <a:latin typeface="Times New Roman"/>
              </a:rPr>
              <a:t>OUTLIER TREATMENT :</a:t>
            </a:r>
            <a:endParaRPr lang="en-US" sz="2800" b="0" strike="noStrike" spc="-1" dirty="0">
              <a:solidFill>
                <a:srgbClr val="000000"/>
              </a:solidFill>
              <a:latin typeface="Corbel"/>
            </a:endParaRPr>
          </a:p>
          <a:p>
            <a:pPr marL="285840" indent="-285480">
              <a:lnSpc>
                <a:spcPct val="100000"/>
              </a:lnSpc>
              <a:spcBef>
                <a:spcPts val="561"/>
              </a:spcBef>
              <a:spcAft>
                <a:spcPts val="601"/>
              </a:spcAft>
              <a:buClr>
                <a:srgbClr val="1287C3"/>
              </a:buClr>
              <a:buSzPct val="145000"/>
              <a:buFont typeface="Arial"/>
              <a:buChar char="•"/>
            </a:pPr>
            <a:r>
              <a:rPr lang="en-US" sz="2800" b="1" strike="noStrike" spc="-1" dirty="0">
                <a:solidFill>
                  <a:srgbClr val="000000"/>
                </a:solidFill>
                <a:latin typeface="Times New Roman"/>
              </a:rPr>
              <a:t>The Outliers in the continuous features were detected and treated using a method called  </a:t>
            </a:r>
            <a:r>
              <a:rPr lang="en-US" sz="2800" b="1" strike="noStrike" spc="-1" dirty="0" err="1">
                <a:solidFill>
                  <a:srgbClr val="000000"/>
                </a:solidFill>
                <a:latin typeface="Times New Roman"/>
              </a:rPr>
              <a:t>Winsorization</a:t>
            </a:r>
            <a:r>
              <a:rPr lang="en-US" sz="2800" b="1" strike="noStrike" spc="-1" dirty="0">
                <a:solidFill>
                  <a:srgbClr val="000000"/>
                </a:solidFill>
                <a:latin typeface="Times New Roman"/>
              </a:rPr>
              <a:t>.</a:t>
            </a:r>
            <a:endParaRPr lang="en-US" sz="2800" b="0" strike="noStrike" spc="-1" dirty="0">
              <a:solidFill>
                <a:srgbClr val="000000"/>
              </a:solidFill>
              <a:latin typeface="Corbel"/>
            </a:endParaRPr>
          </a:p>
          <a:p>
            <a:pPr>
              <a:lnSpc>
                <a:spcPct val="100000"/>
              </a:lnSpc>
              <a:spcBef>
                <a:spcPts val="561"/>
              </a:spcBef>
              <a:spcAft>
                <a:spcPts val="601"/>
              </a:spcAft>
            </a:pPr>
            <a:r>
              <a:rPr lang="en-US" sz="2800" b="1" strike="noStrike" spc="-1" dirty="0">
                <a:solidFill>
                  <a:srgbClr val="000000"/>
                </a:solidFill>
                <a:latin typeface="Times New Roman"/>
              </a:rPr>
              <a:t> These brings our data with 15000 records to 287 records.</a:t>
            </a:r>
            <a:endParaRPr lang="en-US" sz="2800" b="0" strike="noStrike" spc="-1" dirty="0">
              <a:solidFill>
                <a:srgbClr val="000000"/>
              </a:solidFill>
              <a:latin typeface="Corbel"/>
            </a:endParaRPr>
          </a:p>
          <a:p>
            <a:pPr>
              <a:lnSpc>
                <a:spcPct val="100000"/>
              </a:lnSpc>
              <a:spcBef>
                <a:spcPts val="561"/>
              </a:spcBef>
              <a:spcAft>
                <a:spcPts val="601"/>
              </a:spcAft>
            </a:pPr>
            <a:r>
              <a:rPr lang="en-US" sz="2800" b="1" strike="noStrike" spc="-1" dirty="0">
                <a:solidFill>
                  <a:srgbClr val="000000"/>
                </a:solidFill>
                <a:latin typeface="Times New Roman"/>
              </a:rPr>
              <a:t>       </a:t>
            </a:r>
          </a:p>
          <a:p>
            <a:pPr>
              <a:lnSpc>
                <a:spcPct val="100000"/>
              </a:lnSpc>
              <a:spcBef>
                <a:spcPts val="561"/>
              </a:spcBef>
              <a:spcAft>
                <a:spcPts val="601"/>
              </a:spcAft>
            </a:pPr>
            <a:r>
              <a:rPr lang="en-US" sz="2800" b="1" spc="-1" dirty="0">
                <a:solidFill>
                  <a:srgbClr val="000000"/>
                </a:solidFill>
                <a:latin typeface="Times New Roman"/>
              </a:rPr>
              <a:t>Our</a:t>
            </a:r>
            <a:r>
              <a:rPr lang="en-US" sz="2800" b="1" strike="noStrike" spc="-1" dirty="0">
                <a:solidFill>
                  <a:srgbClr val="000000"/>
                </a:solidFill>
                <a:latin typeface="Times New Roman"/>
              </a:rPr>
              <a:t> data could break records for having outliers</a:t>
            </a:r>
            <a:br>
              <a:rPr dirty="0"/>
            </a:br>
            <a:endParaRPr lang="en-US" sz="2800" b="0" strike="noStrike" spc="-1" dirty="0">
              <a:solidFill>
                <a:srgbClr val="000000"/>
              </a:solidFill>
              <a:latin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1634760" y="176400"/>
            <a:ext cx="4615200" cy="807120"/>
          </a:xfrm>
          <a:prstGeom prst="rect">
            <a:avLst/>
          </a:prstGeom>
          <a:noFill/>
          <a:ln>
            <a:noFill/>
          </a:ln>
        </p:spPr>
        <p:txBody>
          <a:bodyPr anchor="ctr">
            <a:noAutofit/>
          </a:bodyPr>
          <a:lstStyle/>
          <a:p>
            <a:pPr algn="ctr">
              <a:lnSpc>
                <a:spcPct val="100000"/>
              </a:lnSpc>
            </a:pPr>
            <a:r>
              <a:rPr lang="en-US" sz="4000" b="1" u="sng" strike="noStrike" spc="-1">
                <a:solidFill>
                  <a:srgbClr val="000000"/>
                </a:solidFill>
                <a:uFillTx/>
                <a:latin typeface="Times New Roman"/>
              </a:rPr>
              <a:t>PIPELINE</a:t>
            </a:r>
            <a:endParaRPr lang="en-US" sz="4000" b="0" strike="noStrike" spc="-1">
              <a:solidFill>
                <a:srgbClr val="000000"/>
              </a:solidFill>
              <a:latin typeface="Corbel"/>
            </a:endParaRPr>
          </a:p>
        </p:txBody>
      </p:sp>
      <p:sp>
        <p:nvSpPr>
          <p:cNvPr id="170" name="TextShape 2"/>
          <p:cNvSpPr txBox="1"/>
          <p:nvPr/>
        </p:nvSpPr>
        <p:spPr>
          <a:xfrm>
            <a:off x="1484280" y="1284840"/>
            <a:ext cx="10018440" cy="5162040"/>
          </a:xfrm>
          <a:prstGeom prst="rect">
            <a:avLst/>
          </a:prstGeom>
          <a:noFill/>
          <a:ln>
            <a:noFill/>
          </a:ln>
        </p:spPr>
        <p:txBody>
          <a:bodyPr anchor="ctr">
            <a:normAutofit/>
          </a:bodyPr>
          <a:lstStyle/>
          <a:p>
            <a:pPr>
              <a:lnSpc>
                <a:spcPct val="100000"/>
              </a:lnSpc>
              <a:spcBef>
                <a:spcPts val="561"/>
              </a:spcBef>
              <a:spcAft>
                <a:spcPts val="601"/>
              </a:spcAft>
            </a:pPr>
            <a:r>
              <a:rPr lang="en-US" sz="2800" b="1" u="sng" strike="noStrike" spc="-1" dirty="0">
                <a:solidFill>
                  <a:srgbClr val="000000"/>
                </a:solidFill>
                <a:uFillTx/>
                <a:latin typeface="Times New Roman"/>
              </a:rPr>
              <a:t>MISSING VALUES :</a:t>
            </a:r>
            <a:endParaRPr lang="en-US" sz="2800" b="0" strike="noStrike" spc="-1" dirty="0">
              <a:solidFill>
                <a:srgbClr val="000000"/>
              </a:solidFill>
              <a:latin typeface="Corbel"/>
            </a:endParaRPr>
          </a:p>
          <a:p>
            <a:pPr marL="285840" indent="-285480">
              <a:lnSpc>
                <a:spcPct val="100000"/>
              </a:lnSpc>
              <a:spcBef>
                <a:spcPts val="561"/>
              </a:spcBef>
              <a:spcAft>
                <a:spcPts val="601"/>
              </a:spcAft>
              <a:buClr>
                <a:srgbClr val="1287C3"/>
              </a:buClr>
              <a:buSzPct val="145000"/>
              <a:buFont typeface="Arial"/>
              <a:buChar char="•"/>
            </a:pPr>
            <a:r>
              <a:rPr lang="en-US" sz="2800" b="1" strike="noStrike" spc="-1" dirty="0">
                <a:solidFill>
                  <a:srgbClr val="000000"/>
                </a:solidFill>
                <a:latin typeface="Times New Roman"/>
              </a:rPr>
              <a:t>There were too many missing values in the continuous features filled with their mean value.</a:t>
            </a:r>
            <a:endParaRPr lang="en-US" sz="2800" b="0" strike="noStrike" spc="-1" dirty="0">
              <a:solidFill>
                <a:srgbClr val="000000"/>
              </a:solidFill>
              <a:latin typeface="Corbel"/>
            </a:endParaRPr>
          </a:p>
          <a:p>
            <a:pPr marL="285840" indent="-285480">
              <a:lnSpc>
                <a:spcPct val="100000"/>
              </a:lnSpc>
              <a:spcBef>
                <a:spcPts val="561"/>
              </a:spcBef>
              <a:spcAft>
                <a:spcPts val="601"/>
              </a:spcAft>
              <a:buClr>
                <a:srgbClr val="1287C3"/>
              </a:buClr>
              <a:buSzPct val="145000"/>
              <a:buFont typeface="Arial"/>
              <a:buChar char="•"/>
            </a:pPr>
            <a:r>
              <a:rPr lang="en-US" sz="2800" b="1" strike="noStrike" spc="-1" dirty="0">
                <a:solidFill>
                  <a:srgbClr val="000000"/>
                </a:solidFill>
                <a:latin typeface="Times New Roman"/>
              </a:rPr>
              <a:t>There are some Categorical features with  90% and more missing values in categorical features like Personal/Vehicle Loan active and closed, DEMAT Investments, and Loan enquiry. Tried to fill with Zeros and even tried to </a:t>
            </a:r>
            <a:r>
              <a:rPr lang="en-US" sz="2800" b="1" spc="-1" dirty="0">
                <a:solidFill>
                  <a:srgbClr val="000000"/>
                </a:solidFill>
                <a:latin typeface="Times New Roman"/>
              </a:rPr>
              <a:t>remove</a:t>
            </a:r>
            <a:r>
              <a:rPr lang="en-US" sz="2800" b="1" strike="noStrike" spc="-1" dirty="0">
                <a:solidFill>
                  <a:srgbClr val="000000"/>
                </a:solidFill>
                <a:latin typeface="Times New Roman"/>
              </a:rPr>
              <a:t> it.</a:t>
            </a:r>
            <a:endParaRPr lang="en-US" sz="2800" b="0" strike="noStrike" spc="-1" dirty="0">
              <a:solidFill>
                <a:srgbClr val="000000"/>
              </a:solidFill>
              <a:latin typeface="Corbel"/>
            </a:endParaRPr>
          </a:p>
          <a:p>
            <a:pPr>
              <a:lnSpc>
                <a:spcPct val="100000"/>
              </a:lnSpc>
              <a:spcBef>
                <a:spcPts val="561"/>
              </a:spcBef>
              <a:spcAft>
                <a:spcPts val="601"/>
              </a:spcAft>
            </a:pPr>
            <a:r>
              <a:rPr lang="en-US" sz="2800" b="1" strike="noStrike" spc="-1" dirty="0">
                <a:solidFill>
                  <a:srgbClr val="000000"/>
                </a:solidFill>
                <a:latin typeface="Times New Roman"/>
              </a:rPr>
              <a:t> </a:t>
            </a:r>
            <a:endParaRPr lang="en-US" sz="2800" b="0" strike="noStrike" spc="-1" dirty="0">
              <a:solidFill>
                <a:srgbClr val="000000"/>
              </a:solidFill>
              <a:latin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074960" y="749880"/>
            <a:ext cx="10018440" cy="1752120"/>
          </a:xfrm>
          <a:prstGeom prst="rect">
            <a:avLst/>
          </a:prstGeom>
          <a:noFill/>
          <a:ln>
            <a:noFill/>
          </a:ln>
        </p:spPr>
        <p:txBody>
          <a:bodyPr anchor="ctr">
            <a:noAutofit/>
          </a:bodyPr>
          <a:lstStyle/>
          <a:p>
            <a:pPr algn="ctr">
              <a:lnSpc>
                <a:spcPct val="100000"/>
              </a:lnSpc>
            </a:pPr>
            <a:r>
              <a:rPr lang="en-US" sz="4000" b="1" strike="noStrike" spc="-1" dirty="0">
                <a:solidFill>
                  <a:srgbClr val="000000"/>
                </a:solidFill>
                <a:latin typeface="Times New Roman" panose="02020603050405020304" pitchFamily="18" charset="0"/>
                <a:cs typeface="Times New Roman" panose="02020603050405020304" pitchFamily="18" charset="0"/>
              </a:rPr>
              <a:t>PROBLEM STATEMENT</a:t>
            </a:r>
            <a:endParaRPr lang="en-US" sz="4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6" name="TextShape 2"/>
          <p:cNvSpPr txBox="1"/>
          <p:nvPr/>
        </p:nvSpPr>
        <p:spPr>
          <a:xfrm>
            <a:off x="1484280" y="2217960"/>
            <a:ext cx="9199440" cy="3123720"/>
          </a:xfrm>
          <a:prstGeom prst="rect">
            <a:avLst/>
          </a:prstGeom>
          <a:noFill/>
          <a:ln>
            <a:noFill/>
          </a:ln>
        </p:spPr>
        <p:txBody>
          <a:bodyPr anchor="ctr">
            <a:noAutofit/>
          </a:bodyPr>
          <a:lstStyle/>
          <a:p>
            <a:pPr marL="285840" indent="-285480">
              <a:lnSpc>
                <a:spcPct val="100000"/>
              </a:lnSpc>
              <a:spcBef>
                <a:spcPts val="479"/>
              </a:spcBef>
              <a:spcAft>
                <a:spcPts val="601"/>
              </a:spcAft>
              <a:buClr>
                <a:srgbClr val="1287C3"/>
              </a:buClr>
              <a:buSzPct val="145000"/>
              <a:buFont typeface="Arial"/>
              <a:buChar char="•"/>
            </a:pPr>
            <a:r>
              <a:rPr lang="en-US" sz="2400" b="1" strike="noStrike" spc="-1" dirty="0">
                <a:solidFill>
                  <a:srgbClr val="000000"/>
                </a:solidFill>
                <a:latin typeface="Times New Roman" panose="02020603050405020304" pitchFamily="18" charset="0"/>
                <a:cs typeface="Times New Roman" panose="02020603050405020304" pitchFamily="18" charset="0"/>
              </a:rPr>
              <a:t>Predict the average credit card spend of the customer for coming three months.</a:t>
            </a: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1634760" y="176400"/>
            <a:ext cx="4615200" cy="807120"/>
          </a:xfrm>
          <a:prstGeom prst="rect">
            <a:avLst/>
          </a:prstGeom>
          <a:noFill/>
          <a:ln>
            <a:noFill/>
          </a:ln>
        </p:spPr>
        <p:txBody>
          <a:bodyPr anchor="ctr">
            <a:noAutofit/>
          </a:bodyPr>
          <a:lstStyle/>
          <a:p>
            <a:pPr algn="ctr">
              <a:lnSpc>
                <a:spcPct val="100000"/>
              </a:lnSpc>
            </a:pPr>
            <a:r>
              <a:rPr lang="en-US" sz="4000" b="1" u="sng" strike="noStrike" spc="-1">
                <a:solidFill>
                  <a:srgbClr val="000000"/>
                </a:solidFill>
                <a:uFillTx/>
                <a:latin typeface="Times New Roman"/>
              </a:rPr>
              <a:t>PIPELINE</a:t>
            </a:r>
            <a:endParaRPr lang="en-US" sz="4000" b="0" strike="noStrike" spc="-1">
              <a:solidFill>
                <a:srgbClr val="000000"/>
              </a:solidFill>
              <a:latin typeface="Corbel"/>
            </a:endParaRPr>
          </a:p>
        </p:txBody>
      </p:sp>
      <p:sp>
        <p:nvSpPr>
          <p:cNvPr id="172" name="TextShape 2"/>
          <p:cNvSpPr txBox="1"/>
          <p:nvPr/>
        </p:nvSpPr>
        <p:spPr>
          <a:xfrm>
            <a:off x="1484640" y="1285200"/>
            <a:ext cx="10018440" cy="5162040"/>
          </a:xfrm>
          <a:prstGeom prst="rect">
            <a:avLst/>
          </a:prstGeom>
          <a:noFill/>
          <a:ln>
            <a:noFill/>
          </a:ln>
        </p:spPr>
        <p:txBody>
          <a:bodyPr anchor="ctr">
            <a:normAutofit/>
          </a:bodyPr>
          <a:lstStyle/>
          <a:p>
            <a:pPr>
              <a:lnSpc>
                <a:spcPct val="100000"/>
              </a:lnSpc>
              <a:spcBef>
                <a:spcPts val="561"/>
              </a:spcBef>
              <a:spcAft>
                <a:spcPts val="601"/>
              </a:spcAft>
            </a:pPr>
            <a:r>
              <a:rPr lang="en-US" sz="2800" b="1" u="sng" strike="noStrike" spc="-1" dirty="0">
                <a:solidFill>
                  <a:srgbClr val="000000"/>
                </a:solidFill>
                <a:uFillTx/>
                <a:latin typeface="Times New Roman"/>
              </a:rPr>
              <a:t>FEATURE SELECTION :</a:t>
            </a:r>
            <a:endParaRPr lang="en-US" sz="2800" b="0" strike="noStrike" spc="-1" dirty="0">
              <a:solidFill>
                <a:srgbClr val="000000"/>
              </a:solidFill>
              <a:latin typeface="Corbel"/>
            </a:endParaRPr>
          </a:p>
          <a:p>
            <a:pPr marL="285840" indent="-285480">
              <a:lnSpc>
                <a:spcPct val="100000"/>
              </a:lnSpc>
              <a:spcBef>
                <a:spcPts val="561"/>
              </a:spcBef>
              <a:spcAft>
                <a:spcPts val="601"/>
              </a:spcAft>
              <a:buClr>
                <a:srgbClr val="1287C3"/>
              </a:buClr>
              <a:buSzPct val="145000"/>
              <a:buFont typeface="Arial"/>
              <a:buChar char="•"/>
            </a:pPr>
            <a:r>
              <a:rPr lang="en-US" sz="2800" b="1" strike="noStrike" spc="-1" dirty="0">
                <a:solidFill>
                  <a:srgbClr val="000000"/>
                </a:solidFill>
                <a:latin typeface="Times New Roman"/>
              </a:rPr>
              <a:t>There were too many missing values in the continuous features filled with their mean value.</a:t>
            </a:r>
            <a:endParaRPr lang="en-US" sz="2800" b="0" strike="noStrike" spc="-1" dirty="0">
              <a:solidFill>
                <a:srgbClr val="000000"/>
              </a:solidFill>
              <a:latin typeface="Corbel"/>
            </a:endParaRPr>
          </a:p>
          <a:p>
            <a:pPr marL="285840" indent="-285480">
              <a:lnSpc>
                <a:spcPct val="100000"/>
              </a:lnSpc>
              <a:spcBef>
                <a:spcPts val="561"/>
              </a:spcBef>
              <a:spcAft>
                <a:spcPts val="601"/>
              </a:spcAft>
              <a:buClr>
                <a:srgbClr val="1287C3"/>
              </a:buClr>
              <a:buSzPct val="145000"/>
              <a:buFont typeface="Arial"/>
              <a:buChar char="•"/>
            </a:pPr>
            <a:r>
              <a:rPr lang="en-US" sz="2800" b="1" strike="noStrike" spc="-1" dirty="0">
                <a:solidFill>
                  <a:srgbClr val="000000"/>
                </a:solidFill>
                <a:latin typeface="Times New Roman"/>
              </a:rPr>
              <a:t>There are some Categorical features with  90% and more missing values in categorical features like Personal/Vehicle Loan active and closed, DEMAT Investments, and Loan enquiry. Tried to fill with Zeros and even tried to delete it.</a:t>
            </a:r>
            <a:endParaRPr lang="en-US" sz="2800" b="0" strike="noStrike" spc="-1" dirty="0">
              <a:solidFill>
                <a:srgbClr val="000000"/>
              </a:solidFill>
              <a:latin typeface="Corbel"/>
            </a:endParaRPr>
          </a:p>
          <a:p>
            <a:pPr>
              <a:lnSpc>
                <a:spcPct val="100000"/>
              </a:lnSpc>
              <a:spcBef>
                <a:spcPts val="561"/>
              </a:spcBef>
              <a:spcAft>
                <a:spcPts val="601"/>
              </a:spcAft>
            </a:pPr>
            <a:r>
              <a:rPr lang="en-US" sz="2800" b="1" strike="noStrike" spc="-1" dirty="0">
                <a:solidFill>
                  <a:srgbClr val="000000"/>
                </a:solidFill>
                <a:latin typeface="Times New Roman"/>
              </a:rPr>
              <a:t> </a:t>
            </a:r>
            <a:endParaRPr lang="en-US" sz="2800" b="0" strike="noStrike" spc="-1" dirty="0">
              <a:solidFill>
                <a:srgbClr val="000000"/>
              </a:solidFill>
              <a:latin typeface="Corbe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634760" y="176400"/>
            <a:ext cx="9453240" cy="807120"/>
          </a:xfrm>
          <a:prstGeom prst="rect">
            <a:avLst/>
          </a:prstGeom>
          <a:noFill/>
          <a:ln>
            <a:noFill/>
          </a:ln>
        </p:spPr>
        <p:txBody>
          <a:bodyPr anchor="ctr">
            <a:noAutofit/>
          </a:bodyPr>
          <a:lstStyle/>
          <a:p>
            <a:pPr algn="ctr">
              <a:lnSpc>
                <a:spcPct val="100000"/>
              </a:lnSpc>
            </a:pPr>
            <a:r>
              <a:rPr lang="en-US" sz="4000" b="1" u="sng" strike="noStrike" spc="-1">
                <a:solidFill>
                  <a:srgbClr val="000000"/>
                </a:solidFill>
                <a:uFillTx/>
                <a:latin typeface="Times New Roman"/>
              </a:rPr>
              <a:t>MODELS AND APPROACHES</a:t>
            </a:r>
            <a:endParaRPr lang="en-US" sz="4000" b="0" strike="noStrike" spc="-1">
              <a:solidFill>
                <a:srgbClr val="000000"/>
              </a:solidFill>
              <a:latin typeface="Corbel"/>
            </a:endParaRPr>
          </a:p>
        </p:txBody>
      </p:sp>
      <p:sp>
        <p:nvSpPr>
          <p:cNvPr id="3" name="TextShape 2"/>
          <p:cNvSpPr txBox="1"/>
          <p:nvPr/>
        </p:nvSpPr>
        <p:spPr>
          <a:xfrm>
            <a:off x="1484640" y="1285200"/>
            <a:ext cx="10018440" cy="5162040"/>
          </a:xfrm>
          <a:prstGeom prst="rect">
            <a:avLst/>
          </a:prstGeom>
          <a:noFill/>
          <a:ln>
            <a:noFill/>
          </a:ln>
        </p:spPr>
        <p:txBody>
          <a:bodyPr anchor="ctr">
            <a:normAutofit fontScale="92500"/>
          </a:bodyPr>
          <a:lstStyle/>
          <a:p>
            <a:pPr>
              <a:lnSpc>
                <a:spcPct val="100000"/>
              </a:lnSpc>
              <a:spcBef>
                <a:spcPts val="561"/>
              </a:spcBef>
              <a:spcAft>
                <a:spcPts val="601"/>
              </a:spcAft>
            </a:pPr>
            <a:r>
              <a:rPr lang="en-US" sz="2800" b="1" u="sng" spc="-1" dirty="0">
                <a:solidFill>
                  <a:srgbClr val="000000"/>
                </a:solidFill>
                <a:latin typeface="Times New Roman"/>
              </a:rPr>
              <a:t>Data Split</a:t>
            </a:r>
            <a:r>
              <a:rPr lang="en-US" sz="2800" b="1" u="sng" strike="noStrike" spc="-1" dirty="0">
                <a:solidFill>
                  <a:srgbClr val="000000"/>
                </a:solidFill>
                <a:uFillTx/>
                <a:latin typeface="Times New Roman"/>
              </a:rPr>
              <a:t> :</a:t>
            </a:r>
            <a:endParaRPr lang="en-US" sz="2800" b="0" strike="noStrike" spc="-1" dirty="0">
              <a:solidFill>
                <a:srgbClr val="000000"/>
              </a:solidFill>
              <a:latin typeface="Corbel"/>
            </a:endParaRPr>
          </a:p>
          <a:p>
            <a:endParaRPr lang="en-IN" dirty="0"/>
          </a:p>
          <a:p>
            <a:r>
              <a:rPr lang="en-US" dirty="0"/>
              <a:t>  </a:t>
            </a:r>
            <a:r>
              <a:rPr lang="en-US" sz="2800" b="1" dirty="0">
                <a:latin typeface="Times New Roman" panose="02020603050405020304" pitchFamily="18" charset="0"/>
                <a:cs typeface="Times New Roman" panose="02020603050405020304" pitchFamily="18" charset="0"/>
              </a:rPr>
              <a:t>75% Training &amp; 25% Test Data</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b="1" u="sng" spc="-1" dirty="0">
                <a:solidFill>
                  <a:srgbClr val="000000"/>
                </a:solidFill>
                <a:latin typeface="Times New Roman" panose="02020603050405020304" pitchFamily="18" charset="0"/>
                <a:cs typeface="Times New Roman" panose="02020603050405020304" pitchFamily="18" charset="0"/>
              </a:rPr>
              <a:t>Modification of Target Variables :</a:t>
            </a:r>
          </a:p>
          <a:p>
            <a:r>
              <a:rPr lang="en-US" sz="2800" b="1" u="sng" spc="-1" dirty="0">
                <a:solidFill>
                  <a:srgbClr val="000000"/>
                </a:solidFill>
                <a:latin typeface="Times New Roman" panose="02020603050405020304" pitchFamily="18" charset="0"/>
                <a:cs typeface="Times New Roman" panose="02020603050405020304" pitchFamily="18" charset="0"/>
              </a:rPr>
              <a:t>       </a:t>
            </a:r>
            <a:endParaRPr lang="en-IN" dirty="0"/>
          </a:p>
          <a:p>
            <a:r>
              <a:rPr lang="en-US" sz="2800" b="1" dirty="0">
                <a:latin typeface="Times New Roman" panose="02020603050405020304" pitchFamily="18" charset="0"/>
                <a:cs typeface="Times New Roman" panose="02020603050405020304" pitchFamily="18" charset="0"/>
              </a:rPr>
              <a:t>To directly optimize the RMSE values for the models, the target function was converted to log(</a:t>
            </a:r>
            <a:r>
              <a:rPr lang="en-US" sz="2800" b="1" dirty="0" err="1">
                <a:latin typeface="Times New Roman" panose="02020603050405020304" pitchFamily="18" charset="0"/>
                <a:cs typeface="Times New Roman" panose="02020603050405020304" pitchFamily="18" charset="0"/>
              </a:rPr>
              <a:t>cc_cons</a:t>
            </a:r>
            <a:r>
              <a:rPr lang="en-US" sz="2800" b="1" dirty="0">
                <a:latin typeface="Times New Roman" panose="02020603050405020304" pitchFamily="18" charset="0"/>
                <a:cs typeface="Times New Roman" panose="02020603050405020304" pitchFamily="18" charset="0"/>
              </a:rPr>
              <a:t>+ 1). This allowed to use RMSE as optimization metric while in reality optimizing RMSLE</a:t>
            </a:r>
          </a:p>
          <a:p>
            <a:endParaRPr lang="en-US" sz="2800" b="1" spc="-1" dirty="0">
              <a:solidFill>
                <a:srgbClr val="000000"/>
              </a:solidFill>
              <a:latin typeface="Times New Roman" panose="02020603050405020304" pitchFamily="18" charset="0"/>
              <a:cs typeface="Times New Roman" panose="02020603050405020304" pitchFamily="18" charset="0"/>
            </a:endParaRPr>
          </a:p>
          <a:p>
            <a:endParaRPr lang="en-US" dirty="0"/>
          </a:p>
          <a:p>
            <a:pPr>
              <a:lnSpc>
                <a:spcPct val="100000"/>
              </a:lnSpc>
              <a:spcBef>
                <a:spcPts val="561"/>
              </a:spcBef>
              <a:spcAft>
                <a:spcPts val="601"/>
              </a:spcAft>
            </a:pPr>
            <a:r>
              <a:rPr lang="en-US" sz="2800" b="1" strike="noStrike" spc="-1" dirty="0">
                <a:solidFill>
                  <a:srgbClr val="000000"/>
                </a:solidFill>
                <a:latin typeface="Times New Roman"/>
              </a:rPr>
              <a:t> </a:t>
            </a:r>
            <a:endParaRPr lang="en-US" sz="2800" b="0" strike="noStrike" spc="-1" dirty="0">
              <a:solidFill>
                <a:srgbClr val="000000"/>
              </a:solidFill>
              <a:latin typeface="Corbe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634760" y="176400"/>
            <a:ext cx="9453240" cy="807120"/>
          </a:xfrm>
          <a:prstGeom prst="rect">
            <a:avLst/>
          </a:prstGeom>
          <a:noFill/>
          <a:ln>
            <a:noFill/>
          </a:ln>
        </p:spPr>
        <p:txBody>
          <a:bodyPr anchor="ctr">
            <a:noAutofit/>
          </a:bodyPr>
          <a:lstStyle/>
          <a:p>
            <a:pPr algn="ctr">
              <a:lnSpc>
                <a:spcPct val="100000"/>
              </a:lnSpc>
            </a:pPr>
            <a:r>
              <a:rPr lang="en-US" sz="4000" b="1" u="sng" strike="noStrike" spc="-1">
                <a:solidFill>
                  <a:srgbClr val="000000"/>
                </a:solidFill>
                <a:uFillTx/>
                <a:latin typeface="Times New Roman"/>
              </a:rPr>
              <a:t>MODELS AND APPROACHES</a:t>
            </a:r>
            <a:endParaRPr lang="en-US" sz="4000" b="0" strike="noStrike" spc="-1">
              <a:solidFill>
                <a:srgbClr val="000000"/>
              </a:solidFill>
              <a:latin typeface="Corbel"/>
            </a:endParaRPr>
          </a:p>
        </p:txBody>
      </p:sp>
      <p:sp>
        <p:nvSpPr>
          <p:cNvPr id="3" name="TextShape 2"/>
          <p:cNvSpPr txBox="1"/>
          <p:nvPr/>
        </p:nvSpPr>
        <p:spPr>
          <a:xfrm>
            <a:off x="1484640" y="1285200"/>
            <a:ext cx="10018440" cy="5162040"/>
          </a:xfrm>
          <a:prstGeom prst="rect">
            <a:avLst/>
          </a:prstGeom>
          <a:noFill/>
          <a:ln>
            <a:noFill/>
          </a:ln>
        </p:spPr>
        <p:txBody>
          <a:bodyPr anchor="ctr">
            <a:normAutofit/>
          </a:bodyPr>
          <a:lstStyle/>
          <a:p>
            <a:pPr>
              <a:lnSpc>
                <a:spcPct val="100000"/>
              </a:lnSpc>
              <a:spcBef>
                <a:spcPts val="561"/>
              </a:spcBef>
              <a:spcAft>
                <a:spcPts val="601"/>
              </a:spcAft>
            </a:pPr>
            <a:r>
              <a:rPr lang="en-US" sz="2800" b="1" u="sng" spc="-1" dirty="0" err="1">
                <a:solidFill>
                  <a:srgbClr val="000000"/>
                </a:solidFill>
                <a:latin typeface="Times New Roman"/>
              </a:rPr>
              <a:t>Hyperparameter</a:t>
            </a:r>
            <a:r>
              <a:rPr lang="en-US" sz="2800" b="1" u="sng" spc="-1" dirty="0">
                <a:solidFill>
                  <a:srgbClr val="000000"/>
                </a:solidFill>
                <a:latin typeface="Times New Roman"/>
              </a:rPr>
              <a:t> Tuning</a:t>
            </a:r>
            <a:r>
              <a:rPr lang="en-US" sz="2800" b="1" u="sng" strike="noStrike" spc="-1" dirty="0">
                <a:solidFill>
                  <a:srgbClr val="000000"/>
                </a:solidFill>
                <a:uFillTx/>
                <a:latin typeface="Times New Roman"/>
              </a:rPr>
              <a:t> :</a:t>
            </a:r>
            <a:endParaRPr lang="en-US" sz="2800" b="0" strike="noStrike" spc="-1" dirty="0">
              <a:solidFill>
                <a:srgbClr val="000000"/>
              </a:solidFill>
              <a:latin typeface="Corbel"/>
            </a:endParaRPr>
          </a:p>
          <a:p>
            <a:endParaRPr lang="en-IN" dirty="0"/>
          </a:p>
          <a:p>
            <a:r>
              <a:rPr lang="en-US" dirty="0"/>
              <a:t>  </a:t>
            </a:r>
            <a:endParaRPr lang="en-IN" dirty="0"/>
          </a:p>
          <a:p>
            <a:r>
              <a:rPr lang="en-US" sz="3000" b="1" dirty="0">
                <a:latin typeface="Times New Roman" panose="02020603050405020304" pitchFamily="18" charset="0"/>
                <a:cs typeface="Times New Roman" panose="02020603050405020304" pitchFamily="18" charset="0"/>
              </a:rPr>
              <a:t>It was used to find best parameter for each of the following model : </a:t>
            </a:r>
            <a:r>
              <a:rPr lang="en-US" sz="3000" b="1" dirty="0" err="1">
                <a:latin typeface="Times New Roman" panose="02020603050405020304" pitchFamily="18" charset="0"/>
                <a:cs typeface="Times New Roman" panose="02020603050405020304" pitchFamily="18" charset="0"/>
              </a:rPr>
              <a:t>XGBoost</a:t>
            </a:r>
            <a:r>
              <a:rPr lang="en-US" sz="3000" b="1" dirty="0">
                <a:latin typeface="Times New Roman" panose="02020603050405020304" pitchFamily="18" charset="0"/>
                <a:cs typeface="Times New Roman" panose="02020603050405020304" pitchFamily="18" charset="0"/>
              </a:rPr>
              <a:t>, Random Forest and Linear Regression.</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552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634760" y="176400"/>
            <a:ext cx="9453240" cy="807120"/>
          </a:xfrm>
          <a:prstGeom prst="rect">
            <a:avLst/>
          </a:prstGeom>
          <a:noFill/>
          <a:ln>
            <a:noFill/>
          </a:ln>
        </p:spPr>
        <p:txBody>
          <a:bodyPr anchor="ctr">
            <a:noAutofit/>
          </a:bodyPr>
          <a:lstStyle/>
          <a:p>
            <a:pPr algn="ctr">
              <a:lnSpc>
                <a:spcPct val="100000"/>
              </a:lnSpc>
            </a:pPr>
            <a:r>
              <a:rPr lang="en-US" sz="4000" b="1" u="sng" strike="noStrike" spc="-1">
                <a:solidFill>
                  <a:srgbClr val="000000"/>
                </a:solidFill>
                <a:uFillTx/>
                <a:latin typeface="Times New Roman"/>
              </a:rPr>
              <a:t>MODELS AND APPROACHES</a:t>
            </a:r>
            <a:endParaRPr lang="en-US" sz="4000" b="0" strike="noStrike" spc="-1">
              <a:solidFill>
                <a:srgbClr val="000000"/>
              </a:solidFill>
              <a:latin typeface="Corbel"/>
            </a:endParaRPr>
          </a:p>
        </p:txBody>
      </p:sp>
      <p:graphicFrame>
        <p:nvGraphicFramePr>
          <p:cNvPr id="3" name="Table 2"/>
          <p:cNvGraphicFramePr>
            <a:graphicFrameLocks noGrp="1"/>
          </p:cNvGraphicFramePr>
          <p:nvPr>
            <p:extLst>
              <p:ext uri="{D42A27DB-BD31-4B8C-83A1-F6EECF244321}">
                <p14:modId xmlns:p14="http://schemas.microsoft.com/office/powerpoint/2010/main" val="1349647989"/>
              </p:ext>
            </p:extLst>
          </p:nvPr>
        </p:nvGraphicFramePr>
        <p:xfrm>
          <a:off x="1839495" y="1714277"/>
          <a:ext cx="8128000" cy="3659830"/>
        </p:xfrm>
        <a:graphic>
          <a:graphicData uri="http://schemas.openxmlformats.org/drawingml/2006/table">
            <a:tbl>
              <a:tblPr firstRow="1" bandRow="1">
                <a:tableStyleId>{5C22544A-7EE6-4342-B048-85BDC9FD1C3A}</a:tableStyleId>
              </a:tblPr>
              <a:tblGrid>
                <a:gridCol w="4898189">
                  <a:extLst>
                    <a:ext uri="{9D8B030D-6E8A-4147-A177-3AD203B41FA5}">
                      <a16:colId xmlns:a16="http://schemas.microsoft.com/office/drawing/2014/main" val="2968124873"/>
                    </a:ext>
                  </a:extLst>
                </a:gridCol>
                <a:gridCol w="3229811">
                  <a:extLst>
                    <a:ext uri="{9D8B030D-6E8A-4147-A177-3AD203B41FA5}">
                      <a16:colId xmlns:a16="http://schemas.microsoft.com/office/drawing/2014/main" val="3688459648"/>
                    </a:ext>
                  </a:extLst>
                </a:gridCol>
              </a:tblGrid>
              <a:tr h="731966">
                <a:tc>
                  <a:txBody>
                    <a:bodyPr/>
                    <a:lstStyle/>
                    <a:p>
                      <a:pPr algn="ctr"/>
                      <a:r>
                        <a:rPr lang="en-IN" sz="3600" dirty="0">
                          <a:latin typeface="Times New Roman" panose="02020603050405020304" pitchFamily="18" charset="0"/>
                          <a:cs typeface="Times New Roman" panose="02020603050405020304" pitchFamily="18" charset="0"/>
                        </a:rPr>
                        <a:t>Models</a:t>
                      </a:r>
                    </a:p>
                  </a:txBody>
                  <a:tcPr/>
                </a:tc>
                <a:tc>
                  <a:txBody>
                    <a:bodyPr/>
                    <a:lstStyle/>
                    <a:p>
                      <a:pPr algn="ctr"/>
                      <a:r>
                        <a:rPr lang="en-IN" sz="3200" dirty="0">
                          <a:latin typeface="Times New Roman" panose="02020603050405020304" pitchFamily="18" charset="0"/>
                          <a:cs typeface="Times New Roman" panose="02020603050405020304" pitchFamily="18" charset="0"/>
                        </a:rPr>
                        <a:t>RMSE</a:t>
                      </a:r>
                    </a:p>
                  </a:txBody>
                  <a:tcPr/>
                </a:tc>
                <a:extLst>
                  <a:ext uri="{0D108BD9-81ED-4DB2-BD59-A6C34878D82A}">
                    <a16:rowId xmlns:a16="http://schemas.microsoft.com/office/drawing/2014/main" val="1079315189"/>
                  </a:ext>
                </a:extLst>
              </a:tr>
              <a:tr h="731966">
                <a:tc>
                  <a:txBody>
                    <a:bodyPr/>
                    <a:lstStyle/>
                    <a:p>
                      <a:r>
                        <a:rPr lang="en-IN" sz="2800" dirty="0">
                          <a:latin typeface="Times New Roman" panose="02020603050405020304" pitchFamily="18" charset="0"/>
                          <a:cs typeface="Times New Roman" panose="02020603050405020304" pitchFamily="18" charset="0"/>
                        </a:rPr>
                        <a:t>Random Forest </a:t>
                      </a:r>
                      <a:r>
                        <a:rPr lang="en-IN" sz="2800" dirty="0" err="1">
                          <a:latin typeface="Times New Roman" panose="02020603050405020304" pitchFamily="18" charset="0"/>
                          <a:cs typeface="Times New Roman" panose="02020603050405020304" pitchFamily="18" charset="0"/>
                        </a:rPr>
                        <a:t>Regressor</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dirty="0"/>
                        <a:t>7749.721948627598</a:t>
                      </a:r>
                    </a:p>
                  </a:txBody>
                  <a:tcPr/>
                </a:tc>
                <a:extLst>
                  <a:ext uri="{0D108BD9-81ED-4DB2-BD59-A6C34878D82A}">
                    <a16:rowId xmlns:a16="http://schemas.microsoft.com/office/drawing/2014/main" val="1603069429"/>
                  </a:ext>
                </a:extLst>
              </a:tr>
              <a:tr h="731966">
                <a:tc>
                  <a:txBody>
                    <a:bodyPr/>
                    <a:lstStyle/>
                    <a:p>
                      <a:r>
                        <a:rPr lang="en-IN" sz="2800" dirty="0">
                          <a:latin typeface="Times New Roman" panose="02020603050405020304" pitchFamily="18" charset="0"/>
                          <a:cs typeface="Times New Roman" panose="02020603050405020304" pitchFamily="18" charset="0"/>
                        </a:rPr>
                        <a:t>XG Boost </a:t>
                      </a:r>
                      <a:r>
                        <a:rPr lang="en-IN" sz="2800" dirty="0" err="1">
                          <a:latin typeface="Times New Roman" panose="02020603050405020304" pitchFamily="18" charset="0"/>
                          <a:cs typeface="Times New Roman" panose="02020603050405020304" pitchFamily="18" charset="0"/>
                        </a:rPr>
                        <a:t>Regressor</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dirty="0"/>
                        <a:t>400.91617154426643</a:t>
                      </a:r>
                    </a:p>
                  </a:txBody>
                  <a:tcPr/>
                </a:tc>
                <a:extLst>
                  <a:ext uri="{0D108BD9-81ED-4DB2-BD59-A6C34878D82A}">
                    <a16:rowId xmlns:a16="http://schemas.microsoft.com/office/drawing/2014/main" val="3198808242"/>
                  </a:ext>
                </a:extLst>
              </a:tr>
              <a:tr h="731966">
                <a:tc>
                  <a:txBody>
                    <a:bodyPr/>
                    <a:lstStyle/>
                    <a:p>
                      <a:r>
                        <a:rPr lang="en-IN" sz="2800" dirty="0">
                          <a:latin typeface="Times New Roman" panose="02020603050405020304" pitchFamily="18" charset="0"/>
                          <a:cs typeface="Times New Roman" panose="02020603050405020304" pitchFamily="18" charset="0"/>
                        </a:rPr>
                        <a:t>Lasso Regression</a:t>
                      </a:r>
                    </a:p>
                  </a:txBody>
                  <a:tcPr/>
                </a:tc>
                <a:tc>
                  <a:txBody>
                    <a:bodyPr/>
                    <a:lstStyle/>
                    <a:p>
                      <a:r>
                        <a:rPr lang="en-IN" dirty="0"/>
                        <a:t>7924.246059253775</a:t>
                      </a:r>
                    </a:p>
                  </a:txBody>
                  <a:tcPr/>
                </a:tc>
                <a:extLst>
                  <a:ext uri="{0D108BD9-81ED-4DB2-BD59-A6C34878D82A}">
                    <a16:rowId xmlns:a16="http://schemas.microsoft.com/office/drawing/2014/main" val="2039009227"/>
                  </a:ext>
                </a:extLst>
              </a:tr>
              <a:tr h="731966">
                <a:tc>
                  <a:txBody>
                    <a:bodyPr/>
                    <a:lstStyle/>
                    <a:p>
                      <a:r>
                        <a:rPr lang="en-IN" sz="2800" dirty="0">
                          <a:latin typeface="Times New Roman" panose="02020603050405020304" pitchFamily="18" charset="0"/>
                          <a:cs typeface="Times New Roman" panose="02020603050405020304" pitchFamily="18" charset="0"/>
                        </a:rPr>
                        <a:t>Linear Regression</a:t>
                      </a:r>
                    </a:p>
                  </a:txBody>
                  <a:tcPr/>
                </a:tc>
                <a:tc>
                  <a:txBody>
                    <a:bodyPr/>
                    <a:lstStyle/>
                    <a:p>
                      <a:r>
                        <a:rPr lang="en-IN"/>
                        <a:t>8260.305364096605</a:t>
                      </a:r>
                      <a:endParaRPr lang="en-IN" dirty="0"/>
                    </a:p>
                  </a:txBody>
                  <a:tcPr/>
                </a:tc>
                <a:extLst>
                  <a:ext uri="{0D108BD9-81ED-4DB2-BD59-A6C34878D82A}">
                    <a16:rowId xmlns:a16="http://schemas.microsoft.com/office/drawing/2014/main" val="701512303"/>
                  </a:ext>
                </a:extLst>
              </a:tr>
            </a:tbl>
          </a:graphicData>
        </a:graphic>
      </p:graphicFrame>
    </p:spTree>
    <p:extLst>
      <p:ext uri="{BB962C8B-B14F-4D97-AF65-F5344CB8AC3E}">
        <p14:creationId xmlns:p14="http://schemas.microsoft.com/office/powerpoint/2010/main" val="2092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634760" y="176400"/>
            <a:ext cx="9453240" cy="807120"/>
          </a:xfrm>
          <a:prstGeom prst="rect">
            <a:avLst/>
          </a:prstGeom>
          <a:noFill/>
          <a:ln>
            <a:noFill/>
          </a:ln>
        </p:spPr>
        <p:txBody>
          <a:bodyPr anchor="ctr">
            <a:noAutofit/>
          </a:bodyPr>
          <a:lstStyle/>
          <a:p>
            <a:pPr algn="ctr">
              <a:lnSpc>
                <a:spcPct val="100000"/>
              </a:lnSpc>
            </a:pPr>
            <a:r>
              <a:rPr lang="en-US" sz="4000" b="1" u="sng" strike="noStrike" spc="-1">
                <a:solidFill>
                  <a:srgbClr val="000000"/>
                </a:solidFill>
                <a:uFillTx/>
                <a:latin typeface="Times New Roman"/>
              </a:rPr>
              <a:t>MODELS AND APPROACHES</a:t>
            </a:r>
            <a:endParaRPr lang="en-US" sz="4000" b="0" strike="noStrike" spc="-1">
              <a:solidFill>
                <a:srgbClr val="000000"/>
              </a:solidFill>
              <a:latin typeface="Corbel"/>
            </a:endParaRPr>
          </a:p>
        </p:txBody>
      </p:sp>
    </p:spTree>
    <p:extLst>
      <p:ext uri="{BB962C8B-B14F-4D97-AF65-F5344CB8AC3E}">
        <p14:creationId xmlns:p14="http://schemas.microsoft.com/office/powerpoint/2010/main" val="1943962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634760" y="176400"/>
            <a:ext cx="9453240" cy="807120"/>
          </a:xfrm>
          <a:prstGeom prst="rect">
            <a:avLst/>
          </a:prstGeom>
          <a:noFill/>
          <a:ln>
            <a:noFill/>
          </a:ln>
        </p:spPr>
        <p:txBody>
          <a:bodyPr anchor="ctr">
            <a:noAutofit/>
          </a:bodyPr>
          <a:lstStyle/>
          <a:p>
            <a:pPr algn="ctr">
              <a:lnSpc>
                <a:spcPct val="100000"/>
              </a:lnSpc>
            </a:pPr>
            <a:r>
              <a:rPr lang="en-US" sz="4000" b="1" u="sng" spc="-1" dirty="0">
                <a:solidFill>
                  <a:srgbClr val="000000"/>
                </a:solidFill>
                <a:latin typeface="Times New Roman"/>
              </a:rPr>
              <a:t>EVALUATION &amp; RESULTS</a:t>
            </a:r>
            <a:endParaRPr lang="en-US" sz="4000" b="0" strike="noStrike" spc="-1" dirty="0">
              <a:solidFill>
                <a:srgbClr val="000000"/>
              </a:solidFill>
              <a:latin typeface="Corbel"/>
            </a:endParaRPr>
          </a:p>
        </p:txBody>
      </p:sp>
    </p:spTree>
    <p:extLst>
      <p:ext uri="{BB962C8B-B14F-4D97-AF65-F5344CB8AC3E}">
        <p14:creationId xmlns:p14="http://schemas.microsoft.com/office/powerpoint/2010/main" val="1255122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634760" y="176400"/>
            <a:ext cx="9453240" cy="807120"/>
          </a:xfrm>
          <a:prstGeom prst="rect">
            <a:avLst/>
          </a:prstGeom>
          <a:noFill/>
          <a:ln>
            <a:noFill/>
          </a:ln>
        </p:spPr>
        <p:txBody>
          <a:bodyPr anchor="ctr">
            <a:noAutofit/>
          </a:bodyPr>
          <a:lstStyle/>
          <a:p>
            <a:pPr algn="ctr">
              <a:lnSpc>
                <a:spcPct val="100000"/>
              </a:lnSpc>
            </a:pPr>
            <a:r>
              <a:rPr lang="en-US" sz="4000" b="1" u="sng" spc="-1" dirty="0">
                <a:solidFill>
                  <a:srgbClr val="000000"/>
                </a:solidFill>
                <a:latin typeface="Times New Roman"/>
              </a:rPr>
              <a:t>FINAL RESULTS</a:t>
            </a:r>
            <a:endParaRPr lang="en-US" sz="4000" b="0" strike="noStrike" spc="-1" dirty="0">
              <a:solidFill>
                <a:srgbClr val="000000"/>
              </a:solidFill>
              <a:latin typeface="Corbel"/>
            </a:endParaRPr>
          </a:p>
        </p:txBody>
      </p:sp>
    </p:spTree>
    <p:extLst>
      <p:ext uri="{BB962C8B-B14F-4D97-AF65-F5344CB8AC3E}">
        <p14:creationId xmlns:p14="http://schemas.microsoft.com/office/powerpoint/2010/main" val="1738745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634760" y="176400"/>
            <a:ext cx="9453240" cy="807120"/>
          </a:xfrm>
          <a:prstGeom prst="rect">
            <a:avLst/>
          </a:prstGeom>
          <a:noFill/>
          <a:ln>
            <a:noFill/>
          </a:ln>
        </p:spPr>
        <p:txBody>
          <a:bodyPr anchor="ctr">
            <a:noAutofit/>
          </a:bodyPr>
          <a:lstStyle/>
          <a:p>
            <a:pPr algn="ctr">
              <a:lnSpc>
                <a:spcPct val="100000"/>
              </a:lnSpc>
            </a:pPr>
            <a:r>
              <a:rPr lang="en-US" sz="4000" b="1" u="sng" spc="-1" dirty="0">
                <a:solidFill>
                  <a:srgbClr val="000000"/>
                </a:solidFill>
                <a:latin typeface="Times New Roman"/>
              </a:rPr>
              <a:t>INSIGHTS &amp; DECISIONS</a:t>
            </a:r>
            <a:endParaRPr lang="en-US" sz="4000" b="0" strike="noStrike" spc="-1" dirty="0">
              <a:solidFill>
                <a:srgbClr val="000000"/>
              </a:solidFill>
              <a:latin typeface="Corbel"/>
            </a:endParaRPr>
          </a:p>
        </p:txBody>
      </p:sp>
    </p:spTree>
    <p:extLst>
      <p:ext uri="{BB962C8B-B14F-4D97-AF65-F5344CB8AC3E}">
        <p14:creationId xmlns:p14="http://schemas.microsoft.com/office/powerpoint/2010/main" val="262902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634760" y="176400"/>
            <a:ext cx="9453240" cy="807120"/>
          </a:xfrm>
          <a:prstGeom prst="rect">
            <a:avLst/>
          </a:prstGeom>
          <a:noFill/>
          <a:ln>
            <a:noFill/>
          </a:ln>
        </p:spPr>
        <p:txBody>
          <a:bodyPr anchor="ctr">
            <a:noAutofit/>
          </a:bodyPr>
          <a:lstStyle/>
          <a:p>
            <a:pPr algn="ctr">
              <a:lnSpc>
                <a:spcPct val="100000"/>
              </a:lnSpc>
            </a:pPr>
            <a:r>
              <a:rPr lang="en-US" sz="4000" b="1" u="sng" spc="-1" dirty="0">
                <a:solidFill>
                  <a:srgbClr val="000000"/>
                </a:solidFill>
                <a:latin typeface="Times New Roman"/>
              </a:rPr>
              <a:t>NEXT STEP</a:t>
            </a:r>
            <a:endParaRPr lang="en-US" sz="4000" b="0" strike="noStrike" spc="-1" dirty="0">
              <a:solidFill>
                <a:srgbClr val="000000"/>
              </a:solidFill>
              <a:latin typeface="Corbel"/>
            </a:endParaRPr>
          </a:p>
        </p:txBody>
      </p:sp>
    </p:spTree>
    <p:extLst>
      <p:ext uri="{BB962C8B-B14F-4D97-AF65-F5344CB8AC3E}">
        <p14:creationId xmlns:p14="http://schemas.microsoft.com/office/powerpoint/2010/main" val="1185601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1484280" y="685800"/>
            <a:ext cx="10018440" cy="1752120"/>
          </a:xfrm>
          <a:prstGeom prst="rect">
            <a:avLst/>
          </a:prstGeom>
          <a:noFill/>
          <a:ln>
            <a:noFill/>
          </a:ln>
        </p:spPr>
        <p:txBody>
          <a:bodyPr anchor="ctr">
            <a:noAutofit/>
          </a:bodyPr>
          <a:lstStyle/>
          <a:p>
            <a:pPr algn="ctr">
              <a:lnSpc>
                <a:spcPct val="100000"/>
              </a:lnSpc>
            </a:pPr>
            <a:r>
              <a:rPr lang="en-US" sz="4000" b="1" strike="noStrike" spc="-1" dirty="0">
                <a:solidFill>
                  <a:srgbClr val="000000"/>
                </a:solidFill>
                <a:latin typeface="Times New Roman" panose="02020603050405020304" pitchFamily="18" charset="0"/>
                <a:cs typeface="Times New Roman" panose="02020603050405020304" pitchFamily="18" charset="0"/>
              </a:rPr>
              <a:t>POTENTIAL BUSINESS PROBLEM</a:t>
            </a:r>
            <a:endParaRPr lang="en-US" sz="4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8" name="TextShape 2"/>
          <p:cNvSpPr txBox="1"/>
          <p:nvPr/>
        </p:nvSpPr>
        <p:spPr>
          <a:xfrm>
            <a:off x="1484280" y="2438280"/>
            <a:ext cx="10018440" cy="3123720"/>
          </a:xfrm>
          <a:prstGeom prst="rect">
            <a:avLst/>
          </a:prstGeom>
          <a:noFill/>
          <a:ln>
            <a:noFill/>
          </a:ln>
        </p:spPr>
        <p:txBody>
          <a:bodyPr anchor="ctr">
            <a:noAutofit/>
          </a:bodyPr>
          <a:lstStyle/>
          <a:p>
            <a:pPr marL="285840" indent="-285480">
              <a:lnSpc>
                <a:spcPct val="100000"/>
              </a:lnSpc>
              <a:spcBef>
                <a:spcPts val="479"/>
              </a:spcBef>
              <a:spcAft>
                <a:spcPts val="601"/>
              </a:spcAft>
              <a:buClr>
                <a:srgbClr val="1287C3"/>
              </a:buClr>
              <a:buSzPct val="145000"/>
              <a:buFont typeface="Arial"/>
              <a:buChar char="•"/>
            </a:pPr>
            <a:r>
              <a:rPr lang="en-US" sz="2400" b="1" strike="noStrike" spc="-1" dirty="0">
                <a:solidFill>
                  <a:srgbClr val="000000"/>
                </a:solidFill>
                <a:latin typeface="Times New Roman" panose="02020603050405020304" pitchFamily="18" charset="0"/>
                <a:cs typeface="Times New Roman" panose="02020603050405020304" pitchFamily="18" charset="0"/>
              </a:rPr>
              <a:t>It is very important for Customer Relationship Management in Banking Sector to understand the consumption pattern for credit cards at an individual consumer level.</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79"/>
              </a:spcBef>
              <a:spcAft>
                <a:spcPts val="601"/>
              </a:spcAft>
            </a:pPr>
            <a:endParaRPr lang="en-US" sz="2400" b="0" strike="noStrike" spc="-1" dirty="0">
              <a:solidFill>
                <a:srgbClr val="000000"/>
              </a:solidFill>
              <a:latin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1484280" y="685800"/>
            <a:ext cx="10018440" cy="1752120"/>
          </a:xfrm>
          <a:prstGeom prst="rect">
            <a:avLst/>
          </a:prstGeom>
          <a:noFill/>
          <a:ln>
            <a:noFill/>
          </a:ln>
        </p:spPr>
        <p:txBody>
          <a:bodyPr anchor="ctr">
            <a:noAutofit/>
          </a:bodyPr>
          <a:lstStyle/>
          <a:p>
            <a:pPr algn="ctr">
              <a:lnSpc>
                <a:spcPct val="100000"/>
              </a:lnSpc>
            </a:pPr>
            <a:r>
              <a:rPr lang="en-US" sz="4000" b="1" strike="noStrike" spc="-1" dirty="0">
                <a:solidFill>
                  <a:srgbClr val="000000"/>
                </a:solidFill>
                <a:latin typeface="Times New Roman" panose="02020603050405020304" pitchFamily="18" charset="0"/>
                <a:cs typeface="Times New Roman" panose="02020603050405020304" pitchFamily="18" charset="0"/>
              </a:rPr>
              <a:t>Why solve this Problem?</a:t>
            </a:r>
            <a:endParaRPr lang="en-US" sz="4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2"/>
          <p:cNvSpPr txBox="1"/>
          <p:nvPr/>
        </p:nvSpPr>
        <p:spPr>
          <a:xfrm>
            <a:off x="1484280" y="2666880"/>
            <a:ext cx="10018440" cy="3123720"/>
          </a:xfrm>
          <a:prstGeom prst="rect">
            <a:avLst/>
          </a:prstGeom>
          <a:noFill/>
          <a:ln>
            <a:noFill/>
          </a:ln>
        </p:spPr>
        <p:txBody>
          <a:bodyPr anchor="ctr">
            <a:noAutofit/>
          </a:bodyPr>
          <a:lstStyle/>
          <a:p>
            <a:pPr marL="285840" indent="-285480">
              <a:lnSpc>
                <a:spcPct val="100000"/>
              </a:lnSpc>
              <a:spcBef>
                <a:spcPts val="479"/>
              </a:spcBef>
              <a:spcAft>
                <a:spcPts val="601"/>
              </a:spcAft>
              <a:buClr>
                <a:srgbClr val="1287C3"/>
              </a:buClr>
              <a:buSzPct val="145000"/>
              <a:buFont typeface="Arial"/>
              <a:buChar char="•"/>
            </a:pPr>
            <a:r>
              <a:rPr lang="en-US" sz="2400" b="1" strike="noStrike" spc="-1" dirty="0">
                <a:solidFill>
                  <a:srgbClr val="000000"/>
                </a:solidFill>
                <a:latin typeface="Times New Roman" panose="02020603050405020304" pitchFamily="18" charset="0"/>
                <a:cs typeface="Times New Roman" panose="02020603050405020304" pitchFamily="18" charset="0"/>
              </a:rPr>
              <a:t>This Understanding allows banks to customize for consumers and make strategic marketing plans. Thus it is imperative to study the relationship between the characteristics of the consumers and their consumption pattern.</a:t>
            </a: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484280" y="685800"/>
            <a:ext cx="10018440" cy="1752120"/>
          </a:xfrm>
          <a:prstGeom prst="rect">
            <a:avLst/>
          </a:prstGeom>
          <a:noFill/>
          <a:ln>
            <a:noFill/>
          </a:ln>
        </p:spPr>
        <p:txBody>
          <a:bodyPr anchor="ctr">
            <a:noAutofit/>
          </a:bodyPr>
          <a:lstStyle/>
          <a:p>
            <a:endParaRPr lang="en-US" sz="1800" b="0" strike="noStrike" spc="-1">
              <a:solidFill>
                <a:srgbClr val="000000"/>
              </a:solidFill>
              <a:latin typeface="Corbel"/>
            </a:endParaRPr>
          </a:p>
        </p:txBody>
      </p:sp>
      <p:pic>
        <p:nvPicPr>
          <p:cNvPr id="112" name="Content Placeholder 5"/>
          <p:cNvPicPr/>
          <p:nvPr/>
        </p:nvPicPr>
        <p:blipFill>
          <a:blip r:embed="rId2"/>
          <a:stretch/>
        </p:blipFill>
        <p:spPr>
          <a:xfrm>
            <a:off x="3300840" y="2666880"/>
            <a:ext cx="6384960" cy="3123720"/>
          </a:xfrm>
          <a:prstGeom prst="rect">
            <a:avLst/>
          </a:prstGeom>
          <a:ln>
            <a:noFill/>
          </a:ln>
        </p:spPr>
      </p:pic>
      <p:sp>
        <p:nvSpPr>
          <p:cNvPr id="113" name="CustomShape 2"/>
          <p:cNvSpPr/>
          <p:nvPr/>
        </p:nvSpPr>
        <p:spPr>
          <a:xfrm>
            <a:off x="433080" y="192600"/>
            <a:ext cx="11373480" cy="6528600"/>
          </a:xfrm>
          <a:prstGeom prst="rect">
            <a:avLst/>
          </a:prstGeom>
          <a:gradFill rotWithShape="0">
            <a:gsLst>
              <a:gs pos="0">
                <a:srgbClr val="979797"/>
              </a:gs>
              <a:gs pos="100000">
                <a:srgbClr val="FFFFFF"/>
              </a:gs>
            </a:gsLst>
            <a:path path="circle"/>
          </a:gradFill>
          <a:ln cap="rnd">
            <a:round/>
          </a:ln>
        </p:spPr>
        <p:style>
          <a:lnRef idx="2">
            <a:schemeClr val="accent1">
              <a:shade val="50000"/>
            </a:schemeClr>
          </a:lnRef>
          <a:fillRef idx="1">
            <a:schemeClr val="accent1"/>
          </a:fillRef>
          <a:effectRef idx="0">
            <a:schemeClr val="accent1"/>
          </a:effectRef>
          <a:fontRef idx="minor"/>
        </p:style>
      </p:sp>
      <p:sp>
        <p:nvSpPr>
          <p:cNvPr id="114" name="CustomShape 3"/>
          <p:cNvSpPr/>
          <p:nvPr/>
        </p:nvSpPr>
        <p:spPr>
          <a:xfrm>
            <a:off x="779400" y="251640"/>
            <a:ext cx="20851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u="sng" strike="noStrike" spc="-1">
                <a:solidFill>
                  <a:srgbClr val="000000"/>
                </a:solidFill>
                <a:uFillTx/>
                <a:latin typeface="Corbel"/>
              </a:rPr>
              <a:t>DATA</a:t>
            </a:r>
            <a:endParaRPr lang="en-IN" sz="2400" b="0" strike="noStrike" spc="-1">
              <a:latin typeface="Arial"/>
            </a:endParaRPr>
          </a:p>
        </p:txBody>
      </p:sp>
      <p:sp>
        <p:nvSpPr>
          <p:cNvPr id="115" name="CustomShape 4"/>
          <p:cNvSpPr/>
          <p:nvPr/>
        </p:nvSpPr>
        <p:spPr>
          <a:xfrm>
            <a:off x="779400" y="697680"/>
            <a:ext cx="108932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1">
                <a:solidFill>
                  <a:srgbClr val="000000"/>
                </a:solidFill>
                <a:latin typeface="Corbel"/>
              </a:rPr>
              <a:t>Dataset Information :  The data consist of records of  15000 Customers and 39 Features. There are 38 predictors and 1 Target (i.e. cc_cons )  that shows  the customers spending for next three months.</a:t>
            </a:r>
            <a:endParaRPr lang="en-IN" sz="1800" b="0" strike="noStrike" spc="-1">
              <a:latin typeface="Arial"/>
            </a:endParaRPr>
          </a:p>
        </p:txBody>
      </p:sp>
      <p:pic>
        <p:nvPicPr>
          <p:cNvPr id="116" name="Picture 8"/>
          <p:cNvPicPr/>
          <p:nvPr/>
        </p:nvPicPr>
        <p:blipFill>
          <a:blip r:embed="rId3"/>
          <a:stretch/>
        </p:blipFill>
        <p:spPr>
          <a:xfrm>
            <a:off x="779400" y="1405080"/>
            <a:ext cx="10593000" cy="52488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2"/>
          <p:cNvSpPr txBox="1"/>
          <p:nvPr/>
        </p:nvSpPr>
        <p:spPr>
          <a:xfrm>
            <a:off x="1484280" y="2666880"/>
            <a:ext cx="10018440" cy="3123720"/>
          </a:xfrm>
          <a:prstGeom prst="rect">
            <a:avLst/>
          </a:prstGeom>
          <a:noFill/>
          <a:ln>
            <a:noFill/>
          </a:ln>
        </p:spPr>
        <p:txBody>
          <a:bodyPr anchor="ctr">
            <a:noAutofit/>
          </a:bodyPr>
          <a:lstStyle/>
          <a:p>
            <a:endParaRPr lang="en-US" sz="2400" b="0" strike="noStrike" spc="-1">
              <a:solidFill>
                <a:srgbClr val="000000"/>
              </a:solidFill>
              <a:latin typeface="Corbel"/>
            </a:endParaRPr>
          </a:p>
        </p:txBody>
      </p:sp>
      <p:sp>
        <p:nvSpPr>
          <p:cNvPr id="4" name="TextShape 1"/>
          <p:cNvSpPr txBox="1"/>
          <p:nvPr/>
        </p:nvSpPr>
        <p:spPr>
          <a:xfrm>
            <a:off x="1634760" y="176400"/>
            <a:ext cx="9453240" cy="807120"/>
          </a:xfrm>
          <a:prstGeom prst="rect">
            <a:avLst/>
          </a:prstGeom>
          <a:noFill/>
          <a:ln>
            <a:noFill/>
          </a:ln>
        </p:spPr>
        <p:txBody>
          <a:bodyPr anchor="ctr">
            <a:noAutofit/>
          </a:bodyPr>
          <a:lstStyle/>
          <a:p>
            <a:pPr algn="ctr">
              <a:lnSpc>
                <a:spcPct val="100000"/>
              </a:lnSpc>
            </a:pPr>
            <a:r>
              <a:rPr lang="en-US" sz="4000" b="1" u="sng" spc="-1" dirty="0">
                <a:solidFill>
                  <a:srgbClr val="000000"/>
                </a:solidFill>
                <a:latin typeface="Times New Roman"/>
              </a:rPr>
              <a:t>EVALUATION METHOD</a:t>
            </a:r>
            <a:endParaRPr lang="en-US" sz="4000" b="0" strike="noStrike" spc="-1" dirty="0">
              <a:solidFill>
                <a:srgbClr val="000000"/>
              </a:solidFill>
              <a:latin typeface="Corbel"/>
            </a:endParaRPr>
          </a:p>
        </p:txBody>
      </p:sp>
      <p:sp>
        <p:nvSpPr>
          <p:cNvPr id="5" name="TextShape 2"/>
          <p:cNvSpPr txBox="1"/>
          <p:nvPr/>
        </p:nvSpPr>
        <p:spPr>
          <a:xfrm>
            <a:off x="994611" y="1681560"/>
            <a:ext cx="10599549" cy="3123720"/>
          </a:xfrm>
          <a:prstGeom prst="rect">
            <a:avLst/>
          </a:prstGeom>
          <a:noFill/>
          <a:ln>
            <a:noFill/>
          </a:ln>
        </p:spPr>
        <p:txBody>
          <a:bodyPr anchor="ctr">
            <a:noAutofit/>
          </a:bodyPr>
          <a:lstStyle/>
          <a:p>
            <a:pPr algn="ctr">
              <a:lnSpc>
                <a:spcPct val="100000"/>
              </a:lnSpc>
              <a:spcBef>
                <a:spcPts val="479"/>
              </a:spcBef>
              <a:spcAft>
                <a:spcPts val="601"/>
              </a:spcAft>
            </a:pPr>
            <a:r>
              <a:rPr lang="en-US" sz="3200" b="1" strike="noStrike" spc="-1" dirty="0">
                <a:solidFill>
                  <a:srgbClr val="000000"/>
                </a:solidFill>
                <a:latin typeface="Times New Roman" panose="02020603050405020304" pitchFamily="18" charset="0"/>
                <a:cs typeface="Times New Roman" panose="02020603050405020304" pitchFamily="18" charset="0"/>
              </a:rPr>
              <a:t> The evaluation metric for this project is RMSE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3217320" y="274320"/>
            <a:ext cx="6552360" cy="778680"/>
          </a:xfrm>
          <a:prstGeom prst="rect">
            <a:avLst/>
          </a:prstGeom>
          <a:noFill/>
          <a:ln>
            <a:noFill/>
          </a:ln>
        </p:spPr>
        <p:txBody>
          <a:bodyPr anchor="ctr">
            <a:normAutofit fontScale="60000" lnSpcReduction="20000"/>
          </a:bodyPr>
          <a:lstStyle/>
          <a:p>
            <a:pPr algn="ctr">
              <a:lnSpc>
                <a:spcPct val="100000"/>
              </a:lnSpc>
            </a:pPr>
            <a:r>
              <a:rPr lang="en-US" sz="6000" b="1" u="sng" strike="noStrike" spc="-1" dirty="0">
                <a:solidFill>
                  <a:srgbClr val="000000"/>
                </a:solidFill>
                <a:uFillTx/>
                <a:latin typeface="Times New Roman"/>
              </a:rPr>
              <a:t>Exploratory Data Analysis</a:t>
            </a:r>
            <a:br>
              <a:rPr dirty="0"/>
            </a:br>
            <a:r>
              <a:rPr lang="en-US" sz="2800" b="0" strike="noStrike" spc="-1" dirty="0">
                <a:solidFill>
                  <a:srgbClr val="000000"/>
                </a:solidFill>
                <a:latin typeface="Times New Roman"/>
              </a:rPr>
              <a:t>          </a:t>
            </a:r>
            <a:endParaRPr lang="en-US" sz="2800" b="0" strike="noStrike" spc="-1" dirty="0">
              <a:solidFill>
                <a:srgbClr val="000000"/>
              </a:solidFill>
              <a:latin typeface="Corbel"/>
            </a:endParaRPr>
          </a:p>
        </p:txBody>
      </p:sp>
      <p:sp>
        <p:nvSpPr>
          <p:cNvPr id="122" name="TextShape 2"/>
          <p:cNvSpPr txBox="1"/>
          <p:nvPr/>
        </p:nvSpPr>
        <p:spPr>
          <a:xfrm>
            <a:off x="994611" y="1681560"/>
            <a:ext cx="10599549" cy="3123720"/>
          </a:xfrm>
          <a:prstGeom prst="rect">
            <a:avLst/>
          </a:prstGeom>
          <a:noFill/>
          <a:ln>
            <a:noFill/>
          </a:ln>
        </p:spPr>
        <p:txBody>
          <a:bodyPr anchor="ctr">
            <a:noAutofit/>
          </a:bodyPr>
          <a:lstStyle/>
          <a:p>
            <a:pPr algn="ctr">
              <a:lnSpc>
                <a:spcPct val="100000"/>
              </a:lnSpc>
              <a:spcBef>
                <a:spcPts val="479"/>
              </a:spcBef>
              <a:spcAft>
                <a:spcPts val="601"/>
              </a:spcAft>
            </a:pPr>
            <a:r>
              <a:rPr lang="en-US" sz="2400" b="0" strike="noStrike" spc="-1" dirty="0">
                <a:solidFill>
                  <a:srgbClr val="000000"/>
                </a:solidFill>
                <a:latin typeface="Corbel"/>
              </a:rPr>
              <a:t> </a:t>
            </a:r>
            <a:r>
              <a:rPr lang="en-US" sz="2800" b="1" strike="noStrike" spc="-1" dirty="0">
                <a:solidFill>
                  <a:srgbClr val="000000"/>
                </a:solidFill>
                <a:latin typeface="Times New Roman" panose="02020603050405020304" pitchFamily="18" charset="0"/>
                <a:cs typeface="Times New Roman" panose="02020603050405020304" pitchFamily="18" charset="0"/>
              </a:rPr>
              <a:t>Are there places where people have high or low levels of spending on credit cards compared to other places where we could introduce good marketing campaigns and specific offers?</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2804760" y="152280"/>
            <a:ext cx="7608960" cy="778680"/>
          </a:xfrm>
          <a:prstGeom prst="rect">
            <a:avLst/>
          </a:prstGeom>
          <a:noFill/>
          <a:ln>
            <a:noFill/>
          </a:ln>
        </p:spPr>
        <p:txBody>
          <a:bodyPr anchor="ctr">
            <a:normAutofit fontScale="89000" lnSpcReduction="10000"/>
          </a:bodyPr>
          <a:lstStyle/>
          <a:p>
            <a:pPr algn="ctr">
              <a:lnSpc>
                <a:spcPct val="100000"/>
              </a:lnSpc>
            </a:pPr>
            <a:r>
              <a:rPr lang="en-US" sz="2800" b="1" strike="noStrike" spc="-1" dirty="0">
                <a:solidFill>
                  <a:srgbClr val="000000"/>
                </a:solidFill>
                <a:latin typeface="Times New Roman"/>
              </a:rPr>
              <a:t>Average credit card spending around different regions.</a:t>
            </a:r>
            <a:br>
              <a:rPr dirty="0"/>
            </a:br>
            <a:r>
              <a:rPr lang="en-US" sz="2800" b="0" strike="noStrike" spc="-1" dirty="0">
                <a:solidFill>
                  <a:srgbClr val="000000"/>
                </a:solidFill>
                <a:latin typeface="Times New Roman"/>
              </a:rPr>
              <a:t>          </a:t>
            </a:r>
            <a:endParaRPr lang="en-US" sz="2800" b="0" strike="noStrike" spc="-1" dirty="0">
              <a:solidFill>
                <a:srgbClr val="000000"/>
              </a:solidFill>
              <a:latin typeface="Corbel"/>
            </a:endParaRPr>
          </a:p>
        </p:txBody>
      </p:sp>
      <p:sp>
        <p:nvSpPr>
          <p:cNvPr id="124" name="CustomShape 2"/>
          <p:cNvSpPr/>
          <p:nvPr/>
        </p:nvSpPr>
        <p:spPr>
          <a:xfrm>
            <a:off x="1889640" y="816120"/>
            <a:ext cx="8940600" cy="5626800"/>
          </a:xfrm>
          <a:prstGeom prst="rect">
            <a:avLst/>
          </a:prstGeom>
          <a:noFill/>
          <a:ln cap="rnd">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25" name="Content Placeholder 3"/>
          <p:cNvPicPr/>
          <p:nvPr/>
        </p:nvPicPr>
        <p:blipFill>
          <a:blip r:embed="rId2"/>
          <a:stretch/>
        </p:blipFill>
        <p:spPr>
          <a:xfrm>
            <a:off x="2061360" y="931680"/>
            <a:ext cx="8597160" cy="5314320"/>
          </a:xfrm>
          <a:prstGeom prst="rect">
            <a:avLst/>
          </a:prstGeom>
          <a:ln>
            <a:noFill/>
          </a:ln>
        </p:spPr>
      </p:pic>
      <p:pic>
        <p:nvPicPr>
          <p:cNvPr id="126" name="Picture 5"/>
          <p:cNvPicPr/>
          <p:nvPr/>
        </p:nvPicPr>
        <p:blipFill>
          <a:blip r:embed="rId3"/>
          <a:stretch/>
        </p:blipFill>
        <p:spPr>
          <a:xfrm>
            <a:off x="7694640" y="2899440"/>
            <a:ext cx="1368000" cy="468000"/>
          </a:xfrm>
          <a:prstGeom prst="rect">
            <a:avLst/>
          </a:prstGeom>
          <a:ln>
            <a:noFill/>
          </a:ln>
        </p:spPr>
      </p:pic>
      <p:pic>
        <p:nvPicPr>
          <p:cNvPr id="127" name="Picture 6"/>
          <p:cNvPicPr/>
          <p:nvPr/>
        </p:nvPicPr>
        <p:blipFill>
          <a:blip r:embed="rId4"/>
          <a:stretch/>
        </p:blipFill>
        <p:spPr>
          <a:xfrm>
            <a:off x="10322640" y="5913360"/>
            <a:ext cx="1539360" cy="529200"/>
          </a:xfrm>
          <a:prstGeom prst="rect">
            <a:avLst/>
          </a:prstGeom>
          <a:ln>
            <a:noFill/>
          </a:ln>
        </p:spPr>
      </p:pic>
      <p:pic>
        <p:nvPicPr>
          <p:cNvPr id="128" name="Picture 7"/>
          <p:cNvPicPr/>
          <p:nvPr/>
        </p:nvPicPr>
        <p:blipFill>
          <a:blip r:embed="rId5"/>
          <a:stretch/>
        </p:blipFill>
        <p:spPr>
          <a:xfrm>
            <a:off x="2482560" y="2630160"/>
            <a:ext cx="1404360" cy="50292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3217320" y="274320"/>
            <a:ext cx="6552360" cy="778680"/>
          </a:xfrm>
          <a:prstGeom prst="rect">
            <a:avLst/>
          </a:prstGeom>
          <a:noFill/>
          <a:ln>
            <a:noFill/>
          </a:ln>
        </p:spPr>
        <p:txBody>
          <a:bodyPr anchor="ctr">
            <a:normAutofit fontScale="75000" lnSpcReduction="20000"/>
          </a:bodyPr>
          <a:lstStyle/>
          <a:p>
            <a:pPr algn="ctr">
              <a:lnSpc>
                <a:spcPct val="100000"/>
              </a:lnSpc>
            </a:pPr>
            <a:r>
              <a:rPr lang="en-US" sz="4000" b="1" u="sng" strike="noStrike" spc="-1">
                <a:solidFill>
                  <a:srgbClr val="000000"/>
                </a:solidFill>
                <a:uFillTx/>
                <a:latin typeface="Times New Roman"/>
              </a:rPr>
              <a:t>Exploratory Data Analysis</a:t>
            </a:r>
            <a:br/>
            <a:r>
              <a:rPr lang="en-US" sz="2800" b="0" strike="noStrike" spc="-1">
                <a:solidFill>
                  <a:srgbClr val="000000"/>
                </a:solidFill>
                <a:latin typeface="Times New Roman"/>
              </a:rPr>
              <a:t>          </a:t>
            </a:r>
            <a:endParaRPr lang="en-US" sz="2800" b="0" strike="noStrike" spc="-1">
              <a:solidFill>
                <a:srgbClr val="000000"/>
              </a:solidFill>
              <a:latin typeface="Corbel"/>
            </a:endParaRPr>
          </a:p>
        </p:txBody>
      </p:sp>
      <p:sp>
        <p:nvSpPr>
          <p:cNvPr id="130" name="TextShape 2"/>
          <p:cNvSpPr txBox="1"/>
          <p:nvPr/>
        </p:nvSpPr>
        <p:spPr>
          <a:xfrm>
            <a:off x="1575720" y="1681560"/>
            <a:ext cx="10018440" cy="3123720"/>
          </a:xfrm>
          <a:prstGeom prst="rect">
            <a:avLst/>
          </a:prstGeom>
          <a:noFill/>
          <a:ln>
            <a:noFill/>
          </a:ln>
        </p:spPr>
        <p:txBody>
          <a:bodyPr anchor="ctr">
            <a:noAutofit/>
          </a:bodyPr>
          <a:lstStyle/>
          <a:p>
            <a:pPr algn="ctr">
              <a:lnSpc>
                <a:spcPct val="100000"/>
              </a:lnSpc>
              <a:spcBef>
                <a:spcPts val="641"/>
              </a:spcBef>
              <a:spcAft>
                <a:spcPts val="601"/>
              </a:spcAft>
            </a:pPr>
            <a:r>
              <a:rPr lang="en-US" sz="3200" b="1" strike="noStrike" spc="-1">
                <a:solidFill>
                  <a:srgbClr val="000000"/>
                </a:solidFill>
                <a:latin typeface="Corbel"/>
              </a:rPr>
              <a:t>Are men or women paying more on credit cards?</a:t>
            </a:r>
            <a:endParaRPr lang="en-US" sz="3200" b="0" strike="noStrike" spc="-1">
              <a:solidFill>
                <a:srgbClr val="000000"/>
              </a:solidFill>
              <a:latin typeface="Corbe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696</TotalTime>
  <Words>643</Words>
  <Application>Microsoft Office PowerPoint</Application>
  <PresentationFormat>Widescreen</PresentationFormat>
  <Paragraphs>89</Paragraphs>
  <Slides>28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Corbel</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SPENDING PREDICTION</dc:title>
  <dc:subject/>
  <dc:creator>Roshankumar Bisoi</dc:creator>
  <dc:description/>
  <cp:lastModifiedBy>Roshankumar Bisoi</cp:lastModifiedBy>
  <cp:revision>44</cp:revision>
  <dcterms:created xsi:type="dcterms:W3CDTF">2019-12-21T08:45:53Z</dcterms:created>
  <dcterms:modified xsi:type="dcterms:W3CDTF">2019-12-22T08:10:16Z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ies>
</file>