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81ED48-9E3B-4A28-8731-126EE26FFB4E}">
  <a:tblStyle styleId="{8F81ED48-9E3B-4A28-8731-126EE26FFB4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232791" y="2659469"/>
            <a:ext cx="11726418" cy="34852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30"/>
              <a:buFont typeface="Calibri"/>
              <a:buNone/>
            </a:pPr>
            <a:br>
              <a:rPr b="1" lang="en-IN" sz="6030" u="sng"/>
            </a:br>
            <a:br>
              <a:rPr b="1" lang="en-IN" sz="5400"/>
            </a:br>
            <a:br>
              <a:rPr b="1" lang="en-IN" sz="5400"/>
            </a:br>
            <a:r>
              <a:rPr b="1" lang="en-IN" sz="5400">
                <a:latin typeface="Times New Roman"/>
                <a:ea typeface="Times New Roman"/>
                <a:cs typeface="Times New Roman"/>
                <a:sym typeface="Times New Roman"/>
              </a:rPr>
              <a:t>Geolocation Based Customer Analysis</a:t>
            </a:r>
            <a:br>
              <a:rPr b="1" lang="en-IN" sz="5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5400"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br>
              <a:rPr b="1" lang="en-IN" sz="5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5400">
                <a:latin typeface="Times New Roman"/>
                <a:ea typeface="Times New Roman"/>
                <a:cs typeface="Times New Roman"/>
                <a:sym typeface="Times New Roman"/>
              </a:rPr>
              <a:t>Market Segmentation</a:t>
            </a:r>
            <a:br>
              <a:rPr b="1" lang="en-IN" sz="5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9261514" y="5449824"/>
            <a:ext cx="2930486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Project By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/>
              <a:t>Aniket Mokashi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/>
              <a:t>Roshankumar Bisoi</a:t>
            </a:r>
            <a:endParaRPr b="1"/>
          </a:p>
        </p:txBody>
      </p:sp>
      <p:sp>
        <p:nvSpPr>
          <p:cNvPr id="86" name="Google Shape;86;p13"/>
          <p:cNvSpPr txBox="1"/>
          <p:nvPr/>
        </p:nvSpPr>
        <p:spPr>
          <a:xfrm>
            <a:off x="3221355" y="205740"/>
            <a:ext cx="57492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 Project</a:t>
            </a:r>
            <a:endParaRPr/>
          </a:p>
        </p:txBody>
      </p:sp>
      <p:pic>
        <p:nvPicPr>
          <p:cNvPr descr="Luxury cars lovers alert! What Mahindra First Choice is set to ..." id="87" name="Google Shape;87;p13"/>
          <p:cNvPicPr preferRelativeResize="0"/>
          <p:nvPr/>
        </p:nvPicPr>
        <p:blipFill rotWithShape="1">
          <a:blip r:embed="rId3">
            <a:alphaModFix/>
          </a:blip>
          <a:srcRect b="23560" l="0" r="0" t="21533"/>
          <a:stretch/>
        </p:blipFill>
        <p:spPr>
          <a:xfrm>
            <a:off x="3221355" y="1029852"/>
            <a:ext cx="6040159" cy="1629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3169920" y="304800"/>
            <a:ext cx="5986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Invoice Data : Insight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308343" y="1905506"/>
            <a:ext cx="503983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Around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64%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cars are of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Make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Maruti Suzuki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top followed by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Mahindra &amp; Mahindra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Tata Motors.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Whereas other than Indian make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Hyundai, General Motors, Ford, Toyota Honda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also very frequent.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616688" y="1149157"/>
            <a:ext cx="320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: </a:t>
            </a:r>
            <a:r>
              <a:rPr b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2483" y="951131"/>
            <a:ext cx="6843824" cy="56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/>
        </p:nvSpPr>
        <p:spPr>
          <a:xfrm>
            <a:off x="3169920" y="304800"/>
            <a:ext cx="5986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Invoice Data : Insight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308343" y="1905506"/>
            <a:ext cx="503983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Around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39%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customer are from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Maharashtra (26%)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Tamil Nadu (23%).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other states with the highest number of customers are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Karnataka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followed by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Andhra Pradesh, Uttar Pradesh, Gujarat, Punjab, Haryana, Madhya Pradesh,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Rajasthan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616688" y="1149157"/>
            <a:ext cx="320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: </a:t>
            </a:r>
            <a:r>
              <a:rPr b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8176" y="1149157"/>
            <a:ext cx="6652439" cy="538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/>
        </p:nvSpPr>
        <p:spPr>
          <a:xfrm>
            <a:off x="3169920" y="304800"/>
            <a:ext cx="5986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Invoice Data : Insight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329608" y="2274838"/>
            <a:ext cx="503983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Counts of Invoice has been started decreasing after October in every year.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regains its pace at the end of the year.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7786" y="1552343"/>
            <a:ext cx="6514214" cy="482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3169920" y="304800"/>
            <a:ext cx="5986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Invoice Data : Insight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308343" y="2828835"/>
            <a:ext cx="46251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previous pattern can be seen with other numerical variables in the same manner.</a:t>
            </a:r>
            <a:endParaRPr/>
          </a:p>
        </p:txBody>
      </p:sp>
      <p:pic>
        <p:nvPicPr>
          <p:cNvPr id="176" name="Google Shape;176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3507" y="1379989"/>
            <a:ext cx="7258493" cy="5031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3169920" y="304800"/>
            <a:ext cx="5986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Invoice Data : Insight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308344" y="1905506"/>
            <a:ext cx="469959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see repeated patterns in the days of the week.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Sunday is the lowest customer day while Saturday is the opposite.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7935" y="1021624"/>
            <a:ext cx="7184065" cy="5366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3169920" y="304800"/>
            <a:ext cx="5986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Invoice Data : Insight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308343" y="1905506"/>
            <a:ext cx="468895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pattern can also be recognized in Days of Month chart.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sales are in the middle of the months.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616688" y="1149157"/>
            <a:ext cx="320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: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7302" y="1379988"/>
            <a:ext cx="7194698" cy="493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808074"/>
            <a:ext cx="6096000" cy="579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808074"/>
            <a:ext cx="6096000" cy="579757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/>
        </p:nvSpPr>
        <p:spPr>
          <a:xfrm>
            <a:off x="2342706" y="0"/>
            <a:ext cx="75065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Counts of Customers in Year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2012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6809"/>
            <a:ext cx="6096000" cy="563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786808"/>
            <a:ext cx="6014484" cy="563525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2342706" y="0"/>
            <a:ext cx="75065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Counts of Customers in Year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2014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6426" y="586290"/>
            <a:ext cx="6092310" cy="608032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382772" y="1905506"/>
            <a:ext cx="459326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have seen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Maharashtra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at the top in the number of services in the years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2012-14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consecutively.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it’s changing after that and </a:t>
            </a: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Tamil Naidu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at Top in the years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2342706" y="12148"/>
            <a:ext cx="75065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Counts of Customers in Year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3169920" y="304800"/>
            <a:ext cx="5986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Invoice Data : Insight</a:t>
            </a:r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308343" y="1905506"/>
            <a:ext cx="5039833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same pattern can be seen over the years in many numerical variables as well as counts.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have been increasing with years of services.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7907" y="1540329"/>
            <a:ext cx="5389536" cy="47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                 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IN" sz="3200"/>
              <a:t>Geolocation Based Customer Analysis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/>
              <a:t>Identifying the ownership pattern of Cars throughout the country as well as information regarding the spending pattern.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IN" sz="3200"/>
              <a:t>Market Segmentation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3200"/>
              <a:t>Type of customers according to there spending, Service Time, Order Type, and other factors.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369" y="1414960"/>
            <a:ext cx="4624333" cy="462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982" y="1141968"/>
            <a:ext cx="4890514" cy="48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1913859" y="0"/>
            <a:ext cx="750658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Counts of Customers for Indian Make Cars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TATA Motors 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Maruti Suzuki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1" y="1106736"/>
            <a:ext cx="5674242" cy="5666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1913859" y="0"/>
            <a:ext cx="750658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Counts of Customers for Indian Make Cars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Mahindra &amp; Mahindra</a:t>
            </a:r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531628" y="2459504"/>
            <a:ext cx="45932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Make Cars such as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Tata Motors, Mahindra &amp; Mahindra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Maruti Suzuki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consist of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64% total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for MFCS has traced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over India.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549" y="1371600"/>
            <a:ext cx="5326911" cy="5319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503725"/>
            <a:ext cx="5326911" cy="531945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/>
        </p:nvSpPr>
        <p:spPr>
          <a:xfrm>
            <a:off x="1913859" y="0"/>
            <a:ext cx="777240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Counts of Customers for Luxury Cars Category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Mercedes Benz </a:t>
            </a: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BMW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1450" y="1105785"/>
            <a:ext cx="5827778" cy="559272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5"/>
          <p:cNvSpPr txBox="1"/>
          <p:nvPr/>
        </p:nvSpPr>
        <p:spPr>
          <a:xfrm>
            <a:off x="1913859" y="0"/>
            <a:ext cx="779366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Counts of Customers for Luxury Cars Category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</a:t>
            </a:r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616689" y="2644170"/>
            <a:ext cx="45932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Luxury car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brands such as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Audi, BMW, and Mercedes Benz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almost no customer for MFCS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North-Eastern Regions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India.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1172" y="1148317"/>
            <a:ext cx="5560828" cy="556082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6"/>
          <p:cNvSpPr txBox="1"/>
          <p:nvPr/>
        </p:nvSpPr>
        <p:spPr>
          <a:xfrm>
            <a:off x="1913859" y="0"/>
            <a:ext cx="750658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Counts of Customers in Tractors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SONALIKA</a:t>
            </a:r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574158" y="2405237"/>
            <a:ext cx="459326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Tractor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making companies such as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SONALIKA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some different patterns compare to other regular cars.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tractor services have been done from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Uttar Pradesh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followed by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Andhra Pradesh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Tamil Nadu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u="sng"/>
              <a:t>Plant Data</a:t>
            </a:r>
            <a:endParaRPr/>
          </a:p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1113760" y="2349907"/>
            <a:ext cx="9964479" cy="2456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Columns Deleted :- </a:t>
            </a:r>
            <a:r>
              <a:rPr i="1" lang="en-IN" u="sng"/>
              <a:t>Vendor number plant</a:t>
            </a:r>
            <a:r>
              <a:rPr lang="en-IN"/>
              <a:t>, </a:t>
            </a:r>
            <a:r>
              <a:rPr i="1" lang="en-IN" u="sng"/>
              <a:t>Valuation Area</a:t>
            </a:r>
            <a:r>
              <a:rPr lang="en-IN"/>
              <a:t>, </a:t>
            </a:r>
            <a:r>
              <a:rPr i="1" lang="en-IN" u="sng"/>
              <a:t>Factory calendar</a:t>
            </a:r>
            <a:r>
              <a:rPr lang="en-IN"/>
              <a:t>, </a:t>
            </a:r>
            <a:r>
              <a:rPr i="1" lang="en-IN" u="sng"/>
              <a:t>Name 2</a:t>
            </a:r>
            <a:r>
              <a:rPr lang="en-IN"/>
              <a:t>, </a:t>
            </a:r>
            <a:r>
              <a:rPr i="1" lang="en-IN" u="sng"/>
              <a:t>House number and street</a:t>
            </a:r>
            <a:r>
              <a:rPr lang="en-IN"/>
              <a:t>, </a:t>
            </a:r>
            <a:r>
              <a:rPr i="1" lang="en-IN" u="sng"/>
              <a:t>PO Box</a:t>
            </a:r>
            <a:r>
              <a:rPr lang="en-IN"/>
              <a:t>, </a:t>
            </a:r>
            <a:r>
              <a:rPr i="1" lang="en-IN" u="sng"/>
              <a:t>Customer no. – plant</a:t>
            </a:r>
            <a:r>
              <a:rPr lang="en-IN"/>
              <a:t>, </a:t>
            </a:r>
            <a:r>
              <a:rPr i="1" lang="en-IN" u="sng"/>
              <a:t>Name1.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Columns </a:t>
            </a:r>
            <a:r>
              <a:rPr b="1" i="1" lang="en-IN" u="sng"/>
              <a:t>Sales organization’s</a:t>
            </a:r>
            <a:r>
              <a:rPr lang="en-IN"/>
              <a:t> NaN values are filled with </a:t>
            </a:r>
            <a:r>
              <a:rPr b="1" lang="en-IN"/>
              <a:t>Mode</a:t>
            </a:r>
            <a:r>
              <a:rPr lang="en-IN"/>
              <a:t> method.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/>
        </p:nvSpPr>
        <p:spPr>
          <a:xfrm>
            <a:off x="3169920" y="304800"/>
            <a:ext cx="5986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Plants Data : Insight</a:t>
            </a:r>
            <a:endParaRPr/>
          </a:p>
        </p:txBody>
      </p:sp>
      <p:sp>
        <p:nvSpPr>
          <p:cNvPr id="266" name="Google Shape;266;p38"/>
          <p:cNvSpPr txBox="1"/>
          <p:nvPr/>
        </p:nvSpPr>
        <p:spPr>
          <a:xfrm>
            <a:off x="308343" y="1905506"/>
            <a:ext cx="430618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Number of plants is in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Rajasthan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followed by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Maharashtra, Tamil Naidu, Uttar Pradesh, Karnataka. 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of Plant can also be a factor of most customers in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Maharashtra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Tamil Nadu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But not in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Rajasthan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Uttar Pradesh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67" name="Google Shape;267;p38"/>
          <p:cNvSpPr txBox="1"/>
          <p:nvPr/>
        </p:nvSpPr>
        <p:spPr>
          <a:xfrm>
            <a:off x="616688" y="1149157"/>
            <a:ext cx="320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: States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6307" y="1610822"/>
            <a:ext cx="7524464" cy="4881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3169920" y="304800"/>
            <a:ext cx="5986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Invoice Data : Insight</a:t>
            </a:r>
            <a:endParaRPr/>
          </a:p>
        </p:txBody>
      </p:sp>
      <p:sp>
        <p:nvSpPr>
          <p:cNvPr id="274" name="Google Shape;274;p39"/>
          <p:cNvSpPr txBox="1"/>
          <p:nvPr/>
        </p:nvSpPr>
        <p:spPr>
          <a:xfrm>
            <a:off x="479881" y="2958979"/>
            <a:ext cx="50398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Plants are in the Category of MFCD Sales Organization</a:t>
            </a:r>
            <a:endParaRPr/>
          </a:p>
        </p:txBody>
      </p:sp>
      <p:sp>
        <p:nvSpPr>
          <p:cNvPr id="275" name="Google Shape;275;p39"/>
          <p:cNvSpPr txBox="1"/>
          <p:nvPr/>
        </p:nvSpPr>
        <p:spPr>
          <a:xfrm>
            <a:off x="616688" y="1149157"/>
            <a:ext cx="41041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: Sales Organization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3826" y="951131"/>
            <a:ext cx="3877216" cy="5677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u="sng"/>
              <a:t>JTD Data</a:t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1198820" y="1860808"/>
            <a:ext cx="9964479" cy="3040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Column  Deleted :- </a:t>
            </a:r>
            <a:r>
              <a:rPr i="1" lang="en-IN" u="sng"/>
              <a:t>Labour Value Number</a:t>
            </a:r>
            <a:r>
              <a:rPr i="1" lang="en-IN"/>
              <a:t>, </a:t>
            </a:r>
            <a:r>
              <a:rPr i="1" lang="en-IN" u="sng"/>
              <a:t>Unnamed: 0.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Columns such as </a:t>
            </a:r>
            <a:r>
              <a:rPr b="1" i="1" lang="en-IN" u="sng"/>
              <a:t>Material</a:t>
            </a:r>
            <a:r>
              <a:rPr lang="en-IN"/>
              <a:t>, </a:t>
            </a:r>
            <a:r>
              <a:rPr b="1" i="1" lang="en-IN" u="sng"/>
              <a:t>Description</a:t>
            </a:r>
            <a:r>
              <a:rPr lang="en-IN"/>
              <a:t> and </a:t>
            </a:r>
            <a:r>
              <a:rPr b="1" i="1" lang="en-IN" u="sng"/>
              <a:t>Target Quantity UoM </a:t>
            </a:r>
            <a:r>
              <a:rPr lang="en-IN"/>
              <a:t>have common rows filled with NaN values which were not more than </a:t>
            </a:r>
            <a:r>
              <a:rPr b="1" lang="en-IN"/>
              <a:t>1%</a:t>
            </a:r>
            <a:r>
              <a:rPr lang="en-IN"/>
              <a:t> of total records dropped (rows).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/>
        </p:nvSpPr>
        <p:spPr>
          <a:xfrm>
            <a:off x="3169920" y="304800"/>
            <a:ext cx="5986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JTD Data : Insight</a:t>
            </a:r>
            <a:endParaRPr/>
          </a:p>
        </p:txBody>
      </p:sp>
      <p:sp>
        <p:nvSpPr>
          <p:cNvPr id="288" name="Google Shape;288;p41"/>
          <p:cNvSpPr txBox="1"/>
          <p:nvPr/>
        </p:nvSpPr>
        <p:spPr>
          <a:xfrm>
            <a:off x="459210" y="2059379"/>
            <a:ext cx="469355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90%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Items used are from Category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P002 (58%)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P001(35%)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Order Quantity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very High For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616688" y="1149157"/>
            <a:ext cx="320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: </a:t>
            </a:r>
            <a:r>
              <a:rPr b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 Category</a:t>
            </a:r>
            <a:endParaRPr/>
          </a:p>
        </p:txBody>
      </p:sp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2767" y="951131"/>
            <a:ext cx="3715268" cy="572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6799" y="951131"/>
            <a:ext cx="3385383" cy="568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733106" y="1825626"/>
            <a:ext cx="9620693" cy="662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We have 4 different dataset available are given below.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2020186" y="2966483"/>
            <a:ext cx="9333614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Data : 555338 rows , 9 columns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Invoice Data : 492314 rows, 59 columns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 Data : 438 rows, 13 columns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i="0" lang="en-I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JTD Data : 5619484 rows, 10 columns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/>
        </p:nvSpPr>
        <p:spPr>
          <a:xfrm>
            <a:off x="3169920" y="304800"/>
            <a:ext cx="5986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JTD Data : Insight</a:t>
            </a:r>
            <a:endParaRPr/>
          </a:p>
        </p:txBody>
      </p:sp>
      <p:sp>
        <p:nvSpPr>
          <p:cNvPr id="297" name="Google Shape;297;p42"/>
          <p:cNvSpPr txBox="1"/>
          <p:nvPr/>
        </p:nvSpPr>
        <p:spPr>
          <a:xfrm>
            <a:off x="616687" y="3013501"/>
            <a:ext cx="50398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</a:t>
            </a:r>
            <a:r>
              <a:rPr i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Quantity UoM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falls under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2"/>
          <p:cNvSpPr txBox="1"/>
          <p:nvPr/>
        </p:nvSpPr>
        <p:spPr>
          <a:xfrm>
            <a:off x="616687" y="1149157"/>
            <a:ext cx="41998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: </a:t>
            </a:r>
            <a:r>
              <a:rPr b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Quantity UoM</a:t>
            </a:r>
            <a:endParaRPr/>
          </a:p>
        </p:txBody>
      </p:sp>
      <p:pic>
        <p:nvPicPr>
          <p:cNvPr id="299" name="Google Shape;29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5013" y="951131"/>
            <a:ext cx="2934417" cy="5602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838200" y="2906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u="sng"/>
              <a:t>Feature Engineering</a:t>
            </a:r>
            <a:endParaRPr/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1198820" y="1828910"/>
            <a:ext cx="9964479" cy="4837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Created a new column </a:t>
            </a:r>
            <a:r>
              <a:rPr b="1" i="1" lang="en-IN" u="sng"/>
              <a:t>Service Time Category </a:t>
            </a:r>
            <a:r>
              <a:rPr lang="en-IN"/>
              <a:t>by taking the difference between </a:t>
            </a:r>
            <a:r>
              <a:rPr b="1" i="1" lang="en-IN" u="sng"/>
              <a:t>Job Date Time</a:t>
            </a:r>
            <a:r>
              <a:rPr lang="en-IN"/>
              <a:t> and </a:t>
            </a:r>
            <a:r>
              <a:rPr b="1" i="1" lang="en-IN" u="sng"/>
              <a:t>Invoice Date Time.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Service Time Category has classified into 5 categories.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i="1" lang="en-IN" u="sng"/>
              <a:t>Super Slow : More than 84 hrs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i="1" lang="en-IN" u="sng"/>
              <a:t>Slow : 61 – 84 hrs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i="1" lang="en-IN" u="sng"/>
              <a:t>Mid :  36 – 61 hrs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i="1" lang="en-IN" u="sng"/>
              <a:t>Fast : 13 – 36 hrs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i="1" lang="en-IN" u="sng"/>
              <a:t>Super Fast : Less than 13 hrs.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1" u="sng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838200" y="2906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u="sng"/>
              <a:t>Feature Engineering</a:t>
            </a:r>
            <a:endParaRPr/>
          </a:p>
        </p:txBody>
      </p:sp>
      <p:sp>
        <p:nvSpPr>
          <p:cNvPr id="311" name="Google Shape;311;p44"/>
          <p:cNvSpPr txBox="1"/>
          <p:nvPr>
            <p:ph idx="1" type="body"/>
          </p:nvPr>
        </p:nvSpPr>
        <p:spPr>
          <a:xfrm>
            <a:off x="1198820" y="1828910"/>
            <a:ext cx="10154980" cy="4837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IN" sz="3200" u="sng"/>
              <a:t>MERGING DATASETS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Customer Data </a:t>
            </a:r>
            <a:r>
              <a:rPr lang="en-IN"/>
              <a:t>and </a:t>
            </a:r>
            <a:r>
              <a:rPr b="1" lang="en-IN"/>
              <a:t>Invoice Data</a:t>
            </a:r>
            <a:r>
              <a:rPr lang="en-IN"/>
              <a:t> merged on </a:t>
            </a:r>
            <a:r>
              <a:rPr b="1" i="1" lang="en-IN" u="sng"/>
              <a:t>Customer No.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Invoice_Customer Data</a:t>
            </a:r>
            <a:r>
              <a:rPr lang="en-IN"/>
              <a:t> merged with </a:t>
            </a:r>
            <a:r>
              <a:rPr b="1" lang="en-IN"/>
              <a:t>Plant Data</a:t>
            </a:r>
            <a:r>
              <a:rPr lang="en-IN"/>
              <a:t> on  </a:t>
            </a:r>
            <a:r>
              <a:rPr b="1" i="1" lang="en-IN" u="sng"/>
              <a:t>Plant Column.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Invoice_Customer_Plant </a:t>
            </a:r>
            <a:r>
              <a:rPr lang="en-IN"/>
              <a:t>merged with </a:t>
            </a:r>
            <a:r>
              <a:rPr b="1" lang="en-IN"/>
              <a:t>JTD Data</a:t>
            </a:r>
            <a:r>
              <a:rPr lang="en-IN"/>
              <a:t> where                      </a:t>
            </a:r>
            <a:r>
              <a:rPr b="1" lang="en-IN"/>
              <a:t>left on </a:t>
            </a:r>
            <a:r>
              <a:rPr lang="en-IN"/>
              <a:t>is </a:t>
            </a:r>
            <a:r>
              <a:rPr b="1" i="1" lang="en-IN" u="sng"/>
              <a:t>Job Card No </a:t>
            </a:r>
            <a:r>
              <a:rPr lang="en-IN"/>
              <a:t>and </a:t>
            </a:r>
            <a:r>
              <a:rPr b="1" lang="en-IN"/>
              <a:t>right on</a:t>
            </a:r>
            <a:r>
              <a:rPr lang="en-IN"/>
              <a:t> is </a:t>
            </a:r>
            <a:r>
              <a:rPr b="1" i="1" lang="en-IN" u="sng"/>
              <a:t>DBM Order.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838200" y="2906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u="sng"/>
              <a:t>Feature Engineering</a:t>
            </a:r>
            <a:endParaRPr/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1198820" y="1828910"/>
            <a:ext cx="9964479" cy="4837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2"/>
              <a:buNone/>
            </a:pPr>
            <a:r>
              <a:rPr b="1" lang="en-IN" sz="3052" u="sng"/>
              <a:t>DELETING COLUMNS FORS CLUSTERING PURPOSE.</a:t>
            </a:r>
            <a:endParaRPr b="1" sz="2590" u="sng"/>
          </a:p>
          <a:p>
            <a:pPr indent="-228600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Unique ID columns : </a:t>
            </a:r>
            <a:r>
              <a:rPr b="1" i="1" lang="en-IN" sz="2590" u="sng"/>
              <a:t>Customer No.</a:t>
            </a:r>
            <a:r>
              <a:rPr lang="en-IN" sz="2590"/>
              <a:t>, </a:t>
            </a:r>
            <a:r>
              <a:rPr b="1" i="1" lang="en-IN" sz="2590" u="sng"/>
              <a:t>DBM Order</a:t>
            </a:r>
            <a:r>
              <a:rPr lang="en-IN" sz="2590"/>
              <a:t>, </a:t>
            </a:r>
            <a:r>
              <a:rPr b="1" lang="en-IN" sz="2590" u="sng"/>
              <a:t>Plant Name1</a:t>
            </a:r>
            <a:r>
              <a:rPr lang="en-IN" sz="2590"/>
              <a:t>, </a:t>
            </a:r>
            <a:r>
              <a:rPr b="1" i="1" lang="en-IN" sz="2590" u="sng"/>
              <a:t>User ID</a:t>
            </a:r>
            <a:r>
              <a:rPr lang="en-IN" sz="2590"/>
              <a:t>.</a:t>
            </a:r>
            <a:endParaRPr/>
          </a:p>
          <a:p>
            <a:pPr indent="-228600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Date Time Columns : </a:t>
            </a:r>
            <a:r>
              <a:rPr b="1" i="1" lang="en-IN" sz="2590" u="sng"/>
              <a:t>Invoice Date</a:t>
            </a:r>
            <a:r>
              <a:rPr b="1" i="1" lang="en-IN" sz="2590"/>
              <a:t>, </a:t>
            </a:r>
            <a:r>
              <a:rPr b="1" i="1" lang="en-IN" sz="2590" u="sng"/>
              <a:t>Invoice Time</a:t>
            </a:r>
            <a:r>
              <a:rPr b="1" i="1" lang="en-IN" sz="2590"/>
              <a:t>, </a:t>
            </a:r>
            <a:r>
              <a:rPr b="1" i="1" lang="en-IN" sz="2590" u="sng"/>
              <a:t>JobCard Date</a:t>
            </a:r>
            <a:r>
              <a:rPr b="1" i="1" lang="en-IN" sz="2590"/>
              <a:t>,</a:t>
            </a:r>
            <a:r>
              <a:rPr b="1" i="1" lang="en-IN" sz="2590" u="sng"/>
              <a:t> JobCard Time.</a:t>
            </a:r>
            <a:endParaRPr/>
          </a:p>
          <a:p>
            <a:pPr indent="-228600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Categorical Columns : </a:t>
            </a:r>
            <a:r>
              <a:rPr b="1" i="1" lang="en-IN" sz="2590" u="sng"/>
              <a:t>State</a:t>
            </a:r>
            <a:r>
              <a:rPr b="1" lang="en-IN" sz="2590"/>
              <a:t>, </a:t>
            </a:r>
            <a:r>
              <a:rPr b="1" i="1" lang="en-IN" sz="2590" u="sng"/>
              <a:t>City</a:t>
            </a:r>
            <a:r>
              <a:rPr b="1" i="1" lang="en-IN" sz="2590"/>
              <a:t>, </a:t>
            </a:r>
            <a:r>
              <a:rPr b="1" i="1" lang="en-IN" sz="2590" u="sng"/>
              <a:t>Pin Code</a:t>
            </a:r>
            <a:r>
              <a:rPr lang="en-IN" sz="2590"/>
              <a:t> &amp; </a:t>
            </a:r>
            <a:r>
              <a:rPr b="1" i="1" lang="en-IN" sz="2590" u="sng"/>
              <a:t>Title</a:t>
            </a:r>
            <a:r>
              <a:rPr lang="en-IN" sz="2590"/>
              <a:t>.</a:t>
            </a:r>
            <a:endParaRPr/>
          </a:p>
          <a:p>
            <a:pPr indent="-228600" lvl="0" marL="22860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Numerical Columns : </a:t>
            </a:r>
            <a:r>
              <a:rPr b="1" i="1" lang="en-IN" sz="2590" u="sng"/>
              <a:t>Misc Total</a:t>
            </a:r>
            <a:r>
              <a:rPr b="1" i="1" lang="en-IN" sz="2590"/>
              <a:t>, </a:t>
            </a:r>
            <a:r>
              <a:rPr b="1" i="1" lang="en-IN" sz="2590" u="sng"/>
              <a:t>OSL Total</a:t>
            </a:r>
            <a:r>
              <a:rPr lang="en-IN" sz="2590"/>
              <a:t>.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/>
        </p:nvSpPr>
        <p:spPr>
          <a:xfrm>
            <a:off x="2819045" y="343786"/>
            <a:ext cx="72393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Time Category : Insight</a:t>
            </a:r>
            <a:endParaRPr/>
          </a:p>
        </p:txBody>
      </p:sp>
      <p:sp>
        <p:nvSpPr>
          <p:cNvPr id="323" name="Google Shape;323;p46"/>
          <p:cNvSpPr txBox="1"/>
          <p:nvPr/>
        </p:nvSpPr>
        <p:spPr>
          <a:xfrm>
            <a:off x="3221665" y="1772300"/>
            <a:ext cx="50398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Services are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Super_fast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followed by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Super_slow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fast.</a:t>
            </a:r>
            <a:endParaRPr/>
          </a:p>
        </p:txBody>
      </p:sp>
      <p:pic>
        <p:nvPicPr>
          <p:cNvPr id="324" name="Google Shape;32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90" y="3385480"/>
            <a:ext cx="7468642" cy="207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/>
        </p:nvSpPr>
        <p:spPr>
          <a:xfrm>
            <a:off x="2819045" y="343786"/>
            <a:ext cx="72393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Time Category : Insight</a:t>
            </a:r>
            <a:endParaRPr/>
          </a:p>
        </p:txBody>
      </p:sp>
      <p:pic>
        <p:nvPicPr>
          <p:cNvPr id="330" name="Google Shape;330;p47"/>
          <p:cNvPicPr preferRelativeResize="0"/>
          <p:nvPr/>
        </p:nvPicPr>
        <p:blipFill rotWithShape="1">
          <a:blip r:embed="rId3">
            <a:alphaModFix/>
          </a:blip>
          <a:srcRect b="0" l="1088" r="0" t="0"/>
          <a:stretch/>
        </p:blipFill>
        <p:spPr>
          <a:xfrm>
            <a:off x="5326912" y="1265206"/>
            <a:ext cx="6737198" cy="5249008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7"/>
          <p:cNvSpPr/>
          <p:nvPr/>
        </p:nvSpPr>
        <p:spPr>
          <a:xfrm>
            <a:off x="6592186" y="5592794"/>
            <a:ext cx="861237" cy="921420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7"/>
          <p:cNvSpPr txBox="1"/>
          <p:nvPr/>
        </p:nvSpPr>
        <p:spPr>
          <a:xfrm>
            <a:off x="606055" y="1676607"/>
            <a:ext cx="503983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you can see the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super_slow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 does have the highest number of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Accidental Order Type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to other Service Time Categories.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might be the reason for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super_slow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becoming the second most frequent Service Time Category.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/>
        </p:nvSpPr>
        <p:spPr>
          <a:xfrm>
            <a:off x="2819045" y="343786"/>
            <a:ext cx="72393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Time Category : Insight</a:t>
            </a:r>
            <a:endParaRPr/>
          </a:p>
        </p:txBody>
      </p:sp>
      <p:sp>
        <p:nvSpPr>
          <p:cNvPr id="338" name="Google Shape;338;p48"/>
          <p:cNvSpPr txBox="1"/>
          <p:nvPr/>
        </p:nvSpPr>
        <p:spPr>
          <a:xfrm>
            <a:off x="606055" y="1676607"/>
            <a:ext cx="503983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Super_Fast is the most frequent Service Time Category.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is reasonable since it can be  seen that </a:t>
            </a:r>
            <a:r>
              <a:rPr b="1" i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Labour Total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Total Amt Wtd Tax., Average Misc Total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Parts Total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lowest compare to other Service Time Category.</a:t>
            </a:r>
            <a:endParaRPr/>
          </a:p>
        </p:txBody>
      </p:sp>
      <p:pic>
        <p:nvPicPr>
          <p:cNvPr id="339" name="Google Shape;33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6377" y="1477236"/>
            <a:ext cx="6662853" cy="4455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/>
          <p:nvPr>
            <p:ph type="title"/>
          </p:nvPr>
        </p:nvSpPr>
        <p:spPr>
          <a:xfrm>
            <a:off x="838200" y="2906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u="sng"/>
              <a:t>Clustering</a:t>
            </a:r>
            <a:endParaRPr/>
          </a:p>
        </p:txBody>
      </p:sp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667193" y="1729599"/>
            <a:ext cx="5428808" cy="4065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IN"/>
              <a:t>Label Encoding</a:t>
            </a:r>
            <a:r>
              <a:rPr lang="en-IN"/>
              <a:t> is done on Categorical columns.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IN"/>
              <a:t>K-Mean</a:t>
            </a:r>
            <a:r>
              <a:rPr lang="en-IN"/>
              <a:t> Algorithm used for Clustering.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IN"/>
              <a:t>Number of Clusters selected using  the </a:t>
            </a:r>
            <a:r>
              <a:rPr b="1" lang="en-IN"/>
              <a:t>Elbow Method.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IN"/>
              <a:t>After k=4, The Cost function drops drastically</a:t>
            </a:r>
            <a:r>
              <a:rPr lang="en-IN"/>
              <a:t> so we find it relevant to take it as Number of Clusters.</a:t>
            </a:r>
            <a:endParaRPr/>
          </a:p>
          <a:p>
            <a:pPr indent="-3365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46" name="Google Shape;34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359" y="1925760"/>
            <a:ext cx="4725477" cy="32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title"/>
          </p:nvPr>
        </p:nvSpPr>
        <p:spPr>
          <a:xfrm>
            <a:off x="838200" y="2906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u="sng"/>
              <a:t>Clustering</a:t>
            </a:r>
            <a:endParaRPr/>
          </a:p>
        </p:txBody>
      </p:sp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667193" y="1729599"/>
            <a:ext cx="5428808" cy="4065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After applying K-means Algorithm for 4 Clusters, we have found that most customers fall under </a:t>
            </a:r>
            <a:r>
              <a:rPr b="1" lang="en-IN"/>
              <a:t>cluster 0</a:t>
            </a:r>
            <a:r>
              <a:rPr lang="en-IN"/>
              <a:t> followed by </a:t>
            </a:r>
            <a:r>
              <a:rPr b="1" lang="en-IN"/>
              <a:t>cluster 2</a:t>
            </a:r>
            <a:r>
              <a:rPr lang="en-IN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Cluster 1 has the lowest number of Customers.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53" name="Google Shape;35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2642" y="2206066"/>
            <a:ext cx="5081158" cy="311220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0"/>
          <p:cNvSpPr txBox="1"/>
          <p:nvPr/>
        </p:nvSpPr>
        <p:spPr>
          <a:xfrm>
            <a:off x="7634177" y="5339540"/>
            <a:ext cx="32641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838200" y="290697"/>
            <a:ext cx="10515600" cy="1346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u="sng"/>
              <a:t>Cluster Identification 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667193" y="1729599"/>
            <a:ext cx="5428808" cy="4065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61" name="Google Shape;3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4716" y="1366970"/>
            <a:ext cx="4890091" cy="5200333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1"/>
          <p:cNvSpPr txBox="1"/>
          <p:nvPr/>
        </p:nvSpPr>
        <p:spPr>
          <a:xfrm>
            <a:off x="838200" y="2629821"/>
            <a:ext cx="5428808" cy="2264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1 which consists of the lowest number of customers has the highest average value for variables such as </a:t>
            </a:r>
            <a:r>
              <a:rPr b="1" i="1" lang="en-IN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 Value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IN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 Total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IN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Quantity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IN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Labour Total.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u="sng"/>
              <a:t>Customer Data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113760" y="1690688"/>
            <a:ext cx="9964479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Columns Deleted </a:t>
            </a:r>
            <a:r>
              <a:rPr lang="en-IN"/>
              <a:t>:- </a:t>
            </a:r>
            <a:r>
              <a:rPr i="1" lang="en-IN" u="sng"/>
              <a:t>Marital Status</a:t>
            </a:r>
            <a:r>
              <a:rPr lang="en-IN"/>
              <a:t>, </a:t>
            </a:r>
            <a:r>
              <a:rPr i="1" lang="en-IN" u="sng"/>
              <a:t>Occupation</a:t>
            </a:r>
            <a:r>
              <a:rPr lang="en-IN"/>
              <a:t>, </a:t>
            </a:r>
            <a:r>
              <a:rPr i="1" lang="en-IN" u="sng"/>
              <a:t>Date of Birth</a:t>
            </a:r>
            <a:r>
              <a:rPr lang="en-IN"/>
              <a:t>, </a:t>
            </a:r>
            <a:r>
              <a:rPr i="1" lang="en-IN" u="sng"/>
              <a:t>Death Date</a:t>
            </a:r>
            <a:r>
              <a:rPr i="1" lang="en-IN"/>
              <a:t>, </a:t>
            </a:r>
            <a:r>
              <a:rPr i="1" lang="en-IN" u="sng"/>
              <a:t>Business Partner.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Columns filled for there missing values.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2959985" y="39391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{8F81ED48-9E3B-4A28-8731-126EE26FFB4E}</a:tableStyleId>
              </a:tblPr>
              <a:tblGrid>
                <a:gridCol w="3136025"/>
                <a:gridCol w="3136025"/>
              </a:tblGrid>
              <a:tr h="51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Columns Filled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Method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Partner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Data Origin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Title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Mode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type="title"/>
          </p:nvPr>
        </p:nvSpPr>
        <p:spPr>
          <a:xfrm>
            <a:off x="838200" y="2906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u="sng"/>
              <a:t>Cluster Identification </a:t>
            </a:r>
            <a:endParaRPr/>
          </a:p>
        </p:txBody>
      </p:sp>
      <p:sp>
        <p:nvSpPr>
          <p:cNvPr id="368" name="Google Shape;368;p52"/>
          <p:cNvSpPr txBox="1"/>
          <p:nvPr>
            <p:ph idx="1" type="body"/>
          </p:nvPr>
        </p:nvSpPr>
        <p:spPr>
          <a:xfrm>
            <a:off x="667193" y="1729599"/>
            <a:ext cx="5428808" cy="4065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69" name="Google Shape;36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3709" y="1366970"/>
            <a:ext cx="4890091" cy="5200333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2"/>
          <p:cNvSpPr txBox="1"/>
          <p:nvPr/>
        </p:nvSpPr>
        <p:spPr>
          <a:xfrm>
            <a:off x="838200" y="2629821"/>
            <a:ext cx="5428808" cy="2264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well as Cluster 1 has the highest average value for variables such as </a:t>
            </a:r>
            <a:r>
              <a:rPr b="1" i="1" lang="en-IN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Quantity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IN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KMs Reading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IN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Amt Wtd Tax.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>
            <p:ph type="title"/>
          </p:nvPr>
        </p:nvSpPr>
        <p:spPr>
          <a:xfrm>
            <a:off x="752695" y="2409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u="sng"/>
              <a:t>Prescription</a:t>
            </a:r>
            <a:endParaRPr/>
          </a:p>
        </p:txBody>
      </p:sp>
      <p:sp>
        <p:nvSpPr>
          <p:cNvPr id="376" name="Google Shape;376;p53"/>
          <p:cNvSpPr txBox="1"/>
          <p:nvPr>
            <p:ph idx="1" type="body"/>
          </p:nvPr>
        </p:nvSpPr>
        <p:spPr>
          <a:xfrm>
            <a:off x="667192" y="1729599"/>
            <a:ext cx="10686607" cy="4065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7" name="Google Shape;377;p53"/>
          <p:cNvSpPr txBox="1"/>
          <p:nvPr/>
        </p:nvSpPr>
        <p:spPr>
          <a:xfrm>
            <a:off x="838200" y="1403498"/>
            <a:ext cx="10921409" cy="55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or increase referral Bonus for Consumer and Employee, Since they generate the most number of customers.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more Camps (Outdoor or Workshop) as it also generates a good amount of customers.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different offers according to the geographical location of the plant. Example : Provide Discount Offers for Tractor Services in Agricultural dependent states.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Inventory ( i.e. Order Type and Item Category) more efficiently according to the Data, Trends, Demands, Geographical Location so that we can make Service Time more faster.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the number of plants in regions we required such as Northern &amp; Eastern Regions.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or Relocate the plant so it can effectively increase the number of customers.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3169920" y="304800"/>
            <a:ext cx="5986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Data : Insight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308343" y="1905506"/>
            <a:ext cx="503983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Around 48% of the customer are from Reference of  Customer (i.e. Z005) and Employee (i.e. Z006)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15% of the customer are generated from Camps Such as Outdoor ( i.e. Z001) and Workshop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 i.e. Z002) 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616688" y="1149157"/>
            <a:ext cx="320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: </a:t>
            </a:r>
            <a:r>
              <a:rPr b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Origin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6330" y="1234217"/>
            <a:ext cx="6922532" cy="503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3169920" y="304800"/>
            <a:ext cx="5986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Data : Insight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1243869" y="2725594"/>
            <a:ext cx="485213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more than 5% of customers are Females.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616688" y="1149157"/>
            <a:ext cx="320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: </a:t>
            </a:r>
            <a:r>
              <a:rPr b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/>
          </a:p>
        </p:txBody>
      </p:sp>
      <p:pic>
        <p:nvPicPr>
          <p:cNvPr id="123" name="Google Shape;123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5379" y="1067698"/>
            <a:ext cx="2009105" cy="5485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8198" y="780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u="sng"/>
              <a:t>Invoice Data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113759" y="1180214"/>
            <a:ext cx="9964479" cy="5252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Columns Deleted </a:t>
            </a:r>
            <a:r>
              <a:rPr lang="en-IN"/>
              <a:t>:- All </a:t>
            </a:r>
            <a:r>
              <a:rPr i="1" lang="en-IN" u="sng"/>
              <a:t>CGST</a:t>
            </a:r>
            <a:r>
              <a:rPr lang="en-IN"/>
              <a:t>, </a:t>
            </a:r>
            <a:r>
              <a:rPr i="1" lang="en-IN" u="sng"/>
              <a:t>IGST</a:t>
            </a:r>
            <a:r>
              <a:rPr lang="en-IN"/>
              <a:t>, </a:t>
            </a:r>
            <a:r>
              <a:rPr i="1" lang="en-IN" u="sng"/>
              <a:t>SGST/UGST</a:t>
            </a:r>
            <a:r>
              <a:rPr lang="en-IN"/>
              <a:t>, </a:t>
            </a:r>
            <a:r>
              <a:rPr i="1" lang="en-IN" u="sng"/>
              <a:t>Total GST </a:t>
            </a:r>
            <a:r>
              <a:rPr lang="en-IN"/>
              <a:t>(i.e. around 16 columns)  along with </a:t>
            </a:r>
            <a:r>
              <a:rPr i="1" lang="en-IN" u="sng"/>
              <a:t>Amount Rcvd From Insurance Co</a:t>
            </a:r>
            <a:r>
              <a:rPr lang="en-IN"/>
              <a:t>, </a:t>
            </a:r>
            <a:r>
              <a:rPr i="1" lang="en-IN" u="sng"/>
              <a:t>Amount Rcvd From Customer</a:t>
            </a:r>
            <a:r>
              <a:rPr lang="en-IN"/>
              <a:t>, </a:t>
            </a:r>
            <a:r>
              <a:rPr i="1" lang="en-IN" u="sng"/>
              <a:t>Outstanding Amount</a:t>
            </a:r>
            <a:r>
              <a:rPr lang="en-IN"/>
              <a:t>, </a:t>
            </a:r>
            <a:r>
              <a:rPr i="1" lang="en-IN" u="sng"/>
              <a:t>Recovrbl Exp</a:t>
            </a:r>
            <a:r>
              <a:rPr i="1" lang="en-IN"/>
              <a:t>,</a:t>
            </a:r>
            <a:r>
              <a:rPr lang="en-IN"/>
              <a:t> </a:t>
            </a:r>
            <a:r>
              <a:rPr i="1" lang="en-IN" u="sng"/>
              <a:t>TDS Amount</a:t>
            </a:r>
            <a:r>
              <a:rPr i="1" lang="en-IN"/>
              <a:t>,</a:t>
            </a:r>
            <a:r>
              <a:rPr lang="en-IN"/>
              <a:t> </a:t>
            </a:r>
            <a:r>
              <a:rPr i="1" lang="en-IN" u="sng"/>
              <a:t>Gate Pass Date</a:t>
            </a:r>
            <a:r>
              <a:rPr lang="en-IN"/>
              <a:t>, </a:t>
            </a:r>
            <a:r>
              <a:rPr i="1" lang="en-IN" u="sng"/>
              <a:t>Insurance Company</a:t>
            </a:r>
            <a:r>
              <a:rPr lang="en-IN"/>
              <a:t>, </a:t>
            </a:r>
            <a:r>
              <a:rPr i="1" lang="en-IN" u="sng"/>
              <a:t>Expiry Date</a:t>
            </a:r>
            <a:r>
              <a:rPr lang="en-IN"/>
              <a:t>, </a:t>
            </a:r>
            <a:r>
              <a:rPr i="1" lang="en-IN" u="sng"/>
              <a:t>Policy no</a:t>
            </a:r>
            <a:r>
              <a:rPr lang="en-IN"/>
              <a:t>., </a:t>
            </a:r>
            <a:r>
              <a:rPr i="1" lang="en-IN" u="sng"/>
              <a:t>Service Advisor Name</a:t>
            </a:r>
            <a:r>
              <a:rPr lang="en-IN"/>
              <a:t>, </a:t>
            </a:r>
            <a:r>
              <a:rPr i="1" lang="en-IN" u="sng"/>
              <a:t>Cash/Cashless Type</a:t>
            </a:r>
            <a:r>
              <a:rPr lang="en-IN"/>
              <a:t>, </a:t>
            </a:r>
            <a:r>
              <a:rPr i="1" lang="en-IN" u="sng"/>
              <a:t>Claim No.</a:t>
            </a:r>
            <a:r>
              <a:rPr lang="en-IN"/>
              <a:t>, </a:t>
            </a:r>
            <a:r>
              <a:rPr i="1" lang="en-IN" u="sng"/>
              <a:t>ODN No.</a:t>
            </a:r>
            <a:r>
              <a:rPr lang="en-IN"/>
              <a:t>, </a:t>
            </a:r>
            <a:r>
              <a:rPr i="1" lang="en-IN" u="sng"/>
              <a:t>Technician Name</a:t>
            </a:r>
            <a:r>
              <a:rPr lang="en-IN"/>
              <a:t>, </a:t>
            </a:r>
            <a:r>
              <a:rPr i="1" lang="en-IN" u="sng"/>
              <a:t>Total Value</a:t>
            </a:r>
            <a:r>
              <a:rPr i="1" lang="en-IN"/>
              <a:t>, </a:t>
            </a:r>
            <a:r>
              <a:rPr i="1" lang="en-IN" u="sng"/>
              <a:t>Area/Locality.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N"/>
              <a:t>Columns filled for there missing values.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2843027" y="4369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{8F81ED48-9E3B-4A28-8731-126EE26FFB4E}</a:tableStyleId>
              </a:tblPr>
              <a:tblGrid>
                <a:gridCol w="3136025"/>
                <a:gridCol w="3136025"/>
              </a:tblGrid>
              <a:tr h="51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Columns Filled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Method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Customer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Mode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3169920" y="304800"/>
            <a:ext cx="5986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Invoice Data : Insight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404036" y="2309544"/>
            <a:ext cx="503983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99%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customer are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Retail Type Customer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very few of them are from other Types.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16688" y="1149157"/>
            <a:ext cx="37639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: </a:t>
            </a:r>
            <a:r>
              <a:rPr b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Type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8558" y="1343450"/>
            <a:ext cx="6588466" cy="471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3169920" y="304800"/>
            <a:ext cx="59862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Invoice Data : Insight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308343" y="1905506"/>
            <a:ext cx="5039833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Order Type are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Paid Service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Repairs.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90%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Order Type comes under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Paid Service (41%), Running Repairs (37%)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Accidental (15%)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616688" y="1149157"/>
            <a:ext cx="320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: </a:t>
            </a:r>
            <a:r>
              <a:rPr b="1" lang="en-I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Type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2312" y="1601593"/>
            <a:ext cx="7162380" cy="4260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