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89" r:id="rId2"/>
    <p:sldId id="280" r:id="rId3"/>
    <p:sldId id="263" r:id="rId4"/>
    <p:sldId id="287" r:id="rId5"/>
    <p:sldId id="264" r:id="rId6"/>
    <p:sldId id="290" r:id="rId7"/>
    <p:sldId id="270" r:id="rId8"/>
    <p:sldId id="282" r:id="rId9"/>
    <p:sldId id="265" r:id="rId10"/>
    <p:sldId id="288" r:id="rId11"/>
    <p:sldId id="272" r:id="rId12"/>
    <p:sldId id="291"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7F00"/>
    <a:srgbClr val="703B17"/>
    <a:srgbClr val="3C2E4C"/>
    <a:srgbClr val="5A2624"/>
    <a:srgbClr val="242090"/>
    <a:srgbClr val="003C40"/>
    <a:srgbClr val="612127"/>
    <a:srgbClr val="002224"/>
    <a:srgbClr val="151252"/>
    <a:srgbClr val="3559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6" autoAdjust="0"/>
    <p:restoredTop sz="94660"/>
  </p:normalViewPr>
  <p:slideViewPr>
    <p:cSldViewPr snapToGrid="0">
      <p:cViewPr varScale="1">
        <p:scale>
          <a:sx n="72" d="100"/>
          <a:sy n="72" d="100"/>
        </p:scale>
        <p:origin x="822" y="66"/>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ACCURACY TABLE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Sheet1!$D$6</c:f>
              <c:strCache>
                <c:ptCount val="1"/>
                <c:pt idx="0">
                  <c:v>ACCURACY (%)</c:v>
                </c:pt>
              </c:strCache>
            </c:strRef>
          </c:tx>
          <c:spPr>
            <a:solidFill>
              <a:schemeClr val="accent1"/>
            </a:solidFill>
            <a:ln>
              <a:noFill/>
            </a:ln>
            <a:effectLst/>
          </c:spPr>
          <c:invertIfNegative val="0"/>
          <c:cat>
            <c:multiLvlStrRef>
              <c:f>Sheet1!$B$7:$C$11</c:f>
              <c:multiLvlStrCache>
                <c:ptCount val="5"/>
                <c:lvl>
                  <c:pt idx="0">
                    <c:v>R_F</c:v>
                  </c:pt>
                  <c:pt idx="1">
                    <c:v>KNN</c:v>
                  </c:pt>
                  <c:pt idx="2">
                    <c:v>SVM</c:v>
                  </c:pt>
                  <c:pt idx="3">
                    <c:v>N_B</c:v>
                  </c:pt>
                  <c:pt idx="4">
                    <c:v>LR</c:v>
                  </c:pt>
                </c:lvl>
                <c:lvl>
                  <c:pt idx="0">
                    <c:v>0</c:v>
                  </c:pt>
                  <c:pt idx="1">
                    <c:v>1</c:v>
                  </c:pt>
                  <c:pt idx="2">
                    <c:v>2</c:v>
                  </c:pt>
                  <c:pt idx="3">
                    <c:v>3</c:v>
                  </c:pt>
                  <c:pt idx="4">
                    <c:v>4</c:v>
                  </c:pt>
                </c:lvl>
              </c:multiLvlStrCache>
            </c:multiLvlStrRef>
          </c:cat>
          <c:val>
            <c:numRef>
              <c:f>Sheet1!$D$7:$D$11</c:f>
              <c:numCache>
                <c:formatCode>General</c:formatCode>
                <c:ptCount val="5"/>
                <c:pt idx="0">
                  <c:v>77.5</c:v>
                </c:pt>
                <c:pt idx="1">
                  <c:v>77.5</c:v>
                </c:pt>
                <c:pt idx="2">
                  <c:v>78.33</c:v>
                </c:pt>
                <c:pt idx="3">
                  <c:v>78.33</c:v>
                </c:pt>
                <c:pt idx="4">
                  <c:v>80.83</c:v>
                </c:pt>
              </c:numCache>
            </c:numRef>
          </c:val>
          <c:extLst>
            <c:ext xmlns:c16="http://schemas.microsoft.com/office/drawing/2014/chart" uri="{C3380CC4-5D6E-409C-BE32-E72D297353CC}">
              <c16:uniqueId val="{00000000-6010-48C1-ABD0-3DC1E63CCF79}"/>
            </c:ext>
          </c:extLst>
        </c:ser>
        <c:dLbls>
          <c:showLegendKey val="0"/>
          <c:showVal val="0"/>
          <c:showCatName val="0"/>
          <c:showSerName val="0"/>
          <c:showPercent val="0"/>
          <c:showBubbleSize val="0"/>
        </c:dLbls>
        <c:gapWidth val="219"/>
        <c:overlap val="-27"/>
        <c:axId val="176776191"/>
        <c:axId val="176771199"/>
      </c:barChart>
      <c:catAx>
        <c:axId val="176776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771199"/>
        <c:crosses val="autoZero"/>
        <c:auto val="1"/>
        <c:lblAlgn val="ctr"/>
        <c:lblOffset val="100"/>
        <c:noMultiLvlLbl val="0"/>
      </c:catAx>
      <c:valAx>
        <c:axId val="176771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7761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55C77-1691-4AD0-B6C9-B41EFDBEF6C0}"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928F03A-B36D-4C34-BEB5-233A914AADC1}">
      <dgm:prSet phldrT="[Text]"/>
      <dgm:spPr/>
      <dgm:t>
        <a:bodyPr/>
        <a:lstStyle/>
        <a:p>
          <a:r>
            <a:rPr lang="en-US" dirty="0" smtClean="0"/>
            <a:t>.</a:t>
          </a:r>
          <a:endParaRPr lang="en-US" dirty="0"/>
        </a:p>
      </dgm:t>
    </dgm:pt>
    <dgm:pt modelId="{AB6B7D8C-641C-4ED6-82F5-99B48D5F3A13}" type="parTrans" cxnId="{CA6AF598-2F7D-4778-BAFB-312719F799A8}">
      <dgm:prSet/>
      <dgm:spPr/>
      <dgm:t>
        <a:bodyPr/>
        <a:lstStyle/>
        <a:p>
          <a:endParaRPr lang="en-US"/>
        </a:p>
      </dgm:t>
    </dgm:pt>
    <dgm:pt modelId="{1A0B97AF-ED3B-4F71-91E1-84C525781BC5}" type="sibTrans" cxnId="{CA6AF598-2F7D-4778-BAFB-312719F799A8}">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D6E91D71-2491-48DE-921C-F445A05F9FC1}" type="pres">
      <dgm:prSet presAssocID="{2E155C77-1691-4AD0-B6C9-B41EFDBEF6C0}" presName="Name0" presStyleCnt="0">
        <dgm:presLayoutVars>
          <dgm:chMax val="7"/>
          <dgm:chPref val="7"/>
          <dgm:dir/>
        </dgm:presLayoutVars>
      </dgm:prSet>
      <dgm:spPr/>
    </dgm:pt>
    <dgm:pt modelId="{BEEFFB45-DE7C-40FF-AF5D-3975AE888B11}" type="pres">
      <dgm:prSet presAssocID="{2E155C77-1691-4AD0-B6C9-B41EFDBEF6C0}" presName="Name1" presStyleCnt="0"/>
      <dgm:spPr/>
    </dgm:pt>
    <dgm:pt modelId="{23195959-CC5C-462A-9ED6-5468DD30020F}" type="pres">
      <dgm:prSet presAssocID="{1A0B97AF-ED3B-4F71-91E1-84C525781BC5}" presName="picture_1" presStyleCnt="0"/>
      <dgm:spPr/>
    </dgm:pt>
    <dgm:pt modelId="{C60E3706-9395-434C-94B8-F092F7E8AFDD}" type="pres">
      <dgm:prSet presAssocID="{1A0B97AF-ED3B-4F71-91E1-84C525781BC5}" presName="pictureRepeatNode" presStyleLbl="alignImgPlace1" presStyleIdx="0" presStyleCnt="1" custLinFactNeighborX="4510" custLinFactNeighborY="1626"/>
      <dgm:spPr/>
    </dgm:pt>
    <dgm:pt modelId="{10002C5C-184B-47E3-81DD-021C0FDEFB9F}" type="pres">
      <dgm:prSet presAssocID="{4928F03A-B36D-4C34-BEB5-233A914AADC1}" presName="text_1" presStyleLbl="node1" presStyleIdx="0" presStyleCnt="0">
        <dgm:presLayoutVars>
          <dgm:bulletEnabled val="1"/>
        </dgm:presLayoutVars>
      </dgm:prSet>
      <dgm:spPr/>
    </dgm:pt>
  </dgm:ptLst>
  <dgm:cxnLst>
    <dgm:cxn modelId="{CCE13AFB-E689-4236-9A18-4C943EC29B54}" type="presOf" srcId="{4928F03A-B36D-4C34-BEB5-233A914AADC1}" destId="{10002C5C-184B-47E3-81DD-021C0FDEFB9F}" srcOrd="0" destOrd="0" presId="urn:microsoft.com/office/officeart/2008/layout/CircularPictureCallout"/>
    <dgm:cxn modelId="{F26486D7-49CE-4FA2-A364-02A8FE3A39D4}" type="presOf" srcId="{2E155C77-1691-4AD0-B6C9-B41EFDBEF6C0}" destId="{D6E91D71-2491-48DE-921C-F445A05F9FC1}" srcOrd="0" destOrd="0" presId="urn:microsoft.com/office/officeart/2008/layout/CircularPictureCallout"/>
    <dgm:cxn modelId="{5ED62B49-860E-4DE3-8CEA-A83290D5297C}" type="presOf" srcId="{1A0B97AF-ED3B-4F71-91E1-84C525781BC5}" destId="{C60E3706-9395-434C-94B8-F092F7E8AFDD}" srcOrd="0" destOrd="0" presId="urn:microsoft.com/office/officeart/2008/layout/CircularPictureCallout"/>
    <dgm:cxn modelId="{CA6AF598-2F7D-4778-BAFB-312719F799A8}" srcId="{2E155C77-1691-4AD0-B6C9-B41EFDBEF6C0}" destId="{4928F03A-B36D-4C34-BEB5-233A914AADC1}" srcOrd="0" destOrd="0" parTransId="{AB6B7D8C-641C-4ED6-82F5-99B48D5F3A13}" sibTransId="{1A0B97AF-ED3B-4F71-91E1-84C525781BC5}"/>
    <dgm:cxn modelId="{7465EDF6-355D-424F-B30A-92DBEA8715E0}" type="presParOf" srcId="{D6E91D71-2491-48DE-921C-F445A05F9FC1}" destId="{BEEFFB45-DE7C-40FF-AF5D-3975AE888B11}" srcOrd="0" destOrd="0" presId="urn:microsoft.com/office/officeart/2008/layout/CircularPictureCallout"/>
    <dgm:cxn modelId="{AD9DC276-F3AD-47FF-9EBA-C97331C928DC}" type="presParOf" srcId="{BEEFFB45-DE7C-40FF-AF5D-3975AE888B11}" destId="{23195959-CC5C-462A-9ED6-5468DD30020F}" srcOrd="0" destOrd="0" presId="urn:microsoft.com/office/officeart/2008/layout/CircularPictureCallout"/>
    <dgm:cxn modelId="{E25611D5-CEB7-45E3-A994-556EE05F475E}" type="presParOf" srcId="{23195959-CC5C-462A-9ED6-5468DD30020F}" destId="{C60E3706-9395-434C-94B8-F092F7E8AFDD}" srcOrd="0" destOrd="0" presId="urn:microsoft.com/office/officeart/2008/layout/CircularPictureCallout"/>
    <dgm:cxn modelId="{1D01184A-EBDD-4F83-9CC7-8F6B2956CCA8}" type="presParOf" srcId="{BEEFFB45-DE7C-40FF-AF5D-3975AE888B11}" destId="{10002C5C-184B-47E3-81DD-021C0FDEFB9F}"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E3706-9395-434C-94B8-F092F7E8AFDD}">
      <dsp:nvSpPr>
        <dsp:cNvPr id="0" name=""/>
        <dsp:cNvSpPr/>
      </dsp:nvSpPr>
      <dsp:spPr>
        <a:xfrm>
          <a:off x="638625" y="491468"/>
          <a:ext cx="1171574" cy="117157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002C5C-184B-47E3-81DD-021C0FDEFB9F}">
      <dsp:nvSpPr>
        <dsp:cNvPr id="0" name=""/>
        <dsp:cNvSpPr/>
      </dsp:nvSpPr>
      <dsp:spPr>
        <a:xfrm>
          <a:off x="796670" y="1094524"/>
          <a:ext cx="749807" cy="38661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1200150">
            <a:lnSpc>
              <a:spcPct val="90000"/>
            </a:lnSpc>
            <a:spcBef>
              <a:spcPct val="0"/>
            </a:spcBef>
            <a:spcAft>
              <a:spcPct val="35000"/>
            </a:spcAft>
          </a:pPr>
          <a:r>
            <a:rPr lang="en-US" sz="2700" kern="1200" dirty="0" smtClean="0"/>
            <a:t>.</a:t>
          </a:r>
          <a:endParaRPr lang="en-US" sz="2700" kern="1200" dirty="0"/>
        </a:p>
      </dsp:txBody>
      <dsp:txXfrm>
        <a:off x="796670" y="1094524"/>
        <a:ext cx="749807" cy="386619"/>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179E5D-3D96-41CB-B8B1-17531BA80D9A}"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C3681-2B63-468F-BEF9-FEBAA8FD33AB}" type="slidenum">
              <a:rPr lang="en-US" smtClean="0"/>
              <a:t>‹#›</a:t>
            </a:fld>
            <a:endParaRPr lang="en-US"/>
          </a:p>
        </p:txBody>
      </p:sp>
    </p:spTree>
    <p:extLst>
      <p:ext uri="{BB962C8B-B14F-4D97-AF65-F5344CB8AC3E}">
        <p14:creationId xmlns:p14="http://schemas.microsoft.com/office/powerpoint/2010/main" val="66772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79E5D-3D96-41CB-B8B1-17531BA80D9A}"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C3681-2B63-468F-BEF9-FEBAA8FD33AB}" type="slidenum">
              <a:rPr lang="en-US" smtClean="0"/>
              <a:t>‹#›</a:t>
            </a:fld>
            <a:endParaRPr lang="en-US"/>
          </a:p>
        </p:txBody>
      </p:sp>
    </p:spTree>
    <p:extLst>
      <p:ext uri="{BB962C8B-B14F-4D97-AF65-F5344CB8AC3E}">
        <p14:creationId xmlns:p14="http://schemas.microsoft.com/office/powerpoint/2010/main" val="29786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79E5D-3D96-41CB-B8B1-17531BA80D9A}"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C3681-2B63-468F-BEF9-FEBAA8FD33AB}" type="slidenum">
              <a:rPr lang="en-US" smtClean="0"/>
              <a:t>‹#›</a:t>
            </a:fld>
            <a:endParaRPr lang="en-US"/>
          </a:p>
        </p:txBody>
      </p:sp>
    </p:spTree>
    <p:extLst>
      <p:ext uri="{BB962C8B-B14F-4D97-AF65-F5344CB8AC3E}">
        <p14:creationId xmlns:p14="http://schemas.microsoft.com/office/powerpoint/2010/main" val="361360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79E5D-3D96-41CB-B8B1-17531BA80D9A}"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C3681-2B63-468F-BEF9-FEBAA8FD33AB}" type="slidenum">
              <a:rPr lang="en-US" smtClean="0"/>
              <a:t>‹#›</a:t>
            </a:fld>
            <a:endParaRPr lang="en-US"/>
          </a:p>
        </p:txBody>
      </p:sp>
    </p:spTree>
    <p:extLst>
      <p:ext uri="{BB962C8B-B14F-4D97-AF65-F5344CB8AC3E}">
        <p14:creationId xmlns:p14="http://schemas.microsoft.com/office/powerpoint/2010/main" val="318961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179E5D-3D96-41CB-B8B1-17531BA80D9A}"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C3681-2B63-468F-BEF9-FEBAA8FD33AB}" type="slidenum">
              <a:rPr lang="en-US" smtClean="0"/>
              <a:t>‹#›</a:t>
            </a:fld>
            <a:endParaRPr lang="en-US"/>
          </a:p>
        </p:txBody>
      </p:sp>
    </p:spTree>
    <p:extLst>
      <p:ext uri="{BB962C8B-B14F-4D97-AF65-F5344CB8AC3E}">
        <p14:creationId xmlns:p14="http://schemas.microsoft.com/office/powerpoint/2010/main" val="323544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179E5D-3D96-41CB-B8B1-17531BA80D9A}"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C3681-2B63-468F-BEF9-FEBAA8FD33AB}" type="slidenum">
              <a:rPr lang="en-US" smtClean="0"/>
              <a:t>‹#›</a:t>
            </a:fld>
            <a:endParaRPr lang="en-US"/>
          </a:p>
        </p:txBody>
      </p:sp>
    </p:spTree>
    <p:extLst>
      <p:ext uri="{BB962C8B-B14F-4D97-AF65-F5344CB8AC3E}">
        <p14:creationId xmlns:p14="http://schemas.microsoft.com/office/powerpoint/2010/main" val="356487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179E5D-3D96-41CB-B8B1-17531BA80D9A}" type="datetimeFigureOut">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5C3681-2B63-468F-BEF9-FEBAA8FD33AB}" type="slidenum">
              <a:rPr lang="en-US" smtClean="0"/>
              <a:t>‹#›</a:t>
            </a:fld>
            <a:endParaRPr lang="en-US"/>
          </a:p>
        </p:txBody>
      </p:sp>
    </p:spTree>
    <p:extLst>
      <p:ext uri="{BB962C8B-B14F-4D97-AF65-F5344CB8AC3E}">
        <p14:creationId xmlns:p14="http://schemas.microsoft.com/office/powerpoint/2010/main" val="10096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179E5D-3D96-41CB-B8B1-17531BA80D9A}" type="datetimeFigureOut">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5C3681-2B63-468F-BEF9-FEBAA8FD33AB}" type="slidenum">
              <a:rPr lang="en-US" smtClean="0"/>
              <a:t>‹#›</a:t>
            </a:fld>
            <a:endParaRPr lang="en-US"/>
          </a:p>
        </p:txBody>
      </p:sp>
    </p:spTree>
    <p:extLst>
      <p:ext uri="{BB962C8B-B14F-4D97-AF65-F5344CB8AC3E}">
        <p14:creationId xmlns:p14="http://schemas.microsoft.com/office/powerpoint/2010/main" val="33331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79E5D-3D96-41CB-B8B1-17531BA80D9A}" type="datetimeFigureOut">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5C3681-2B63-468F-BEF9-FEBAA8FD33AB}" type="slidenum">
              <a:rPr lang="en-US" smtClean="0"/>
              <a:t>‹#›</a:t>
            </a:fld>
            <a:endParaRPr lang="en-US"/>
          </a:p>
        </p:txBody>
      </p:sp>
    </p:spTree>
    <p:extLst>
      <p:ext uri="{BB962C8B-B14F-4D97-AF65-F5344CB8AC3E}">
        <p14:creationId xmlns:p14="http://schemas.microsoft.com/office/powerpoint/2010/main" val="15978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79E5D-3D96-41CB-B8B1-17531BA80D9A}"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C3681-2B63-468F-BEF9-FEBAA8FD33AB}" type="slidenum">
              <a:rPr lang="en-US" smtClean="0"/>
              <a:t>‹#›</a:t>
            </a:fld>
            <a:endParaRPr lang="en-US"/>
          </a:p>
        </p:txBody>
      </p:sp>
    </p:spTree>
    <p:extLst>
      <p:ext uri="{BB962C8B-B14F-4D97-AF65-F5344CB8AC3E}">
        <p14:creationId xmlns:p14="http://schemas.microsoft.com/office/powerpoint/2010/main" val="65753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79E5D-3D96-41CB-B8B1-17531BA80D9A}"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C3681-2B63-468F-BEF9-FEBAA8FD33AB}" type="slidenum">
              <a:rPr lang="en-US" smtClean="0"/>
              <a:t>‹#›</a:t>
            </a:fld>
            <a:endParaRPr lang="en-US"/>
          </a:p>
        </p:txBody>
      </p:sp>
    </p:spTree>
    <p:extLst>
      <p:ext uri="{BB962C8B-B14F-4D97-AF65-F5344CB8AC3E}">
        <p14:creationId xmlns:p14="http://schemas.microsoft.com/office/powerpoint/2010/main" val="11346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9E5D-3D96-41CB-B8B1-17531BA80D9A}" type="datetimeFigureOut">
              <a:rPr lang="en-US" smtClean="0"/>
              <a:t>4/7/2023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C3681-2B63-468F-BEF9-FEBAA8FD33AB}" type="slidenum">
              <a:rPr lang="en-US" smtClean="0"/>
              <a:t>‹#›</a:t>
            </a:fld>
            <a:endParaRPr lang="en-US"/>
          </a:p>
        </p:txBody>
      </p:sp>
    </p:spTree>
    <p:extLst>
      <p:ext uri="{BB962C8B-B14F-4D97-AF65-F5344CB8AC3E}">
        <p14:creationId xmlns:p14="http://schemas.microsoft.com/office/powerpoint/2010/main" val="187880649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l="-3000" r="-3000"/>
          </a:stretch>
        </a:blipFill>
        <a:effectLst/>
      </p:bgPr>
    </p:bg>
    <p:spTree>
      <p:nvGrpSpPr>
        <p:cNvPr id="1" name=""/>
        <p:cNvGrpSpPr/>
        <p:nvPr/>
      </p:nvGrpSpPr>
      <p:grpSpPr>
        <a:xfrm>
          <a:off x="0" y="0"/>
          <a:ext cx="0" cy="0"/>
          <a:chOff x="0" y="0"/>
          <a:chExt cx="0" cy="0"/>
        </a:xfrm>
      </p:grpSpPr>
      <p:sp>
        <p:nvSpPr>
          <p:cNvPr id="7" name="TextBox 6"/>
          <p:cNvSpPr txBox="1"/>
          <p:nvPr/>
        </p:nvSpPr>
        <p:spPr>
          <a:xfrm>
            <a:off x="0" y="1355625"/>
            <a:ext cx="12192000" cy="4170372"/>
          </a:xfrm>
          <a:prstGeom prst="rect">
            <a:avLst/>
          </a:prstGeom>
          <a:noFill/>
        </p:spPr>
        <p:txBody>
          <a:bodyPr wrap="square" rtlCol="0">
            <a:spAutoFit/>
          </a:bodyPr>
          <a:lstStyle/>
          <a:p>
            <a:pPr algn="ctr"/>
            <a:r>
              <a:rPr lang="en-US" sz="8000" b="1" dirty="0" smtClean="0">
                <a:solidFill>
                  <a:schemeClr val="bg1"/>
                </a:solidFill>
                <a:latin typeface="Century Gothic (Headings)"/>
                <a:cs typeface="Times New Roman" pitchFamily="18" charset="0"/>
              </a:rPr>
              <a:t>Welcome</a:t>
            </a:r>
          </a:p>
          <a:p>
            <a:pPr algn="ctr"/>
            <a:r>
              <a:rPr lang="en-US" sz="7000" b="1" dirty="0" smtClean="0">
                <a:solidFill>
                  <a:schemeClr val="bg1"/>
                </a:solidFill>
                <a:latin typeface="Century Gothic (Headings)"/>
                <a:cs typeface="Times New Roman" pitchFamily="18" charset="0"/>
              </a:rPr>
              <a:t>To </a:t>
            </a:r>
            <a:r>
              <a:rPr lang="en-US" sz="7000" b="1" dirty="0">
                <a:solidFill>
                  <a:schemeClr val="bg1"/>
                </a:solidFill>
                <a:latin typeface="Century Gothic (Headings)"/>
                <a:cs typeface="Times New Roman" pitchFamily="18" charset="0"/>
              </a:rPr>
              <a:t>M</a:t>
            </a:r>
            <a:r>
              <a:rPr lang="en-US" sz="7000" b="1" dirty="0" smtClean="0">
                <a:solidFill>
                  <a:schemeClr val="bg1"/>
                </a:solidFill>
                <a:latin typeface="Century Gothic (Headings)"/>
                <a:cs typeface="Times New Roman" pitchFamily="18" charset="0"/>
              </a:rPr>
              <a:t>y</a:t>
            </a:r>
          </a:p>
          <a:p>
            <a:pPr algn="ctr"/>
            <a:r>
              <a:rPr lang="en-US" sz="8000" b="1" dirty="0" smtClean="0">
                <a:solidFill>
                  <a:schemeClr val="bg1"/>
                </a:solidFill>
                <a:latin typeface="Century Gothic (Headings)"/>
                <a:cs typeface="Times New Roman" pitchFamily="18" charset="0"/>
              </a:rPr>
              <a:t>Presentation</a:t>
            </a:r>
            <a:r>
              <a:rPr lang="en-US" sz="8000" b="1" dirty="0" smtClean="0">
                <a:solidFill>
                  <a:schemeClr val="bg1"/>
                </a:solidFill>
                <a:latin typeface="Century Gothic (Headings)"/>
                <a:cs typeface="Times New Roman" pitchFamily="18" charset="0"/>
              </a:rPr>
              <a:t>.</a:t>
            </a:r>
          </a:p>
          <a:p>
            <a:pPr algn="ctr"/>
            <a:endParaRPr lang="en-US" sz="3500" b="1" dirty="0" smtClean="0">
              <a:solidFill>
                <a:schemeClr val="bg1"/>
              </a:solidFill>
              <a:latin typeface="Century Gothic (Headings)"/>
            </a:endParaRPr>
          </a:p>
        </p:txBody>
      </p:sp>
      <p:pic>
        <p:nvPicPr>
          <p:cNvPr id="4" name="Picture 3" descr="Face detection algorithm"/>
          <p:cNvPicPr/>
          <p:nvPr/>
        </p:nvPicPr>
        <p:blipFill>
          <a:blip r:embed="rId3">
            <a:extLst>
              <a:ext uri="{28A0092B-C50C-407E-A947-70E740481C1C}">
                <a14:useLocalDpi xmlns:a14="http://schemas.microsoft.com/office/drawing/2010/main" val="0"/>
              </a:ext>
            </a:extLst>
          </a:blip>
          <a:srcRect/>
          <a:stretch>
            <a:fillRect/>
          </a:stretch>
        </p:blipFill>
        <p:spPr bwMode="auto">
          <a:xfrm>
            <a:off x="8767445" y="1776730"/>
            <a:ext cx="3424555" cy="5081270"/>
          </a:xfrm>
          <a:prstGeom prst="rect">
            <a:avLst/>
          </a:prstGeom>
          <a:noFill/>
          <a:ln>
            <a:noFill/>
          </a:ln>
        </p:spPr>
      </p:pic>
    </p:spTree>
    <p:extLst>
      <p:ext uri="{BB962C8B-B14F-4D97-AF65-F5344CB8AC3E}">
        <p14:creationId xmlns:p14="http://schemas.microsoft.com/office/powerpoint/2010/main" val="186920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ace detection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8767445" y="1856923"/>
            <a:ext cx="3424555" cy="5081270"/>
          </a:xfrm>
          <a:prstGeom prst="rect">
            <a:avLst/>
          </a:prstGeom>
          <a:noFill/>
          <a:ln>
            <a:noFill/>
          </a:ln>
        </p:spPr>
      </p:pic>
      <p:sp>
        <p:nvSpPr>
          <p:cNvPr id="3" name="Rounded Rectangle 2"/>
          <p:cNvSpPr/>
          <p:nvPr/>
        </p:nvSpPr>
        <p:spPr>
          <a:xfrm>
            <a:off x="2929304" y="454951"/>
            <a:ext cx="6333392" cy="656267"/>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C000"/>
                </a:solidFill>
                <a:latin typeface="Times New Roman" pitchFamily="18" charset="0"/>
                <a:cs typeface="Times New Roman" pitchFamily="18" charset="0"/>
              </a:rPr>
              <a:t>Model Building</a:t>
            </a:r>
            <a:r>
              <a:rPr lang="en-US" sz="2800" b="1" dirty="0" smtClean="0">
                <a:solidFill>
                  <a:srgbClr val="FFFF00"/>
                </a:solidFill>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&amp; Used Algorithm</a:t>
            </a:r>
            <a:endParaRPr lang="en-US" sz="2800" dirty="0">
              <a:solidFill>
                <a:schemeClr val="bg1"/>
              </a:solidFill>
              <a:latin typeface="Times New Roman" pitchFamily="18" charset="0"/>
              <a:cs typeface="Times New Roman" pitchFamily="18" charset="0"/>
            </a:endParaRPr>
          </a:p>
        </p:txBody>
      </p:sp>
      <p:sp>
        <p:nvSpPr>
          <p:cNvPr id="2" name="Rectangle 1"/>
          <p:cNvSpPr/>
          <p:nvPr/>
        </p:nvSpPr>
        <p:spPr>
          <a:xfrm>
            <a:off x="821635" y="1627569"/>
            <a:ext cx="5473147" cy="1200329"/>
          </a:xfrm>
          <a:prstGeom prst="rect">
            <a:avLst/>
          </a:prstGeom>
        </p:spPr>
        <p:txBody>
          <a:bodyPr wrap="square">
            <a:spAutoFit/>
          </a:bodyPr>
          <a:lstStyle/>
          <a:p>
            <a:r>
              <a:rPr lang="en-US" dirty="0" smtClean="0">
                <a:solidFill>
                  <a:schemeClr val="bg1"/>
                </a:solidFill>
                <a:latin typeface="Century Gothic (Headings)"/>
              </a:rPr>
              <a:t>Here we used Anacoda3 For programming environment.</a:t>
            </a:r>
          </a:p>
          <a:p>
            <a:r>
              <a:rPr lang="en-US" dirty="0" smtClean="0">
                <a:solidFill>
                  <a:schemeClr val="bg1"/>
                </a:solidFill>
                <a:latin typeface="Century Gothic (Headings)"/>
              </a:rPr>
              <a:t>And some packages are: sklearn panda, numpy etcthe .</a:t>
            </a:r>
            <a:endParaRPr lang="en-US" dirty="0">
              <a:solidFill>
                <a:schemeClr val="bg1"/>
              </a:solidFill>
              <a:latin typeface="Century Gothic (Headings)"/>
            </a:endParaRPr>
          </a:p>
        </p:txBody>
      </p:sp>
      <p:sp>
        <p:nvSpPr>
          <p:cNvPr id="7" name="Rectangle 6"/>
          <p:cNvSpPr/>
          <p:nvPr/>
        </p:nvSpPr>
        <p:spPr>
          <a:xfrm>
            <a:off x="821634" y="2827898"/>
            <a:ext cx="5473147" cy="3139321"/>
          </a:xfrm>
          <a:prstGeom prst="rect">
            <a:avLst/>
          </a:prstGeom>
        </p:spPr>
        <p:txBody>
          <a:bodyPr wrap="square">
            <a:spAutoFit/>
          </a:bodyPr>
          <a:lstStyle/>
          <a:p>
            <a:r>
              <a:rPr lang="en-US" b="1" dirty="0" smtClean="0">
                <a:solidFill>
                  <a:srgbClr val="FFC000"/>
                </a:solidFill>
                <a:latin typeface="Century Gothic (Headings)"/>
              </a:rPr>
              <a:t>Splitting the data:</a:t>
            </a:r>
          </a:p>
          <a:p>
            <a:r>
              <a:rPr lang="en-US" dirty="0" smtClean="0">
                <a:solidFill>
                  <a:schemeClr val="bg1"/>
                </a:solidFill>
                <a:latin typeface="Century Gothic (Headings)"/>
              </a:rPr>
              <a:t>We split the data into training and test data.</a:t>
            </a:r>
          </a:p>
          <a:p>
            <a:endParaRPr lang="en-US" dirty="0">
              <a:solidFill>
                <a:schemeClr val="bg1"/>
              </a:solidFill>
              <a:latin typeface="Century Gothic (Headings)"/>
            </a:endParaRPr>
          </a:p>
          <a:p>
            <a:r>
              <a:rPr lang="en-US" b="1" dirty="0" smtClean="0">
                <a:solidFill>
                  <a:srgbClr val="FFC000"/>
                </a:solidFill>
                <a:latin typeface="Century Gothic (Headings)"/>
              </a:rPr>
              <a:t>Train the model:</a:t>
            </a:r>
          </a:p>
          <a:p>
            <a:r>
              <a:rPr lang="en-US" dirty="0" smtClean="0">
                <a:solidFill>
                  <a:schemeClr val="bg1"/>
                </a:solidFill>
                <a:latin typeface="Century Gothic (Headings)"/>
              </a:rPr>
              <a:t>Based on the train Data we train our model.</a:t>
            </a:r>
          </a:p>
          <a:p>
            <a:r>
              <a:rPr lang="en-US" dirty="0" smtClean="0">
                <a:solidFill>
                  <a:schemeClr val="bg1"/>
                </a:solidFill>
                <a:latin typeface="Century Gothic (Headings)"/>
              </a:rPr>
              <a:t>Here the Train data is 70% of the total data.</a:t>
            </a:r>
          </a:p>
          <a:p>
            <a:endParaRPr lang="en-US" dirty="0">
              <a:solidFill>
                <a:schemeClr val="bg1"/>
              </a:solidFill>
              <a:latin typeface="Century Gothic (Headings)"/>
            </a:endParaRPr>
          </a:p>
          <a:p>
            <a:r>
              <a:rPr lang="en-US" b="1" dirty="0" smtClean="0">
                <a:solidFill>
                  <a:srgbClr val="FFC000"/>
                </a:solidFill>
                <a:latin typeface="Century Gothic (Headings)"/>
              </a:rPr>
              <a:t>Test the model with the test data and classification:</a:t>
            </a:r>
          </a:p>
          <a:p>
            <a:r>
              <a:rPr lang="en-US" dirty="0">
                <a:solidFill>
                  <a:schemeClr val="bg1"/>
                </a:solidFill>
                <a:latin typeface="Century Gothic (Headings)"/>
              </a:rPr>
              <a:t>We will test our model's validity with rest 30% test data and make our classification.</a:t>
            </a:r>
          </a:p>
        </p:txBody>
      </p:sp>
      <p:sp>
        <p:nvSpPr>
          <p:cNvPr id="6" name="Rectangle 5"/>
          <p:cNvSpPr/>
          <p:nvPr/>
        </p:nvSpPr>
        <p:spPr>
          <a:xfrm>
            <a:off x="6527010" y="1453397"/>
            <a:ext cx="5897219" cy="4708981"/>
          </a:xfrm>
          <a:prstGeom prst="rect">
            <a:avLst/>
          </a:prstGeom>
        </p:spPr>
        <p:txBody>
          <a:bodyPr wrap="square">
            <a:spAutoFit/>
          </a:bodyPr>
          <a:lstStyle/>
          <a:p>
            <a:pPr>
              <a:lnSpc>
                <a:spcPct val="150000"/>
              </a:lnSpc>
            </a:pPr>
            <a:r>
              <a:rPr lang="en-US" sz="3000" b="1" dirty="0" smtClean="0">
                <a:solidFill>
                  <a:srgbClr val="FFC000"/>
                </a:solidFill>
                <a:latin typeface="Century Gothic (Headings)"/>
              </a:rPr>
              <a:t>Algorithms:</a:t>
            </a:r>
          </a:p>
          <a:p>
            <a:pPr marL="571500" indent="-571500">
              <a:spcBef>
                <a:spcPts val="1500"/>
              </a:spcBef>
              <a:buFont typeface="Arial" panose="020B0604020202020204" pitchFamily="34" charset="0"/>
              <a:buChar char="•"/>
            </a:pPr>
            <a:r>
              <a:rPr lang="en-US" sz="3000" b="1" dirty="0" smtClean="0">
                <a:solidFill>
                  <a:schemeClr val="bg1"/>
                </a:solidFill>
                <a:latin typeface="Century Gothic (Headings)"/>
              </a:rPr>
              <a:t>Logistic </a:t>
            </a:r>
            <a:r>
              <a:rPr lang="en-US" sz="3000" b="1" dirty="0">
                <a:solidFill>
                  <a:schemeClr val="bg1"/>
                </a:solidFill>
                <a:latin typeface="Century Gothic (Headings)"/>
              </a:rPr>
              <a:t>Regression</a:t>
            </a:r>
          </a:p>
          <a:p>
            <a:pPr marL="571500" indent="-571500">
              <a:spcBef>
                <a:spcPts val="1500"/>
              </a:spcBef>
              <a:buFont typeface="Arial" panose="020B0604020202020204" pitchFamily="34" charset="0"/>
              <a:buChar char="•"/>
            </a:pPr>
            <a:r>
              <a:rPr lang="en-US" sz="3000" b="1" dirty="0" smtClean="0">
                <a:solidFill>
                  <a:schemeClr val="bg1"/>
                </a:solidFill>
                <a:latin typeface="Century Gothic (Headings)"/>
              </a:rPr>
              <a:t>Support vector</a:t>
            </a:r>
          </a:p>
          <a:p>
            <a:pPr>
              <a:spcBef>
                <a:spcPts val="1500"/>
              </a:spcBef>
            </a:pPr>
            <a:r>
              <a:rPr lang="en-US" sz="3000" b="1" dirty="0">
                <a:solidFill>
                  <a:schemeClr val="bg1"/>
                </a:solidFill>
                <a:latin typeface="Century Gothic (Headings)"/>
              </a:rPr>
              <a:t> </a:t>
            </a:r>
            <a:r>
              <a:rPr lang="en-US" sz="3000" b="1" dirty="0" smtClean="0">
                <a:solidFill>
                  <a:schemeClr val="bg1"/>
                </a:solidFill>
                <a:latin typeface="Century Gothic (Headings)"/>
              </a:rPr>
              <a:t>    Machine</a:t>
            </a:r>
            <a:endParaRPr lang="en-US" sz="3000" b="1" dirty="0">
              <a:solidFill>
                <a:schemeClr val="bg1"/>
              </a:solidFill>
              <a:latin typeface="Century Gothic (Headings)"/>
            </a:endParaRPr>
          </a:p>
          <a:p>
            <a:pPr marL="571500" indent="-571500">
              <a:spcBef>
                <a:spcPts val="1500"/>
              </a:spcBef>
              <a:buFont typeface="Arial" panose="020B0604020202020204" pitchFamily="34" charset="0"/>
              <a:buChar char="•"/>
            </a:pPr>
            <a:r>
              <a:rPr lang="en-US" sz="3000" b="1" dirty="0" smtClean="0">
                <a:solidFill>
                  <a:schemeClr val="bg1"/>
                </a:solidFill>
                <a:latin typeface="Century Gothic (Headings)"/>
              </a:rPr>
              <a:t>Random </a:t>
            </a:r>
            <a:r>
              <a:rPr lang="en-US" sz="3000" b="1" dirty="0">
                <a:solidFill>
                  <a:schemeClr val="bg1"/>
                </a:solidFill>
                <a:latin typeface="Century Gothic (Headings)"/>
              </a:rPr>
              <a:t>Forest</a:t>
            </a:r>
          </a:p>
          <a:p>
            <a:pPr marL="571500" indent="-571500">
              <a:spcBef>
                <a:spcPts val="1500"/>
              </a:spcBef>
              <a:buFont typeface="Arial" panose="020B0604020202020204" pitchFamily="34" charset="0"/>
              <a:buChar char="•"/>
            </a:pPr>
            <a:r>
              <a:rPr lang="en-US" sz="3000" b="1" dirty="0" smtClean="0">
                <a:solidFill>
                  <a:schemeClr val="bg1"/>
                </a:solidFill>
                <a:latin typeface="Century Gothic (Headings)"/>
              </a:rPr>
              <a:t>K </a:t>
            </a:r>
            <a:r>
              <a:rPr lang="en-US" sz="3000" b="1" dirty="0">
                <a:solidFill>
                  <a:schemeClr val="bg1"/>
                </a:solidFill>
                <a:latin typeface="Century Gothic (Headings)"/>
              </a:rPr>
              <a:t>Nearest Neighbour</a:t>
            </a:r>
          </a:p>
          <a:p>
            <a:pPr marL="571500" indent="-571500">
              <a:spcBef>
                <a:spcPts val="1500"/>
              </a:spcBef>
              <a:buFont typeface="Arial" panose="020B0604020202020204" pitchFamily="34" charset="0"/>
              <a:buChar char="•"/>
            </a:pPr>
            <a:r>
              <a:rPr lang="en-US" sz="3000" b="1" dirty="0" smtClean="0">
                <a:solidFill>
                  <a:schemeClr val="bg1"/>
                </a:solidFill>
                <a:latin typeface="Century Gothic (Headings)"/>
              </a:rPr>
              <a:t> </a:t>
            </a:r>
            <a:r>
              <a:rPr lang="en-US" sz="3000" b="1" dirty="0">
                <a:solidFill>
                  <a:schemeClr val="bg1"/>
                </a:solidFill>
                <a:latin typeface="Century Gothic (Headings)"/>
              </a:rPr>
              <a:t>Naive Bayes</a:t>
            </a:r>
          </a:p>
        </p:txBody>
      </p:sp>
    </p:spTree>
    <p:extLst>
      <p:ext uri="{BB962C8B-B14F-4D97-AF65-F5344CB8AC3E}">
        <p14:creationId xmlns:p14="http://schemas.microsoft.com/office/powerpoint/2010/main" val="3728703958"/>
      </p:ext>
    </p:extLst>
  </p:cSld>
  <p:clrMapOvr>
    <a:masterClrMapping/>
  </p:clrMapOvr>
  <p:transition spd="med" advClick="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352800" y="543978"/>
            <a:ext cx="5417127" cy="900752"/>
            <a:chOff x="3352800" y="543978"/>
            <a:chExt cx="5417127" cy="900752"/>
          </a:xfrm>
        </p:grpSpPr>
        <p:sp>
          <p:nvSpPr>
            <p:cNvPr id="2" name="Rounded Rectangle 1"/>
            <p:cNvSpPr/>
            <p:nvPr/>
          </p:nvSpPr>
          <p:spPr>
            <a:xfrm>
              <a:off x="3352800" y="543978"/>
              <a:ext cx="5417127" cy="900752"/>
            </a:xfrm>
            <a:prstGeom prst="round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00166" y="640411"/>
              <a:ext cx="4991668" cy="707886"/>
            </a:xfrm>
            <a:prstGeom prst="rect">
              <a:avLst/>
            </a:prstGeom>
            <a:noFill/>
          </p:spPr>
          <p:txBody>
            <a:bodyPr wrap="square" rtlCol="0">
              <a:spAutoFit/>
            </a:bodyPr>
            <a:lstStyle/>
            <a:p>
              <a:r>
                <a:rPr lang="en-US" sz="4000" b="1" dirty="0" smtClean="0">
                  <a:solidFill>
                    <a:schemeClr val="accent4"/>
                  </a:solidFill>
                  <a:latin typeface="Century Gothic (Headings)"/>
                </a:rPr>
                <a:t>ACCURACY</a:t>
              </a:r>
              <a:r>
                <a:rPr lang="en-US" sz="4000" b="1" dirty="0" smtClean="0">
                  <a:solidFill>
                    <a:schemeClr val="bg1"/>
                  </a:solidFill>
                  <a:latin typeface="Century Gothic (Headings)"/>
                </a:rPr>
                <a:t> TABLE</a:t>
              </a:r>
              <a:endParaRPr lang="en-US" sz="4000" dirty="0">
                <a:solidFill>
                  <a:schemeClr val="bg1"/>
                </a:solidFill>
                <a:latin typeface="Century Gothic (Headings)"/>
              </a:endParaRPr>
            </a:p>
          </p:txBody>
        </p:sp>
      </p:grpSp>
      <p:sp>
        <p:nvSpPr>
          <p:cNvPr id="5" name="Rectangle 1"/>
          <p:cNvSpPr>
            <a:spLocks noChangeArrowheads="1"/>
          </p:cNvSpPr>
          <p:nvPr/>
        </p:nvSpPr>
        <p:spPr bwMode="auto">
          <a:xfrm>
            <a:off x="537523" y="1789584"/>
            <a:ext cx="55446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41388" algn="ctr"/>
              </a:tabLst>
              <a:defRPr>
                <a:solidFill>
                  <a:schemeClr val="tx1"/>
                </a:solidFill>
                <a:latin typeface="Arial" panose="020B0604020202020204" pitchFamily="34" charset="0"/>
              </a:defRPr>
            </a:lvl1pPr>
            <a:lvl2pPr eaLnBrk="0" fontAlgn="base" hangingPunct="0">
              <a:spcBef>
                <a:spcPct val="0"/>
              </a:spcBef>
              <a:spcAft>
                <a:spcPct val="0"/>
              </a:spcAft>
              <a:tabLst>
                <a:tab pos="941388" algn="ctr"/>
              </a:tabLst>
              <a:defRPr>
                <a:solidFill>
                  <a:schemeClr val="tx1"/>
                </a:solidFill>
                <a:latin typeface="Arial" panose="020B0604020202020204" pitchFamily="34" charset="0"/>
              </a:defRPr>
            </a:lvl2pPr>
            <a:lvl3pPr eaLnBrk="0" fontAlgn="base" hangingPunct="0">
              <a:spcBef>
                <a:spcPct val="0"/>
              </a:spcBef>
              <a:spcAft>
                <a:spcPct val="0"/>
              </a:spcAft>
              <a:tabLst>
                <a:tab pos="941388" algn="ctr"/>
              </a:tabLst>
              <a:defRPr>
                <a:solidFill>
                  <a:schemeClr val="tx1"/>
                </a:solidFill>
                <a:latin typeface="Arial" panose="020B0604020202020204" pitchFamily="34" charset="0"/>
              </a:defRPr>
            </a:lvl3pPr>
            <a:lvl4pPr eaLnBrk="0" fontAlgn="base" hangingPunct="0">
              <a:spcBef>
                <a:spcPct val="0"/>
              </a:spcBef>
              <a:spcAft>
                <a:spcPct val="0"/>
              </a:spcAft>
              <a:tabLst>
                <a:tab pos="941388" algn="ctr"/>
              </a:tabLst>
              <a:defRPr>
                <a:solidFill>
                  <a:schemeClr val="tx1"/>
                </a:solidFill>
                <a:latin typeface="Arial" panose="020B0604020202020204" pitchFamily="34" charset="0"/>
              </a:defRPr>
            </a:lvl4pPr>
            <a:lvl5pPr eaLnBrk="0" fontAlgn="base" hangingPunct="0">
              <a:spcBef>
                <a:spcPct val="0"/>
              </a:spcBef>
              <a:spcAft>
                <a:spcPct val="0"/>
              </a:spcAft>
              <a:tabLst>
                <a:tab pos="941388" algn="ctr"/>
              </a:tabLst>
              <a:defRPr>
                <a:solidFill>
                  <a:schemeClr val="tx1"/>
                </a:solidFill>
                <a:latin typeface="Arial" panose="020B0604020202020204" pitchFamily="34" charset="0"/>
              </a:defRPr>
            </a:lvl5pPr>
            <a:lvl6pPr eaLnBrk="0" fontAlgn="base" hangingPunct="0">
              <a:spcBef>
                <a:spcPct val="0"/>
              </a:spcBef>
              <a:spcAft>
                <a:spcPct val="0"/>
              </a:spcAft>
              <a:tabLst>
                <a:tab pos="941388" algn="ctr"/>
              </a:tabLst>
              <a:defRPr>
                <a:solidFill>
                  <a:schemeClr val="tx1"/>
                </a:solidFill>
                <a:latin typeface="Arial" panose="020B0604020202020204" pitchFamily="34" charset="0"/>
              </a:defRPr>
            </a:lvl6pPr>
            <a:lvl7pPr eaLnBrk="0" fontAlgn="base" hangingPunct="0">
              <a:spcBef>
                <a:spcPct val="0"/>
              </a:spcBef>
              <a:spcAft>
                <a:spcPct val="0"/>
              </a:spcAft>
              <a:tabLst>
                <a:tab pos="941388" algn="ctr"/>
              </a:tabLst>
              <a:defRPr>
                <a:solidFill>
                  <a:schemeClr val="tx1"/>
                </a:solidFill>
                <a:latin typeface="Arial" panose="020B0604020202020204" pitchFamily="34" charset="0"/>
              </a:defRPr>
            </a:lvl7pPr>
            <a:lvl8pPr eaLnBrk="0" fontAlgn="base" hangingPunct="0">
              <a:spcBef>
                <a:spcPct val="0"/>
              </a:spcBef>
              <a:spcAft>
                <a:spcPct val="0"/>
              </a:spcAft>
              <a:tabLst>
                <a:tab pos="941388" algn="ctr"/>
              </a:tabLst>
              <a:defRPr>
                <a:solidFill>
                  <a:schemeClr val="tx1"/>
                </a:solidFill>
                <a:latin typeface="Arial" panose="020B0604020202020204" pitchFamily="34" charset="0"/>
              </a:defRPr>
            </a:lvl8pPr>
            <a:lvl9pPr eaLnBrk="0" fontAlgn="base" hangingPunct="0">
              <a:spcBef>
                <a:spcPct val="0"/>
              </a:spcBef>
              <a:spcAft>
                <a:spcPct val="0"/>
              </a:spcAft>
              <a:tabLst>
                <a:tab pos="9413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41388" algn="ctr"/>
              </a:tabLst>
            </a:pPr>
            <a:r>
              <a:rPr kumimoji="0" lang="en-US" altLang="en-US" b="0" i="0" u="none" strike="noStrike" cap="none" normalizeH="0" baseline="0" dirty="0" smtClean="0">
                <a:ln>
                  <a:noFill/>
                </a:ln>
                <a:solidFill>
                  <a:schemeClr val="bg1"/>
                </a:solidFill>
                <a:effectLst/>
                <a:latin typeface="Century Gothic (Headings)"/>
                <a:ea typeface="Times New Roman" panose="02020603050405020304" pitchFamily="18" charset="0"/>
                <a:cs typeface="Calibri" panose="020F0502020204030204" pitchFamily="34" charset="0"/>
              </a:rPr>
              <a:t>Now let take a look on the table given below which will give as the accuracy at a glance .</a:t>
            </a:r>
            <a:endParaRPr kumimoji="0" lang="en-US" altLang="en-US" b="0" i="0" u="none" strike="noStrike" cap="none" normalizeH="0" baseline="0" dirty="0" smtClean="0">
              <a:ln>
                <a:noFill/>
              </a:ln>
              <a:solidFill>
                <a:schemeClr val="bg1"/>
              </a:solidFill>
              <a:effectLst/>
              <a:latin typeface="Century Gothic (Headings)"/>
            </a:endParaRPr>
          </a:p>
        </p:txBody>
      </p:sp>
      <p:sp>
        <p:nvSpPr>
          <p:cNvPr id="9" name="Rectangle 3"/>
          <p:cNvSpPr>
            <a:spLocks noChangeArrowheads="1"/>
          </p:cNvSpPr>
          <p:nvPr/>
        </p:nvSpPr>
        <p:spPr bwMode="auto">
          <a:xfrm>
            <a:off x="6303819" y="2749766"/>
            <a:ext cx="12192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6303819" y="1789584"/>
            <a:ext cx="5486400" cy="646331"/>
          </a:xfrm>
          <a:prstGeom prst="rect">
            <a:avLst/>
          </a:prstGeom>
          <a:noFill/>
        </p:spPr>
        <p:txBody>
          <a:bodyPr wrap="square" rtlCol="0">
            <a:spAutoFit/>
          </a:bodyPr>
          <a:lstStyle/>
          <a:p>
            <a:r>
              <a:rPr lang="en-US" dirty="0">
                <a:solidFill>
                  <a:schemeClr val="bg1"/>
                </a:solidFill>
                <a:latin typeface="Century Gothic (Headings)"/>
              </a:rPr>
              <a:t>We utilize different algorithm to get highest accuracy to exactness from our dataset. </a:t>
            </a:r>
          </a:p>
        </p:txBody>
      </p:sp>
      <p:graphicFrame>
        <p:nvGraphicFramePr>
          <p:cNvPr id="6" name="Table 5"/>
          <p:cNvGraphicFramePr>
            <a:graphicFrameLocks noGrp="1"/>
          </p:cNvGraphicFramePr>
          <p:nvPr>
            <p:extLst>
              <p:ext uri="{D42A27DB-BD31-4B8C-83A1-F6EECF244321}">
                <p14:modId xmlns:p14="http://schemas.microsoft.com/office/powerpoint/2010/main" val="978168886"/>
              </p:ext>
            </p:extLst>
          </p:nvPr>
        </p:nvGraphicFramePr>
        <p:xfrm>
          <a:off x="866594" y="2845402"/>
          <a:ext cx="4939119" cy="3250599"/>
        </p:xfrm>
        <a:graphic>
          <a:graphicData uri="http://schemas.openxmlformats.org/drawingml/2006/table">
            <a:tbl>
              <a:tblPr firstRow="1" firstCol="1" bandRow="1">
                <a:tableStyleId>{5C22544A-7EE6-4342-B048-85BDC9FD1C3A}</a:tableStyleId>
              </a:tblPr>
              <a:tblGrid>
                <a:gridCol w="1646373">
                  <a:extLst>
                    <a:ext uri="{9D8B030D-6E8A-4147-A177-3AD203B41FA5}">
                      <a16:colId xmlns:a16="http://schemas.microsoft.com/office/drawing/2014/main" val="4007148723"/>
                    </a:ext>
                  </a:extLst>
                </a:gridCol>
                <a:gridCol w="1646373">
                  <a:extLst>
                    <a:ext uri="{9D8B030D-6E8A-4147-A177-3AD203B41FA5}">
                      <a16:colId xmlns:a16="http://schemas.microsoft.com/office/drawing/2014/main" val="1812791519"/>
                    </a:ext>
                  </a:extLst>
                </a:gridCol>
                <a:gridCol w="1646373">
                  <a:extLst>
                    <a:ext uri="{9D8B030D-6E8A-4147-A177-3AD203B41FA5}">
                      <a16:colId xmlns:a16="http://schemas.microsoft.com/office/drawing/2014/main" val="1533378886"/>
                    </a:ext>
                  </a:extLst>
                </a:gridCol>
              </a:tblGrid>
              <a:tr h="549094">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07000"/>
                        </a:lnSpc>
                        <a:spcBef>
                          <a:spcPts val="1200"/>
                        </a:spcBef>
                        <a:spcAft>
                          <a:spcPts val="0"/>
                        </a:spcAft>
                      </a:pPr>
                      <a:r>
                        <a:rPr lang="en-US" sz="900">
                          <a:effectLst/>
                        </a:rPr>
                        <a:t>METHOD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07000"/>
                        </a:lnSpc>
                        <a:spcBef>
                          <a:spcPts val="1200"/>
                        </a:spcBef>
                        <a:spcAft>
                          <a:spcPts val="0"/>
                        </a:spcAft>
                      </a:pPr>
                      <a:r>
                        <a:rPr lang="en-US" sz="900" dirty="0">
                          <a:effectLst/>
                        </a:rPr>
                        <a:t>ACCURACY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769036411"/>
                  </a:ext>
                </a:extLst>
              </a:tr>
              <a:tr h="534439">
                <a:tc>
                  <a:txBody>
                    <a:bodyPr/>
                    <a:lstStyle/>
                    <a:p>
                      <a:pPr marL="0" marR="0" algn="r">
                        <a:lnSpc>
                          <a:spcPct val="107000"/>
                        </a:lnSpc>
                        <a:spcBef>
                          <a:spcPts val="1200"/>
                        </a:spcBef>
                        <a:spcAft>
                          <a:spcPts val="0"/>
                        </a:spcAft>
                      </a:pPr>
                      <a:r>
                        <a:rPr lang="en-US" sz="9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07000"/>
                        </a:lnSpc>
                        <a:spcBef>
                          <a:spcPts val="1200"/>
                        </a:spcBef>
                        <a:spcAft>
                          <a:spcPts val="0"/>
                        </a:spcAft>
                      </a:pPr>
                      <a:r>
                        <a:rPr lang="en-US" sz="900">
                          <a:effectLst/>
                        </a:rPr>
                        <a:t>Random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07000"/>
                        </a:lnSpc>
                        <a:spcBef>
                          <a:spcPts val="1200"/>
                        </a:spcBef>
                        <a:spcAft>
                          <a:spcPts val="0"/>
                        </a:spcAft>
                      </a:pPr>
                      <a:r>
                        <a:rPr lang="en-US" sz="900">
                          <a:effectLst/>
                        </a:rPr>
                        <a:t>77.50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046168499"/>
                  </a:ext>
                </a:extLst>
              </a:tr>
              <a:tr h="549094">
                <a:tc>
                  <a:txBody>
                    <a:bodyPr/>
                    <a:lstStyle/>
                    <a:p>
                      <a:pPr marL="0" marR="0" algn="r">
                        <a:lnSpc>
                          <a:spcPct val="107000"/>
                        </a:lnSpc>
                        <a:spcBef>
                          <a:spcPts val="120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07000"/>
                        </a:lnSpc>
                        <a:spcBef>
                          <a:spcPts val="1200"/>
                        </a:spcBef>
                        <a:spcAft>
                          <a:spcPts val="0"/>
                        </a:spcAft>
                      </a:pPr>
                      <a:r>
                        <a:rPr lang="en-US" sz="900">
                          <a:effectLst/>
                        </a:rPr>
                        <a:t>KNN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07000"/>
                        </a:lnSpc>
                        <a:spcBef>
                          <a:spcPts val="1200"/>
                        </a:spcBef>
                        <a:spcAft>
                          <a:spcPts val="0"/>
                        </a:spcAft>
                      </a:pPr>
                      <a:r>
                        <a:rPr lang="en-US" sz="900">
                          <a:effectLst/>
                        </a:rPr>
                        <a:t>77.50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439161884"/>
                  </a:ext>
                </a:extLst>
              </a:tr>
              <a:tr h="534439">
                <a:tc>
                  <a:txBody>
                    <a:bodyPr/>
                    <a:lstStyle/>
                    <a:p>
                      <a:pPr marL="0" marR="0" algn="r">
                        <a:lnSpc>
                          <a:spcPct val="107000"/>
                        </a:lnSpc>
                        <a:spcBef>
                          <a:spcPts val="120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07000"/>
                        </a:lnSpc>
                        <a:spcBef>
                          <a:spcPts val="1200"/>
                        </a:spcBef>
                        <a:spcAft>
                          <a:spcPts val="0"/>
                        </a:spcAft>
                      </a:pPr>
                      <a:r>
                        <a:rPr lang="en-US" sz="900">
                          <a:effectLst/>
                        </a:rPr>
                        <a:t>SVM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07000"/>
                        </a:lnSpc>
                        <a:spcBef>
                          <a:spcPts val="1200"/>
                        </a:spcBef>
                        <a:spcAft>
                          <a:spcPts val="0"/>
                        </a:spcAft>
                      </a:pPr>
                      <a:r>
                        <a:rPr lang="en-US" sz="900">
                          <a:effectLst/>
                        </a:rPr>
                        <a:t>78.33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989798142"/>
                  </a:ext>
                </a:extLst>
              </a:tr>
              <a:tr h="549094">
                <a:tc>
                  <a:txBody>
                    <a:bodyPr/>
                    <a:lstStyle/>
                    <a:p>
                      <a:pPr marL="0" marR="0" algn="r">
                        <a:lnSpc>
                          <a:spcPct val="107000"/>
                        </a:lnSpc>
                        <a:spcBef>
                          <a:spcPts val="1200"/>
                        </a:spcBef>
                        <a:spcAft>
                          <a:spcPts val="0"/>
                        </a:spcAft>
                      </a:pPr>
                      <a:r>
                        <a:rPr lang="en-US" sz="9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07000"/>
                        </a:lnSpc>
                        <a:spcBef>
                          <a:spcPts val="1200"/>
                        </a:spcBef>
                        <a:spcAft>
                          <a:spcPts val="0"/>
                        </a:spcAft>
                      </a:pPr>
                      <a:r>
                        <a:rPr lang="en-US" sz="900">
                          <a:effectLst/>
                        </a:rPr>
                        <a:t>Naive_Bayes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07000"/>
                        </a:lnSpc>
                        <a:spcBef>
                          <a:spcPts val="1200"/>
                        </a:spcBef>
                        <a:spcAft>
                          <a:spcPts val="0"/>
                        </a:spcAft>
                      </a:pPr>
                      <a:r>
                        <a:rPr lang="en-US" sz="900">
                          <a:effectLst/>
                        </a:rPr>
                        <a:t>78.33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299016732"/>
                  </a:ext>
                </a:extLst>
              </a:tr>
              <a:tr h="534439">
                <a:tc>
                  <a:txBody>
                    <a:bodyPr/>
                    <a:lstStyle/>
                    <a:p>
                      <a:pPr marL="0" marR="0" algn="r">
                        <a:lnSpc>
                          <a:spcPct val="107000"/>
                        </a:lnSpc>
                        <a:spcBef>
                          <a:spcPts val="1200"/>
                        </a:spcBef>
                        <a:spcAft>
                          <a:spcPts val="0"/>
                        </a:spcAft>
                      </a:pPr>
                      <a:r>
                        <a:rPr lang="en-US" sz="9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07000"/>
                        </a:lnSpc>
                        <a:spcBef>
                          <a:spcPts val="1200"/>
                        </a:spcBef>
                        <a:spcAft>
                          <a:spcPts val="0"/>
                        </a:spcAft>
                      </a:pPr>
                      <a:r>
                        <a:rPr lang="en-US" sz="900">
                          <a:effectLst/>
                        </a:rPr>
                        <a:t>Logistic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07000"/>
                        </a:lnSpc>
                        <a:spcBef>
                          <a:spcPts val="1200"/>
                        </a:spcBef>
                        <a:spcAft>
                          <a:spcPts val="0"/>
                        </a:spcAft>
                      </a:pPr>
                      <a:r>
                        <a:rPr lang="en-US" sz="900" dirty="0">
                          <a:effectLst/>
                        </a:rPr>
                        <a:t>80.83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516155016"/>
                  </a:ext>
                </a:extLst>
              </a:tr>
            </a:tbl>
          </a:graphicData>
        </a:graphic>
      </p:graphicFrame>
      <p:grpSp>
        <p:nvGrpSpPr>
          <p:cNvPr id="15" name="Group 14"/>
          <p:cNvGrpSpPr/>
          <p:nvPr/>
        </p:nvGrpSpPr>
        <p:grpSpPr>
          <a:xfrm>
            <a:off x="6563262" y="2839268"/>
            <a:ext cx="4967514" cy="3244634"/>
            <a:chOff x="6428014" y="2841900"/>
            <a:chExt cx="4967514" cy="3244634"/>
          </a:xfrm>
        </p:grpSpPr>
        <p:sp>
          <p:nvSpPr>
            <p:cNvPr id="7" name="Rectangle 6"/>
            <p:cNvSpPr/>
            <p:nvPr/>
          </p:nvSpPr>
          <p:spPr>
            <a:xfrm>
              <a:off x="6428014" y="2841900"/>
              <a:ext cx="4967514" cy="32446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hart 12"/>
            <p:cNvGraphicFramePr/>
            <p:nvPr>
              <p:extLst>
                <p:ext uri="{D42A27DB-BD31-4B8C-83A1-F6EECF244321}">
                  <p14:modId xmlns:p14="http://schemas.microsoft.com/office/powerpoint/2010/main" val="355400414"/>
                </p:ext>
              </p:extLst>
            </p:nvPr>
          </p:nvGraphicFramePr>
          <p:xfrm>
            <a:off x="6625771" y="2978366"/>
            <a:ext cx="4572000" cy="2743102"/>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31217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0" fill="hold"/>
                                        <p:tgtEl>
                                          <p:spTgt spid="4"/>
                                        </p:tgtEl>
                                        <p:attrNameLst>
                                          <p:attrName>ppt_w</p:attrName>
                                        </p:attrNameLst>
                                      </p:cBhvr>
                                      <p:tavLst>
                                        <p:tav tm="0">
                                          <p:val>
                                            <p:fltVal val="0"/>
                                          </p:val>
                                        </p:tav>
                                        <p:tav tm="100000">
                                          <p:val>
                                            <p:strVal val="#ppt_w"/>
                                          </p:val>
                                        </p:tav>
                                      </p:tavLst>
                                    </p:anim>
                                    <p:anim calcmode="lin" valueType="num">
                                      <p:cBhvr>
                                        <p:cTn id="8" dur="1500" fill="hold"/>
                                        <p:tgtEl>
                                          <p:spTgt spid="4"/>
                                        </p:tgtEl>
                                        <p:attrNameLst>
                                          <p:attrName>ppt_h</p:attrName>
                                        </p:attrNameLst>
                                      </p:cBhvr>
                                      <p:tavLst>
                                        <p:tav tm="0">
                                          <p:val>
                                            <p:fltVal val="0"/>
                                          </p:val>
                                        </p:tav>
                                        <p:tav tm="100000">
                                          <p:val>
                                            <p:strVal val="#ppt_h"/>
                                          </p:val>
                                        </p:tav>
                                      </p:tavLst>
                                    </p:anim>
                                    <p:animEffect transition="in" filter="fade">
                                      <p:cBhvr>
                                        <p:cTn id="9" dur="1500"/>
                                        <p:tgtEl>
                                          <p:spTgt spid="4"/>
                                        </p:tgtEl>
                                      </p:cBhvr>
                                    </p:animEffect>
                                  </p:childTnLst>
                                </p:cTn>
                              </p:par>
                            </p:childTnLst>
                          </p:cTn>
                        </p:par>
                        <p:par>
                          <p:cTn id="10" fill="hold">
                            <p:stCondLst>
                              <p:cond delay="1500"/>
                            </p:stCondLst>
                            <p:childTnLst>
                              <p:par>
                                <p:cTn id="11" presetID="26"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80">
                                          <p:stCondLst>
                                            <p:cond delay="0"/>
                                          </p:stCondLst>
                                        </p:cTn>
                                        <p:tgtEl>
                                          <p:spTgt spid="12"/>
                                        </p:tgtEl>
                                      </p:cBhvr>
                                    </p:animEffect>
                                    <p:anim calcmode="lin" valueType="num">
                                      <p:cBhvr>
                                        <p:cTn id="1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9" dur="26">
                                          <p:stCondLst>
                                            <p:cond delay="650"/>
                                          </p:stCondLst>
                                        </p:cTn>
                                        <p:tgtEl>
                                          <p:spTgt spid="12"/>
                                        </p:tgtEl>
                                      </p:cBhvr>
                                      <p:to x="100000" y="60000"/>
                                    </p:animScale>
                                    <p:animScale>
                                      <p:cBhvr>
                                        <p:cTn id="20" dur="166" decel="50000">
                                          <p:stCondLst>
                                            <p:cond delay="676"/>
                                          </p:stCondLst>
                                        </p:cTn>
                                        <p:tgtEl>
                                          <p:spTgt spid="12"/>
                                        </p:tgtEl>
                                      </p:cBhvr>
                                      <p:to x="100000" y="100000"/>
                                    </p:animScale>
                                    <p:animScale>
                                      <p:cBhvr>
                                        <p:cTn id="21" dur="26">
                                          <p:stCondLst>
                                            <p:cond delay="1312"/>
                                          </p:stCondLst>
                                        </p:cTn>
                                        <p:tgtEl>
                                          <p:spTgt spid="12"/>
                                        </p:tgtEl>
                                      </p:cBhvr>
                                      <p:to x="100000" y="80000"/>
                                    </p:animScale>
                                    <p:animScale>
                                      <p:cBhvr>
                                        <p:cTn id="22" dur="166" decel="50000">
                                          <p:stCondLst>
                                            <p:cond delay="1338"/>
                                          </p:stCondLst>
                                        </p:cTn>
                                        <p:tgtEl>
                                          <p:spTgt spid="12"/>
                                        </p:tgtEl>
                                      </p:cBhvr>
                                      <p:to x="100000" y="100000"/>
                                    </p:animScale>
                                    <p:animScale>
                                      <p:cBhvr>
                                        <p:cTn id="23" dur="26">
                                          <p:stCondLst>
                                            <p:cond delay="1642"/>
                                          </p:stCondLst>
                                        </p:cTn>
                                        <p:tgtEl>
                                          <p:spTgt spid="12"/>
                                        </p:tgtEl>
                                      </p:cBhvr>
                                      <p:to x="100000" y="90000"/>
                                    </p:animScale>
                                    <p:animScale>
                                      <p:cBhvr>
                                        <p:cTn id="24" dur="166" decel="50000">
                                          <p:stCondLst>
                                            <p:cond delay="1668"/>
                                          </p:stCondLst>
                                        </p:cTn>
                                        <p:tgtEl>
                                          <p:spTgt spid="12"/>
                                        </p:tgtEl>
                                      </p:cBhvr>
                                      <p:to x="100000" y="100000"/>
                                    </p:animScale>
                                    <p:animScale>
                                      <p:cBhvr>
                                        <p:cTn id="25" dur="26">
                                          <p:stCondLst>
                                            <p:cond delay="1808"/>
                                          </p:stCondLst>
                                        </p:cTn>
                                        <p:tgtEl>
                                          <p:spTgt spid="12"/>
                                        </p:tgtEl>
                                      </p:cBhvr>
                                      <p:to x="100000" y="95000"/>
                                    </p:animScale>
                                    <p:animScale>
                                      <p:cBhvr>
                                        <p:cTn id="26" dur="166" decel="50000">
                                          <p:stCondLst>
                                            <p:cond delay="1834"/>
                                          </p:stCondLst>
                                        </p:cTn>
                                        <p:tgtEl>
                                          <p:spTgt spid="12"/>
                                        </p:tgtEl>
                                      </p:cBhvr>
                                      <p:to x="100000" y="100000"/>
                                    </p:animScale>
                                  </p:childTnLst>
                                </p:cTn>
                              </p:par>
                              <p:par>
                                <p:cTn id="27" presetID="26"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80">
                                          <p:stCondLst>
                                            <p:cond delay="0"/>
                                          </p:stCondLst>
                                        </p:cTn>
                                        <p:tgtEl>
                                          <p:spTgt spid="5"/>
                                        </p:tgtEl>
                                      </p:cBhvr>
                                    </p:animEffect>
                                    <p:anim calcmode="lin" valueType="num">
                                      <p:cBhvr>
                                        <p:cTn id="3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5" dur="26">
                                          <p:stCondLst>
                                            <p:cond delay="650"/>
                                          </p:stCondLst>
                                        </p:cTn>
                                        <p:tgtEl>
                                          <p:spTgt spid="5"/>
                                        </p:tgtEl>
                                      </p:cBhvr>
                                      <p:to x="100000" y="60000"/>
                                    </p:animScale>
                                    <p:animScale>
                                      <p:cBhvr>
                                        <p:cTn id="36" dur="166" decel="50000">
                                          <p:stCondLst>
                                            <p:cond delay="676"/>
                                          </p:stCondLst>
                                        </p:cTn>
                                        <p:tgtEl>
                                          <p:spTgt spid="5"/>
                                        </p:tgtEl>
                                      </p:cBhvr>
                                      <p:to x="100000" y="100000"/>
                                    </p:animScale>
                                    <p:animScale>
                                      <p:cBhvr>
                                        <p:cTn id="37" dur="26">
                                          <p:stCondLst>
                                            <p:cond delay="1312"/>
                                          </p:stCondLst>
                                        </p:cTn>
                                        <p:tgtEl>
                                          <p:spTgt spid="5"/>
                                        </p:tgtEl>
                                      </p:cBhvr>
                                      <p:to x="100000" y="80000"/>
                                    </p:animScale>
                                    <p:animScale>
                                      <p:cBhvr>
                                        <p:cTn id="38" dur="166" decel="50000">
                                          <p:stCondLst>
                                            <p:cond delay="1338"/>
                                          </p:stCondLst>
                                        </p:cTn>
                                        <p:tgtEl>
                                          <p:spTgt spid="5"/>
                                        </p:tgtEl>
                                      </p:cBhvr>
                                      <p:to x="100000" y="100000"/>
                                    </p:animScale>
                                    <p:animScale>
                                      <p:cBhvr>
                                        <p:cTn id="39" dur="26">
                                          <p:stCondLst>
                                            <p:cond delay="1642"/>
                                          </p:stCondLst>
                                        </p:cTn>
                                        <p:tgtEl>
                                          <p:spTgt spid="5"/>
                                        </p:tgtEl>
                                      </p:cBhvr>
                                      <p:to x="100000" y="90000"/>
                                    </p:animScale>
                                    <p:animScale>
                                      <p:cBhvr>
                                        <p:cTn id="40" dur="166" decel="50000">
                                          <p:stCondLst>
                                            <p:cond delay="1668"/>
                                          </p:stCondLst>
                                        </p:cTn>
                                        <p:tgtEl>
                                          <p:spTgt spid="5"/>
                                        </p:tgtEl>
                                      </p:cBhvr>
                                      <p:to x="100000" y="100000"/>
                                    </p:animScale>
                                    <p:animScale>
                                      <p:cBhvr>
                                        <p:cTn id="41" dur="26">
                                          <p:stCondLst>
                                            <p:cond delay="1808"/>
                                          </p:stCondLst>
                                        </p:cTn>
                                        <p:tgtEl>
                                          <p:spTgt spid="5"/>
                                        </p:tgtEl>
                                      </p:cBhvr>
                                      <p:to x="100000" y="95000"/>
                                    </p:animScale>
                                    <p:animScale>
                                      <p:cBhvr>
                                        <p:cTn id="4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ace detection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9283700" y="2542736"/>
            <a:ext cx="2908300" cy="4315264"/>
          </a:xfrm>
          <a:prstGeom prst="rect">
            <a:avLst/>
          </a:prstGeom>
          <a:noFill/>
          <a:ln>
            <a:noFill/>
          </a:ln>
        </p:spPr>
      </p:pic>
      <p:sp>
        <p:nvSpPr>
          <p:cNvPr id="2" name="Title 1"/>
          <p:cNvSpPr>
            <a:spLocks noGrp="1"/>
          </p:cNvSpPr>
          <p:nvPr>
            <p:ph type="title"/>
          </p:nvPr>
        </p:nvSpPr>
        <p:spPr>
          <a:xfrm>
            <a:off x="1479274" y="0"/>
            <a:ext cx="9233453" cy="1325563"/>
          </a:xfrm>
        </p:spPr>
        <p:txBody>
          <a:bodyPr/>
          <a:lstStyle/>
          <a:p>
            <a:r>
              <a:rPr lang="en-US" b="1" dirty="0" smtClean="0">
                <a:solidFill>
                  <a:schemeClr val="bg1"/>
                </a:solidFill>
                <a:latin typeface="Century Gothic (Headings)"/>
              </a:rPr>
              <a:t>Receiver Operating Characteristic </a:t>
            </a:r>
            <a:endParaRPr lang="en-US" b="1" dirty="0">
              <a:solidFill>
                <a:schemeClr val="bg1"/>
              </a:solidFill>
              <a:latin typeface="Century Gothic (Heading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274" y="1325563"/>
            <a:ext cx="6409621" cy="5227917"/>
          </a:xfrm>
          <a:prstGeom prst="rect">
            <a:avLst/>
          </a:prstGeom>
        </p:spPr>
      </p:pic>
      <p:sp>
        <p:nvSpPr>
          <p:cNvPr id="5" name="Rectangle 4"/>
          <p:cNvSpPr/>
          <p:nvPr/>
        </p:nvSpPr>
        <p:spPr>
          <a:xfrm>
            <a:off x="8159750" y="1325563"/>
            <a:ext cx="3613150" cy="1754326"/>
          </a:xfrm>
          <a:prstGeom prst="rect">
            <a:avLst/>
          </a:prstGeom>
        </p:spPr>
        <p:txBody>
          <a:bodyPr wrap="square">
            <a:spAutoFit/>
          </a:bodyPr>
          <a:lstStyle/>
          <a:p>
            <a:pPr algn="just"/>
            <a:r>
              <a:rPr lang="en-US" dirty="0">
                <a:solidFill>
                  <a:schemeClr val="bg1"/>
                </a:solidFill>
                <a:latin typeface="Century Gothic (Headings)"/>
                <a:ea typeface="Calibri" panose="020F0502020204030204" pitchFamily="34" charset="0"/>
              </a:rPr>
              <a:t>The AUC is a popular metric used </a:t>
            </a:r>
            <a:r>
              <a:rPr lang="en-US" dirty="0" smtClean="0">
                <a:solidFill>
                  <a:schemeClr val="bg1"/>
                </a:solidFill>
                <a:latin typeface="Century Gothic (Headings)"/>
                <a:ea typeface="Calibri" panose="020F0502020204030204" pitchFamily="34" charset="0"/>
              </a:rPr>
              <a:t>to evaluate </a:t>
            </a:r>
            <a:r>
              <a:rPr lang="en-US" dirty="0">
                <a:solidFill>
                  <a:schemeClr val="bg1"/>
                </a:solidFill>
                <a:latin typeface="Century Gothic (Headings)"/>
                <a:ea typeface="Calibri" panose="020F0502020204030204" pitchFamily="34" charset="0"/>
              </a:rPr>
              <a:t>the performance of </a:t>
            </a:r>
            <a:r>
              <a:rPr lang="en-US" dirty="0" smtClean="0">
                <a:solidFill>
                  <a:schemeClr val="bg1"/>
                </a:solidFill>
                <a:latin typeface="Century Gothic (Headings)"/>
                <a:ea typeface="Calibri" panose="020F0502020204030204" pitchFamily="34" charset="0"/>
              </a:rPr>
              <a:t>binary classification </a:t>
            </a:r>
            <a:r>
              <a:rPr lang="en-US" dirty="0">
                <a:solidFill>
                  <a:schemeClr val="bg1"/>
                </a:solidFill>
                <a:latin typeface="Century Gothic (Headings)"/>
                <a:ea typeface="Calibri" panose="020F0502020204030204" pitchFamily="34" charset="0"/>
              </a:rPr>
              <a:t>models. It measures </a:t>
            </a:r>
            <a:r>
              <a:rPr lang="en-US" dirty="0" smtClean="0">
                <a:solidFill>
                  <a:schemeClr val="bg1"/>
                </a:solidFill>
                <a:latin typeface="Century Gothic (Headings)"/>
                <a:ea typeface="Calibri" panose="020F0502020204030204" pitchFamily="34" charset="0"/>
              </a:rPr>
              <a:t>the degree of separability </a:t>
            </a:r>
            <a:r>
              <a:rPr lang="en-US" dirty="0">
                <a:solidFill>
                  <a:schemeClr val="bg1"/>
                </a:solidFill>
                <a:latin typeface="Century Gothic (Headings)"/>
                <a:ea typeface="Calibri" panose="020F0502020204030204" pitchFamily="34" charset="0"/>
              </a:rPr>
              <a:t>between </a:t>
            </a:r>
            <a:r>
              <a:rPr lang="en-US" dirty="0" smtClean="0">
                <a:solidFill>
                  <a:schemeClr val="bg1"/>
                </a:solidFill>
                <a:latin typeface="Century Gothic (Headings)"/>
                <a:ea typeface="Calibri" panose="020F0502020204030204" pitchFamily="34" charset="0"/>
              </a:rPr>
              <a:t>the positive </a:t>
            </a:r>
            <a:r>
              <a:rPr lang="en-US" dirty="0">
                <a:solidFill>
                  <a:schemeClr val="bg1"/>
                </a:solidFill>
                <a:latin typeface="Century Gothic (Headings)"/>
                <a:ea typeface="Calibri" panose="020F0502020204030204" pitchFamily="34" charset="0"/>
              </a:rPr>
              <a:t>and negative </a:t>
            </a:r>
            <a:r>
              <a:rPr lang="en-US" dirty="0" smtClean="0">
                <a:solidFill>
                  <a:schemeClr val="bg1"/>
                </a:solidFill>
                <a:latin typeface="Century Gothic (Headings)"/>
                <a:ea typeface="Calibri" panose="020F0502020204030204" pitchFamily="34" charset="0"/>
              </a:rPr>
              <a:t>classes.</a:t>
            </a:r>
            <a:endParaRPr lang="en-US" dirty="0">
              <a:solidFill>
                <a:schemeClr val="bg1"/>
              </a:solidFill>
              <a:latin typeface="Century Gothic (Headings)"/>
            </a:endParaRPr>
          </a:p>
        </p:txBody>
      </p:sp>
      <p:sp>
        <p:nvSpPr>
          <p:cNvPr id="7" name="Rectangle 6"/>
          <p:cNvSpPr/>
          <p:nvPr/>
        </p:nvSpPr>
        <p:spPr>
          <a:xfrm>
            <a:off x="8159750" y="3419899"/>
            <a:ext cx="3613150" cy="2862322"/>
          </a:xfrm>
          <a:prstGeom prst="rect">
            <a:avLst/>
          </a:prstGeom>
        </p:spPr>
        <p:txBody>
          <a:bodyPr wrap="square">
            <a:spAutoFit/>
          </a:bodyPr>
          <a:lstStyle/>
          <a:p>
            <a:r>
              <a:rPr lang="en-US" dirty="0">
                <a:solidFill>
                  <a:schemeClr val="bg1"/>
                </a:solidFill>
                <a:latin typeface="Century Gothic (Headings)"/>
              </a:rPr>
              <a:t>The AUC value ranges from 0 to 1, with higher values indicating better performance</a:t>
            </a:r>
            <a:r>
              <a:rPr lang="en-US" dirty="0" smtClean="0">
                <a:solidFill>
                  <a:schemeClr val="bg1"/>
                </a:solidFill>
                <a:latin typeface="Century Gothic (Headings)"/>
              </a:rPr>
              <a:t>.</a:t>
            </a:r>
          </a:p>
          <a:p>
            <a:endParaRPr lang="en-US" dirty="0">
              <a:solidFill>
                <a:schemeClr val="bg1"/>
              </a:solidFill>
              <a:latin typeface="Century Gothic (Headings)"/>
            </a:endParaRPr>
          </a:p>
          <a:p>
            <a:r>
              <a:rPr lang="en-US" dirty="0" smtClean="0">
                <a:solidFill>
                  <a:schemeClr val="bg1"/>
                </a:solidFill>
                <a:latin typeface="Century Gothic (Headings)"/>
              </a:rPr>
              <a:t>So we can make a decision from that algorithm that, Random Forest has </a:t>
            </a:r>
            <a:r>
              <a:rPr lang="en-US" dirty="0">
                <a:solidFill>
                  <a:schemeClr val="bg1"/>
                </a:solidFill>
                <a:latin typeface="Century Gothic (Headings)"/>
              </a:rPr>
              <a:t>the highest discriminatory power among the models with AUC values of 0.89 </a:t>
            </a:r>
            <a:r>
              <a:rPr lang="en-US" dirty="0" smtClean="0">
                <a:solidFill>
                  <a:schemeClr val="bg1"/>
                </a:solidFill>
                <a:latin typeface="Century Gothic (Headings)"/>
              </a:rPr>
              <a:t>.</a:t>
            </a:r>
            <a:endParaRPr lang="en-US" dirty="0">
              <a:solidFill>
                <a:schemeClr val="bg1"/>
              </a:solidFill>
              <a:latin typeface="Century Gothic (Headings)"/>
            </a:endParaRPr>
          </a:p>
          <a:p>
            <a:endParaRPr lang="en-US" dirty="0">
              <a:solidFill>
                <a:schemeClr val="bg1"/>
              </a:solidFill>
              <a:latin typeface="Century Gothic (Headings)"/>
            </a:endParaRPr>
          </a:p>
        </p:txBody>
      </p:sp>
    </p:spTree>
    <p:extLst>
      <p:ext uri="{BB962C8B-B14F-4D97-AF65-F5344CB8AC3E}">
        <p14:creationId xmlns:p14="http://schemas.microsoft.com/office/powerpoint/2010/main" val="3826237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7365" y="3545646"/>
            <a:ext cx="3218865" cy="553998"/>
          </a:xfrm>
          <a:prstGeom prst="rect">
            <a:avLst/>
          </a:prstGeom>
          <a:noFill/>
        </p:spPr>
        <p:txBody>
          <a:bodyPr wrap="square" rtlCol="0">
            <a:spAutoFit/>
          </a:bodyPr>
          <a:lstStyle/>
          <a:p>
            <a:r>
              <a:rPr lang="en-US" sz="3000" b="1" dirty="0" smtClean="0">
                <a:solidFill>
                  <a:schemeClr val="bg1"/>
                </a:solidFill>
                <a:latin typeface="Century Gothic (Headings)"/>
              </a:rPr>
              <a:t>FUTURE</a:t>
            </a:r>
            <a:r>
              <a:rPr lang="en-US" sz="3000" b="1" dirty="0" smtClean="0">
                <a:latin typeface="Century Gothic (Headings)"/>
              </a:rPr>
              <a:t> </a:t>
            </a:r>
            <a:r>
              <a:rPr lang="en-US" sz="3000" b="1" dirty="0" smtClean="0">
                <a:solidFill>
                  <a:schemeClr val="accent4"/>
                </a:solidFill>
                <a:latin typeface="Century Gothic (Headings)"/>
              </a:rPr>
              <a:t>GOALS</a:t>
            </a:r>
            <a:endParaRPr lang="en-US" sz="3000" dirty="0">
              <a:solidFill>
                <a:schemeClr val="accent4"/>
              </a:solidFill>
              <a:latin typeface="Century Gothic (Headings)"/>
            </a:endParaRPr>
          </a:p>
        </p:txBody>
      </p:sp>
      <p:sp>
        <p:nvSpPr>
          <p:cNvPr id="4" name="TextBox 3"/>
          <p:cNvSpPr txBox="1"/>
          <p:nvPr/>
        </p:nvSpPr>
        <p:spPr>
          <a:xfrm>
            <a:off x="657365" y="4124855"/>
            <a:ext cx="10877265" cy="2308324"/>
          </a:xfrm>
          <a:prstGeom prst="rect">
            <a:avLst/>
          </a:prstGeom>
          <a:noFill/>
        </p:spPr>
        <p:txBody>
          <a:bodyPr wrap="square" rtlCol="0">
            <a:spAutoFit/>
          </a:bodyPr>
          <a:lstStyle/>
          <a:p>
            <a:pPr algn="just"/>
            <a:r>
              <a:rPr lang="en-US" dirty="0">
                <a:solidFill>
                  <a:schemeClr val="bg1"/>
                </a:solidFill>
                <a:latin typeface="Century Gothic (Headings)"/>
              </a:rPr>
              <a:t>For the purpose of this project we face a lots of odd and hazardous situation and learn a lot . Here we use secondary data for our project and our future target is to work with real world primary data that will be beneficial for our community and the family those have belonging with stroke . </a:t>
            </a:r>
          </a:p>
          <a:p>
            <a:pPr algn="just"/>
            <a:r>
              <a:rPr lang="en-US" dirty="0">
                <a:solidFill>
                  <a:schemeClr val="bg1"/>
                </a:solidFill>
                <a:latin typeface="Century Gothic (Headings)"/>
              </a:rPr>
              <a:t>Afterwards all of the odds our long term goal of this project to build an interactive IOT and Machine Learning based environment which will help to </a:t>
            </a:r>
            <a:r>
              <a:rPr lang="en-US" dirty="0" smtClean="0">
                <a:solidFill>
                  <a:schemeClr val="bg1"/>
                </a:solidFill>
                <a:latin typeface="Century Gothic (Headings)"/>
              </a:rPr>
              <a:t>classify </a:t>
            </a:r>
            <a:r>
              <a:rPr lang="en-US" dirty="0">
                <a:solidFill>
                  <a:schemeClr val="bg1"/>
                </a:solidFill>
                <a:latin typeface="Century Gothic (Headings)"/>
              </a:rPr>
              <a:t>such acute health crisis like stroke in a short time . We know better data is the most significant tool for the purpose of any kind of </a:t>
            </a:r>
            <a:r>
              <a:rPr lang="en-US" dirty="0" smtClean="0">
                <a:solidFill>
                  <a:schemeClr val="bg1"/>
                </a:solidFill>
                <a:latin typeface="Century Gothic (Headings)"/>
              </a:rPr>
              <a:t>classification </a:t>
            </a:r>
            <a:r>
              <a:rPr lang="en-US" dirty="0">
                <a:solidFill>
                  <a:schemeClr val="bg1"/>
                </a:solidFill>
                <a:latin typeface="Century Gothic (Headings)"/>
              </a:rPr>
              <a:t>in the edge of 4th industrial revolution. So we want to use machine learning algorithms for making more suitable and advance technique for </a:t>
            </a:r>
            <a:r>
              <a:rPr lang="en-US" dirty="0" smtClean="0">
                <a:solidFill>
                  <a:schemeClr val="bg1"/>
                </a:solidFill>
                <a:latin typeface="Century Gothic (Headings)"/>
              </a:rPr>
              <a:t>classifying </a:t>
            </a:r>
            <a:r>
              <a:rPr lang="en-US" dirty="0">
                <a:solidFill>
                  <a:schemeClr val="bg1"/>
                </a:solidFill>
                <a:latin typeface="Century Gothic (Headings)"/>
              </a:rPr>
              <a:t>disease like stroke with the available data as accurately as possible . </a:t>
            </a:r>
          </a:p>
        </p:txBody>
      </p:sp>
      <p:sp>
        <p:nvSpPr>
          <p:cNvPr id="9" name="TextBox 8"/>
          <p:cNvSpPr txBox="1"/>
          <p:nvPr/>
        </p:nvSpPr>
        <p:spPr>
          <a:xfrm>
            <a:off x="657365" y="1002238"/>
            <a:ext cx="2847835" cy="553998"/>
          </a:xfrm>
          <a:prstGeom prst="rect">
            <a:avLst/>
          </a:prstGeom>
          <a:noFill/>
        </p:spPr>
        <p:txBody>
          <a:bodyPr wrap="square" rtlCol="0">
            <a:spAutoFit/>
          </a:bodyPr>
          <a:lstStyle/>
          <a:p>
            <a:r>
              <a:rPr lang="en-US" sz="3000" b="1" dirty="0" smtClean="0">
                <a:solidFill>
                  <a:schemeClr val="accent4"/>
                </a:solidFill>
                <a:latin typeface="Century Gothic (Headings)"/>
              </a:rPr>
              <a:t>CONCL</a:t>
            </a:r>
            <a:r>
              <a:rPr lang="en-US" sz="3000" b="1" dirty="0" smtClean="0">
                <a:solidFill>
                  <a:schemeClr val="bg1"/>
                </a:solidFill>
                <a:latin typeface="Century Gothic (Headings)"/>
              </a:rPr>
              <a:t>USION</a:t>
            </a:r>
            <a:endParaRPr lang="en-US" sz="3000" dirty="0">
              <a:solidFill>
                <a:schemeClr val="bg1"/>
              </a:solidFill>
              <a:latin typeface="Century Gothic (Headings)"/>
            </a:endParaRPr>
          </a:p>
        </p:txBody>
      </p:sp>
      <p:sp>
        <p:nvSpPr>
          <p:cNvPr id="10" name="TextBox 9"/>
          <p:cNvSpPr txBox="1"/>
          <p:nvPr/>
        </p:nvSpPr>
        <p:spPr>
          <a:xfrm>
            <a:off x="657365" y="1581447"/>
            <a:ext cx="10739505" cy="1708160"/>
          </a:xfrm>
          <a:prstGeom prst="rect">
            <a:avLst/>
          </a:prstGeom>
          <a:noFill/>
        </p:spPr>
        <p:txBody>
          <a:bodyPr wrap="square" rtlCol="0">
            <a:spAutoFit/>
          </a:bodyPr>
          <a:lstStyle/>
          <a:p>
            <a:pPr algn="just"/>
            <a:r>
              <a:rPr lang="en-US" dirty="0">
                <a:solidFill>
                  <a:schemeClr val="bg1"/>
                </a:solidFill>
                <a:latin typeface="Century Gothic (Headings)"/>
              </a:rPr>
              <a:t>The AUC (Area Under the Curve) values for the different models suggest that Random Forest and Naive Bayes have the highest discriminatory power among the models with AUC values of 0.89 and 0.88, respectively. Logistic regression and SVM also have high AUC values of 0.87, indicating that they may </a:t>
            </a:r>
            <a:r>
              <a:rPr lang="en-US" dirty="0" smtClean="0">
                <a:solidFill>
                  <a:schemeClr val="bg1"/>
                </a:solidFill>
                <a:latin typeface="Century Gothic (Headings)"/>
              </a:rPr>
              <a:t>also be effective models. </a:t>
            </a:r>
            <a:r>
              <a:rPr lang="en-US" dirty="0">
                <a:solidFill>
                  <a:schemeClr val="bg1"/>
                </a:solidFill>
                <a:latin typeface="Century Gothic (Headings)"/>
              </a:rPr>
              <a:t>However, KNN has a lower AUC value of 0.72, which suggests that it may not be as effective as the other models in discriminating between classes.</a:t>
            </a:r>
          </a:p>
          <a:p>
            <a:pPr algn="just"/>
            <a:endParaRPr lang="en-US" sz="1500" dirty="0">
              <a:solidFill>
                <a:schemeClr val="bg1"/>
              </a:solidFill>
              <a:latin typeface="Century Gothic (Headings)"/>
            </a:endParaRPr>
          </a:p>
        </p:txBody>
      </p:sp>
    </p:spTree>
    <p:extLst>
      <p:ext uri="{BB962C8B-B14F-4D97-AF65-F5344CB8AC3E}">
        <p14:creationId xmlns:p14="http://schemas.microsoft.com/office/powerpoint/2010/main" val="184440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500"/>
                                        <p:tgtEl>
                                          <p:spTgt spid="9"/>
                                        </p:tgtEl>
                                      </p:cBhvr>
                                    </p:animEffec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1500"/>
                                        <p:tgtEl>
                                          <p:spTgt spid="10"/>
                                        </p:tgtEl>
                                      </p:cBhvr>
                                    </p:animEffect>
                                  </p:childTnLst>
                                </p:cTn>
                              </p:par>
                            </p:childTnLst>
                          </p:cTn>
                        </p:par>
                        <p:par>
                          <p:cTn id="12" fill="hold">
                            <p:stCondLst>
                              <p:cond delay="3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1500"/>
                                        <p:tgtEl>
                                          <p:spTgt spid="3"/>
                                        </p:tgtEl>
                                      </p:cBhvr>
                                    </p:animEffect>
                                  </p:childTnLst>
                                </p:cTn>
                              </p:par>
                            </p:childTnLst>
                          </p:cTn>
                        </p:par>
                        <p:par>
                          <p:cTn id="16" fill="hold">
                            <p:stCondLst>
                              <p:cond delay="4500"/>
                            </p:stCondLst>
                            <p:childTnLst>
                              <p:par>
                                <p:cTn id="17" presetID="22" presetClass="entr" presetSubtype="1" fill="hold"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up)">
                                      <p:cBhvr>
                                        <p:cTn id="19" dur="500"/>
                                        <p:tgtEl>
                                          <p:spTgt spid="4">
                                            <p:txEl>
                                              <p:pRg st="0" end="0"/>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up)">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85975" y="2553821"/>
            <a:ext cx="8020050" cy="1554272"/>
          </a:xfrm>
          <a:prstGeom prst="rect">
            <a:avLst/>
          </a:prstGeom>
          <a:noFill/>
        </p:spPr>
        <p:txBody>
          <a:bodyPr wrap="square" rtlCol="0">
            <a:spAutoFit/>
          </a:bodyPr>
          <a:lstStyle/>
          <a:p>
            <a:pPr algn="ctr"/>
            <a:r>
              <a:rPr lang="en-US" sz="6000" b="1" dirty="0" smtClean="0">
                <a:solidFill>
                  <a:schemeClr val="accent4"/>
                </a:solidFill>
              </a:rPr>
              <a:t>Thank</a:t>
            </a:r>
            <a:r>
              <a:rPr lang="en-US" sz="6000" b="1" dirty="0" smtClean="0">
                <a:solidFill>
                  <a:schemeClr val="bg1"/>
                </a:solidFill>
              </a:rPr>
              <a:t> you.</a:t>
            </a:r>
          </a:p>
          <a:p>
            <a:pPr algn="ctr"/>
            <a:endParaRPr lang="en-US" sz="3500" b="1" dirty="0" smtClean="0">
              <a:solidFill>
                <a:schemeClr val="bg1"/>
              </a:solidFill>
            </a:endParaRPr>
          </a:p>
        </p:txBody>
      </p:sp>
      <p:pic>
        <p:nvPicPr>
          <p:cNvPr id="4" name="Picture 3" descr="Face detection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8767445" y="1776730"/>
            <a:ext cx="3424555" cy="5081270"/>
          </a:xfrm>
          <a:prstGeom prst="rect">
            <a:avLst/>
          </a:prstGeom>
          <a:noFill/>
          <a:ln>
            <a:noFill/>
          </a:ln>
        </p:spPr>
      </p:pic>
    </p:spTree>
    <p:extLst>
      <p:ext uri="{BB962C8B-B14F-4D97-AF65-F5344CB8AC3E}">
        <p14:creationId xmlns:p14="http://schemas.microsoft.com/office/powerpoint/2010/main" val="136800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descr="Face detection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8667153" y="1318375"/>
            <a:ext cx="3424555" cy="5081270"/>
          </a:xfrm>
          <a:prstGeom prst="rect">
            <a:avLst/>
          </a:prstGeom>
          <a:noFill/>
          <a:ln>
            <a:noFill/>
          </a:ln>
        </p:spPr>
      </p:pic>
      <p:sp>
        <p:nvSpPr>
          <p:cNvPr id="22" name="Rectangle 21"/>
          <p:cNvSpPr/>
          <p:nvPr/>
        </p:nvSpPr>
        <p:spPr>
          <a:xfrm>
            <a:off x="0" y="4765553"/>
            <a:ext cx="12192000" cy="1530871"/>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40013" y="1912023"/>
            <a:ext cx="1658618" cy="369332"/>
          </a:xfrm>
          <a:prstGeom prst="rect">
            <a:avLst/>
          </a:prstGeom>
          <a:noFill/>
        </p:spPr>
        <p:txBody>
          <a:bodyPr wrap="square" rtlCol="0" anchor="ctr">
            <a:noAutofit/>
          </a:bodyPr>
          <a:lstStyle/>
          <a:p>
            <a:r>
              <a:rPr lang="en-US" b="1" dirty="0" smtClean="0">
                <a:solidFill>
                  <a:schemeClr val="accent2"/>
                </a:solidFill>
                <a:latin typeface="Century Gothic (Headings)"/>
              </a:rPr>
              <a:t>Presented </a:t>
            </a:r>
            <a:r>
              <a:rPr lang="en-US" b="1" dirty="0" smtClean="0">
                <a:solidFill>
                  <a:schemeClr val="accent2"/>
                </a:solidFill>
                <a:latin typeface="Century Gothic (Headings)"/>
              </a:rPr>
              <a:t>by</a:t>
            </a:r>
            <a:endParaRPr lang="en-US" b="1" dirty="0">
              <a:solidFill>
                <a:schemeClr val="accent2"/>
              </a:solidFill>
              <a:latin typeface="Century Gothic (Headings)"/>
            </a:endParaRPr>
          </a:p>
        </p:txBody>
      </p:sp>
      <p:grpSp>
        <p:nvGrpSpPr>
          <p:cNvPr id="122" name="Group 121"/>
          <p:cNvGrpSpPr/>
          <p:nvPr/>
        </p:nvGrpSpPr>
        <p:grpSpPr>
          <a:xfrm>
            <a:off x="4607010" y="3674344"/>
            <a:ext cx="2617000" cy="1033848"/>
            <a:chOff x="7178760" y="3555583"/>
            <a:chExt cx="2617000" cy="1033848"/>
          </a:xfrm>
        </p:grpSpPr>
        <p:sp>
          <p:nvSpPr>
            <p:cNvPr id="98" name="TextBox 97"/>
            <p:cNvSpPr txBox="1"/>
            <p:nvPr/>
          </p:nvSpPr>
          <p:spPr>
            <a:xfrm>
              <a:off x="7178760" y="3881545"/>
              <a:ext cx="2617000" cy="707886"/>
            </a:xfrm>
            <a:prstGeom prst="rect">
              <a:avLst/>
            </a:prstGeom>
            <a:noFill/>
          </p:spPr>
          <p:txBody>
            <a:bodyPr wrap="square" rtlCol="0" anchor="ctr" anchorCtr="0">
              <a:spAutoFit/>
            </a:bodyPr>
            <a:lstStyle/>
            <a:p>
              <a:pPr algn="ctr"/>
              <a:r>
                <a:rPr lang="en-US" sz="2000" dirty="0" smtClean="0">
                  <a:solidFill>
                    <a:schemeClr val="bg1"/>
                  </a:solidFill>
                </a:rPr>
                <a:t>Md</a:t>
              </a:r>
              <a:r>
                <a:rPr lang="en-US" sz="2000" dirty="0">
                  <a:solidFill>
                    <a:schemeClr val="bg1"/>
                  </a:solidFill>
                </a:rPr>
                <a:t>. </a:t>
              </a:r>
              <a:r>
                <a:rPr lang="en-US" sz="2000" dirty="0" err="1" smtClean="0">
                  <a:solidFill>
                    <a:schemeClr val="bg1"/>
                  </a:solidFill>
                </a:rPr>
                <a:t>Raihanul</a:t>
              </a:r>
              <a:r>
                <a:rPr lang="en-US" sz="2000" dirty="0" smtClean="0">
                  <a:solidFill>
                    <a:schemeClr val="bg1"/>
                  </a:solidFill>
                </a:rPr>
                <a:t> </a:t>
              </a:r>
              <a:r>
                <a:rPr lang="en-US" sz="2000" dirty="0" err="1" smtClean="0">
                  <a:solidFill>
                    <a:schemeClr val="bg1"/>
                  </a:solidFill>
                </a:rPr>
                <a:t>Kabir</a:t>
              </a:r>
              <a:endParaRPr lang="en-US" sz="2000" dirty="0" smtClean="0">
                <a:solidFill>
                  <a:schemeClr val="bg1"/>
                </a:solidFill>
              </a:endParaRPr>
            </a:p>
            <a:p>
              <a:pPr algn="ctr"/>
              <a:r>
                <a:rPr lang="en-US" sz="2000" dirty="0" smtClean="0">
                  <a:solidFill>
                    <a:schemeClr val="bg1"/>
                  </a:solidFill>
                </a:rPr>
                <a:t>Id- 1608347</a:t>
              </a:r>
            </a:p>
          </p:txBody>
        </p:sp>
        <p:sp>
          <p:nvSpPr>
            <p:cNvPr id="99" name="TextBox 98"/>
            <p:cNvSpPr txBox="1"/>
            <p:nvPr/>
          </p:nvSpPr>
          <p:spPr>
            <a:xfrm>
              <a:off x="7866065" y="3555583"/>
              <a:ext cx="1242391" cy="369332"/>
            </a:xfrm>
            <a:prstGeom prst="rect">
              <a:avLst/>
            </a:prstGeom>
            <a:noFill/>
          </p:spPr>
          <p:txBody>
            <a:bodyPr wrap="none" rtlCol="0" anchor="ctr" anchorCtr="0">
              <a:spAutoFit/>
            </a:bodyPr>
            <a:lstStyle/>
            <a:p>
              <a:r>
                <a:rPr lang="en-US" b="1" dirty="0" smtClean="0">
                  <a:solidFill>
                    <a:schemeClr val="accent2"/>
                  </a:solidFill>
                </a:rPr>
                <a:t>Researcher</a:t>
              </a:r>
            </a:p>
          </p:txBody>
        </p:sp>
      </p:grpSp>
      <p:sp>
        <p:nvSpPr>
          <p:cNvPr id="95" name="Oval 94"/>
          <p:cNvSpPr/>
          <p:nvPr/>
        </p:nvSpPr>
        <p:spPr>
          <a:xfrm>
            <a:off x="5294315" y="2376921"/>
            <a:ext cx="1280828" cy="1280828"/>
          </a:xfrm>
          <a:prstGeom prst="ellipse">
            <a:avLst/>
          </a:prstGeom>
          <a:solidFill>
            <a:srgbClr val="4037FB"/>
          </a:solidFill>
        </p:spPr>
        <p:style>
          <a:lnRef idx="2">
            <a:schemeClr val="accent1">
              <a:shade val="50000"/>
            </a:schemeClr>
          </a:lnRef>
          <a:fillRef idx="1001">
            <a:schemeClr val="lt1"/>
          </a:fillRef>
          <a:effectRef idx="0">
            <a:schemeClr val="accent1"/>
          </a:effectRef>
          <a:fontRef idx="minor">
            <a:schemeClr val="lt1"/>
          </a:fontRef>
        </p:style>
        <p:txBody>
          <a:bodyPr rtlCol="0" anchor="ctr" anchorCtr="0"/>
          <a:lstStyle/>
          <a:p>
            <a:pPr algn="ctr"/>
            <a:endParaRPr lang="en-US">
              <a:solidFill>
                <a:srgbClr val="A83B45"/>
              </a:solidFill>
            </a:endParaRPr>
          </a:p>
        </p:txBody>
      </p:sp>
      <p:grpSp>
        <p:nvGrpSpPr>
          <p:cNvPr id="46" name="Group 45"/>
          <p:cNvGrpSpPr/>
          <p:nvPr/>
        </p:nvGrpSpPr>
        <p:grpSpPr>
          <a:xfrm>
            <a:off x="893515" y="6296424"/>
            <a:ext cx="10192209" cy="461665"/>
            <a:chOff x="1071020" y="6397410"/>
            <a:chExt cx="10192209" cy="461665"/>
          </a:xfrm>
        </p:grpSpPr>
        <p:sp>
          <p:nvSpPr>
            <p:cNvPr id="47" name="TextBox 46"/>
            <p:cNvSpPr txBox="1"/>
            <p:nvPr/>
          </p:nvSpPr>
          <p:spPr>
            <a:xfrm>
              <a:off x="1480423" y="6397410"/>
              <a:ext cx="9782806" cy="461665"/>
            </a:xfrm>
            <a:prstGeom prst="rect">
              <a:avLst/>
            </a:prstGeom>
            <a:noFill/>
          </p:spPr>
          <p:txBody>
            <a:bodyPr wrap="none" rtlCol="0">
              <a:spAutoFit/>
            </a:bodyPr>
            <a:lstStyle/>
            <a:p>
              <a:r>
                <a:rPr lang="en-US" sz="2400" b="1" dirty="0" err="1" smtClean="0">
                  <a:solidFill>
                    <a:schemeClr val="bg1"/>
                  </a:solidFill>
                </a:rPr>
                <a:t>Hajee</a:t>
              </a:r>
              <a:r>
                <a:rPr lang="en-US" sz="2400" b="1" dirty="0" smtClean="0">
                  <a:solidFill>
                    <a:schemeClr val="bg1"/>
                  </a:solidFill>
                </a:rPr>
                <a:t> </a:t>
              </a:r>
              <a:r>
                <a:rPr lang="en-US" sz="2400" b="1" dirty="0">
                  <a:solidFill>
                    <a:schemeClr val="bg1"/>
                  </a:solidFill>
                </a:rPr>
                <a:t>Mohammad </a:t>
              </a:r>
              <a:r>
                <a:rPr lang="en-US" sz="2400" b="1" dirty="0" err="1">
                  <a:solidFill>
                    <a:schemeClr val="bg1"/>
                  </a:solidFill>
                </a:rPr>
                <a:t>Danesh</a:t>
              </a:r>
              <a:r>
                <a:rPr lang="en-US" sz="2400" b="1" dirty="0">
                  <a:solidFill>
                    <a:schemeClr val="bg1"/>
                  </a:solidFill>
                </a:rPr>
                <a:t> Science &amp; Technology University, </a:t>
              </a:r>
              <a:r>
                <a:rPr lang="en-US" sz="2400" b="1" dirty="0" smtClean="0">
                  <a:solidFill>
                    <a:schemeClr val="bg1"/>
                  </a:solidFill>
                </a:rPr>
                <a:t>Dinajpur-5200 </a:t>
              </a:r>
              <a:endParaRPr lang="en-US" sz="2400" dirty="0">
                <a:solidFill>
                  <a:schemeClr val="bg1"/>
                </a:solidFill>
              </a:endParaRPr>
            </a:p>
          </p:txBody>
        </p:sp>
        <p:pic>
          <p:nvPicPr>
            <p:cNvPr id="48" name="Picture 2" descr="https://hstu.ac.bd/img/hstu_correct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020" y="6412685"/>
              <a:ext cx="351086" cy="4463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p:cNvGrpSpPr/>
          <p:nvPr/>
        </p:nvGrpSpPr>
        <p:grpSpPr>
          <a:xfrm>
            <a:off x="2266742" y="4915576"/>
            <a:ext cx="3031700" cy="1230824"/>
            <a:chOff x="2883307" y="4915576"/>
            <a:chExt cx="3031700" cy="1230824"/>
          </a:xfrm>
        </p:grpSpPr>
        <p:sp>
          <p:nvSpPr>
            <p:cNvPr id="12" name="TextBox 11"/>
            <p:cNvSpPr txBox="1"/>
            <p:nvPr/>
          </p:nvSpPr>
          <p:spPr>
            <a:xfrm>
              <a:off x="3980103" y="4915576"/>
              <a:ext cx="1934904" cy="369332"/>
            </a:xfrm>
            <a:prstGeom prst="rect">
              <a:avLst/>
            </a:prstGeom>
            <a:noFill/>
          </p:spPr>
          <p:txBody>
            <a:bodyPr wrap="square" rtlCol="0">
              <a:spAutoFit/>
            </a:bodyPr>
            <a:lstStyle/>
            <a:p>
              <a:r>
                <a:rPr lang="en-US" b="1" dirty="0">
                  <a:solidFill>
                    <a:schemeClr val="accent4"/>
                  </a:solidFill>
                  <a:latin typeface="Century Gothic (Headings)"/>
                </a:rPr>
                <a:t>Supervised </a:t>
              </a:r>
              <a:r>
                <a:rPr lang="en-US" b="1" dirty="0" smtClean="0">
                  <a:solidFill>
                    <a:schemeClr val="accent4"/>
                  </a:solidFill>
                  <a:latin typeface="Century Gothic (Headings)"/>
                </a:rPr>
                <a:t>By-</a:t>
              </a:r>
              <a:endParaRPr lang="en-US" dirty="0">
                <a:solidFill>
                  <a:schemeClr val="accent4"/>
                </a:solidFill>
                <a:latin typeface="Century Gothic (Headings)"/>
              </a:endParaRPr>
            </a:p>
          </p:txBody>
        </p:sp>
        <p:sp>
          <p:nvSpPr>
            <p:cNvPr id="13" name="TextBox 12"/>
            <p:cNvSpPr txBox="1"/>
            <p:nvPr/>
          </p:nvSpPr>
          <p:spPr>
            <a:xfrm>
              <a:off x="2883307" y="5223070"/>
              <a:ext cx="3031700" cy="923330"/>
            </a:xfrm>
            <a:prstGeom prst="rect">
              <a:avLst/>
            </a:prstGeom>
            <a:noFill/>
          </p:spPr>
          <p:txBody>
            <a:bodyPr wrap="square" rtlCol="0">
              <a:spAutoFit/>
            </a:bodyPr>
            <a:lstStyle/>
            <a:p>
              <a:pPr algn="r"/>
              <a:r>
                <a:rPr lang="en-US" dirty="0">
                  <a:solidFill>
                    <a:schemeClr val="bg1"/>
                  </a:solidFill>
                  <a:latin typeface="Century Gothic (Headings)"/>
                </a:rPr>
                <a:t>A</a:t>
              </a:r>
              <a:r>
                <a:rPr lang="en-US" dirty="0" smtClean="0">
                  <a:solidFill>
                    <a:schemeClr val="bg1"/>
                  </a:solidFill>
                  <a:latin typeface="Century Gothic (Headings)"/>
                </a:rPr>
                <a:t>. S. M</a:t>
              </a:r>
              <a:r>
                <a:rPr lang="en-US" dirty="0">
                  <a:solidFill>
                    <a:schemeClr val="bg1"/>
                  </a:solidFill>
                  <a:latin typeface="Century Gothic (Headings)"/>
                </a:rPr>
                <a:t>. Abu Saeed </a:t>
              </a:r>
            </a:p>
            <a:p>
              <a:pPr algn="r"/>
              <a:r>
                <a:rPr lang="en-US" dirty="0">
                  <a:solidFill>
                    <a:schemeClr val="bg1"/>
                  </a:solidFill>
                  <a:latin typeface="Century Gothic (Headings)"/>
                </a:rPr>
                <a:t>Assistant Professor </a:t>
              </a:r>
            </a:p>
            <a:p>
              <a:pPr algn="r"/>
              <a:r>
                <a:rPr lang="en-US" dirty="0">
                  <a:solidFill>
                    <a:schemeClr val="bg1"/>
                  </a:solidFill>
                  <a:latin typeface="Century Gothic (Headings)"/>
                </a:rPr>
                <a:t>Department of statistics </a:t>
              </a:r>
            </a:p>
          </p:txBody>
        </p:sp>
      </p:grpSp>
      <p:grpSp>
        <p:nvGrpSpPr>
          <p:cNvPr id="19" name="Group 18"/>
          <p:cNvGrpSpPr/>
          <p:nvPr/>
        </p:nvGrpSpPr>
        <p:grpSpPr>
          <a:xfrm>
            <a:off x="6536706" y="4885542"/>
            <a:ext cx="4445521" cy="1230824"/>
            <a:chOff x="5738490" y="4951660"/>
            <a:chExt cx="3155557" cy="1230824"/>
          </a:xfrm>
        </p:grpSpPr>
        <p:sp>
          <p:nvSpPr>
            <p:cNvPr id="36" name="TextBox 35"/>
            <p:cNvSpPr txBox="1"/>
            <p:nvPr/>
          </p:nvSpPr>
          <p:spPr>
            <a:xfrm>
              <a:off x="5738490" y="4951660"/>
              <a:ext cx="2203276" cy="369332"/>
            </a:xfrm>
            <a:prstGeom prst="rect">
              <a:avLst/>
            </a:prstGeom>
            <a:noFill/>
          </p:spPr>
          <p:txBody>
            <a:bodyPr wrap="square" rtlCol="0">
              <a:spAutoFit/>
            </a:bodyPr>
            <a:lstStyle/>
            <a:p>
              <a:r>
                <a:rPr lang="en-US" b="1" dirty="0" smtClean="0">
                  <a:solidFill>
                    <a:schemeClr val="accent4"/>
                  </a:solidFill>
                  <a:latin typeface="Century Gothic (Headings)"/>
                </a:rPr>
                <a:t>Co-supervised By-</a:t>
              </a:r>
              <a:endParaRPr lang="en-US" dirty="0">
                <a:solidFill>
                  <a:schemeClr val="accent4"/>
                </a:solidFill>
                <a:latin typeface="Century Gothic (Headings)"/>
              </a:endParaRPr>
            </a:p>
          </p:txBody>
        </p:sp>
        <p:sp>
          <p:nvSpPr>
            <p:cNvPr id="37" name="TextBox 36"/>
            <p:cNvSpPr txBox="1"/>
            <p:nvPr/>
          </p:nvSpPr>
          <p:spPr>
            <a:xfrm>
              <a:off x="5738490" y="5259154"/>
              <a:ext cx="3155557" cy="923330"/>
            </a:xfrm>
            <a:prstGeom prst="rect">
              <a:avLst/>
            </a:prstGeom>
            <a:noFill/>
          </p:spPr>
          <p:txBody>
            <a:bodyPr wrap="square" rtlCol="0">
              <a:spAutoFit/>
            </a:bodyPr>
            <a:lstStyle/>
            <a:p>
              <a:r>
                <a:rPr lang="en-US" dirty="0" smtClean="0">
                  <a:solidFill>
                    <a:schemeClr val="bg1"/>
                  </a:solidFill>
                  <a:latin typeface="Century Gothic (Headings)"/>
                </a:rPr>
                <a:t>Rajib Dey, PhD</a:t>
              </a:r>
              <a:endParaRPr lang="en-US" dirty="0" smtClean="0">
                <a:solidFill>
                  <a:schemeClr val="bg1"/>
                </a:solidFill>
                <a:latin typeface="Century Gothic (Headings)"/>
              </a:endParaRPr>
            </a:p>
            <a:p>
              <a:r>
                <a:rPr lang="en-US" dirty="0" smtClean="0">
                  <a:solidFill>
                    <a:schemeClr val="bg1"/>
                  </a:solidFill>
                  <a:latin typeface="Century Gothic (Headings)"/>
                </a:rPr>
                <a:t>Associate Professor</a:t>
              </a:r>
              <a:endParaRPr lang="en-US" dirty="0">
                <a:solidFill>
                  <a:schemeClr val="bg1"/>
                </a:solidFill>
                <a:latin typeface="Century Gothic (Headings)"/>
              </a:endParaRPr>
            </a:p>
            <a:p>
              <a:r>
                <a:rPr lang="en-US" dirty="0">
                  <a:solidFill>
                    <a:schemeClr val="bg1"/>
                  </a:solidFill>
                  <a:latin typeface="Century Gothic (Headings)"/>
                </a:rPr>
                <a:t>Department of statistics </a:t>
              </a:r>
            </a:p>
          </p:txBody>
        </p:sp>
      </p:grpSp>
      <p:sp>
        <p:nvSpPr>
          <p:cNvPr id="27" name="Left-Right Arrow 26"/>
          <p:cNvSpPr/>
          <p:nvPr/>
        </p:nvSpPr>
        <p:spPr>
          <a:xfrm>
            <a:off x="5556029" y="5283020"/>
            <a:ext cx="826587" cy="478610"/>
          </a:xfrm>
          <a:prstGeom prst="leftRightArrow">
            <a:avLst/>
          </a:prstGeom>
          <a:solidFill>
            <a:srgbClr val="2420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01600" y="433641"/>
            <a:ext cx="12090400" cy="1477328"/>
          </a:xfrm>
          <a:prstGeom prst="rect">
            <a:avLst/>
          </a:prstGeom>
          <a:noFill/>
        </p:spPr>
        <p:txBody>
          <a:bodyPr wrap="square" rtlCol="0" anchor="ctr">
            <a:spAutoFit/>
          </a:bodyPr>
          <a:lstStyle/>
          <a:p>
            <a:pPr algn="ctr"/>
            <a:r>
              <a:rPr lang="en-US" sz="4500" b="1" dirty="0">
                <a:solidFill>
                  <a:schemeClr val="bg1"/>
                </a:solidFill>
                <a:latin typeface="Century Gothic (Headings)"/>
              </a:rPr>
              <a:t>An Efficient Approach to Real-Time Face</a:t>
            </a:r>
            <a:br>
              <a:rPr lang="en-US" sz="4500" b="1" dirty="0">
                <a:solidFill>
                  <a:schemeClr val="bg1"/>
                </a:solidFill>
                <a:latin typeface="Century Gothic (Headings)"/>
              </a:rPr>
            </a:br>
            <a:r>
              <a:rPr lang="en-US" sz="4500" b="1" dirty="0">
                <a:solidFill>
                  <a:schemeClr val="bg1"/>
                </a:solidFill>
                <a:latin typeface="Century Gothic (Headings)"/>
              </a:rPr>
              <a:t>Recognition From Digital Images.</a:t>
            </a:r>
            <a:r>
              <a:rPr lang="en-US" sz="4500" dirty="0">
                <a:solidFill>
                  <a:schemeClr val="bg1"/>
                </a:solidFill>
                <a:latin typeface="Century Gothic (Headings)"/>
              </a:rPr>
              <a:t> </a:t>
            </a:r>
            <a:endParaRPr lang="en-US" sz="3000" dirty="0">
              <a:solidFill>
                <a:schemeClr val="bg1"/>
              </a:solidFill>
              <a:latin typeface="Century Gothic (Headings)"/>
              <a:cs typeface="Poppins" panose="00000500000000000000" pitchFamily="2" charset="0"/>
            </a:endParaRPr>
          </a:p>
        </p:txBody>
      </p:sp>
      <p:graphicFrame>
        <p:nvGraphicFramePr>
          <p:cNvPr id="6" name="Diagram 5"/>
          <p:cNvGraphicFramePr/>
          <p:nvPr>
            <p:extLst>
              <p:ext uri="{D42A27DB-BD31-4B8C-83A1-F6EECF244321}">
                <p14:modId xmlns:p14="http://schemas.microsoft.com/office/powerpoint/2010/main" val="3765154309"/>
              </p:ext>
            </p:extLst>
          </p:nvPr>
        </p:nvGraphicFramePr>
        <p:xfrm>
          <a:off x="4710146" y="1943071"/>
          <a:ext cx="2343149" cy="21164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593747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80">
                                          <p:stCondLst>
                                            <p:cond delay="0"/>
                                          </p:stCondLst>
                                        </p:cTn>
                                        <p:tgtEl>
                                          <p:spTgt spid="38"/>
                                        </p:tgtEl>
                                      </p:cBhvr>
                                    </p:animEffect>
                                    <p:anim calcmode="lin" valueType="num">
                                      <p:cBhvr>
                                        <p:cTn id="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3" dur="26">
                                          <p:stCondLst>
                                            <p:cond delay="650"/>
                                          </p:stCondLst>
                                        </p:cTn>
                                        <p:tgtEl>
                                          <p:spTgt spid="38"/>
                                        </p:tgtEl>
                                      </p:cBhvr>
                                      <p:to x="100000" y="60000"/>
                                    </p:animScale>
                                    <p:animScale>
                                      <p:cBhvr>
                                        <p:cTn id="14" dur="166" decel="50000">
                                          <p:stCondLst>
                                            <p:cond delay="676"/>
                                          </p:stCondLst>
                                        </p:cTn>
                                        <p:tgtEl>
                                          <p:spTgt spid="38"/>
                                        </p:tgtEl>
                                      </p:cBhvr>
                                      <p:to x="100000" y="100000"/>
                                    </p:animScale>
                                    <p:animScale>
                                      <p:cBhvr>
                                        <p:cTn id="15" dur="26">
                                          <p:stCondLst>
                                            <p:cond delay="1312"/>
                                          </p:stCondLst>
                                        </p:cTn>
                                        <p:tgtEl>
                                          <p:spTgt spid="38"/>
                                        </p:tgtEl>
                                      </p:cBhvr>
                                      <p:to x="100000" y="80000"/>
                                    </p:animScale>
                                    <p:animScale>
                                      <p:cBhvr>
                                        <p:cTn id="16" dur="166" decel="50000">
                                          <p:stCondLst>
                                            <p:cond delay="1338"/>
                                          </p:stCondLst>
                                        </p:cTn>
                                        <p:tgtEl>
                                          <p:spTgt spid="38"/>
                                        </p:tgtEl>
                                      </p:cBhvr>
                                      <p:to x="100000" y="100000"/>
                                    </p:animScale>
                                    <p:animScale>
                                      <p:cBhvr>
                                        <p:cTn id="17" dur="26">
                                          <p:stCondLst>
                                            <p:cond delay="1642"/>
                                          </p:stCondLst>
                                        </p:cTn>
                                        <p:tgtEl>
                                          <p:spTgt spid="38"/>
                                        </p:tgtEl>
                                      </p:cBhvr>
                                      <p:to x="100000" y="90000"/>
                                    </p:animScale>
                                    <p:animScale>
                                      <p:cBhvr>
                                        <p:cTn id="18" dur="166" decel="50000">
                                          <p:stCondLst>
                                            <p:cond delay="1668"/>
                                          </p:stCondLst>
                                        </p:cTn>
                                        <p:tgtEl>
                                          <p:spTgt spid="38"/>
                                        </p:tgtEl>
                                      </p:cBhvr>
                                      <p:to x="100000" y="100000"/>
                                    </p:animScale>
                                    <p:animScale>
                                      <p:cBhvr>
                                        <p:cTn id="19" dur="26">
                                          <p:stCondLst>
                                            <p:cond delay="1808"/>
                                          </p:stCondLst>
                                        </p:cTn>
                                        <p:tgtEl>
                                          <p:spTgt spid="38"/>
                                        </p:tgtEl>
                                      </p:cBhvr>
                                      <p:to x="100000" y="95000"/>
                                    </p:animScale>
                                    <p:animScale>
                                      <p:cBhvr>
                                        <p:cTn id="20" dur="166" decel="50000">
                                          <p:stCondLst>
                                            <p:cond delay="1834"/>
                                          </p:stCondLst>
                                        </p:cTn>
                                        <p:tgtEl>
                                          <p:spTgt spid="38"/>
                                        </p:tgtEl>
                                      </p:cBhvr>
                                      <p:to x="100000" y="100000"/>
                                    </p:animScale>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122"/>
                                        </p:tgtEl>
                                        <p:attrNameLst>
                                          <p:attrName>style.visibility</p:attrName>
                                        </p:attrNameLst>
                                      </p:cBhvr>
                                      <p:to>
                                        <p:strVal val="visible"/>
                                      </p:to>
                                    </p:set>
                                    <p:animEffect transition="in" filter="wipe(up)">
                                      <p:cBhvr>
                                        <p:cTn id="24" dur="700"/>
                                        <p:tgtEl>
                                          <p:spTgt spid="122"/>
                                        </p:tgtEl>
                                      </p:cBhvr>
                                    </p:animEffect>
                                  </p:childTnLst>
                                </p:cTn>
                              </p:par>
                            </p:childTnLst>
                          </p:cTn>
                        </p:par>
                        <p:par>
                          <p:cTn id="25" fill="hold">
                            <p:stCondLst>
                              <p:cond delay="2700"/>
                            </p:stCondLst>
                            <p:childTnLst>
                              <p:par>
                                <p:cTn id="26" presetID="22" presetClass="entr" presetSubtype="4"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700"/>
                                        <p:tgtEl>
                                          <p:spTgt spid="26"/>
                                        </p:tgtEl>
                                      </p:cBhvr>
                                    </p:animEffect>
                                  </p:childTnLst>
                                </p:cTn>
                              </p:par>
                            </p:childTnLst>
                          </p:cTn>
                        </p:par>
                        <p:par>
                          <p:cTn id="29" fill="hold">
                            <p:stCondLst>
                              <p:cond delay="3400"/>
                            </p:stCondLst>
                            <p:childTnLst>
                              <p:par>
                                <p:cTn id="30" presetID="22" presetClass="entr" presetSubtype="4"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700"/>
                                        <p:tgtEl>
                                          <p:spTgt spid="19"/>
                                        </p:tgtEl>
                                      </p:cBhvr>
                                    </p:animEffect>
                                  </p:childTnLst>
                                </p:cTn>
                              </p:par>
                            </p:childTnLst>
                          </p:cTn>
                        </p:par>
                        <p:par>
                          <p:cTn id="33" fill="hold">
                            <p:stCondLst>
                              <p:cond delay="4100"/>
                            </p:stCondLst>
                            <p:childTnLst>
                              <p:par>
                                <p:cTn id="34" presetID="22" presetClass="entr" presetSubtype="4"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down)">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410704" y="928563"/>
            <a:ext cx="3370591" cy="656267"/>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TextBox 1"/>
          <p:cNvSpPr txBox="1"/>
          <p:nvPr/>
        </p:nvSpPr>
        <p:spPr>
          <a:xfrm>
            <a:off x="4410705" y="844698"/>
            <a:ext cx="3370591" cy="707886"/>
          </a:xfrm>
          <a:prstGeom prst="rect">
            <a:avLst/>
          </a:prstGeom>
          <a:noFill/>
        </p:spPr>
        <p:txBody>
          <a:bodyPr wrap="square" rtlCol="0">
            <a:spAutoFit/>
          </a:bodyPr>
          <a:lstStyle/>
          <a:p>
            <a:pPr algn="ctr"/>
            <a:r>
              <a:rPr lang="en-US" sz="4000" b="1" dirty="0" smtClean="0">
                <a:solidFill>
                  <a:schemeClr val="bg1"/>
                </a:solidFill>
              </a:rPr>
              <a:t>Project </a:t>
            </a:r>
            <a:r>
              <a:rPr lang="en-US" sz="4000" b="1" dirty="0" smtClean="0">
                <a:solidFill>
                  <a:srgbClr val="FFFF00"/>
                </a:solidFill>
              </a:rPr>
              <a:t>Outline</a:t>
            </a:r>
            <a:endParaRPr lang="en-US" sz="4000" b="1" dirty="0">
              <a:solidFill>
                <a:srgbClr val="FFFF00"/>
              </a:solidFill>
              <a:latin typeface="Century Gothic (Headings)"/>
            </a:endParaRPr>
          </a:p>
        </p:txBody>
      </p:sp>
      <p:sp>
        <p:nvSpPr>
          <p:cNvPr id="43" name="TextBox 42"/>
          <p:cNvSpPr txBox="1"/>
          <p:nvPr/>
        </p:nvSpPr>
        <p:spPr>
          <a:xfrm>
            <a:off x="2588959" y="1900517"/>
            <a:ext cx="7208184" cy="4893647"/>
          </a:xfrm>
          <a:prstGeom prst="rect">
            <a:avLst/>
          </a:prstGeom>
          <a:noFill/>
        </p:spPr>
        <p:txBody>
          <a:bodyPr wrap="square" rtlCol="0">
            <a:spAutoFit/>
          </a:bodyPr>
          <a:lstStyle/>
          <a:p>
            <a:pPr marL="285750" indent="-285750">
              <a:buFont typeface="Arial" panose="020B0604020202020204" pitchFamily="34" charset="0"/>
              <a:buChar char="•"/>
            </a:pPr>
            <a:r>
              <a:rPr lang="en-US" sz="4000" b="1" dirty="0" smtClean="0">
                <a:solidFill>
                  <a:schemeClr val="bg1"/>
                </a:solidFill>
                <a:latin typeface="Century Gothic (Headings)"/>
              </a:rPr>
              <a:t>Introduction</a:t>
            </a:r>
          </a:p>
          <a:p>
            <a:pPr marL="285750" indent="-285750">
              <a:buFont typeface="Arial" panose="020B0604020202020204" pitchFamily="34" charset="0"/>
              <a:buChar char="•"/>
            </a:pPr>
            <a:r>
              <a:rPr lang="en-US" sz="4000" b="1" dirty="0">
                <a:solidFill>
                  <a:srgbClr val="FFFF00"/>
                </a:solidFill>
                <a:latin typeface="Century Gothic (Headings)"/>
              </a:rPr>
              <a:t>Literature </a:t>
            </a:r>
            <a:r>
              <a:rPr lang="en-US" sz="4000" b="1" dirty="0" smtClean="0">
                <a:solidFill>
                  <a:srgbClr val="FFFF00"/>
                </a:solidFill>
                <a:latin typeface="Century Gothic (Headings)"/>
              </a:rPr>
              <a:t>Review</a:t>
            </a:r>
          </a:p>
          <a:p>
            <a:pPr marL="285750" indent="-285750">
              <a:buFont typeface="Arial" panose="020B0604020202020204" pitchFamily="34" charset="0"/>
              <a:buChar char="•"/>
            </a:pPr>
            <a:r>
              <a:rPr lang="en-US" sz="4000" b="1" dirty="0" smtClean="0">
                <a:solidFill>
                  <a:schemeClr val="bg1"/>
                </a:solidFill>
                <a:latin typeface="Century Gothic (Headings)"/>
              </a:rPr>
              <a:t>Preliminary Concept</a:t>
            </a:r>
            <a:endParaRPr lang="en-US" sz="4000" b="1" dirty="0" smtClean="0">
              <a:solidFill>
                <a:schemeClr val="bg1"/>
              </a:solidFill>
              <a:latin typeface="Century Gothic (Headings)"/>
            </a:endParaRPr>
          </a:p>
          <a:p>
            <a:pPr marL="285750" indent="-285750">
              <a:buFont typeface="Arial" panose="020B0604020202020204" pitchFamily="34" charset="0"/>
              <a:buChar char="•"/>
            </a:pPr>
            <a:r>
              <a:rPr lang="en-US" sz="4000" b="1" dirty="0" smtClean="0">
                <a:solidFill>
                  <a:srgbClr val="FFFF00"/>
                </a:solidFill>
                <a:latin typeface="Century Gothic (Headings)"/>
              </a:rPr>
              <a:t>Research </a:t>
            </a:r>
            <a:r>
              <a:rPr lang="en-US" sz="4000" b="1" dirty="0">
                <a:solidFill>
                  <a:srgbClr val="FFFF00"/>
                </a:solidFill>
                <a:latin typeface="Century Gothic (Headings)"/>
              </a:rPr>
              <a:t>Methodology</a:t>
            </a:r>
            <a:r>
              <a:rPr lang="en-US" sz="4000" b="1" dirty="0">
                <a:solidFill>
                  <a:schemeClr val="bg1"/>
                </a:solidFill>
                <a:latin typeface="Century Gothic (Headings)"/>
              </a:rPr>
              <a:t> </a:t>
            </a:r>
            <a:endParaRPr lang="en-US" sz="4000" b="1" dirty="0" smtClean="0">
              <a:solidFill>
                <a:schemeClr val="bg1"/>
              </a:solidFill>
              <a:latin typeface="Century Gothic (Headings)"/>
            </a:endParaRPr>
          </a:p>
          <a:p>
            <a:pPr marL="285750" indent="-285750" algn="just">
              <a:buFont typeface="Arial" panose="020B0604020202020204" pitchFamily="34" charset="0"/>
              <a:buChar char="•"/>
            </a:pPr>
            <a:r>
              <a:rPr lang="en-US" sz="4000" b="1" dirty="0" smtClean="0">
                <a:solidFill>
                  <a:schemeClr val="bg1"/>
                </a:solidFill>
                <a:latin typeface="Century Gothic (Headings)"/>
              </a:rPr>
              <a:t>Analysis </a:t>
            </a:r>
            <a:r>
              <a:rPr lang="en-US" sz="4000" b="1" dirty="0" smtClean="0">
                <a:solidFill>
                  <a:schemeClr val="bg1"/>
                </a:solidFill>
                <a:latin typeface="Century Gothic (Headings)"/>
              </a:rPr>
              <a:t>The Result</a:t>
            </a:r>
            <a:endParaRPr lang="en-US" sz="4000" dirty="0" smtClean="0">
              <a:solidFill>
                <a:schemeClr val="bg1"/>
              </a:solidFill>
              <a:latin typeface="Century Gothic (Headings)"/>
            </a:endParaRPr>
          </a:p>
          <a:p>
            <a:pPr marL="285750" indent="-285750">
              <a:buFont typeface="Arial" panose="020B0604020202020204" pitchFamily="34" charset="0"/>
              <a:buChar char="•"/>
            </a:pPr>
            <a:r>
              <a:rPr lang="en-US" sz="4000" b="1" dirty="0">
                <a:solidFill>
                  <a:srgbClr val="FFFF00"/>
                </a:solidFill>
                <a:latin typeface="Century Gothic (Headings)"/>
              </a:rPr>
              <a:t>Conclusions </a:t>
            </a:r>
            <a:endParaRPr lang="en-US" sz="4000" b="1" dirty="0" smtClean="0">
              <a:solidFill>
                <a:srgbClr val="FFFF00"/>
              </a:solidFill>
              <a:latin typeface="Century Gothic (Headings)"/>
            </a:endParaRPr>
          </a:p>
          <a:p>
            <a:pPr marL="285750" indent="-285750">
              <a:buFont typeface="Arial" panose="020B0604020202020204" pitchFamily="34" charset="0"/>
              <a:buChar char="•"/>
            </a:pPr>
            <a:r>
              <a:rPr lang="en-US" sz="4000" b="1" dirty="0" smtClean="0">
                <a:solidFill>
                  <a:schemeClr val="bg1"/>
                </a:solidFill>
                <a:latin typeface="Century Gothic (Headings)"/>
              </a:rPr>
              <a:t>Future Context</a:t>
            </a:r>
          </a:p>
          <a:p>
            <a:endParaRPr lang="en-US" sz="3200" dirty="0">
              <a:solidFill>
                <a:schemeClr val="bg1"/>
              </a:solidFill>
              <a:latin typeface="Century Gothic (Headings)"/>
            </a:endParaRPr>
          </a:p>
        </p:txBody>
      </p:sp>
      <p:pic>
        <p:nvPicPr>
          <p:cNvPr id="6" name="Picture 5" descr="Face detection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7781295" y="0"/>
            <a:ext cx="4410705" cy="6858000"/>
          </a:xfrm>
          <a:prstGeom prst="rect">
            <a:avLst/>
          </a:prstGeom>
          <a:noFill/>
          <a:ln>
            <a:noFill/>
          </a:ln>
        </p:spPr>
      </p:pic>
    </p:spTree>
    <p:extLst>
      <p:ext uri="{BB962C8B-B14F-4D97-AF65-F5344CB8AC3E}">
        <p14:creationId xmlns:p14="http://schemas.microsoft.com/office/powerpoint/2010/main" val="2954079421"/>
      </p:ext>
    </p:extLst>
  </p:cSld>
  <p:clrMapOvr>
    <a:masterClrMapping/>
  </p:clrMapOvr>
  <p:transition spd="med" advClick="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up)">
                                      <p:cBhvr>
                                        <p:cTn id="16"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437637" y="844174"/>
            <a:ext cx="2830856" cy="656267"/>
            <a:chOff x="4680572" y="381996"/>
            <a:chExt cx="2830856" cy="656267"/>
          </a:xfrm>
        </p:grpSpPr>
        <p:sp>
          <p:nvSpPr>
            <p:cNvPr id="3" name="Rounded Rectangle 2"/>
            <p:cNvSpPr/>
            <p:nvPr/>
          </p:nvSpPr>
          <p:spPr>
            <a:xfrm>
              <a:off x="4680572" y="381996"/>
              <a:ext cx="2830856" cy="656267"/>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TextBox 1"/>
            <p:cNvSpPr txBox="1"/>
            <p:nvPr/>
          </p:nvSpPr>
          <p:spPr>
            <a:xfrm>
              <a:off x="4782838" y="405213"/>
              <a:ext cx="2654995" cy="584775"/>
            </a:xfrm>
            <a:prstGeom prst="rect">
              <a:avLst/>
            </a:prstGeom>
            <a:noFill/>
          </p:spPr>
          <p:txBody>
            <a:bodyPr wrap="square" rtlCol="0">
              <a:spAutoFit/>
            </a:bodyPr>
            <a:lstStyle/>
            <a:p>
              <a:r>
                <a:rPr lang="en-US" sz="3200" b="1" dirty="0" smtClean="0">
                  <a:solidFill>
                    <a:srgbClr val="FFC000"/>
                  </a:solidFill>
                  <a:latin typeface="Century Gothic (Headings)"/>
                </a:rPr>
                <a:t>Introduction</a:t>
              </a:r>
              <a:endParaRPr lang="en-US" sz="3200" b="1" dirty="0">
                <a:solidFill>
                  <a:srgbClr val="FFC000"/>
                </a:solidFill>
                <a:latin typeface="Century Gothic (Headings)"/>
              </a:endParaRPr>
            </a:p>
          </p:txBody>
        </p:sp>
      </p:grpSp>
      <p:grpSp>
        <p:nvGrpSpPr>
          <p:cNvPr id="13" name="Group 12"/>
          <p:cNvGrpSpPr/>
          <p:nvPr/>
        </p:nvGrpSpPr>
        <p:grpSpPr>
          <a:xfrm>
            <a:off x="831477" y="1869855"/>
            <a:ext cx="10529047" cy="993876"/>
            <a:chOff x="753035" y="1366493"/>
            <a:chExt cx="10529047" cy="993876"/>
          </a:xfrm>
        </p:grpSpPr>
        <p:sp>
          <p:nvSpPr>
            <p:cNvPr id="7" name="TextBox 6"/>
            <p:cNvSpPr txBox="1"/>
            <p:nvPr/>
          </p:nvSpPr>
          <p:spPr>
            <a:xfrm>
              <a:off x="753035" y="1714038"/>
              <a:ext cx="10529047" cy="646331"/>
            </a:xfrm>
            <a:prstGeom prst="rect">
              <a:avLst/>
            </a:prstGeom>
            <a:noFill/>
          </p:spPr>
          <p:txBody>
            <a:bodyPr wrap="square" rtlCol="0">
              <a:spAutoFit/>
            </a:bodyPr>
            <a:lstStyle/>
            <a:p>
              <a:r>
                <a:rPr lang="en-US" dirty="0">
                  <a:solidFill>
                    <a:schemeClr val="bg1"/>
                  </a:solidFill>
                </a:rPr>
                <a:t>Stroke is a Neurological disease that occurs when the blood supply to brain is interrupted or reduce, depriving brain tissue of oxygen and nurturance.</a:t>
              </a:r>
              <a:endParaRPr lang="en-US" dirty="0" smtClean="0">
                <a:solidFill>
                  <a:schemeClr val="bg1"/>
                </a:solidFill>
              </a:endParaRPr>
            </a:p>
          </p:txBody>
        </p:sp>
        <p:sp>
          <p:nvSpPr>
            <p:cNvPr id="8" name="TextBox 7"/>
            <p:cNvSpPr txBox="1"/>
            <p:nvPr/>
          </p:nvSpPr>
          <p:spPr>
            <a:xfrm>
              <a:off x="753035" y="1366493"/>
              <a:ext cx="360616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latin typeface="Century Gothic (Headings)"/>
                </a:rPr>
                <a:t>W</a:t>
              </a:r>
              <a:r>
                <a:rPr lang="en-US" b="1" dirty="0" smtClean="0">
                  <a:solidFill>
                    <a:schemeClr val="bg1"/>
                  </a:solidFill>
                  <a:latin typeface="Century Gothic (Headings)"/>
                </a:rPr>
                <a:t>hat </a:t>
              </a:r>
              <a:r>
                <a:rPr lang="en-US" b="1" dirty="0" smtClean="0">
                  <a:solidFill>
                    <a:schemeClr val="bg1"/>
                  </a:solidFill>
                  <a:latin typeface="Century Gothic (Headings)"/>
                </a:rPr>
                <a:t>is </a:t>
              </a:r>
              <a:r>
                <a:rPr lang="en-US" b="1" dirty="0" smtClean="0">
                  <a:solidFill>
                    <a:srgbClr val="FFC000"/>
                  </a:solidFill>
                  <a:latin typeface="Century Gothic (Headings)"/>
                </a:rPr>
                <a:t>Face Recognition?</a:t>
              </a:r>
              <a:endParaRPr lang="en-US" dirty="0">
                <a:solidFill>
                  <a:srgbClr val="FFC000"/>
                </a:solidFill>
              </a:endParaRPr>
            </a:p>
          </p:txBody>
        </p:sp>
      </p:grpSp>
      <p:grpSp>
        <p:nvGrpSpPr>
          <p:cNvPr id="12" name="Group 11"/>
          <p:cNvGrpSpPr/>
          <p:nvPr/>
        </p:nvGrpSpPr>
        <p:grpSpPr>
          <a:xfrm>
            <a:off x="831477" y="2885600"/>
            <a:ext cx="10529047" cy="698820"/>
            <a:chOff x="753035" y="2706398"/>
            <a:chExt cx="10529047" cy="698820"/>
          </a:xfrm>
        </p:grpSpPr>
        <p:sp>
          <p:nvSpPr>
            <p:cNvPr id="10" name="TextBox 9"/>
            <p:cNvSpPr txBox="1"/>
            <p:nvPr/>
          </p:nvSpPr>
          <p:spPr>
            <a:xfrm>
              <a:off x="753035" y="2706398"/>
              <a:ext cx="489473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4"/>
                  </a:solidFill>
                  <a:latin typeface="Century Gothic (Headings)"/>
                </a:rPr>
                <a:t>State of Stroke </a:t>
              </a:r>
              <a:r>
                <a:rPr lang="en-US" b="1" dirty="0" smtClean="0">
                  <a:solidFill>
                    <a:schemeClr val="bg1"/>
                  </a:solidFill>
                  <a:latin typeface="Century Gothic (Headings)"/>
                </a:rPr>
                <a:t>in world and Bangladesh</a:t>
              </a:r>
              <a:endParaRPr lang="en-US" dirty="0">
                <a:solidFill>
                  <a:schemeClr val="bg1"/>
                </a:solidFill>
              </a:endParaRPr>
            </a:p>
          </p:txBody>
        </p:sp>
        <p:sp>
          <p:nvSpPr>
            <p:cNvPr id="11" name="TextBox 10"/>
            <p:cNvSpPr txBox="1"/>
            <p:nvPr/>
          </p:nvSpPr>
          <p:spPr>
            <a:xfrm>
              <a:off x="753035" y="3035886"/>
              <a:ext cx="10529047" cy="369332"/>
            </a:xfrm>
            <a:prstGeom prst="rect">
              <a:avLst/>
            </a:prstGeom>
            <a:noFill/>
          </p:spPr>
          <p:txBody>
            <a:bodyPr wrap="square" rtlCol="0">
              <a:spAutoFit/>
            </a:bodyPr>
            <a:lstStyle/>
            <a:p>
              <a:r>
                <a:rPr lang="en-US" dirty="0">
                  <a:solidFill>
                    <a:schemeClr val="bg1"/>
                  </a:solidFill>
                </a:rPr>
                <a:t>Brain Stroke is the second leading cause of death in worldwide and third in Bangladesh. </a:t>
              </a:r>
              <a:endParaRPr lang="en-US" dirty="0" smtClean="0">
                <a:solidFill>
                  <a:schemeClr val="bg1"/>
                </a:solidFill>
              </a:endParaRPr>
            </a:p>
          </p:txBody>
        </p:sp>
      </p:grpSp>
      <p:grpSp>
        <p:nvGrpSpPr>
          <p:cNvPr id="14" name="Group 13"/>
          <p:cNvGrpSpPr/>
          <p:nvPr/>
        </p:nvGrpSpPr>
        <p:grpSpPr>
          <a:xfrm>
            <a:off x="831477" y="3606289"/>
            <a:ext cx="10529047" cy="993876"/>
            <a:chOff x="753035" y="1366493"/>
            <a:chExt cx="10529047" cy="993876"/>
          </a:xfrm>
        </p:grpSpPr>
        <p:sp>
          <p:nvSpPr>
            <p:cNvPr id="15" name="TextBox 14"/>
            <p:cNvSpPr txBox="1"/>
            <p:nvPr/>
          </p:nvSpPr>
          <p:spPr>
            <a:xfrm>
              <a:off x="753035" y="1714038"/>
              <a:ext cx="10529047" cy="646331"/>
            </a:xfrm>
            <a:prstGeom prst="rect">
              <a:avLst/>
            </a:prstGeom>
            <a:noFill/>
          </p:spPr>
          <p:txBody>
            <a:bodyPr wrap="square" rtlCol="0">
              <a:spAutoFit/>
            </a:bodyPr>
            <a:lstStyle/>
            <a:p>
              <a:r>
                <a:rPr lang="en-US" dirty="0">
                  <a:solidFill>
                    <a:schemeClr val="bg1"/>
                  </a:solidFill>
                </a:rPr>
                <a:t>Machine learning is a branch of artificial </a:t>
              </a:r>
              <a:r>
                <a:rPr lang="en-US" dirty="0" smtClean="0">
                  <a:solidFill>
                    <a:schemeClr val="bg1"/>
                  </a:solidFill>
                </a:rPr>
                <a:t>intelligence</a:t>
              </a:r>
              <a:r>
                <a:rPr lang="en-US" dirty="0">
                  <a:solidFill>
                    <a:schemeClr val="bg1"/>
                  </a:solidFill>
                </a:rPr>
                <a:t> and computer science which focuses on the use of data and algorithms to imitate the way that humans learn, gradually improving its accuracy.</a:t>
              </a:r>
              <a:endParaRPr lang="en-US" dirty="0" smtClean="0">
                <a:solidFill>
                  <a:schemeClr val="bg1"/>
                </a:solidFill>
              </a:endParaRPr>
            </a:p>
          </p:txBody>
        </p:sp>
        <p:sp>
          <p:nvSpPr>
            <p:cNvPr id="16" name="TextBox 15"/>
            <p:cNvSpPr txBox="1"/>
            <p:nvPr/>
          </p:nvSpPr>
          <p:spPr>
            <a:xfrm>
              <a:off x="753035" y="1366493"/>
              <a:ext cx="360616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bg1"/>
                  </a:solidFill>
                  <a:latin typeface="Century Gothic (Headings)"/>
                </a:rPr>
                <a:t>What is </a:t>
              </a:r>
              <a:r>
                <a:rPr lang="en-US" b="1" dirty="0" smtClean="0">
                  <a:solidFill>
                    <a:schemeClr val="accent4"/>
                  </a:solidFill>
                  <a:latin typeface="Century Gothic (Headings)"/>
                </a:rPr>
                <a:t>Machine learning?</a:t>
              </a:r>
              <a:endParaRPr lang="en-US" dirty="0">
                <a:solidFill>
                  <a:schemeClr val="accent4"/>
                </a:solidFill>
              </a:endParaRPr>
            </a:p>
          </p:txBody>
        </p:sp>
      </p:grpSp>
      <p:grpSp>
        <p:nvGrpSpPr>
          <p:cNvPr id="23" name="Group 22"/>
          <p:cNvGrpSpPr/>
          <p:nvPr/>
        </p:nvGrpSpPr>
        <p:grpSpPr>
          <a:xfrm>
            <a:off x="831477" y="4622033"/>
            <a:ext cx="10529047" cy="1270875"/>
            <a:chOff x="753035" y="1366493"/>
            <a:chExt cx="10529047" cy="1270875"/>
          </a:xfrm>
        </p:grpSpPr>
        <p:sp>
          <p:nvSpPr>
            <p:cNvPr id="24" name="TextBox 23"/>
            <p:cNvSpPr txBox="1"/>
            <p:nvPr/>
          </p:nvSpPr>
          <p:spPr>
            <a:xfrm>
              <a:off x="753035" y="1714038"/>
              <a:ext cx="10529047" cy="923330"/>
            </a:xfrm>
            <a:prstGeom prst="rect">
              <a:avLst/>
            </a:prstGeom>
            <a:noFill/>
          </p:spPr>
          <p:txBody>
            <a:bodyPr wrap="square" rtlCol="0">
              <a:spAutoFit/>
            </a:bodyPr>
            <a:lstStyle/>
            <a:p>
              <a:r>
                <a:rPr lang="en-US" dirty="0">
                  <a:solidFill>
                    <a:schemeClr val="bg1"/>
                  </a:solidFill>
                </a:rPr>
                <a:t>Machine learning </a:t>
              </a:r>
              <a:r>
                <a:rPr lang="en-US" dirty="0" smtClean="0">
                  <a:solidFill>
                    <a:schemeClr val="bg1"/>
                  </a:solidFill>
                </a:rPr>
                <a:t>has been implementing in health care in a wide range. Stroke is a critical health condition, so if we use advance machine learning algorithm then it will reduce the hardship of hundreds of thousands of stroke patient.</a:t>
              </a:r>
            </a:p>
          </p:txBody>
        </p:sp>
        <p:sp>
          <p:nvSpPr>
            <p:cNvPr id="25" name="TextBox 24"/>
            <p:cNvSpPr txBox="1"/>
            <p:nvPr/>
          </p:nvSpPr>
          <p:spPr>
            <a:xfrm>
              <a:off x="753035" y="1366493"/>
              <a:ext cx="8919882"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4"/>
                  </a:solidFill>
                  <a:latin typeface="Century Gothic (Headings)"/>
                </a:rPr>
                <a:t>Implementation of Machine </a:t>
              </a:r>
              <a:r>
                <a:rPr lang="en-US" b="1" dirty="0" smtClean="0">
                  <a:solidFill>
                    <a:schemeClr val="bg1"/>
                  </a:solidFill>
                  <a:latin typeface="Century Gothic (Headings)"/>
                </a:rPr>
                <a:t>Learning for classifying stroke</a:t>
              </a:r>
              <a:endParaRPr lang="en-US" dirty="0">
                <a:solidFill>
                  <a:schemeClr val="bg1"/>
                </a:solidFill>
              </a:endParaRPr>
            </a:p>
          </p:txBody>
        </p:sp>
      </p:grpSp>
    </p:spTree>
    <p:extLst>
      <p:ext uri="{BB962C8B-B14F-4D97-AF65-F5344CB8AC3E}">
        <p14:creationId xmlns:p14="http://schemas.microsoft.com/office/powerpoint/2010/main" val="4087860097"/>
      </p:ext>
    </p:extLst>
  </p:cSld>
  <p:clrMapOvr>
    <a:masterClrMapping/>
  </p:clrMapOvr>
  <p:transition spd="med" advClick="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up)">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ace detection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8096251" y="780827"/>
            <a:ext cx="4095750" cy="6077173"/>
          </a:xfrm>
          <a:prstGeom prst="rect">
            <a:avLst/>
          </a:prstGeom>
          <a:noFill/>
          <a:ln>
            <a:noFill/>
          </a:ln>
        </p:spPr>
      </p:pic>
      <p:grpSp>
        <p:nvGrpSpPr>
          <p:cNvPr id="6" name="Group 5"/>
          <p:cNvGrpSpPr/>
          <p:nvPr/>
        </p:nvGrpSpPr>
        <p:grpSpPr>
          <a:xfrm>
            <a:off x="4563541" y="295180"/>
            <a:ext cx="2644084" cy="707886"/>
            <a:chOff x="4563541" y="411292"/>
            <a:chExt cx="2644084" cy="707886"/>
          </a:xfrm>
        </p:grpSpPr>
        <p:sp>
          <p:nvSpPr>
            <p:cNvPr id="3" name="Rectangle 2"/>
            <p:cNvSpPr/>
            <p:nvPr/>
          </p:nvSpPr>
          <p:spPr>
            <a:xfrm>
              <a:off x="4563541" y="411292"/>
              <a:ext cx="2644084" cy="707886"/>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extBox 1"/>
            <p:cNvSpPr txBox="1"/>
            <p:nvPr/>
          </p:nvSpPr>
          <p:spPr>
            <a:xfrm>
              <a:off x="4610607" y="411292"/>
              <a:ext cx="2549953" cy="707886"/>
            </a:xfrm>
            <a:prstGeom prst="rect">
              <a:avLst/>
            </a:prstGeom>
            <a:noFill/>
          </p:spPr>
          <p:txBody>
            <a:bodyPr wrap="square" rtlCol="0" anchor="ctr">
              <a:spAutoFit/>
            </a:bodyPr>
            <a:lstStyle/>
            <a:p>
              <a:r>
                <a:rPr lang="en-US" sz="4000" b="1" dirty="0" smtClean="0">
                  <a:solidFill>
                    <a:schemeClr val="accent5">
                      <a:lumMod val="20000"/>
                      <a:lumOff val="80000"/>
                    </a:schemeClr>
                  </a:solidFill>
                  <a:latin typeface="Century Gothic (Headings)"/>
                </a:rPr>
                <a:t>Objective </a:t>
              </a:r>
              <a:endParaRPr lang="en-US" sz="4000" b="1" dirty="0">
                <a:solidFill>
                  <a:schemeClr val="accent5">
                    <a:lumMod val="20000"/>
                    <a:lumOff val="80000"/>
                  </a:schemeClr>
                </a:solidFill>
                <a:latin typeface="Century Gothic (Headings)"/>
              </a:endParaRPr>
            </a:p>
          </p:txBody>
        </p:sp>
      </p:grpSp>
      <p:sp>
        <p:nvSpPr>
          <p:cNvPr id="4" name="TextBox 3"/>
          <p:cNvSpPr txBox="1"/>
          <p:nvPr/>
        </p:nvSpPr>
        <p:spPr>
          <a:xfrm>
            <a:off x="1013191" y="1368466"/>
            <a:ext cx="10165618" cy="1951496"/>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en-US" sz="2800" b="1" dirty="0">
                <a:solidFill>
                  <a:schemeClr val="bg1"/>
                </a:solidFill>
                <a:latin typeface="Century Gothic (Headings)"/>
              </a:rPr>
              <a:t>To develop a face recognition </a:t>
            </a:r>
            <a:r>
              <a:rPr lang="en-US" sz="2800" b="1" dirty="0" smtClean="0">
                <a:solidFill>
                  <a:schemeClr val="bg1"/>
                </a:solidFill>
                <a:latin typeface="Century Gothic (Headings)"/>
              </a:rPr>
              <a:t>system.</a:t>
            </a:r>
          </a:p>
          <a:p>
            <a:pPr marL="285750" indent="-285750">
              <a:lnSpc>
                <a:spcPct val="150000"/>
              </a:lnSpc>
              <a:buFont typeface="Arial" panose="020B0604020202020204" pitchFamily="34" charset="0"/>
              <a:buChar char="•"/>
            </a:pPr>
            <a:r>
              <a:rPr lang="en-US" sz="2800" b="1" dirty="0" smtClean="0">
                <a:solidFill>
                  <a:schemeClr val="bg1"/>
                </a:solidFill>
                <a:latin typeface="Century Gothic (Headings)"/>
              </a:rPr>
              <a:t>To </a:t>
            </a:r>
            <a:r>
              <a:rPr lang="en-US" sz="2800" b="1" dirty="0">
                <a:solidFill>
                  <a:schemeClr val="bg1"/>
                </a:solidFill>
                <a:latin typeface="Century Gothic (Headings)"/>
              </a:rPr>
              <a:t>ensure the accuracy and reliability of the system.</a:t>
            </a:r>
            <a:r>
              <a:rPr lang="en-US" sz="2800" b="1" dirty="0">
                <a:solidFill>
                  <a:schemeClr val="bg1"/>
                </a:solidFill>
                <a:latin typeface="Century Gothic (Headings)"/>
              </a:rPr>
              <a:t> </a:t>
            </a:r>
            <a:endParaRPr lang="en-US" sz="2800" b="1" dirty="0" smtClean="0">
              <a:solidFill>
                <a:schemeClr val="bg1"/>
              </a:solidFill>
              <a:latin typeface="Century Gothic (Headings)"/>
            </a:endParaRPr>
          </a:p>
          <a:p>
            <a:pPr marL="285750" indent="-285750">
              <a:lnSpc>
                <a:spcPct val="150000"/>
              </a:lnSpc>
              <a:buFont typeface="Arial" panose="020B0604020202020204" pitchFamily="34" charset="0"/>
              <a:buChar char="•"/>
            </a:pPr>
            <a:r>
              <a:rPr lang="en-US" sz="2800" b="1" dirty="0">
                <a:solidFill>
                  <a:schemeClr val="bg1"/>
                </a:solidFill>
                <a:latin typeface="Century Gothic (Headings)"/>
              </a:rPr>
              <a:t>To identify individuals based on their facial features.</a:t>
            </a:r>
            <a:r>
              <a:rPr lang="en-US" sz="2800" b="1" dirty="0">
                <a:solidFill>
                  <a:schemeClr val="bg1"/>
                </a:solidFill>
                <a:latin typeface="Century Gothic (Headings)"/>
              </a:rPr>
              <a:t> </a:t>
            </a:r>
            <a:endParaRPr lang="en-US" sz="2800" b="1" dirty="0" smtClean="0">
              <a:solidFill>
                <a:schemeClr val="bg1"/>
              </a:solidFill>
              <a:latin typeface="Century Gothic (Headings)"/>
            </a:endParaRPr>
          </a:p>
        </p:txBody>
      </p:sp>
      <p:sp>
        <p:nvSpPr>
          <p:cNvPr id="5" name="TextBox 4"/>
          <p:cNvSpPr txBox="1"/>
          <p:nvPr/>
        </p:nvSpPr>
        <p:spPr>
          <a:xfrm>
            <a:off x="340659" y="3558362"/>
            <a:ext cx="11510682" cy="2662267"/>
          </a:xfrm>
          <a:prstGeom prst="rect">
            <a:avLst/>
          </a:prstGeom>
          <a:noFill/>
        </p:spPr>
        <p:txBody>
          <a:bodyPr wrap="square" rtlCol="0">
            <a:spAutoFit/>
          </a:bodyPr>
          <a:lstStyle/>
          <a:p>
            <a:pPr algn="just">
              <a:lnSpc>
                <a:spcPct val="150000"/>
              </a:lnSpc>
            </a:pPr>
            <a:r>
              <a:rPr lang="en-US" sz="2800" b="1" u="sng" dirty="0">
                <a:solidFill>
                  <a:schemeClr val="bg1"/>
                </a:solidFill>
                <a:latin typeface="Century Gothic (Headings)"/>
              </a:rPr>
              <a:t>Why this Project</a:t>
            </a:r>
            <a:r>
              <a:rPr lang="en-US" sz="2800" b="1" u="sng" dirty="0" smtClean="0">
                <a:solidFill>
                  <a:schemeClr val="bg1"/>
                </a:solidFill>
                <a:latin typeface="Century Gothic (Headings)"/>
              </a:rPr>
              <a:t>?</a:t>
            </a:r>
          </a:p>
          <a:p>
            <a:pPr algn="just"/>
            <a:r>
              <a:rPr lang="en-US" sz="2500" dirty="0" smtClean="0">
                <a:solidFill>
                  <a:schemeClr val="accent4"/>
                </a:solidFill>
                <a:latin typeface="Century Gothic (Headings)"/>
              </a:rPr>
              <a:t>Stroke</a:t>
            </a:r>
            <a:r>
              <a:rPr lang="en-US" sz="2500" dirty="0" smtClean="0">
                <a:solidFill>
                  <a:schemeClr val="bg1"/>
                </a:solidFill>
                <a:latin typeface="Century Gothic (Headings)"/>
              </a:rPr>
              <a:t> </a:t>
            </a:r>
            <a:r>
              <a:rPr lang="en-US" sz="2500" dirty="0">
                <a:solidFill>
                  <a:schemeClr val="bg1"/>
                </a:solidFill>
                <a:latin typeface="Century Gothic (Headings)"/>
              </a:rPr>
              <a:t>is one of the major health crisis of this present era. Stroke is very expensive to deal with. So, if we are able to develop such a environment which will help the health care officials to improve the quality of treatment.</a:t>
            </a:r>
          </a:p>
          <a:p>
            <a:pPr algn="just"/>
            <a:r>
              <a:rPr lang="en-US" sz="2500" dirty="0">
                <a:solidFill>
                  <a:schemeClr val="bg1"/>
                </a:solidFill>
                <a:latin typeface="Century Gothic (Headings)"/>
              </a:rPr>
              <a:t>We know that data is the fuel of 4th industrial revolution and we want to make the data useful for the betterment of our healthcare sector</a:t>
            </a:r>
            <a:r>
              <a:rPr lang="en-US" sz="2500" dirty="0" smtClean="0">
                <a:latin typeface="Century Gothic (Headings)"/>
              </a:rPr>
              <a:t>.</a:t>
            </a:r>
            <a:endParaRPr lang="en-US" sz="2500" dirty="0">
              <a:latin typeface="Century Gothic (Headings)"/>
            </a:endParaRPr>
          </a:p>
        </p:txBody>
      </p:sp>
    </p:spTree>
    <p:extLst>
      <p:ext uri="{BB962C8B-B14F-4D97-AF65-F5344CB8AC3E}">
        <p14:creationId xmlns:p14="http://schemas.microsoft.com/office/powerpoint/2010/main" val="413551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Face detection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9641127" y="3859181"/>
            <a:ext cx="2060620" cy="3057497"/>
          </a:xfrm>
          <a:prstGeom prst="rect">
            <a:avLst/>
          </a:prstGeom>
          <a:noFill/>
          <a:ln>
            <a:noFill/>
          </a:ln>
        </p:spPr>
      </p:pic>
      <p:sp>
        <p:nvSpPr>
          <p:cNvPr id="9" name="Title 8"/>
          <p:cNvSpPr>
            <a:spLocks noGrp="1"/>
          </p:cNvSpPr>
          <p:nvPr>
            <p:ph type="title"/>
          </p:nvPr>
        </p:nvSpPr>
        <p:spPr>
          <a:xfrm>
            <a:off x="838200" y="300037"/>
            <a:ext cx="10515600" cy="1325563"/>
          </a:xfrm>
        </p:spPr>
        <p:txBody>
          <a:bodyPr>
            <a:normAutofit/>
          </a:bodyPr>
          <a:lstStyle/>
          <a:p>
            <a:r>
              <a:rPr lang="en-US" sz="4800" b="1" dirty="0" smtClean="0">
                <a:solidFill>
                  <a:schemeClr val="bg1"/>
                </a:solidFill>
                <a:latin typeface="Century Gothic (Headings)"/>
              </a:rPr>
              <a:t>Data:</a:t>
            </a:r>
            <a:endParaRPr lang="en-US" sz="4800" b="1" dirty="0">
              <a:solidFill>
                <a:schemeClr val="bg1"/>
              </a:solidFill>
              <a:latin typeface="Century Gothic (Headings)"/>
            </a:endParaRPr>
          </a:p>
        </p:txBody>
      </p:sp>
      <p:grpSp>
        <p:nvGrpSpPr>
          <p:cNvPr id="48" name="Group 47"/>
          <p:cNvGrpSpPr/>
          <p:nvPr/>
        </p:nvGrpSpPr>
        <p:grpSpPr>
          <a:xfrm>
            <a:off x="1320799" y="1654630"/>
            <a:ext cx="10033001" cy="1200329"/>
            <a:chOff x="1320799" y="1553030"/>
            <a:chExt cx="10033001" cy="1200329"/>
          </a:xfrm>
        </p:grpSpPr>
        <p:sp>
          <p:nvSpPr>
            <p:cNvPr id="10" name="Right Arrow 9"/>
            <p:cNvSpPr/>
            <p:nvPr/>
          </p:nvSpPr>
          <p:spPr>
            <a:xfrm>
              <a:off x="1320799" y="1625600"/>
              <a:ext cx="362857" cy="31931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57829" y="1553030"/>
              <a:ext cx="9495971" cy="1200329"/>
            </a:xfrm>
            <a:prstGeom prst="rect">
              <a:avLst/>
            </a:prstGeom>
          </p:spPr>
          <p:txBody>
            <a:bodyPr wrap="square">
              <a:spAutoFit/>
            </a:bodyPr>
            <a:lstStyle/>
            <a:p>
              <a:pPr algn="just"/>
              <a:r>
                <a:rPr lang="en-US" sz="2400" dirty="0">
                  <a:solidFill>
                    <a:schemeClr val="bg1"/>
                  </a:solidFill>
                  <a:latin typeface="Century Gothic (Headings)"/>
                </a:rPr>
                <a:t>I have created a database of 400 face images of 40 students and Honourable Teachers </a:t>
              </a:r>
              <a:r>
                <a:rPr lang="en-US" sz="2400" dirty="0" smtClean="0">
                  <a:solidFill>
                    <a:schemeClr val="bg1"/>
                  </a:solidFill>
                  <a:latin typeface="Century Gothic (Headings)"/>
                </a:rPr>
                <a:t>in </a:t>
              </a:r>
              <a:r>
                <a:rPr lang="en-US" sz="2400" dirty="0">
                  <a:solidFill>
                    <a:schemeClr val="bg1"/>
                  </a:solidFill>
                  <a:latin typeface="Century Gothic (Headings)"/>
                </a:rPr>
                <a:t>my department. </a:t>
              </a:r>
              <a:r>
                <a:rPr lang="en-US" sz="2400" dirty="0" smtClean="0">
                  <a:solidFill>
                    <a:schemeClr val="bg1"/>
                  </a:solidFill>
                  <a:latin typeface="Century Gothic (Headings)"/>
                </a:rPr>
                <a:t>Each </a:t>
              </a:r>
              <a:r>
                <a:rPr lang="en-US" sz="2400" dirty="0">
                  <a:solidFill>
                    <a:schemeClr val="bg1"/>
                  </a:solidFill>
                  <a:latin typeface="Century Gothic (Headings)"/>
                </a:rPr>
                <a:t>of them has 10 images and </a:t>
              </a:r>
              <a:r>
                <a:rPr lang="en-US" sz="2400" dirty="0" smtClean="0">
                  <a:solidFill>
                    <a:schemeClr val="bg1"/>
                  </a:solidFill>
                  <a:latin typeface="Century Gothic (Headings)"/>
                </a:rPr>
                <a:t>all </a:t>
              </a:r>
              <a:r>
                <a:rPr lang="en-US" sz="2400" dirty="0">
                  <a:solidFill>
                    <a:schemeClr val="bg1"/>
                  </a:solidFill>
                  <a:latin typeface="Century Gothic (Headings)"/>
                </a:rPr>
                <a:t>images are taken from their social media </a:t>
              </a:r>
              <a:r>
                <a:rPr lang="en-US" sz="2400" dirty="0" smtClean="0">
                  <a:solidFill>
                    <a:schemeClr val="bg1"/>
                  </a:solidFill>
                  <a:latin typeface="Century Gothic (Headings)"/>
                </a:rPr>
                <a:t>account.</a:t>
              </a:r>
              <a:endParaRPr lang="en-US" sz="2400" dirty="0">
                <a:solidFill>
                  <a:schemeClr val="bg1"/>
                </a:solidFill>
                <a:latin typeface="Century Gothic (Headings)"/>
              </a:endParaRPr>
            </a:p>
          </p:txBody>
        </p:sp>
      </p:grpSp>
      <p:grpSp>
        <p:nvGrpSpPr>
          <p:cNvPr id="41" name="Group 40"/>
          <p:cNvGrpSpPr/>
          <p:nvPr/>
        </p:nvGrpSpPr>
        <p:grpSpPr>
          <a:xfrm>
            <a:off x="1857829" y="3291343"/>
            <a:ext cx="9495971" cy="1113791"/>
            <a:chOff x="1857829" y="2878593"/>
            <a:chExt cx="9495971" cy="1113791"/>
          </a:xfrm>
        </p:grpSpPr>
        <p:sp>
          <p:nvSpPr>
            <p:cNvPr id="22" name="Rectangle 21"/>
            <p:cNvSpPr/>
            <p:nvPr/>
          </p:nvSpPr>
          <p:spPr>
            <a:xfrm>
              <a:off x="1857829" y="2878593"/>
              <a:ext cx="9495971" cy="1113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2045630" y="3015081"/>
              <a:ext cx="9097092" cy="859865"/>
              <a:chOff x="2045630" y="3015081"/>
              <a:chExt cx="9097092" cy="859865"/>
            </a:xfrm>
          </p:grpSpPr>
          <p:grpSp>
            <p:nvGrpSpPr>
              <p:cNvPr id="24" name="Group 23"/>
              <p:cNvGrpSpPr/>
              <p:nvPr/>
            </p:nvGrpSpPr>
            <p:grpSpPr>
              <a:xfrm>
                <a:off x="9641127" y="3015081"/>
                <a:ext cx="1501595" cy="859865"/>
                <a:chOff x="9641127" y="2890471"/>
                <a:chExt cx="1501595" cy="859865"/>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1127" y="2893158"/>
                  <a:ext cx="740803" cy="85449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17322" y="2890471"/>
                  <a:ext cx="725400" cy="859865"/>
                </a:xfrm>
                <a:prstGeom prst="rect">
                  <a:avLst/>
                </a:prstGeom>
              </p:spPr>
            </p:pic>
          </p:grpSp>
          <p:grpSp>
            <p:nvGrpSpPr>
              <p:cNvPr id="23" name="Group 22"/>
              <p:cNvGrpSpPr/>
              <p:nvPr/>
            </p:nvGrpSpPr>
            <p:grpSpPr>
              <a:xfrm>
                <a:off x="2045630" y="3029565"/>
                <a:ext cx="4394533" cy="845381"/>
                <a:chOff x="2045630" y="2897713"/>
                <a:chExt cx="4394533" cy="845381"/>
              </a:xfrm>
            </p:grpSpPr>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00914" y="2897713"/>
                  <a:ext cx="772556" cy="821803"/>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06192" y="2898986"/>
                  <a:ext cx="742664" cy="844108"/>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5630" y="2898986"/>
                  <a:ext cx="839249" cy="834900"/>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94782" y="2897713"/>
                  <a:ext cx="845381" cy="845381"/>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70169" y="2898986"/>
                  <a:ext cx="709432" cy="833217"/>
                </a:xfrm>
                <a:prstGeom prst="rect">
                  <a:avLst/>
                </a:prstGeom>
              </p:spPr>
            </p:pic>
          </p:grpSp>
          <p:grpSp>
            <p:nvGrpSpPr>
              <p:cNvPr id="39" name="Group 38"/>
              <p:cNvGrpSpPr/>
              <p:nvPr/>
            </p:nvGrpSpPr>
            <p:grpSpPr>
              <a:xfrm>
                <a:off x="6617231" y="3729117"/>
                <a:ext cx="2846827" cy="145829"/>
                <a:chOff x="6633079" y="3745620"/>
                <a:chExt cx="2846827" cy="145829"/>
              </a:xfrm>
            </p:grpSpPr>
            <p:sp>
              <p:nvSpPr>
                <p:cNvPr id="27" name="Oval 26"/>
                <p:cNvSpPr/>
                <p:nvPr/>
              </p:nvSpPr>
              <p:spPr>
                <a:xfrm>
                  <a:off x="6633079" y="3751121"/>
                  <a:ext cx="123825"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880625" y="3756622"/>
                  <a:ext cx="123825"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128171" y="3745620"/>
                  <a:ext cx="123825"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375717" y="3751121"/>
                  <a:ext cx="123825"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623263" y="3756622"/>
                  <a:ext cx="123825"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870809" y="3762123"/>
                  <a:ext cx="123825"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118355" y="3751121"/>
                  <a:ext cx="123825"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365901" y="3756622"/>
                  <a:ext cx="123825"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613447" y="3762123"/>
                  <a:ext cx="123825"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860993" y="3767624"/>
                  <a:ext cx="123825"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9108539" y="3756622"/>
                  <a:ext cx="123825"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9356081" y="3762123"/>
                  <a:ext cx="123825"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2" name="Right Arrow 41"/>
          <p:cNvSpPr/>
          <p:nvPr/>
        </p:nvSpPr>
        <p:spPr>
          <a:xfrm>
            <a:off x="1320799" y="4887322"/>
            <a:ext cx="362857" cy="31931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857829" y="4823280"/>
            <a:ext cx="9495971" cy="1569660"/>
          </a:xfrm>
          <a:prstGeom prst="rect">
            <a:avLst/>
          </a:prstGeom>
        </p:spPr>
        <p:txBody>
          <a:bodyPr wrap="square">
            <a:spAutoFit/>
          </a:bodyPr>
          <a:lstStyle/>
          <a:p>
            <a:pPr algn="just"/>
            <a:r>
              <a:rPr lang="en-US" sz="2400" dirty="0" smtClean="0">
                <a:solidFill>
                  <a:schemeClr val="bg1"/>
                </a:solidFill>
                <a:latin typeface="Century Gothic (Headings)"/>
              </a:rPr>
              <a:t>Total Images :	40 x 10 = 400</a:t>
            </a:r>
          </a:p>
          <a:p>
            <a:pPr algn="just"/>
            <a:r>
              <a:rPr lang="en-US" sz="2400" dirty="0" smtClean="0">
                <a:solidFill>
                  <a:schemeClr val="bg1"/>
                </a:solidFill>
                <a:latin typeface="Century Gothic (Headings)"/>
              </a:rPr>
              <a:t>Individuals    :	40</a:t>
            </a:r>
          </a:p>
          <a:p>
            <a:pPr algn="just"/>
            <a:r>
              <a:rPr lang="en-US" sz="2400" dirty="0" smtClean="0">
                <a:solidFill>
                  <a:schemeClr val="bg1"/>
                </a:solidFill>
                <a:latin typeface="Century Gothic (Headings)"/>
              </a:rPr>
              <a:t>Color Mode  :	RGB</a:t>
            </a:r>
          </a:p>
          <a:p>
            <a:pPr algn="just"/>
            <a:r>
              <a:rPr lang="en-US" sz="2400" dirty="0" smtClean="0">
                <a:solidFill>
                  <a:schemeClr val="bg1"/>
                </a:solidFill>
                <a:latin typeface="Century Gothic (Headings)"/>
              </a:rPr>
              <a:t>Resolution    :	unknown</a:t>
            </a:r>
            <a:endParaRPr lang="en-US" sz="2400" dirty="0">
              <a:solidFill>
                <a:schemeClr val="bg1"/>
              </a:solidFill>
              <a:latin typeface="Century Gothic (Headings)"/>
            </a:endParaRPr>
          </a:p>
        </p:txBody>
      </p:sp>
    </p:spTree>
    <p:extLst>
      <p:ext uri="{BB962C8B-B14F-4D97-AF65-F5344CB8AC3E}">
        <p14:creationId xmlns:p14="http://schemas.microsoft.com/office/powerpoint/2010/main" val="4284751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Face detection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9898539" y="3800503"/>
            <a:ext cx="2060620" cy="3057497"/>
          </a:xfrm>
          <a:prstGeom prst="rect">
            <a:avLst/>
          </a:prstGeom>
          <a:noFill/>
          <a:ln>
            <a:noFill/>
          </a:ln>
        </p:spPr>
      </p:pic>
      <p:pic>
        <p:nvPicPr>
          <p:cNvPr id="15" name="Picture 1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 y="2757714"/>
            <a:ext cx="4100286" cy="4100286"/>
          </a:xfrm>
          <a:prstGeom prst="rect">
            <a:avLst/>
          </a:prstGeom>
          <a:effectLst>
            <a:reflection stA="28000" endPos="65000" dist="50800" dir="5400000" sy="-100000" algn="bl" rotWithShape="0"/>
          </a:effectLst>
        </p:spPr>
      </p:pic>
      <p:sp>
        <p:nvSpPr>
          <p:cNvPr id="2" name="TextBox 1"/>
          <p:cNvSpPr txBox="1"/>
          <p:nvPr/>
        </p:nvSpPr>
        <p:spPr>
          <a:xfrm>
            <a:off x="769081" y="138299"/>
            <a:ext cx="7983033" cy="830997"/>
          </a:xfrm>
          <a:prstGeom prst="rect">
            <a:avLst/>
          </a:prstGeom>
          <a:noFill/>
        </p:spPr>
        <p:txBody>
          <a:bodyPr wrap="square" rtlCol="0">
            <a:spAutoFit/>
          </a:bodyPr>
          <a:lstStyle/>
          <a:p>
            <a:r>
              <a:rPr lang="en-US" sz="4800" b="1" dirty="0" smtClean="0">
                <a:solidFill>
                  <a:schemeClr val="bg1"/>
                </a:solidFill>
              </a:rPr>
              <a:t>Data Processing and Dataset:</a:t>
            </a:r>
            <a:endParaRPr lang="en-US" sz="4800" b="1" dirty="0">
              <a:solidFill>
                <a:schemeClr val="accent2"/>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8902" y="2053789"/>
            <a:ext cx="8795657" cy="4174220"/>
          </a:xfrm>
          <a:prstGeom prst="rect">
            <a:avLst/>
          </a:prstGeom>
        </p:spPr>
      </p:pic>
      <p:sp>
        <p:nvSpPr>
          <p:cNvPr id="17" name="TextBox 16"/>
          <p:cNvSpPr txBox="1"/>
          <p:nvPr/>
        </p:nvSpPr>
        <p:spPr>
          <a:xfrm>
            <a:off x="1688902" y="1008299"/>
            <a:ext cx="9017198" cy="830997"/>
          </a:xfrm>
          <a:prstGeom prst="rect">
            <a:avLst/>
          </a:prstGeom>
          <a:noFill/>
        </p:spPr>
        <p:txBody>
          <a:bodyPr wrap="square" rtlCol="0">
            <a:spAutoFit/>
          </a:bodyPr>
          <a:lstStyle/>
          <a:p>
            <a:r>
              <a:rPr lang="en-US" sz="2400" dirty="0" smtClean="0">
                <a:solidFill>
                  <a:schemeClr val="bg1"/>
                </a:solidFill>
                <a:latin typeface="Century Gothic (Headings)"/>
              </a:rPr>
              <a:t>Here we converted and resized our data. The color mode is grayscale now and the size of each image are (64 x 64 ) px.</a:t>
            </a:r>
            <a:endParaRPr lang="en-US" sz="2400" dirty="0">
              <a:solidFill>
                <a:schemeClr val="bg1"/>
              </a:solidFill>
              <a:latin typeface="Century Gothic (Headings)"/>
            </a:endParaRPr>
          </a:p>
        </p:txBody>
      </p:sp>
    </p:spTree>
    <p:extLst>
      <p:ext uri="{BB962C8B-B14F-4D97-AF65-F5344CB8AC3E}">
        <p14:creationId xmlns:p14="http://schemas.microsoft.com/office/powerpoint/2010/main" val="57052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22" presetClass="entr" presetSubtype="2"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righ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Face detection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8534012" y="1477641"/>
            <a:ext cx="3686564" cy="5470032"/>
          </a:xfrm>
          <a:prstGeom prst="rect">
            <a:avLst/>
          </a:prstGeom>
          <a:noFill/>
          <a:ln>
            <a:noFill/>
          </a:ln>
        </p:spPr>
      </p:pic>
      <p:sp>
        <p:nvSpPr>
          <p:cNvPr id="2" name="TextBox 1"/>
          <p:cNvSpPr txBox="1"/>
          <p:nvPr/>
        </p:nvSpPr>
        <p:spPr>
          <a:xfrm>
            <a:off x="499834" y="381161"/>
            <a:ext cx="9972634" cy="830997"/>
          </a:xfrm>
          <a:prstGeom prst="rect">
            <a:avLst/>
          </a:prstGeom>
          <a:noFill/>
        </p:spPr>
        <p:txBody>
          <a:bodyPr wrap="square" rtlCol="0">
            <a:spAutoFit/>
          </a:bodyPr>
          <a:lstStyle/>
          <a:p>
            <a:r>
              <a:rPr lang="en-US" sz="4800" b="1" dirty="0" smtClean="0">
                <a:solidFill>
                  <a:schemeClr val="bg1"/>
                </a:solidFill>
                <a:latin typeface="Century Gothic (Headings)"/>
              </a:rPr>
              <a:t>How </a:t>
            </a:r>
            <a:r>
              <a:rPr lang="en-US" sz="4800" b="1" dirty="0" smtClean="0">
                <a:solidFill>
                  <a:schemeClr val="accent4"/>
                </a:solidFill>
                <a:latin typeface="Century Gothic (Headings)"/>
              </a:rPr>
              <a:t>Machine Learning </a:t>
            </a:r>
            <a:r>
              <a:rPr lang="en-US" sz="4800" b="1" dirty="0" smtClean="0">
                <a:solidFill>
                  <a:schemeClr val="bg1"/>
                </a:solidFill>
                <a:latin typeface="Century Gothic (Headings)"/>
              </a:rPr>
              <a:t>Works:</a:t>
            </a:r>
            <a:endParaRPr lang="en-US" sz="4800" b="1" dirty="0">
              <a:solidFill>
                <a:schemeClr val="bg1"/>
              </a:solidFill>
              <a:latin typeface="Century Gothic (Headings)"/>
            </a:endParaRPr>
          </a:p>
        </p:txBody>
      </p:sp>
      <p:sp>
        <p:nvSpPr>
          <p:cNvPr id="9" name="Rectangle 8"/>
          <p:cNvSpPr/>
          <p:nvPr/>
        </p:nvSpPr>
        <p:spPr>
          <a:xfrm>
            <a:off x="3976915" y="1616462"/>
            <a:ext cx="1480456" cy="1102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p>
          <a:p>
            <a:pPr algn="ctr"/>
            <a:r>
              <a:rPr lang="en-US" dirty="0" smtClean="0"/>
              <a:t>Vectors</a:t>
            </a:r>
            <a:endParaRPr lang="en-US" dirty="0"/>
          </a:p>
        </p:txBody>
      </p:sp>
      <p:sp>
        <p:nvSpPr>
          <p:cNvPr id="8" name="Rounded Rectangle 7"/>
          <p:cNvSpPr/>
          <p:nvPr/>
        </p:nvSpPr>
        <p:spPr>
          <a:xfrm>
            <a:off x="1262743" y="2982472"/>
            <a:ext cx="1799772" cy="53702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Labels</a:t>
            </a:r>
            <a:endParaRPr lang="en-US" dirty="0"/>
          </a:p>
        </p:txBody>
      </p:sp>
      <p:sp>
        <p:nvSpPr>
          <p:cNvPr id="10" name="Oval 9"/>
          <p:cNvSpPr/>
          <p:nvPr/>
        </p:nvSpPr>
        <p:spPr>
          <a:xfrm>
            <a:off x="6139155" y="1616462"/>
            <a:ext cx="2197654" cy="219765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Headings)"/>
              </a:rPr>
              <a:t>Machine</a:t>
            </a:r>
          </a:p>
          <a:p>
            <a:pPr algn="ctr"/>
            <a:r>
              <a:rPr lang="en-US" dirty="0" smtClean="0">
                <a:latin typeface="Century Gothic (Headings)"/>
              </a:rPr>
              <a:t>Learning</a:t>
            </a:r>
          </a:p>
          <a:p>
            <a:pPr algn="ctr"/>
            <a:r>
              <a:rPr lang="en-US" dirty="0" smtClean="0">
                <a:latin typeface="Century Gothic (Headings)"/>
              </a:rPr>
              <a:t>Algorithm</a:t>
            </a:r>
            <a:endParaRPr lang="en-US" dirty="0">
              <a:latin typeface="Century Gothic (Headings)"/>
            </a:endParaRPr>
          </a:p>
        </p:txBody>
      </p:sp>
      <p:grpSp>
        <p:nvGrpSpPr>
          <p:cNvPr id="32" name="Group 31"/>
          <p:cNvGrpSpPr/>
          <p:nvPr/>
        </p:nvGrpSpPr>
        <p:grpSpPr>
          <a:xfrm>
            <a:off x="1262742" y="5076554"/>
            <a:ext cx="1799771" cy="1211728"/>
            <a:chOff x="1262742" y="5076554"/>
            <a:chExt cx="1799771" cy="1211728"/>
          </a:xfrm>
          <a:solidFill>
            <a:schemeClr val="accent1"/>
          </a:solidFill>
        </p:grpSpPr>
        <p:sp>
          <p:nvSpPr>
            <p:cNvPr id="13" name="Rectangle 12"/>
            <p:cNvSpPr/>
            <p:nvPr/>
          </p:nvSpPr>
          <p:spPr>
            <a:xfrm>
              <a:off x="1509485" y="5076554"/>
              <a:ext cx="1553028" cy="9162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86114" y="5185411"/>
              <a:ext cx="1553028" cy="9162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nip Single Corner Rectangle 14"/>
            <p:cNvSpPr/>
            <p:nvPr/>
          </p:nvSpPr>
          <p:spPr>
            <a:xfrm rot="10800000" flipV="1">
              <a:off x="1262742" y="5339692"/>
              <a:ext cx="1596571" cy="948590"/>
            </a:xfrm>
            <a:prstGeom prst="snip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Data</a:t>
              </a:r>
              <a:endParaRPr lang="en-US" dirty="0"/>
            </a:p>
          </p:txBody>
        </p:sp>
      </p:grpSp>
      <p:sp>
        <p:nvSpPr>
          <p:cNvPr id="16" name="Rectangle 15"/>
          <p:cNvSpPr/>
          <p:nvPr/>
        </p:nvSpPr>
        <p:spPr>
          <a:xfrm>
            <a:off x="3976915" y="5185411"/>
            <a:ext cx="1480456" cy="1102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a:t>
            </a:r>
          </a:p>
          <a:p>
            <a:pPr algn="ctr"/>
            <a:r>
              <a:rPr lang="en-US" dirty="0" smtClean="0"/>
              <a:t>Vectors</a:t>
            </a:r>
          </a:p>
        </p:txBody>
      </p:sp>
      <p:sp>
        <p:nvSpPr>
          <p:cNvPr id="17" name="Rounded Rectangle 16"/>
          <p:cNvSpPr/>
          <p:nvPr/>
        </p:nvSpPr>
        <p:spPr>
          <a:xfrm>
            <a:off x="9200083" y="5339692"/>
            <a:ext cx="1828800" cy="762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entury Gothic (Headings)"/>
              </a:rPr>
              <a:t>Classified</a:t>
            </a:r>
          </a:p>
          <a:p>
            <a:pPr algn="ctr"/>
            <a:r>
              <a:rPr lang="en-US" dirty="0" smtClean="0">
                <a:solidFill>
                  <a:schemeClr val="tx1"/>
                </a:solidFill>
                <a:latin typeface="Century Gothic (Headings)"/>
              </a:rPr>
              <a:t>Labels</a:t>
            </a:r>
            <a:endParaRPr lang="en-US" dirty="0">
              <a:solidFill>
                <a:schemeClr val="tx1"/>
              </a:solidFill>
              <a:latin typeface="Century Gothic (Headings)"/>
            </a:endParaRPr>
          </a:p>
        </p:txBody>
      </p:sp>
      <p:cxnSp>
        <p:nvCxnSpPr>
          <p:cNvPr id="20" name="Straight Connector 19"/>
          <p:cNvCxnSpPr/>
          <p:nvPr/>
        </p:nvCxnSpPr>
        <p:spPr>
          <a:xfrm>
            <a:off x="0" y="4183256"/>
            <a:ext cx="12192000" cy="0"/>
          </a:xfrm>
          <a:prstGeom prst="line">
            <a:avLst/>
          </a:prstGeom>
          <a:ln w="50800" cap="sq" cmpd="sng">
            <a:solidFill>
              <a:schemeClr val="bg1"/>
            </a:solidFill>
            <a:prstDash val="sysDot"/>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3062513" y="2162629"/>
            <a:ext cx="914402"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453706" y="2140858"/>
            <a:ext cx="73984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062513" y="3250986"/>
            <a:ext cx="3076642"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062513" y="5727950"/>
            <a:ext cx="914402"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485946" y="5755896"/>
            <a:ext cx="856346"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318026" y="5698184"/>
            <a:ext cx="86861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1262743" y="1507605"/>
            <a:ext cx="1799771" cy="1211728"/>
            <a:chOff x="1262743" y="1507605"/>
            <a:chExt cx="1799771" cy="1211728"/>
          </a:xfrm>
        </p:grpSpPr>
        <p:grpSp>
          <p:nvGrpSpPr>
            <p:cNvPr id="26" name="Group 25"/>
            <p:cNvGrpSpPr/>
            <p:nvPr/>
          </p:nvGrpSpPr>
          <p:grpSpPr>
            <a:xfrm>
              <a:off x="1262743" y="1507605"/>
              <a:ext cx="1799771" cy="1211728"/>
              <a:chOff x="1262743" y="1507605"/>
              <a:chExt cx="1799771" cy="1211728"/>
            </a:xfrm>
            <a:solidFill>
              <a:schemeClr val="accent2"/>
            </a:solidFill>
          </p:grpSpPr>
          <p:sp>
            <p:nvSpPr>
              <p:cNvPr id="5" name="Rectangle 4"/>
              <p:cNvSpPr/>
              <p:nvPr/>
            </p:nvSpPr>
            <p:spPr>
              <a:xfrm>
                <a:off x="1509486" y="1507605"/>
                <a:ext cx="1553028" cy="916281"/>
              </a:xfrm>
              <a:prstGeom prst="rect">
                <a:avLst/>
              </a:prstGeom>
              <a:gr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A2624"/>
                  </a:solidFill>
                </a:endParaRPr>
              </a:p>
            </p:txBody>
          </p:sp>
          <p:sp>
            <p:nvSpPr>
              <p:cNvPr id="7" name="Rectangle 6"/>
              <p:cNvSpPr/>
              <p:nvPr/>
            </p:nvSpPr>
            <p:spPr>
              <a:xfrm>
                <a:off x="1386115" y="1616462"/>
                <a:ext cx="1553028" cy="916281"/>
              </a:xfrm>
              <a:prstGeom prst="rect">
                <a:avLst/>
              </a:prstGeom>
              <a:gr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A2624"/>
                  </a:solidFill>
                </a:endParaRPr>
              </a:p>
            </p:txBody>
          </p:sp>
          <p:sp>
            <p:nvSpPr>
              <p:cNvPr id="6" name="Snip Single Corner Rectangle 5"/>
              <p:cNvSpPr/>
              <p:nvPr/>
            </p:nvSpPr>
            <p:spPr>
              <a:xfrm rot="10800000">
                <a:off x="1262743" y="1770743"/>
                <a:ext cx="1596571" cy="948590"/>
              </a:xfrm>
              <a:prstGeom prst="snip1Rect">
                <a:avLst/>
              </a:prstGeom>
              <a:gr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A2624"/>
                  </a:solidFill>
                </a:endParaRPr>
              </a:p>
            </p:txBody>
          </p:sp>
        </p:grpSp>
        <p:sp>
          <p:nvSpPr>
            <p:cNvPr id="33" name="TextBox 32"/>
            <p:cNvSpPr txBox="1"/>
            <p:nvPr/>
          </p:nvSpPr>
          <p:spPr>
            <a:xfrm>
              <a:off x="1594612" y="1893720"/>
              <a:ext cx="1026598" cy="646331"/>
            </a:xfrm>
            <a:prstGeom prst="rect">
              <a:avLst/>
            </a:prstGeom>
            <a:noFill/>
          </p:spPr>
          <p:txBody>
            <a:bodyPr wrap="square" rtlCol="0">
              <a:spAutoFit/>
            </a:bodyPr>
            <a:lstStyle/>
            <a:p>
              <a:pPr algn="ctr"/>
              <a:r>
                <a:rPr lang="en-US" dirty="0" smtClean="0">
                  <a:solidFill>
                    <a:schemeClr val="bg1"/>
                  </a:solidFill>
                  <a:latin typeface="Century Gothic (Headings)"/>
                </a:rPr>
                <a:t>Training Data</a:t>
              </a:r>
              <a:endParaRPr lang="en-US" dirty="0">
                <a:solidFill>
                  <a:schemeClr val="bg1"/>
                </a:solidFill>
                <a:latin typeface="Century Gothic (Headings)"/>
              </a:endParaRPr>
            </a:p>
          </p:txBody>
        </p:sp>
      </p:grpSp>
      <p:grpSp>
        <p:nvGrpSpPr>
          <p:cNvPr id="50" name="Group 49"/>
          <p:cNvGrpSpPr/>
          <p:nvPr/>
        </p:nvGrpSpPr>
        <p:grpSpPr>
          <a:xfrm>
            <a:off x="6572441" y="5039054"/>
            <a:ext cx="1544012" cy="1377789"/>
            <a:chOff x="6515291" y="5039054"/>
            <a:chExt cx="1544012" cy="1377789"/>
          </a:xfrm>
        </p:grpSpPr>
        <p:sp>
          <p:nvSpPr>
            <p:cNvPr id="36" name="Rectangle 35"/>
            <p:cNvSpPr/>
            <p:nvPr/>
          </p:nvSpPr>
          <p:spPr>
            <a:xfrm rot="18772957">
              <a:off x="6598402" y="5039054"/>
              <a:ext cx="1377789" cy="137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515291" y="5413681"/>
              <a:ext cx="1544012" cy="646331"/>
            </a:xfrm>
            <a:prstGeom prst="rect">
              <a:avLst/>
            </a:prstGeom>
            <a:noFill/>
          </p:spPr>
          <p:txBody>
            <a:bodyPr wrap="none" rtlCol="0">
              <a:spAutoFit/>
            </a:bodyPr>
            <a:lstStyle/>
            <a:p>
              <a:pPr algn="ctr"/>
              <a:r>
                <a:rPr lang="en-US" dirty="0">
                  <a:solidFill>
                    <a:schemeClr val="bg1"/>
                  </a:solidFill>
                  <a:latin typeface="Century Gothic (Headings)"/>
                </a:rPr>
                <a:t>C</a:t>
              </a:r>
              <a:r>
                <a:rPr lang="en-US" dirty="0" smtClean="0">
                  <a:solidFill>
                    <a:schemeClr val="bg1"/>
                  </a:solidFill>
                  <a:latin typeface="Century Gothic (Headings)"/>
                </a:rPr>
                <a:t>lassification</a:t>
              </a:r>
            </a:p>
            <a:p>
              <a:pPr algn="ctr"/>
              <a:r>
                <a:rPr lang="en-US" dirty="0" smtClean="0">
                  <a:solidFill>
                    <a:schemeClr val="bg1"/>
                  </a:solidFill>
                  <a:latin typeface="Century Gothic (Headings)"/>
                </a:rPr>
                <a:t>Model</a:t>
              </a:r>
              <a:endParaRPr lang="en-US" dirty="0">
                <a:solidFill>
                  <a:schemeClr val="bg1"/>
                </a:solidFill>
                <a:latin typeface="Century Gothic (Headings)"/>
              </a:endParaRPr>
            </a:p>
          </p:txBody>
        </p:sp>
      </p:grpSp>
      <p:sp>
        <p:nvSpPr>
          <p:cNvPr id="35" name="TextBox 34"/>
          <p:cNvSpPr txBox="1"/>
          <p:nvPr/>
        </p:nvSpPr>
        <p:spPr>
          <a:xfrm>
            <a:off x="10319657" y="3692600"/>
            <a:ext cx="1727781" cy="369332"/>
          </a:xfrm>
          <a:prstGeom prst="rect">
            <a:avLst/>
          </a:prstGeom>
          <a:noFill/>
        </p:spPr>
        <p:txBody>
          <a:bodyPr wrap="none" rtlCol="0">
            <a:spAutoFit/>
          </a:bodyPr>
          <a:lstStyle/>
          <a:p>
            <a:r>
              <a:rPr lang="en-US" dirty="0" smtClean="0">
                <a:solidFill>
                  <a:schemeClr val="bg1"/>
                </a:solidFill>
                <a:latin typeface="Century Gothic (Headings)"/>
              </a:rPr>
              <a:t>Training Phase</a:t>
            </a:r>
            <a:endParaRPr lang="en-US" dirty="0">
              <a:solidFill>
                <a:schemeClr val="bg1"/>
              </a:solidFill>
              <a:latin typeface="Century Gothic (Headings)"/>
            </a:endParaRPr>
          </a:p>
        </p:txBody>
      </p:sp>
      <p:sp>
        <p:nvSpPr>
          <p:cNvPr id="37" name="TextBox 36"/>
          <p:cNvSpPr txBox="1"/>
          <p:nvPr/>
        </p:nvSpPr>
        <p:spPr>
          <a:xfrm>
            <a:off x="10326917" y="4222372"/>
            <a:ext cx="1633845" cy="369332"/>
          </a:xfrm>
          <a:prstGeom prst="rect">
            <a:avLst/>
          </a:prstGeom>
          <a:noFill/>
        </p:spPr>
        <p:txBody>
          <a:bodyPr wrap="none" rtlCol="0">
            <a:spAutoFit/>
          </a:bodyPr>
          <a:lstStyle/>
          <a:p>
            <a:r>
              <a:rPr lang="en-US" dirty="0" smtClean="0">
                <a:solidFill>
                  <a:schemeClr val="bg1"/>
                </a:solidFill>
                <a:latin typeface="Century Gothic (Headings)"/>
              </a:rPr>
              <a:t>Testing Phase</a:t>
            </a:r>
            <a:endParaRPr lang="en-US" dirty="0">
              <a:solidFill>
                <a:schemeClr val="bg1"/>
              </a:solidFill>
              <a:latin typeface="Century Gothic (Headings)"/>
            </a:endParaRPr>
          </a:p>
        </p:txBody>
      </p:sp>
      <p:cxnSp>
        <p:nvCxnSpPr>
          <p:cNvPr id="53" name="Straight Arrow Connector 52"/>
          <p:cNvCxnSpPr/>
          <p:nvPr/>
        </p:nvCxnSpPr>
        <p:spPr>
          <a:xfrm>
            <a:off x="7295132" y="3814116"/>
            <a:ext cx="13965" cy="92596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14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1000" fill="hold"/>
                                        <p:tgtEl>
                                          <p:spTgt spid="42"/>
                                        </p:tgtEl>
                                        <p:attrNameLst>
                                          <p:attrName>ppt_x</p:attrName>
                                        </p:attrNameLst>
                                      </p:cBhvr>
                                      <p:tavLst>
                                        <p:tav tm="0">
                                          <p:val>
                                            <p:strVal val="0-#ppt_w/2"/>
                                          </p:val>
                                        </p:tav>
                                        <p:tav tm="100000">
                                          <p:val>
                                            <p:strVal val="#ppt_x"/>
                                          </p:val>
                                        </p:tav>
                                      </p:tavLst>
                                    </p:anim>
                                    <p:anim calcmode="lin" valueType="num">
                                      <p:cBhvr additive="base">
                                        <p:cTn id="12" dur="10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par>
                          <p:cTn id="21" fill="hold">
                            <p:stCondLst>
                              <p:cond delay="4000"/>
                            </p:stCondLst>
                            <p:childTnLst>
                              <p:par>
                                <p:cTn id="22" presetID="22" presetClass="entr" presetSubtype="8"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1000"/>
                                        <p:tgtEl>
                                          <p:spTgt spid="24"/>
                                        </p:tgtEl>
                                      </p:cBhvr>
                                    </p:animEffect>
                                  </p:childTnLst>
                                </p:cTn>
                              </p:par>
                            </p:childTnLst>
                          </p:cTn>
                        </p:par>
                        <p:par>
                          <p:cTn id="25" fill="hold">
                            <p:stCondLst>
                              <p:cond delay="5000"/>
                            </p:stCondLst>
                            <p:childTnLst>
                              <p:par>
                                <p:cTn id="26" presetID="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0-#ppt_w/2"/>
                                          </p:val>
                                        </p:tav>
                                        <p:tav tm="100000">
                                          <p:val>
                                            <p:strVal val="#ppt_x"/>
                                          </p:val>
                                        </p:tav>
                                      </p:tavLst>
                                    </p:anim>
                                    <p:anim calcmode="lin" valueType="num">
                                      <p:cBhvr additive="base">
                                        <p:cTn id="29" dur="1000" fill="hold"/>
                                        <p:tgtEl>
                                          <p:spTgt spid="8"/>
                                        </p:tgtEl>
                                        <p:attrNameLst>
                                          <p:attrName>ppt_y</p:attrName>
                                        </p:attrNameLst>
                                      </p:cBhvr>
                                      <p:tavLst>
                                        <p:tav tm="0">
                                          <p:val>
                                            <p:strVal val="#ppt_y"/>
                                          </p:val>
                                        </p:tav>
                                        <p:tav tm="100000">
                                          <p:val>
                                            <p:strVal val="#ppt_y"/>
                                          </p:val>
                                        </p:tav>
                                      </p:tavLst>
                                    </p:anim>
                                  </p:childTnLst>
                                </p:cTn>
                              </p:par>
                            </p:childTnLst>
                          </p:cTn>
                        </p:par>
                        <p:par>
                          <p:cTn id="30" fill="hold">
                            <p:stCondLst>
                              <p:cond delay="6000"/>
                            </p:stCondLst>
                            <p:childTnLst>
                              <p:par>
                                <p:cTn id="31" presetID="22" presetClass="entr" presetSubtype="8"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1000"/>
                                        <p:tgtEl>
                                          <p:spTgt spid="25"/>
                                        </p:tgtEl>
                                      </p:cBhvr>
                                    </p:animEffect>
                                  </p:childTnLst>
                                </p:cTn>
                              </p:par>
                            </p:childTnLst>
                          </p:cTn>
                        </p:par>
                        <p:par>
                          <p:cTn id="34" fill="hold">
                            <p:stCondLst>
                              <p:cond delay="7000"/>
                            </p:stCondLst>
                            <p:childTnLst>
                              <p:par>
                                <p:cTn id="35" presetID="22" presetClass="entr" presetSubtype="2"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right)">
                                      <p:cBhvr>
                                        <p:cTn id="37" dur="1000"/>
                                        <p:tgtEl>
                                          <p:spTgt spid="10"/>
                                        </p:tgtEl>
                                      </p:cBhvr>
                                    </p:animEffect>
                                  </p:childTnLst>
                                </p:cTn>
                              </p:par>
                            </p:childTnLst>
                          </p:cTn>
                        </p:par>
                        <p:par>
                          <p:cTn id="38" fill="hold">
                            <p:stCondLst>
                              <p:cond delay="8000"/>
                            </p:stCondLst>
                            <p:childTnLst>
                              <p:par>
                                <p:cTn id="39" presetID="22" presetClass="entr" presetSubtype="4"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1000"/>
                                        <p:tgtEl>
                                          <p:spTgt spid="20"/>
                                        </p:tgtEl>
                                      </p:cBhvr>
                                    </p:animEffect>
                                  </p:childTnLst>
                                </p:cTn>
                              </p:par>
                            </p:childTnLst>
                          </p:cTn>
                        </p:par>
                        <p:par>
                          <p:cTn id="42" fill="hold">
                            <p:stCondLst>
                              <p:cond delay="9000"/>
                            </p:stCondLst>
                            <p:childTnLst>
                              <p:par>
                                <p:cTn id="43" presetID="22" presetClass="entr" presetSubtype="4"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down)">
                                      <p:cBhvr>
                                        <p:cTn id="45" dur="1000"/>
                                        <p:tgtEl>
                                          <p:spTgt spid="35"/>
                                        </p:tgtEl>
                                      </p:cBhvr>
                                    </p:animEffect>
                                  </p:childTnLst>
                                </p:cTn>
                              </p:par>
                            </p:childTnLst>
                          </p:cTn>
                        </p:par>
                        <p:par>
                          <p:cTn id="46" fill="hold">
                            <p:stCondLst>
                              <p:cond delay="10000"/>
                            </p:stCondLst>
                            <p:childTnLst>
                              <p:par>
                                <p:cTn id="47" presetID="22" presetClass="entr" presetSubtype="4"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down)">
                                      <p:cBhvr>
                                        <p:cTn id="49" dur="1000"/>
                                        <p:tgtEl>
                                          <p:spTgt spid="37"/>
                                        </p:tgtEl>
                                      </p:cBhvr>
                                    </p:animEffect>
                                  </p:childTnLst>
                                </p:cTn>
                              </p:par>
                            </p:childTnLst>
                          </p:cTn>
                        </p:par>
                        <p:par>
                          <p:cTn id="50" fill="hold">
                            <p:stCondLst>
                              <p:cond delay="11000"/>
                            </p:stCondLst>
                            <p:childTnLst>
                              <p:par>
                                <p:cTn id="51" presetID="22" presetClass="entr" presetSubtype="4"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down)">
                                      <p:cBhvr>
                                        <p:cTn id="53" dur="1000"/>
                                        <p:tgtEl>
                                          <p:spTgt spid="32"/>
                                        </p:tgtEl>
                                      </p:cBhvr>
                                    </p:animEffect>
                                  </p:childTnLst>
                                </p:cTn>
                              </p:par>
                            </p:childTnLst>
                          </p:cTn>
                        </p:par>
                        <p:par>
                          <p:cTn id="54" fill="hold">
                            <p:stCondLst>
                              <p:cond delay="12000"/>
                            </p:stCondLst>
                            <p:childTnLst>
                              <p:par>
                                <p:cTn id="55" presetID="22" presetClass="entr" presetSubtype="8" fill="hold"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1000"/>
                                        <p:tgtEl>
                                          <p:spTgt spid="29"/>
                                        </p:tgtEl>
                                      </p:cBhvr>
                                    </p:animEffect>
                                  </p:childTnLst>
                                </p:cTn>
                              </p:par>
                            </p:childTnLst>
                          </p:cTn>
                        </p:par>
                        <p:par>
                          <p:cTn id="58" fill="hold">
                            <p:stCondLst>
                              <p:cond delay="13000"/>
                            </p:stCondLst>
                            <p:childTnLst>
                              <p:par>
                                <p:cTn id="59" presetID="22" presetClass="entr" presetSubtype="8"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1000"/>
                                        <p:tgtEl>
                                          <p:spTgt spid="16"/>
                                        </p:tgtEl>
                                      </p:cBhvr>
                                    </p:animEffect>
                                  </p:childTnLst>
                                </p:cTn>
                              </p:par>
                            </p:childTnLst>
                          </p:cTn>
                        </p:par>
                        <p:par>
                          <p:cTn id="62" fill="hold">
                            <p:stCondLst>
                              <p:cond delay="14000"/>
                            </p:stCondLst>
                            <p:childTnLst>
                              <p:par>
                                <p:cTn id="63" presetID="22" presetClass="entr" presetSubtype="8"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1000"/>
                                        <p:tgtEl>
                                          <p:spTgt spid="30"/>
                                        </p:tgtEl>
                                      </p:cBhvr>
                                    </p:animEffect>
                                  </p:childTnLst>
                                </p:cTn>
                              </p:par>
                            </p:childTnLst>
                          </p:cTn>
                        </p:par>
                        <p:par>
                          <p:cTn id="66" fill="hold">
                            <p:stCondLst>
                              <p:cond delay="15000"/>
                            </p:stCondLst>
                            <p:childTnLst>
                              <p:par>
                                <p:cTn id="67" presetID="22" presetClass="entr" presetSubtype="8" fill="hold" nodeType="after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wipe(left)">
                                      <p:cBhvr>
                                        <p:cTn id="69" dur="1000"/>
                                        <p:tgtEl>
                                          <p:spTgt spid="50"/>
                                        </p:tgtEl>
                                      </p:cBhvr>
                                    </p:animEffect>
                                  </p:childTnLst>
                                </p:cTn>
                              </p:par>
                            </p:childTnLst>
                          </p:cTn>
                        </p:par>
                        <p:par>
                          <p:cTn id="70" fill="hold">
                            <p:stCondLst>
                              <p:cond delay="16000"/>
                            </p:stCondLst>
                            <p:childTnLst>
                              <p:par>
                                <p:cTn id="71" presetID="22" presetClass="entr" presetSubtype="8" fill="hold" nodeType="after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wipe(left)">
                                      <p:cBhvr>
                                        <p:cTn id="73" dur="1000"/>
                                        <p:tgtEl>
                                          <p:spTgt spid="53"/>
                                        </p:tgtEl>
                                      </p:cBhvr>
                                    </p:animEffect>
                                  </p:childTnLst>
                                </p:cTn>
                              </p:par>
                            </p:childTnLst>
                          </p:cTn>
                        </p:par>
                        <p:par>
                          <p:cTn id="74" fill="hold">
                            <p:stCondLst>
                              <p:cond delay="17000"/>
                            </p:stCondLst>
                            <p:childTnLst>
                              <p:par>
                                <p:cTn id="75" presetID="22" presetClass="entr" presetSubtype="8"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1000"/>
                                        <p:tgtEl>
                                          <p:spTgt spid="31"/>
                                        </p:tgtEl>
                                      </p:cBhvr>
                                    </p:animEffect>
                                  </p:childTnLst>
                                </p:cTn>
                              </p:par>
                            </p:childTnLst>
                          </p:cTn>
                        </p:par>
                        <p:par>
                          <p:cTn id="78" fill="hold">
                            <p:stCondLst>
                              <p:cond delay="18000"/>
                            </p:stCondLst>
                            <p:childTnLst>
                              <p:par>
                                <p:cTn id="79" presetID="22" presetClass="entr" presetSubtype="8"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left)">
                                      <p:cBhvr>
                                        <p:cTn id="8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8" grpId="0" animBg="1"/>
      <p:bldP spid="10" grpId="0" animBg="1"/>
      <p:bldP spid="16" grpId="0" animBg="1"/>
      <p:bldP spid="17" grpId="0" animBg="1"/>
      <p:bldP spid="35"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6428" y="315665"/>
            <a:ext cx="5479143" cy="784830"/>
          </a:xfrm>
          <a:prstGeom prst="rect">
            <a:avLst/>
          </a:prstGeom>
          <a:noFill/>
        </p:spPr>
        <p:txBody>
          <a:bodyPr wrap="square" rtlCol="0">
            <a:spAutoFit/>
          </a:bodyPr>
          <a:lstStyle/>
          <a:p>
            <a:r>
              <a:rPr lang="en-US" sz="4400" b="1" dirty="0" smtClean="0">
                <a:solidFill>
                  <a:schemeClr val="bg1"/>
                </a:solidFill>
                <a:latin typeface="Century Gothic (Headings)"/>
              </a:rPr>
              <a:t>How the </a:t>
            </a:r>
            <a:r>
              <a:rPr lang="en-US" sz="4400" b="1" dirty="0" smtClean="0">
                <a:solidFill>
                  <a:srgbClr val="FFFF00"/>
                </a:solidFill>
                <a:latin typeface="Century Gothic (Headings)"/>
              </a:rPr>
              <a:t>PCA</a:t>
            </a:r>
            <a:r>
              <a:rPr lang="en-US" sz="4400" b="1" dirty="0" smtClean="0">
                <a:solidFill>
                  <a:schemeClr val="bg1"/>
                </a:solidFill>
                <a:latin typeface="Century Gothic (Headings)"/>
              </a:rPr>
              <a:t> works</a:t>
            </a:r>
            <a:endParaRPr lang="en-US" sz="4400" b="1" dirty="0">
              <a:solidFill>
                <a:schemeClr val="bg1"/>
              </a:solidFill>
              <a:latin typeface="Century Gothic (Headings)"/>
            </a:endParaRPr>
          </a:p>
        </p:txBody>
      </p:sp>
      <p:pic>
        <p:nvPicPr>
          <p:cNvPr id="12" name="Picture 11" descr="Face detection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8534808" y="1776730"/>
            <a:ext cx="3424555" cy="5081270"/>
          </a:xfrm>
          <a:prstGeom prst="rect">
            <a:avLst/>
          </a:prstGeom>
          <a:noFill/>
          <a:ln>
            <a:noFill/>
          </a:ln>
        </p:spPr>
      </p:pic>
      <p:grpSp>
        <p:nvGrpSpPr>
          <p:cNvPr id="5" name="Group 4"/>
          <p:cNvGrpSpPr/>
          <p:nvPr/>
        </p:nvGrpSpPr>
        <p:grpSpPr>
          <a:xfrm>
            <a:off x="943428" y="1522728"/>
            <a:ext cx="10004380" cy="1982472"/>
            <a:chOff x="943428" y="1776728"/>
            <a:chExt cx="10004380" cy="1465945"/>
          </a:xfrm>
        </p:grpSpPr>
        <p:sp>
          <p:nvSpPr>
            <p:cNvPr id="4" name="Rectangle 3"/>
            <p:cNvSpPr/>
            <p:nvPr/>
          </p:nvSpPr>
          <p:spPr>
            <a:xfrm>
              <a:off x="943428" y="1776730"/>
              <a:ext cx="1977571" cy="146594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entury Gothic (Headings)"/>
                </a:rPr>
                <a:t>Input Images</a:t>
              </a:r>
            </a:p>
          </p:txBody>
        </p:sp>
        <p:sp>
          <p:nvSpPr>
            <p:cNvPr id="14" name="Rectangle 13"/>
            <p:cNvSpPr/>
            <p:nvPr/>
          </p:nvSpPr>
          <p:spPr>
            <a:xfrm>
              <a:off x="3619031" y="1776729"/>
              <a:ext cx="1977571" cy="146594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entury Gothic (Headings)"/>
                </a:rPr>
                <a:t>Convert the image into face vector</a:t>
              </a:r>
              <a:endParaRPr lang="en-US" b="1" dirty="0">
                <a:solidFill>
                  <a:schemeClr val="tx1"/>
                </a:solidFill>
                <a:latin typeface="Century Gothic (Headings)"/>
              </a:endParaRPr>
            </a:p>
          </p:txBody>
        </p:sp>
        <p:sp>
          <p:nvSpPr>
            <p:cNvPr id="21" name="Rectangle 20"/>
            <p:cNvSpPr/>
            <p:nvPr/>
          </p:nvSpPr>
          <p:spPr>
            <a:xfrm>
              <a:off x="6294634" y="1776729"/>
              <a:ext cx="1977571" cy="146594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entury Gothic (Headings)"/>
                </a:rPr>
                <a:t>Flatteing the vector</a:t>
              </a:r>
              <a:endParaRPr lang="en-US" b="1" dirty="0">
                <a:solidFill>
                  <a:schemeClr val="tx1"/>
                </a:solidFill>
                <a:latin typeface="Century Gothic (Headings)"/>
              </a:endParaRPr>
            </a:p>
          </p:txBody>
        </p:sp>
        <p:sp>
          <p:nvSpPr>
            <p:cNvPr id="24" name="Rectangle 23"/>
            <p:cNvSpPr/>
            <p:nvPr/>
          </p:nvSpPr>
          <p:spPr>
            <a:xfrm>
              <a:off x="8970237" y="1776728"/>
              <a:ext cx="1977571" cy="146594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entury Gothic (Headings)"/>
                </a:rPr>
                <a:t>Split of the vector into train and test test and standardise both set</a:t>
              </a:r>
              <a:endParaRPr lang="en-US" b="1" dirty="0">
                <a:solidFill>
                  <a:schemeClr val="tx1"/>
                </a:solidFill>
                <a:latin typeface="Century Gothic (Headings)"/>
              </a:endParaRPr>
            </a:p>
          </p:txBody>
        </p:sp>
      </p:grpSp>
      <p:grpSp>
        <p:nvGrpSpPr>
          <p:cNvPr id="30" name="Group 29"/>
          <p:cNvGrpSpPr/>
          <p:nvPr/>
        </p:nvGrpSpPr>
        <p:grpSpPr>
          <a:xfrm>
            <a:off x="943428" y="4181432"/>
            <a:ext cx="10004380" cy="1982472"/>
            <a:chOff x="943428" y="1776728"/>
            <a:chExt cx="10004380" cy="1465945"/>
          </a:xfrm>
        </p:grpSpPr>
        <p:sp>
          <p:nvSpPr>
            <p:cNvPr id="31" name="Rectangle 30"/>
            <p:cNvSpPr/>
            <p:nvPr/>
          </p:nvSpPr>
          <p:spPr>
            <a:xfrm>
              <a:off x="943428" y="1776730"/>
              <a:ext cx="1977571" cy="1465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smtClean="0">
                  <a:solidFill>
                    <a:schemeClr val="tx1"/>
                  </a:solidFill>
                  <a:latin typeface="Century Gothic (Headings)"/>
                </a:rPr>
                <a:t>Input the test unlabel image &amp; set classifiers (SVM, KNN and more) and predict the outcome and compare the classifier.</a:t>
              </a:r>
              <a:endParaRPr lang="en-US" sz="1500" b="1" dirty="0">
                <a:solidFill>
                  <a:schemeClr val="tx1"/>
                </a:solidFill>
                <a:latin typeface="Century Gothic (Headings)"/>
              </a:endParaRPr>
            </a:p>
          </p:txBody>
        </p:sp>
        <p:sp>
          <p:nvSpPr>
            <p:cNvPr id="32" name="Rectangle 31"/>
            <p:cNvSpPr/>
            <p:nvPr/>
          </p:nvSpPr>
          <p:spPr>
            <a:xfrm>
              <a:off x="3619031" y="1776729"/>
              <a:ext cx="1977571" cy="1465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entury Gothic (Headings)"/>
                </a:rPr>
                <a:t>Train on the train set vector acording to label.</a:t>
              </a:r>
              <a:endParaRPr lang="en-US" b="1" dirty="0">
                <a:solidFill>
                  <a:schemeClr val="tx1"/>
                </a:solidFill>
                <a:latin typeface="Century Gothic (Headings)"/>
              </a:endParaRPr>
            </a:p>
          </p:txBody>
        </p:sp>
        <p:sp>
          <p:nvSpPr>
            <p:cNvPr id="33" name="Rectangle 32"/>
            <p:cNvSpPr/>
            <p:nvPr/>
          </p:nvSpPr>
          <p:spPr>
            <a:xfrm>
              <a:off x="6294634" y="1776729"/>
              <a:ext cx="1977571" cy="1465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entury Gothic (Headings)"/>
                </a:rPr>
                <a:t>Extract PCA component</a:t>
              </a:r>
              <a:endParaRPr lang="en-US" b="1" dirty="0">
                <a:solidFill>
                  <a:schemeClr val="tx1"/>
                </a:solidFill>
                <a:latin typeface="Century Gothic (Headings)"/>
              </a:endParaRPr>
            </a:p>
          </p:txBody>
        </p:sp>
        <p:sp>
          <p:nvSpPr>
            <p:cNvPr id="34" name="Rectangle 33"/>
            <p:cNvSpPr/>
            <p:nvPr/>
          </p:nvSpPr>
          <p:spPr>
            <a:xfrm>
              <a:off x="8970237" y="1776728"/>
              <a:ext cx="1977571" cy="1465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entury Gothic (Headings)"/>
                </a:rPr>
                <a:t>Apply PCA on Both Train and Test</a:t>
              </a:r>
              <a:endParaRPr lang="en-US" b="1" dirty="0">
                <a:solidFill>
                  <a:schemeClr val="tx1"/>
                </a:solidFill>
                <a:latin typeface="Century Gothic (Headings)"/>
              </a:endParaRPr>
            </a:p>
          </p:txBody>
        </p:sp>
      </p:grpSp>
      <p:sp>
        <p:nvSpPr>
          <p:cNvPr id="6" name="Right Arrow 5"/>
          <p:cNvSpPr/>
          <p:nvPr/>
        </p:nvSpPr>
        <p:spPr>
          <a:xfrm>
            <a:off x="2916236" y="2325276"/>
            <a:ext cx="480318" cy="3773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5578920" y="2325275"/>
            <a:ext cx="480318" cy="3773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8267442" y="2325275"/>
            <a:ext cx="480318" cy="3773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5400000">
            <a:off x="9718862" y="3556671"/>
            <a:ext cx="480318" cy="3773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10800000">
            <a:off x="8507601" y="4983980"/>
            <a:ext cx="480318" cy="3773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rot="10800000">
            <a:off x="5819079" y="4983981"/>
            <a:ext cx="480318" cy="3773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rot="10800000">
            <a:off x="3138713" y="4983981"/>
            <a:ext cx="480318" cy="3773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76531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3056</TotalTime>
  <Words>944</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Century Gothic (Headings)</vt:lpstr>
      <vt:lpstr>Poppins</vt:lpstr>
      <vt:lpstr>Times New Roman</vt:lpstr>
      <vt:lpstr>Office Theme</vt:lpstr>
      <vt:lpstr>PowerPoint Presentation</vt:lpstr>
      <vt:lpstr>PowerPoint Presentation</vt:lpstr>
      <vt:lpstr>PowerPoint Presentation</vt:lpstr>
      <vt:lpstr>PowerPoint Presentation</vt:lpstr>
      <vt:lpstr>PowerPoint Presentation</vt:lpstr>
      <vt:lpstr>Data:</vt:lpstr>
      <vt:lpstr>PowerPoint Presentation</vt:lpstr>
      <vt:lpstr>PowerPoint Presentation</vt:lpstr>
      <vt:lpstr>PowerPoint Presentation</vt:lpstr>
      <vt:lpstr>PowerPoint Presentation</vt:lpstr>
      <vt:lpstr>PowerPoint Presentation</vt:lpstr>
      <vt:lpstr>Receiver Operating Characteristic </vt:lpstr>
      <vt:lpstr>PowerPoint Presentation</vt:lpstr>
      <vt:lpstr>PowerPoint Presentation</vt:lpstr>
    </vt:vector>
  </TitlesOfParts>
  <Company>Oprekin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 Bokul</dc:creator>
  <cp:lastModifiedBy>R. K Bokul</cp:lastModifiedBy>
  <cp:revision>341</cp:revision>
  <dcterms:created xsi:type="dcterms:W3CDTF">2021-08-21T17:38:48Z</dcterms:created>
  <dcterms:modified xsi:type="dcterms:W3CDTF">2023-04-07T13:05:03Z</dcterms:modified>
</cp:coreProperties>
</file>