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media/image3.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8288000" cy="10287000"/>
  <p:notesSz cx="6858000" cy="9144000"/>
  <p:embeddedFontLst>
    <p:embeddedFont>
      <p:font typeface="Montserrat Classic Bold" panose="00000800000000000000"/>
      <p:bold r:id="rId18"/>
    </p:embeddedFont>
    <p:embeddedFont>
      <p:font typeface="Oswald" panose="00000500000000000000"/>
      <p:regular r:id="rId19"/>
    </p:embeddedFont>
    <p:embeddedFont>
      <p:font typeface="Canva Sans" panose="020B0503030501040103"/>
      <p:regular r:id="rId20"/>
    </p:embeddedFont>
    <p:embeddedFont>
      <p:font typeface="Canva Sans Bold" panose="020B0803030501040103"/>
      <p:bold r:id="rId21"/>
    </p:embeddedFont>
    <p:embeddedFont>
      <p:font typeface="Montserrat Classic" panose="00000500000000000000"/>
      <p:regular r:id="rId22"/>
    </p:embeddedFont>
    <p:embeddedFont>
      <p:font typeface="Calibri" panose="020F0502020204030204" charset="0"/>
      <p:regular r:id="rId23"/>
      <p:bold r:id="rId24"/>
      <p:italic r:id="rId25"/>
      <p:boldItalic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font" Target="fonts/font9.fntdata"/><Relationship Id="rId25" Type="http://schemas.openxmlformats.org/officeDocument/2006/relationships/font" Target="fonts/font8.fntdata"/><Relationship Id="rId24" Type="http://schemas.openxmlformats.org/officeDocument/2006/relationships/font" Target="fonts/font7.fntdata"/><Relationship Id="rId23" Type="http://schemas.openxmlformats.org/officeDocument/2006/relationships/font" Target="fonts/font6.fntdata"/><Relationship Id="rId22" Type="http://schemas.openxmlformats.org/officeDocument/2006/relationships/font" Target="fonts/font5.fntdata"/><Relationship Id="rId21" Type="http://schemas.openxmlformats.org/officeDocument/2006/relationships/font" Target="fonts/font4.fntdata"/><Relationship Id="rId20" Type="http://schemas.openxmlformats.org/officeDocument/2006/relationships/font" Target="fonts/font3.fntdata"/><Relationship Id="rId2" Type="http://schemas.openxmlformats.org/officeDocument/2006/relationships/theme" Target="theme/theme1.xml"/><Relationship Id="rId19" Type="http://schemas.openxmlformats.org/officeDocument/2006/relationships/font" Target="fonts/font2.fntdata"/><Relationship Id="rId18" Type="http://schemas.openxmlformats.org/officeDocument/2006/relationships/font" Target="fonts/font1.fntdata"/><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1"/>
            <a:stretch>
              <a:fillRect t="-38888" b="-38888"/>
            </a:stretch>
          </a:blipFill>
        </p:spPr>
      </p:sp>
      <p:sp>
        <p:nvSpPr>
          <p:cNvPr id="3" name="Freeform 3"/>
          <p:cNvSpPr/>
          <p:nvPr/>
        </p:nvSpPr>
        <p:spPr>
          <a:xfrm rot="7659121">
            <a:off x="15091031"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3258071" y="-4629150"/>
            <a:ext cx="9022634" cy="92583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5" name="Group 5"/>
          <p:cNvGrpSpPr/>
          <p:nvPr/>
        </p:nvGrpSpPr>
        <p:grpSpPr>
          <a:xfrm rot="0">
            <a:off x="4236347" y="3202251"/>
            <a:ext cx="9815307" cy="4658186"/>
            <a:chOff x="0" y="0"/>
            <a:chExt cx="1895495" cy="899571"/>
          </a:xfrm>
        </p:grpSpPr>
        <p:sp>
          <p:nvSpPr>
            <p:cNvPr id="6" name="Freeform 6"/>
            <p:cNvSpPr/>
            <p:nvPr/>
          </p:nvSpPr>
          <p:spPr>
            <a:xfrm>
              <a:off x="0" y="0"/>
              <a:ext cx="1895495" cy="899571"/>
            </a:xfrm>
            <a:custGeom>
              <a:avLst/>
              <a:gdLst/>
              <a:ahLst/>
              <a:cxnLst/>
              <a:rect l="l" t="t" r="r" b="b"/>
              <a:pathLst>
                <a:path w="1895495" h="899571">
                  <a:moveTo>
                    <a:pt x="0" y="0"/>
                  </a:moveTo>
                  <a:lnTo>
                    <a:pt x="1895495" y="0"/>
                  </a:lnTo>
                  <a:lnTo>
                    <a:pt x="1895495" y="899571"/>
                  </a:lnTo>
                  <a:lnTo>
                    <a:pt x="0" y="899571"/>
                  </a:lnTo>
                  <a:close/>
                </a:path>
              </a:pathLst>
            </a:custGeom>
            <a:solidFill>
              <a:srgbClr val="000000">
                <a:alpha val="0"/>
              </a:srgbClr>
            </a:solidFill>
            <a:ln w="38100" cap="sq">
              <a:solidFill>
                <a:srgbClr val="000000"/>
              </a:solidFill>
              <a:prstDash val="solid"/>
              <a:miter/>
            </a:ln>
          </p:spPr>
        </p:sp>
        <p:sp>
          <p:nvSpPr>
            <p:cNvPr id="7" name="TextBox 7"/>
            <p:cNvSpPr txBox="1"/>
            <p:nvPr/>
          </p:nvSpPr>
          <p:spPr>
            <a:xfrm>
              <a:off x="0" y="-19050"/>
              <a:ext cx="1895495" cy="918621"/>
            </a:xfrm>
            <a:prstGeom prst="rect">
              <a:avLst/>
            </a:prstGeom>
          </p:spPr>
          <p:txBody>
            <a:bodyPr lIns="50800" tIns="50800" rIns="50800" bIns="50800" rtlCol="0" anchor="ctr"/>
            <a:lstStyle/>
            <a:p>
              <a:pPr algn="ctr">
                <a:lnSpc>
                  <a:spcPts val="2860"/>
                </a:lnSpc>
              </a:pPr>
            </a:p>
          </p:txBody>
        </p:sp>
      </p:grpSp>
      <p:sp>
        <p:nvSpPr>
          <p:cNvPr id="8" name="TextBox 8"/>
          <p:cNvSpPr txBox="1"/>
          <p:nvPr/>
        </p:nvSpPr>
        <p:spPr>
          <a:xfrm>
            <a:off x="10786751" y="9160578"/>
            <a:ext cx="5379240" cy="612163"/>
          </a:xfrm>
          <a:prstGeom prst="rect">
            <a:avLst/>
          </a:prstGeom>
        </p:spPr>
        <p:txBody>
          <a:bodyPr lIns="0" tIns="0" rIns="0" bIns="0" rtlCol="0" anchor="t">
            <a:spAutoFit/>
          </a:bodyPr>
          <a:lstStyle/>
          <a:p>
            <a:pPr algn="r">
              <a:lnSpc>
                <a:spcPts val="5020"/>
              </a:lnSpc>
            </a:pPr>
            <a:r>
              <a:rPr lang="en-US" sz="3635" spc="192">
                <a:solidFill>
                  <a:srgbClr val="231F20"/>
                </a:solidFill>
                <a:latin typeface="Montserrat Classic Bold" panose="00000800000000000000"/>
              </a:rPr>
              <a:t>-RAHUL KR. BISWAS</a:t>
            </a:r>
            <a:endParaRPr lang="en-US" sz="3635" spc="192">
              <a:solidFill>
                <a:srgbClr val="231F20"/>
              </a:solidFill>
              <a:latin typeface="Montserrat Classic Bold" panose="00000800000000000000"/>
            </a:endParaRPr>
          </a:p>
        </p:txBody>
      </p:sp>
      <p:sp>
        <p:nvSpPr>
          <p:cNvPr id="9" name="TextBox 9"/>
          <p:cNvSpPr txBox="1"/>
          <p:nvPr/>
        </p:nvSpPr>
        <p:spPr>
          <a:xfrm>
            <a:off x="4809868" y="3444247"/>
            <a:ext cx="8668264" cy="4040844"/>
          </a:xfrm>
          <a:prstGeom prst="rect">
            <a:avLst/>
          </a:prstGeom>
        </p:spPr>
        <p:txBody>
          <a:bodyPr lIns="0" tIns="0" rIns="0" bIns="0" rtlCol="0" anchor="t">
            <a:spAutoFit/>
          </a:bodyPr>
          <a:lstStyle/>
          <a:p>
            <a:pPr algn="ctr">
              <a:lnSpc>
                <a:spcPts val="10790"/>
              </a:lnSpc>
            </a:pPr>
            <a:r>
              <a:rPr lang="en-US" sz="7820" spc="766">
                <a:solidFill>
                  <a:srgbClr val="231F20"/>
                </a:solidFill>
                <a:latin typeface="Oswald" panose="00000500000000000000"/>
              </a:rPr>
              <a:t>MOVIE RECOMMENDATION SYSTEM</a:t>
            </a:r>
            <a:endParaRPr lang="en-US" sz="7820" spc="766">
              <a:solidFill>
                <a:srgbClr val="231F20"/>
              </a:solidFill>
              <a:latin typeface="Oswald" panose="0000050000000000000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a:off x="4407020" y="2891729"/>
            <a:ext cx="8426722" cy="6212338"/>
          </a:xfrm>
          <a:custGeom>
            <a:avLst/>
            <a:gdLst/>
            <a:ahLst/>
            <a:cxnLst/>
            <a:rect l="l" t="t" r="r" b="b"/>
            <a:pathLst>
              <a:path w="8426722" h="6212338">
                <a:moveTo>
                  <a:pt x="0" y="0"/>
                </a:moveTo>
                <a:lnTo>
                  <a:pt x="8426722" y="0"/>
                </a:lnTo>
                <a:lnTo>
                  <a:pt x="8426722" y="6212338"/>
                </a:lnTo>
                <a:lnTo>
                  <a:pt x="0" y="6212338"/>
                </a:lnTo>
                <a:lnTo>
                  <a:pt x="0" y="0"/>
                </a:lnTo>
                <a:close/>
              </a:path>
            </a:pathLst>
          </a:custGeom>
          <a:blipFill>
            <a:blip r:embed="rId1"/>
            <a:stretch>
              <a:fillRect/>
            </a:stretch>
          </a:blipFill>
        </p:spPr>
      </p:sp>
      <p:sp>
        <p:nvSpPr>
          <p:cNvPr id="3" name="TextBox 3"/>
          <p:cNvSpPr txBox="1"/>
          <p:nvPr/>
        </p:nvSpPr>
        <p:spPr>
          <a:xfrm>
            <a:off x="1028700" y="481971"/>
            <a:ext cx="15917763" cy="979157"/>
          </a:xfrm>
          <a:prstGeom prst="rect">
            <a:avLst/>
          </a:prstGeom>
        </p:spPr>
        <p:txBody>
          <a:bodyPr lIns="0" tIns="0" rIns="0" bIns="0" rtlCol="0" anchor="t">
            <a:spAutoFit/>
          </a:bodyPr>
          <a:lstStyle/>
          <a:p>
            <a:pPr algn="ctr">
              <a:lnSpc>
                <a:spcPts val="7980"/>
              </a:lnSpc>
            </a:pPr>
            <a:r>
              <a:rPr lang="en-US" sz="5700">
                <a:solidFill>
                  <a:srgbClr val="000000"/>
                </a:solidFill>
                <a:latin typeface="Canva Sans Bold" panose="020B0803030501040103"/>
              </a:rPr>
              <a:t>This graph shows first 10 films annual budget</a:t>
            </a:r>
            <a:endParaRPr lang="en-US" sz="5700">
              <a:solidFill>
                <a:srgbClr val="000000"/>
              </a:solidFill>
              <a:latin typeface="Canva Sans Bold" panose="020B0803030501040103"/>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a:off x="4580207" y="2993604"/>
            <a:ext cx="8057833" cy="6187577"/>
          </a:xfrm>
          <a:custGeom>
            <a:avLst/>
            <a:gdLst/>
            <a:ahLst/>
            <a:cxnLst/>
            <a:rect l="l" t="t" r="r" b="b"/>
            <a:pathLst>
              <a:path w="8057833" h="6187577">
                <a:moveTo>
                  <a:pt x="0" y="0"/>
                </a:moveTo>
                <a:lnTo>
                  <a:pt x="8057833" y="0"/>
                </a:lnTo>
                <a:lnTo>
                  <a:pt x="8057833" y="6187577"/>
                </a:lnTo>
                <a:lnTo>
                  <a:pt x="0" y="6187577"/>
                </a:lnTo>
                <a:lnTo>
                  <a:pt x="0" y="0"/>
                </a:lnTo>
                <a:close/>
              </a:path>
            </a:pathLst>
          </a:custGeom>
          <a:blipFill>
            <a:blip r:embed="rId1"/>
            <a:stretch>
              <a:fillRect/>
            </a:stretch>
          </a:blipFill>
        </p:spPr>
      </p:sp>
      <p:sp>
        <p:nvSpPr>
          <p:cNvPr id="3" name="TextBox 3"/>
          <p:cNvSpPr txBox="1"/>
          <p:nvPr/>
        </p:nvSpPr>
        <p:spPr>
          <a:xfrm>
            <a:off x="4086919" y="914400"/>
            <a:ext cx="10114162" cy="979157"/>
          </a:xfrm>
          <a:prstGeom prst="rect">
            <a:avLst/>
          </a:prstGeom>
        </p:spPr>
        <p:txBody>
          <a:bodyPr lIns="0" tIns="0" rIns="0" bIns="0" rtlCol="0" anchor="t">
            <a:spAutoFit/>
          </a:bodyPr>
          <a:lstStyle/>
          <a:p>
            <a:pPr algn="ctr">
              <a:lnSpc>
                <a:spcPts val="7980"/>
              </a:lnSpc>
            </a:pPr>
            <a:r>
              <a:rPr lang="en-US" sz="5700">
                <a:solidFill>
                  <a:srgbClr val="000000"/>
                </a:solidFill>
                <a:latin typeface="Canva Sans Bold" panose="020B0803030501040103"/>
              </a:rPr>
              <a:t>Movie and their vote counts:</a:t>
            </a:r>
            <a:endParaRPr lang="en-US" sz="5700">
              <a:solidFill>
                <a:srgbClr val="000000"/>
              </a:solidFill>
              <a:latin typeface="Canva Sans Bold" panose="020B0803030501040103"/>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TextBox 2"/>
          <p:cNvSpPr txBox="1"/>
          <p:nvPr/>
        </p:nvSpPr>
        <p:spPr>
          <a:xfrm>
            <a:off x="2386114" y="914400"/>
            <a:ext cx="12299245" cy="1165394"/>
          </a:xfrm>
          <a:prstGeom prst="rect">
            <a:avLst/>
          </a:prstGeom>
        </p:spPr>
        <p:txBody>
          <a:bodyPr lIns="0" tIns="0" rIns="0" bIns="0" rtlCol="0" anchor="t">
            <a:spAutoFit/>
          </a:bodyPr>
          <a:lstStyle/>
          <a:p>
            <a:pPr algn="ctr">
              <a:lnSpc>
                <a:spcPts val="9575"/>
              </a:lnSpc>
            </a:pPr>
            <a:r>
              <a:rPr lang="en-US" sz="6935" spc="679">
                <a:solidFill>
                  <a:srgbClr val="231F20"/>
                </a:solidFill>
                <a:latin typeface="Oswald" panose="00000500000000000000"/>
              </a:rPr>
              <a:t>CONCLUSION:</a:t>
            </a:r>
            <a:endParaRPr lang="en-US" sz="6935" spc="679">
              <a:solidFill>
                <a:srgbClr val="231F20"/>
              </a:solidFill>
              <a:latin typeface="Oswald" panose="00000500000000000000"/>
            </a:endParaRPr>
          </a:p>
        </p:txBody>
      </p:sp>
      <p:sp>
        <p:nvSpPr>
          <p:cNvPr id="3" name="TextBox 3"/>
          <p:cNvSpPr txBox="1"/>
          <p:nvPr/>
        </p:nvSpPr>
        <p:spPr>
          <a:xfrm>
            <a:off x="0" y="2749159"/>
            <a:ext cx="18288000" cy="6835139"/>
          </a:xfrm>
          <a:prstGeom prst="rect">
            <a:avLst/>
          </a:prstGeom>
        </p:spPr>
        <p:txBody>
          <a:bodyPr lIns="0" tIns="0" rIns="0" bIns="0" rtlCol="0" anchor="t">
            <a:spAutoFit/>
          </a:bodyPr>
          <a:lstStyle/>
          <a:p>
            <a:pPr algn="ctr">
              <a:lnSpc>
                <a:spcPts val="5460"/>
              </a:lnSpc>
            </a:pPr>
            <a:r>
              <a:rPr lang="en-US" sz="3900">
                <a:solidFill>
                  <a:srgbClr val="231F20"/>
                </a:solidFill>
                <a:latin typeface="Canva Sans" panose="020B0503030501040103"/>
              </a:rPr>
              <a:t>Content-based movie recommendation systems continue to evolve, and they remain a vital component of the broader recommendation landscape. While they excel at providing personalized recommendations based on intrinsic movie features, overcoming challenges like the cold start problem and limited serendipity is crucial. Hybrid models and the integration of deep learning techniques are promising directions for improving the performance of content-based systems, ultimately enhancing the movie-watching experience for users. As the entertainment industry continues to grow, content-based filtering will undoubtedly play a significant role in helping users navigate an ever expanding catalog of movies.</a:t>
            </a:r>
            <a:r>
              <a:rPr lang="en-US" sz="3900">
                <a:solidFill>
                  <a:srgbClr val="231F20"/>
                </a:solidFill>
                <a:latin typeface="Canva Sans Bold" panose="020B0803030501040103"/>
              </a:rPr>
              <a:t> </a:t>
            </a:r>
            <a:endParaRPr lang="en-US" sz="3900">
              <a:solidFill>
                <a:srgbClr val="231F20"/>
              </a:solidFill>
              <a:latin typeface="Canva Sans Bold" panose="020B0803030501040103"/>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TextBox 2"/>
          <p:cNvSpPr txBox="1"/>
          <p:nvPr/>
        </p:nvSpPr>
        <p:spPr>
          <a:xfrm>
            <a:off x="0" y="1859993"/>
            <a:ext cx="17754399" cy="8282919"/>
          </a:xfrm>
          <a:prstGeom prst="rect">
            <a:avLst/>
          </a:prstGeom>
        </p:spPr>
        <p:txBody>
          <a:bodyPr lIns="0" tIns="0" rIns="0" bIns="0" rtlCol="0" anchor="t">
            <a:spAutoFit/>
          </a:bodyPr>
          <a:lstStyle/>
          <a:p>
            <a:pPr marL="539750" lvl="1" indent="-269875" algn="just">
              <a:lnSpc>
                <a:spcPts val="3500"/>
              </a:lnSpc>
              <a:buFont typeface="Arial" panose="020B0604020202020204"/>
              <a:buChar char="•"/>
            </a:pPr>
            <a:r>
              <a:rPr lang="en-US" sz="2500">
                <a:solidFill>
                  <a:srgbClr val="231F20"/>
                </a:solidFill>
                <a:latin typeface="Canva Sans" panose="020B0503030501040103"/>
              </a:rPr>
              <a:t>A recommendation system is a filtering system that anticipates the users' choices and then suggests the most accurate results based on the users' past preferences.</a:t>
            </a:r>
            <a:endParaRPr lang="en-US" sz="2500">
              <a:solidFill>
                <a:srgbClr val="231F20"/>
              </a:solidFill>
              <a:latin typeface="Canva Sans" panose="020B0503030501040103"/>
            </a:endParaRPr>
          </a:p>
          <a:p>
            <a:pPr marL="539750" lvl="1" indent="-269875" algn="just">
              <a:lnSpc>
                <a:spcPts val="3500"/>
              </a:lnSpc>
              <a:buFont typeface="Arial" panose="020B0604020202020204"/>
              <a:buChar char="•"/>
            </a:pPr>
            <a:r>
              <a:rPr lang="en-US" sz="2500">
                <a:solidFill>
                  <a:srgbClr val="231F20"/>
                </a:solidFill>
                <a:latin typeface="Canva Sans" panose="020B0503030501040103"/>
              </a:rPr>
              <a:t>We have a variety of applications for our recommendation system that we have used throughout the years and are actively applying on various internet platforms.</a:t>
            </a:r>
            <a:endParaRPr lang="en-US" sz="2500">
              <a:solidFill>
                <a:srgbClr val="231F20"/>
              </a:solidFill>
              <a:latin typeface="Canva Sans" panose="020B0503030501040103"/>
            </a:endParaRPr>
          </a:p>
          <a:p>
            <a:pPr marL="539750" lvl="1" indent="-269875" algn="just">
              <a:lnSpc>
                <a:spcPts val="3500"/>
              </a:lnSpc>
              <a:buFont typeface="Arial" panose="020B0604020202020204"/>
              <a:buChar char="•"/>
            </a:pPr>
            <a:r>
              <a:rPr lang="en-US" sz="2500">
                <a:solidFill>
                  <a:srgbClr val="231F20"/>
                </a:solidFill>
                <a:latin typeface="Canva Sans" panose="020B0503030501040103"/>
              </a:rPr>
              <a:t>The purpose of a recommendation system is to search for content that would be interesting to an individual.</a:t>
            </a:r>
            <a:endParaRPr lang="en-US" sz="2500">
              <a:solidFill>
                <a:srgbClr val="231F20"/>
              </a:solidFill>
              <a:latin typeface="Canva Sans" panose="020B0503030501040103"/>
            </a:endParaRPr>
          </a:p>
          <a:p>
            <a:pPr marL="539750" lvl="1" indent="-269875" algn="just">
              <a:lnSpc>
                <a:spcPts val="3500"/>
              </a:lnSpc>
              <a:buFont typeface="Arial" panose="020B0604020202020204"/>
              <a:buChar char="•"/>
            </a:pPr>
            <a:r>
              <a:rPr lang="en-US" sz="2500">
                <a:solidFill>
                  <a:srgbClr val="231F20"/>
                </a:solidFill>
                <a:latin typeface="Canva Sans" panose="020B0503030501040103"/>
              </a:rPr>
              <a:t>We compare the different things with the user's interest profile in the content-based filtering technique. So, fundamentally, the user profile contains material that is much more relevant to using the form of the features.</a:t>
            </a:r>
            <a:endParaRPr lang="en-US" sz="2500">
              <a:solidFill>
                <a:srgbClr val="231F20"/>
              </a:solidFill>
              <a:latin typeface="Canva Sans" panose="020B0503030501040103"/>
            </a:endParaRPr>
          </a:p>
          <a:p>
            <a:pPr marL="539750" lvl="1" indent="-269875" algn="just">
              <a:lnSpc>
                <a:spcPts val="3500"/>
              </a:lnSpc>
              <a:buFont typeface="Arial" panose="020B0604020202020204"/>
              <a:buChar char="•"/>
            </a:pPr>
            <a:r>
              <a:rPr lang="en-US" sz="2500">
                <a:solidFill>
                  <a:srgbClr val="231F20"/>
                </a:solidFill>
                <a:latin typeface="Canva Sans" panose="020B0503030501040103"/>
              </a:rPr>
              <a:t>Previous actions or feedback is often considered, as is the description of the information that users of various selections have modified.</a:t>
            </a:r>
            <a:endParaRPr lang="en-US" sz="2500">
              <a:solidFill>
                <a:srgbClr val="231F20"/>
              </a:solidFill>
              <a:latin typeface="Canva Sans" panose="020B0503030501040103"/>
            </a:endParaRPr>
          </a:p>
          <a:p>
            <a:pPr marL="539750" lvl="1" indent="-269875" algn="just">
              <a:lnSpc>
                <a:spcPts val="3500"/>
              </a:lnSpc>
              <a:buFont typeface="Arial" panose="020B0604020202020204"/>
              <a:buChar char="•"/>
            </a:pPr>
            <a:r>
              <a:rPr lang="en-US" sz="2500">
                <a:solidFill>
                  <a:srgbClr val="231F20"/>
                </a:solidFill>
                <a:latin typeface="Canva Sans" panose="020B0503030501040103"/>
              </a:rPr>
              <a:t>The following are the stages required in obtaining a movie recommendation:</a:t>
            </a:r>
            <a:endParaRPr lang="en-US" sz="2500">
              <a:solidFill>
                <a:srgbClr val="231F20"/>
              </a:solidFill>
              <a:latin typeface="Canva Sans" panose="020B0503030501040103"/>
            </a:endParaRPr>
          </a:p>
          <a:p>
            <a:pPr algn="just">
              <a:lnSpc>
                <a:spcPts val="3500"/>
              </a:lnSpc>
            </a:pPr>
            <a:r>
              <a:rPr lang="en-US" sz="2500">
                <a:solidFill>
                  <a:srgbClr val="231F20"/>
                </a:solidFill>
                <a:latin typeface="Canva Sans" panose="020B0503030501040103"/>
                <a:sym typeface="Canva Sans" panose="020B0503030501040103"/>
              </a:rPr>
              <a:t>        With the title, you may locate the index of the movie.</a:t>
            </a:r>
            <a:endParaRPr lang="en-US" sz="2500">
              <a:solidFill>
                <a:srgbClr val="231F20"/>
              </a:solidFill>
              <a:latin typeface="Canva Sans" panose="020B0503030501040103"/>
              <a:sym typeface="Canva Sans" panose="020B0503030501040103"/>
            </a:endParaRPr>
          </a:p>
          <a:p>
            <a:pPr algn="just">
              <a:lnSpc>
                <a:spcPts val="3500"/>
              </a:lnSpc>
            </a:pPr>
            <a:r>
              <a:rPr lang="en-US" sz="2500">
                <a:solidFill>
                  <a:srgbClr val="231F20"/>
                </a:solidFill>
                <a:latin typeface="Canva Sans" panose="020B0503030501040103"/>
                <a:sym typeface="Canva Sans" panose="020B0503030501040103"/>
              </a:rPr>
              <a:t>         Computing the cosine similarity scores for each film</a:t>
            </a:r>
            <a:endParaRPr lang="en-US" sz="2500">
              <a:solidFill>
                <a:srgbClr val="231F20"/>
              </a:solidFill>
              <a:latin typeface="Canva Sans" panose="020B0503030501040103"/>
              <a:sym typeface="Canva Sans" panose="020B0503030501040103"/>
            </a:endParaRPr>
          </a:p>
          <a:p>
            <a:pPr algn="just">
              <a:lnSpc>
                <a:spcPts val="3500"/>
              </a:lnSpc>
            </a:pPr>
            <a:r>
              <a:rPr lang="en-US" sz="2500">
                <a:solidFill>
                  <a:srgbClr val="231F20"/>
                </a:solidFill>
                <a:latin typeface="Canva Sans" panose="020B0503030501040103"/>
                <a:sym typeface="Canva Sans" panose="020B0503030501040103"/>
              </a:rPr>
              <a:t>        Arrange the scores in ascending order, starting with the greatest priority.</a:t>
            </a:r>
            <a:endParaRPr lang="en-US" sz="2500">
              <a:solidFill>
                <a:srgbClr val="231F20"/>
              </a:solidFill>
              <a:latin typeface="Canva Sans" panose="020B0503030501040103"/>
              <a:sym typeface="Canva Sans" panose="020B0503030501040103"/>
            </a:endParaRPr>
          </a:p>
          <a:p>
            <a:pPr algn="just">
              <a:lnSpc>
                <a:spcPts val="3500"/>
              </a:lnSpc>
            </a:pPr>
            <a:r>
              <a:rPr lang="en-US" sz="2500">
                <a:solidFill>
                  <a:srgbClr val="231F20"/>
                </a:solidFill>
                <a:latin typeface="Canva Sans" panose="020B0503030501040103"/>
                <a:sym typeface="Canva Sans" panose="020B0503030501040103"/>
              </a:rPr>
              <a:t>        The group is then pruned based on the similarity scores.</a:t>
            </a:r>
            <a:endParaRPr lang="en-US" sz="2500">
              <a:solidFill>
                <a:srgbClr val="231F20"/>
              </a:solidFill>
              <a:latin typeface="Canva Sans" panose="020B0503030501040103"/>
              <a:sym typeface="Canva Sans" panose="020B0503030501040103"/>
            </a:endParaRPr>
          </a:p>
          <a:p>
            <a:pPr marL="539750" lvl="1" indent="-269875" algn="just">
              <a:lnSpc>
                <a:spcPts val="3500"/>
              </a:lnSpc>
              <a:buFont typeface="Arial" panose="020B0604020202020204"/>
              <a:buChar char="•"/>
            </a:pPr>
            <a:r>
              <a:rPr lang="en-US" sz="2500">
                <a:solidFill>
                  <a:srgbClr val="231F20"/>
                </a:solidFill>
                <a:latin typeface="Canva Sans" panose="020B0503030501040103"/>
              </a:rPr>
              <a:t>he following are the benefits of content-based filtering:</a:t>
            </a:r>
            <a:endParaRPr lang="en-US" sz="2500">
              <a:solidFill>
                <a:srgbClr val="231F20"/>
              </a:solidFill>
              <a:latin typeface="Canva Sans" panose="020B0503030501040103"/>
            </a:endParaRPr>
          </a:p>
          <a:p>
            <a:pPr algn="just">
              <a:lnSpc>
                <a:spcPts val="3500"/>
              </a:lnSpc>
            </a:pPr>
            <a:r>
              <a:rPr lang="en-US" sz="2500">
                <a:solidFill>
                  <a:srgbClr val="231F20"/>
                </a:solidFill>
                <a:latin typeface="Canva Sans" panose="020B0503030501040103"/>
                <a:sym typeface="Canva Sans" panose="020B0503030501040103"/>
              </a:rPr>
              <a:t>       We could suggest the unrated items. </a:t>
            </a:r>
            <a:endParaRPr lang="en-US" sz="2500">
              <a:solidFill>
                <a:srgbClr val="231F20"/>
              </a:solidFill>
              <a:latin typeface="Canva Sans" panose="020B0503030501040103"/>
              <a:sym typeface="Canva Sans" panose="020B0503030501040103"/>
            </a:endParaRPr>
          </a:p>
          <a:p>
            <a:pPr algn="just">
              <a:lnSpc>
                <a:spcPts val="3500"/>
              </a:lnSpc>
            </a:pPr>
            <a:r>
              <a:rPr lang="en-US" sz="2500">
                <a:solidFill>
                  <a:srgbClr val="231F20"/>
                </a:solidFill>
                <a:latin typeface="Canva Sans" panose="020B0503030501040103"/>
                <a:sym typeface="Canva Sans" panose="020B0503030501040103"/>
              </a:rPr>
              <a:t>        Can suggest movies depending on the user's ratings </a:t>
            </a:r>
            <a:endParaRPr lang="en-US" sz="2500">
              <a:solidFill>
                <a:srgbClr val="231F20"/>
              </a:solidFill>
              <a:latin typeface="Canva Sans" panose="020B0503030501040103"/>
              <a:sym typeface="Canva Sans" panose="020B0503030501040103"/>
            </a:endParaRPr>
          </a:p>
          <a:p>
            <a:pPr algn="just">
              <a:lnSpc>
                <a:spcPts val="3500"/>
              </a:lnSpc>
            </a:pPr>
            <a:r>
              <a:rPr lang="en-US" sz="2500">
                <a:solidFill>
                  <a:srgbClr val="231F20"/>
                </a:solidFill>
                <a:latin typeface="Canva Sans" panose="020B0503030501040103"/>
                <a:sym typeface="Canva Sans" panose="020B0503030501040103"/>
              </a:rPr>
              <a:t>        It is not possible to make the user like with un-likes.</a:t>
            </a:r>
            <a:endParaRPr lang="en-US" sz="2500">
              <a:solidFill>
                <a:srgbClr val="231F20"/>
              </a:solidFill>
              <a:latin typeface="Canva Sans" panose="020B0503030501040103"/>
              <a:sym typeface="Canva Sans" panose="020B0503030501040103"/>
            </a:endParaRPr>
          </a:p>
          <a:p>
            <a:pPr algn="just">
              <a:lnSpc>
                <a:spcPts val="3220"/>
              </a:lnSpc>
            </a:pPr>
          </a:p>
        </p:txBody>
      </p:sp>
      <p:sp>
        <p:nvSpPr>
          <p:cNvPr id="3" name="TextBox 3"/>
          <p:cNvSpPr txBox="1"/>
          <p:nvPr/>
        </p:nvSpPr>
        <p:spPr>
          <a:xfrm>
            <a:off x="5172419" y="269321"/>
            <a:ext cx="7943163" cy="1335114"/>
          </a:xfrm>
          <a:prstGeom prst="rect">
            <a:avLst/>
          </a:prstGeom>
        </p:spPr>
        <p:txBody>
          <a:bodyPr lIns="0" tIns="0" rIns="0" bIns="0" rtlCol="0" anchor="t">
            <a:spAutoFit/>
          </a:bodyPr>
          <a:lstStyle/>
          <a:p>
            <a:pPr algn="ctr">
              <a:lnSpc>
                <a:spcPts val="10825"/>
              </a:lnSpc>
            </a:pPr>
            <a:r>
              <a:rPr lang="en-US" sz="7845" spc="768">
                <a:solidFill>
                  <a:srgbClr val="231F20"/>
                </a:solidFill>
                <a:latin typeface="Oswald" panose="00000500000000000000"/>
              </a:rPr>
              <a:t>INTRODUCTION</a:t>
            </a:r>
            <a:endParaRPr lang="en-US" sz="7845" spc="768">
              <a:solidFill>
                <a:srgbClr val="231F20"/>
              </a:solidFill>
              <a:latin typeface="Oswald" panose="0000050000000000000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a:off x="13160173" y="7018559"/>
            <a:ext cx="5127827" cy="3268441"/>
          </a:xfrm>
          <a:custGeom>
            <a:avLst/>
            <a:gdLst/>
            <a:ahLst/>
            <a:cxnLst/>
            <a:rect l="l" t="t" r="r" b="b"/>
            <a:pathLst>
              <a:path w="5127827" h="3268441">
                <a:moveTo>
                  <a:pt x="0" y="0"/>
                </a:moveTo>
                <a:lnTo>
                  <a:pt x="5127827" y="0"/>
                </a:lnTo>
                <a:lnTo>
                  <a:pt x="5127827" y="3268441"/>
                </a:lnTo>
                <a:lnTo>
                  <a:pt x="0" y="3268441"/>
                </a:lnTo>
                <a:lnTo>
                  <a:pt x="0" y="0"/>
                </a:lnTo>
                <a:close/>
              </a:path>
            </a:pathLst>
          </a:custGeom>
          <a:blipFill>
            <a:blip r:embed="rId1"/>
            <a:stretch>
              <a:fillRect t="-2296" b="-2296"/>
            </a:stretch>
          </a:blipFill>
        </p:spPr>
      </p:sp>
      <p:sp>
        <p:nvSpPr>
          <p:cNvPr id="3" name="TextBox 3"/>
          <p:cNvSpPr txBox="1"/>
          <p:nvPr/>
        </p:nvSpPr>
        <p:spPr>
          <a:xfrm>
            <a:off x="383266" y="-114300"/>
            <a:ext cx="6626990" cy="1143000"/>
          </a:xfrm>
          <a:prstGeom prst="rect">
            <a:avLst/>
          </a:prstGeom>
        </p:spPr>
        <p:txBody>
          <a:bodyPr lIns="0" tIns="0" rIns="0" bIns="0" rtlCol="0" anchor="t">
            <a:spAutoFit/>
          </a:bodyPr>
          <a:lstStyle/>
          <a:p>
            <a:pPr algn="ctr">
              <a:lnSpc>
                <a:spcPts val="9380"/>
              </a:lnSpc>
            </a:pPr>
            <a:r>
              <a:rPr lang="en-US" sz="6795" spc="666">
                <a:solidFill>
                  <a:srgbClr val="231F20"/>
                </a:solidFill>
                <a:latin typeface="Oswald" panose="00000500000000000000"/>
              </a:rPr>
              <a:t>METHODOLOGY: </a:t>
            </a:r>
            <a:endParaRPr lang="en-US" sz="6795" spc="666">
              <a:solidFill>
                <a:srgbClr val="231F20"/>
              </a:solidFill>
              <a:latin typeface="Oswald" panose="00000500000000000000"/>
            </a:endParaRPr>
          </a:p>
        </p:txBody>
      </p:sp>
      <p:sp>
        <p:nvSpPr>
          <p:cNvPr id="4" name="TextBox 4"/>
          <p:cNvSpPr txBox="1"/>
          <p:nvPr/>
        </p:nvSpPr>
        <p:spPr>
          <a:xfrm>
            <a:off x="0" y="1905635"/>
            <a:ext cx="18288000" cy="8381365"/>
          </a:xfrm>
          <a:prstGeom prst="rect">
            <a:avLst/>
          </a:prstGeom>
        </p:spPr>
        <p:txBody>
          <a:bodyPr lIns="0" tIns="0" rIns="0" bIns="0" rtlCol="0" anchor="t">
            <a:spAutoFit/>
          </a:bodyPr>
          <a:lstStyle/>
          <a:p>
            <a:pPr marL="734060" lvl="1" indent="-367030" algn="just">
              <a:lnSpc>
                <a:spcPts val="4760"/>
              </a:lnSpc>
              <a:buFont typeface="Arial" panose="020B0604020202020204"/>
              <a:buChar char="•"/>
            </a:pPr>
            <a:r>
              <a:rPr lang="en-US" sz="3400">
                <a:solidFill>
                  <a:srgbClr val="231F20"/>
                </a:solidFill>
                <a:latin typeface="Canva Sans" panose="020B0503030501040103"/>
              </a:rPr>
              <a:t>We compare the different things with the user's interest profile in the content-based filtering technique. So, fundamentally, the user profile contains material that is much more relevant to using the form of the features.</a:t>
            </a:r>
            <a:endParaRPr lang="en-US" sz="3400">
              <a:solidFill>
                <a:srgbClr val="231F20"/>
              </a:solidFill>
              <a:latin typeface="Canva Sans" panose="020B0503030501040103"/>
            </a:endParaRPr>
          </a:p>
          <a:p>
            <a:pPr marL="734060" lvl="1" indent="-367030" algn="just">
              <a:lnSpc>
                <a:spcPts val="4760"/>
              </a:lnSpc>
              <a:buFont typeface="Arial" panose="020B0604020202020204"/>
              <a:buChar char="•"/>
            </a:pPr>
            <a:r>
              <a:rPr lang="en-US" sz="3400">
                <a:solidFill>
                  <a:srgbClr val="231F20"/>
                </a:solidFill>
                <a:latin typeface="Canva Sans" panose="020B0503030501040103"/>
              </a:rPr>
              <a:t>Previous actions or feedback is often considered, as is the description of the information that users of various selections have modified.</a:t>
            </a:r>
            <a:endParaRPr lang="en-US" sz="3400">
              <a:solidFill>
                <a:srgbClr val="231F20"/>
              </a:solidFill>
              <a:latin typeface="Canva Sans" panose="020B0503030501040103"/>
            </a:endParaRPr>
          </a:p>
          <a:p>
            <a:pPr marL="734060" lvl="1" indent="-367030" algn="just">
              <a:lnSpc>
                <a:spcPts val="4760"/>
              </a:lnSpc>
              <a:buFont typeface="Arial" panose="020B0604020202020204"/>
              <a:buChar char="•"/>
            </a:pPr>
            <a:r>
              <a:rPr lang="en-US" sz="3400">
                <a:solidFill>
                  <a:srgbClr val="231F20"/>
                </a:solidFill>
                <a:latin typeface="Canva Sans" panose="020B0503030501040103"/>
              </a:rPr>
              <a:t>The following are the stages required in obtaining a movie recommendation:</a:t>
            </a:r>
            <a:endParaRPr lang="en-US" sz="3400">
              <a:solidFill>
                <a:srgbClr val="231F20"/>
              </a:solidFill>
              <a:latin typeface="Canva Sans" panose="020B0503030501040103"/>
            </a:endParaRPr>
          </a:p>
          <a:p>
            <a:pPr algn="just">
              <a:lnSpc>
                <a:spcPts val="4760"/>
              </a:lnSpc>
            </a:pPr>
            <a:r>
              <a:rPr lang="en-US" sz="3400">
                <a:solidFill>
                  <a:srgbClr val="231F20"/>
                </a:solidFill>
                <a:latin typeface="Canva Sans" panose="020B0503030501040103"/>
              </a:rPr>
              <a:t>       </a:t>
            </a:r>
            <a:r>
              <a:rPr lang="en-US" sz="3400">
                <a:solidFill>
                  <a:srgbClr val="231F20"/>
                </a:solidFill>
                <a:latin typeface="Canva Sans" panose="020B0503030501040103"/>
                <a:sym typeface="Canva Sans" panose="020B0503030501040103"/>
              </a:rPr>
              <a:t>With the title, you may locate the index of the movie.</a:t>
            </a:r>
            <a:endParaRPr lang="en-US" sz="3400">
              <a:solidFill>
                <a:srgbClr val="231F20"/>
              </a:solidFill>
              <a:latin typeface="Canva Sans" panose="020B0503030501040103"/>
              <a:sym typeface="Canva Sans" panose="020B0503030501040103"/>
            </a:endParaRPr>
          </a:p>
          <a:p>
            <a:pPr algn="just">
              <a:lnSpc>
                <a:spcPts val="4760"/>
              </a:lnSpc>
            </a:pPr>
            <a:r>
              <a:rPr lang="en-US" sz="3400">
                <a:solidFill>
                  <a:srgbClr val="231F20"/>
                </a:solidFill>
                <a:latin typeface="Canva Sans" panose="020B0503030501040103"/>
              </a:rPr>
              <a:t>       </a:t>
            </a:r>
            <a:r>
              <a:rPr lang="en-US" sz="3400">
                <a:solidFill>
                  <a:srgbClr val="231F20"/>
                </a:solidFill>
                <a:latin typeface="Canva Sans" panose="020B0503030501040103"/>
                <a:sym typeface="Canva Sans" panose="020B0503030501040103"/>
              </a:rPr>
              <a:t> Computing the cosine similarity scores for each film</a:t>
            </a:r>
            <a:endParaRPr lang="en-US" sz="3400">
              <a:solidFill>
                <a:srgbClr val="231F20"/>
              </a:solidFill>
              <a:latin typeface="Canva Sans" panose="020B0503030501040103"/>
              <a:sym typeface="Canva Sans" panose="020B0503030501040103"/>
            </a:endParaRPr>
          </a:p>
          <a:p>
            <a:pPr algn="just">
              <a:lnSpc>
                <a:spcPts val="4760"/>
              </a:lnSpc>
            </a:pPr>
            <a:r>
              <a:rPr lang="en-US" sz="3400">
                <a:solidFill>
                  <a:srgbClr val="231F20"/>
                </a:solidFill>
                <a:latin typeface="Canva Sans" panose="020B0503030501040103"/>
              </a:rPr>
              <a:t>       </a:t>
            </a:r>
            <a:r>
              <a:rPr lang="en-US" sz="3400">
                <a:solidFill>
                  <a:srgbClr val="231F20"/>
                </a:solidFill>
                <a:latin typeface="Canva Sans" panose="020B0503030501040103"/>
                <a:sym typeface="Canva Sans" panose="020B0503030501040103"/>
              </a:rPr>
              <a:t>Arrange the scores in ascending order, starting with the greatest priority.</a:t>
            </a:r>
            <a:endParaRPr lang="en-US" sz="3400">
              <a:solidFill>
                <a:srgbClr val="231F20"/>
              </a:solidFill>
              <a:latin typeface="Canva Sans" panose="020B0503030501040103"/>
              <a:sym typeface="Canva Sans" panose="020B0503030501040103"/>
            </a:endParaRPr>
          </a:p>
          <a:p>
            <a:pPr algn="just">
              <a:lnSpc>
                <a:spcPts val="4760"/>
              </a:lnSpc>
            </a:pPr>
            <a:r>
              <a:rPr lang="en-US" sz="3400">
                <a:solidFill>
                  <a:srgbClr val="231F20"/>
                </a:solidFill>
                <a:latin typeface="Canva Sans" panose="020B0503030501040103"/>
              </a:rPr>
              <a:t>       </a:t>
            </a:r>
            <a:r>
              <a:rPr lang="en-US" sz="3400">
                <a:solidFill>
                  <a:srgbClr val="231F20"/>
                </a:solidFill>
                <a:latin typeface="Canva Sans" panose="020B0503030501040103"/>
                <a:sym typeface="Canva Sans" panose="020B0503030501040103"/>
              </a:rPr>
              <a:t>The group is then pruned based on the similarity scores.</a:t>
            </a:r>
            <a:endParaRPr lang="en-US" sz="3400">
              <a:solidFill>
                <a:srgbClr val="231F20"/>
              </a:solidFill>
              <a:latin typeface="Canva Sans" panose="020B0503030501040103"/>
              <a:sym typeface="Canva Sans" panose="020B0503030501040103"/>
            </a:endParaRPr>
          </a:p>
          <a:p>
            <a:pPr marL="734060" lvl="1" indent="-367030" algn="just">
              <a:lnSpc>
                <a:spcPts val="4760"/>
              </a:lnSpc>
              <a:buFont typeface="Arial" panose="020B0604020202020204"/>
              <a:buChar char="•"/>
            </a:pPr>
            <a:r>
              <a:rPr lang="en-US" sz="3400">
                <a:solidFill>
                  <a:srgbClr val="231F20"/>
                </a:solidFill>
                <a:latin typeface="Canva Sans" panose="020B0503030501040103"/>
              </a:rPr>
              <a:t>The following are the benefits of content-based filtering:</a:t>
            </a:r>
            <a:endParaRPr lang="en-US" sz="3400">
              <a:solidFill>
                <a:srgbClr val="231F20"/>
              </a:solidFill>
              <a:latin typeface="Canva Sans" panose="020B0503030501040103"/>
            </a:endParaRPr>
          </a:p>
          <a:p>
            <a:pPr algn="just">
              <a:lnSpc>
                <a:spcPts val="4760"/>
              </a:lnSpc>
            </a:pPr>
            <a:r>
              <a:rPr lang="en-US" sz="3400">
                <a:solidFill>
                  <a:srgbClr val="231F20"/>
                </a:solidFill>
                <a:latin typeface="Canva Sans" panose="020B0503030501040103"/>
              </a:rPr>
              <a:t>       </a:t>
            </a:r>
            <a:r>
              <a:rPr lang="en-US" sz="3400">
                <a:solidFill>
                  <a:srgbClr val="231F20"/>
                </a:solidFill>
                <a:latin typeface="Canva Sans" panose="020B0503030501040103"/>
                <a:sym typeface="Canva Sans" panose="020B0503030501040103"/>
              </a:rPr>
              <a:t>We could suggest the unrated items. </a:t>
            </a:r>
            <a:endParaRPr lang="en-US" sz="3400">
              <a:solidFill>
                <a:srgbClr val="231F20"/>
              </a:solidFill>
              <a:latin typeface="Canva Sans" panose="020B0503030501040103"/>
              <a:sym typeface="Canva Sans" panose="020B0503030501040103"/>
            </a:endParaRPr>
          </a:p>
          <a:p>
            <a:pPr algn="just">
              <a:lnSpc>
                <a:spcPts val="4760"/>
              </a:lnSpc>
            </a:pPr>
            <a:r>
              <a:rPr lang="en-US" sz="3400">
                <a:solidFill>
                  <a:srgbClr val="231F20"/>
                </a:solidFill>
                <a:latin typeface="Canva Sans" panose="020B0503030501040103"/>
              </a:rPr>
              <a:t>       </a:t>
            </a:r>
            <a:r>
              <a:rPr lang="en-US" sz="3400">
                <a:solidFill>
                  <a:srgbClr val="231F20"/>
                </a:solidFill>
                <a:latin typeface="Canva Sans" panose="020B0503030501040103"/>
                <a:sym typeface="Canva Sans" panose="020B0503030501040103"/>
              </a:rPr>
              <a:t> Can suggest movies depending on the user's ratings </a:t>
            </a:r>
            <a:endParaRPr lang="en-US" sz="3400">
              <a:solidFill>
                <a:srgbClr val="231F20"/>
              </a:solidFill>
              <a:latin typeface="Canva Sans" panose="020B0503030501040103"/>
              <a:sym typeface="Canva Sans" panose="020B0503030501040103"/>
            </a:endParaRPr>
          </a:p>
          <a:p>
            <a:pPr algn="just">
              <a:lnSpc>
                <a:spcPts val="4760"/>
              </a:lnSpc>
            </a:pPr>
            <a:r>
              <a:rPr lang="en-US" sz="3400">
                <a:solidFill>
                  <a:srgbClr val="231F20"/>
                </a:solidFill>
                <a:latin typeface="Canva Sans" panose="020B0503030501040103"/>
              </a:rPr>
              <a:t>       </a:t>
            </a:r>
            <a:r>
              <a:rPr lang="en-US" sz="3400">
                <a:solidFill>
                  <a:srgbClr val="231F20"/>
                </a:solidFill>
                <a:latin typeface="Canva Sans" panose="020B0503030501040103"/>
                <a:sym typeface="Canva Sans" panose="020B0503030501040103"/>
              </a:rPr>
              <a:t> It is not possible to make the user like with un-likes</a:t>
            </a:r>
            <a:endParaRPr lang="en-US" sz="3400">
              <a:solidFill>
                <a:srgbClr val="231F20"/>
              </a:solidFill>
              <a:latin typeface="Canva Sans" panose="020B0503030501040103"/>
              <a:sym typeface="Canva Sans" panose="020B0503030501040103"/>
            </a:endParaRPr>
          </a:p>
        </p:txBody>
      </p:sp>
      <p:sp>
        <p:nvSpPr>
          <p:cNvPr id="5" name="TextBox 5"/>
          <p:cNvSpPr txBox="1"/>
          <p:nvPr/>
        </p:nvSpPr>
        <p:spPr>
          <a:xfrm>
            <a:off x="0" y="1102183"/>
            <a:ext cx="8528504" cy="720445"/>
          </a:xfrm>
          <a:prstGeom prst="rect">
            <a:avLst/>
          </a:prstGeom>
        </p:spPr>
        <p:txBody>
          <a:bodyPr lIns="0" tIns="0" rIns="0" bIns="0" rtlCol="0" anchor="t">
            <a:spAutoFit/>
          </a:bodyPr>
          <a:lstStyle/>
          <a:p>
            <a:pPr algn="ctr">
              <a:lnSpc>
                <a:spcPts val="5965"/>
              </a:lnSpc>
            </a:pPr>
            <a:r>
              <a:rPr lang="en-US" sz="4260">
                <a:solidFill>
                  <a:srgbClr val="231F20"/>
                </a:solidFill>
                <a:latin typeface="Canva Sans" panose="020B0503030501040103"/>
              </a:rPr>
              <a:t>CONTENT BASED FILTERING</a:t>
            </a:r>
            <a:endParaRPr lang="en-US" sz="4260">
              <a:solidFill>
                <a:srgbClr val="231F20"/>
              </a:solidFill>
              <a:latin typeface="Canva Sans" panose="020B0503030501040103"/>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TextBox 2"/>
          <p:cNvSpPr txBox="1"/>
          <p:nvPr/>
        </p:nvSpPr>
        <p:spPr>
          <a:xfrm>
            <a:off x="3058302" y="-114300"/>
            <a:ext cx="11239372" cy="2214841"/>
          </a:xfrm>
          <a:prstGeom prst="rect">
            <a:avLst/>
          </a:prstGeom>
        </p:spPr>
        <p:txBody>
          <a:bodyPr lIns="0" tIns="0" rIns="0" bIns="0" rtlCol="0" anchor="t">
            <a:spAutoFit/>
          </a:bodyPr>
          <a:lstStyle/>
          <a:p>
            <a:pPr algn="ctr">
              <a:lnSpc>
                <a:spcPts val="8895"/>
              </a:lnSpc>
            </a:pPr>
            <a:r>
              <a:rPr lang="en-US" sz="6445" spc="631">
                <a:solidFill>
                  <a:srgbClr val="231F20"/>
                </a:solidFill>
                <a:latin typeface="Oswald" panose="00000500000000000000"/>
              </a:rPr>
              <a:t> SYSTEM DESIGN &amp; DEVELOPMENT:  </a:t>
            </a:r>
            <a:endParaRPr lang="en-US" sz="6445" spc="631">
              <a:solidFill>
                <a:srgbClr val="231F20"/>
              </a:solidFill>
              <a:latin typeface="Oswald" panose="00000500000000000000"/>
            </a:endParaRPr>
          </a:p>
        </p:txBody>
      </p:sp>
      <p:sp>
        <p:nvSpPr>
          <p:cNvPr id="3" name="TextBox 3"/>
          <p:cNvSpPr txBox="1"/>
          <p:nvPr/>
        </p:nvSpPr>
        <p:spPr>
          <a:xfrm>
            <a:off x="514350" y="1482865"/>
            <a:ext cx="17773650" cy="8183879"/>
          </a:xfrm>
          <a:prstGeom prst="rect">
            <a:avLst/>
          </a:prstGeom>
        </p:spPr>
        <p:txBody>
          <a:bodyPr lIns="0" tIns="0" rIns="0" bIns="0" rtlCol="0" anchor="t">
            <a:spAutoFit/>
          </a:bodyPr>
          <a:lstStyle/>
          <a:p>
            <a:pPr algn="just">
              <a:lnSpc>
                <a:spcPts val="6030"/>
              </a:lnSpc>
            </a:pPr>
            <a:r>
              <a:rPr lang="en-US" sz="4305">
                <a:solidFill>
                  <a:srgbClr val="000000"/>
                </a:solidFill>
                <a:latin typeface="Canva Sans Bold" panose="020B0803030501040103"/>
              </a:rPr>
              <a:t>Dataset:-</a:t>
            </a:r>
            <a:endParaRPr lang="en-US" sz="4305">
              <a:solidFill>
                <a:srgbClr val="000000"/>
              </a:solidFill>
              <a:latin typeface="Canva Sans Bold" panose="020B0803030501040103"/>
            </a:endParaRPr>
          </a:p>
          <a:p>
            <a:pPr algn="l">
              <a:lnSpc>
                <a:spcPts val="4935"/>
              </a:lnSpc>
            </a:pPr>
            <a:r>
              <a:rPr lang="en-US" sz="3525">
                <a:solidFill>
                  <a:srgbClr val="231F20"/>
                </a:solidFill>
                <a:latin typeface="Canva Sans" panose="020B0503030501040103"/>
              </a:rPr>
              <a:t>For content-based filtration:</a:t>
            </a:r>
            <a:endParaRPr lang="en-US" sz="3525">
              <a:solidFill>
                <a:srgbClr val="231F20"/>
              </a:solidFill>
              <a:latin typeface="Canva Sans" panose="020B0503030501040103"/>
            </a:endParaRPr>
          </a:p>
          <a:p>
            <a:pPr algn="l">
              <a:lnSpc>
                <a:spcPts val="4935"/>
              </a:lnSpc>
            </a:pPr>
            <a:r>
              <a:rPr lang="en-US" sz="3525">
                <a:solidFill>
                  <a:srgbClr val="231F20"/>
                </a:solidFill>
                <a:latin typeface="Canva Sans" panose="020B0503030501040103"/>
              </a:rPr>
              <a:t>The dataset has been taken from Kaggle. It is used as the standard dataset by the movie</a:t>
            </a:r>
            <a:endParaRPr lang="en-US" sz="3525">
              <a:solidFill>
                <a:srgbClr val="231F20"/>
              </a:solidFill>
              <a:latin typeface="Canva Sans" panose="020B0503030501040103"/>
            </a:endParaRPr>
          </a:p>
          <a:p>
            <a:pPr algn="l">
              <a:lnSpc>
                <a:spcPts val="4935"/>
              </a:lnSpc>
            </a:pPr>
            <a:r>
              <a:rPr lang="en-US" sz="3525">
                <a:solidFill>
                  <a:srgbClr val="231F20"/>
                </a:solidFill>
                <a:latin typeface="Canva Sans" panose="020B0503030501040103"/>
              </a:rPr>
              <a:t>recommendation system.</a:t>
            </a:r>
            <a:endParaRPr lang="en-US" sz="3525">
              <a:solidFill>
                <a:srgbClr val="231F20"/>
              </a:solidFill>
              <a:latin typeface="Canva Sans" panose="020B0503030501040103"/>
            </a:endParaRPr>
          </a:p>
          <a:p>
            <a:pPr algn="l">
              <a:lnSpc>
                <a:spcPts val="4935"/>
              </a:lnSpc>
            </a:pPr>
            <a:r>
              <a:rPr lang="en-US" sz="3525">
                <a:solidFill>
                  <a:srgbClr val="231F20"/>
                </a:solidFill>
                <a:latin typeface="Canva Sans" panose="020B0503030501040103"/>
              </a:rPr>
              <a:t>1) Movie dataset is used in “content-based movie recommendation system” in this</a:t>
            </a:r>
            <a:endParaRPr lang="en-US" sz="3525">
              <a:solidFill>
                <a:srgbClr val="231F20"/>
              </a:solidFill>
              <a:latin typeface="Canva Sans" panose="020B0503030501040103"/>
            </a:endParaRPr>
          </a:p>
          <a:p>
            <a:pPr algn="l">
              <a:lnSpc>
                <a:spcPts val="4935"/>
              </a:lnSpc>
            </a:pPr>
            <a:r>
              <a:rPr lang="en-US" sz="3525">
                <a:solidFill>
                  <a:srgbClr val="231F20"/>
                </a:solidFill>
                <a:latin typeface="Canva Sans" panose="020B0503030501040103"/>
              </a:rPr>
              <a:t>project.</a:t>
            </a:r>
            <a:endParaRPr lang="en-US" sz="3525">
              <a:solidFill>
                <a:srgbClr val="231F20"/>
              </a:solidFill>
              <a:latin typeface="Canva Sans" panose="020B0503030501040103"/>
            </a:endParaRPr>
          </a:p>
          <a:p>
            <a:pPr algn="l">
              <a:lnSpc>
                <a:spcPts val="4935"/>
              </a:lnSpc>
            </a:pPr>
            <a:r>
              <a:rPr lang="en-US" sz="3525">
                <a:solidFill>
                  <a:srgbClr val="231F20"/>
                </a:solidFill>
                <a:latin typeface="Canva Sans" panose="020B0503030501040103"/>
              </a:rPr>
              <a:t>2) The ratings and movies are taken into account.</a:t>
            </a:r>
            <a:endParaRPr lang="en-US" sz="3525">
              <a:solidFill>
                <a:srgbClr val="231F20"/>
              </a:solidFill>
              <a:latin typeface="Canva Sans" panose="020B0503030501040103"/>
            </a:endParaRPr>
          </a:p>
          <a:p>
            <a:pPr algn="l">
              <a:lnSpc>
                <a:spcPts val="4935"/>
              </a:lnSpc>
            </a:pPr>
            <a:r>
              <a:rPr lang="en-US" sz="3525">
                <a:solidFill>
                  <a:srgbClr val="231F20"/>
                </a:solidFill>
                <a:latin typeface="Canva Sans" panose="020B0503030501040103"/>
              </a:rPr>
              <a:t>3) Total number of movies.</a:t>
            </a:r>
            <a:endParaRPr lang="en-US" sz="3525">
              <a:solidFill>
                <a:srgbClr val="231F20"/>
              </a:solidFill>
              <a:latin typeface="Canva Sans" panose="020B0503030501040103"/>
            </a:endParaRPr>
          </a:p>
          <a:p>
            <a:pPr algn="l">
              <a:lnSpc>
                <a:spcPts val="4935"/>
              </a:lnSpc>
            </a:pPr>
            <a:r>
              <a:rPr lang="en-US" sz="3525">
                <a:solidFill>
                  <a:srgbClr val="231F20"/>
                </a:solidFill>
                <a:latin typeface="Canva Sans" panose="020B0503030501040103"/>
              </a:rPr>
              <a:t>4) Total number of ratings in a dataset.</a:t>
            </a:r>
            <a:endParaRPr lang="en-US" sz="3525">
              <a:solidFill>
                <a:srgbClr val="231F20"/>
              </a:solidFill>
              <a:latin typeface="Canva Sans" panose="020B0503030501040103"/>
            </a:endParaRPr>
          </a:p>
          <a:p>
            <a:pPr algn="l">
              <a:lnSpc>
                <a:spcPts val="4935"/>
              </a:lnSpc>
            </a:pPr>
            <a:r>
              <a:rPr lang="en-US" sz="3525">
                <a:solidFill>
                  <a:srgbClr val="231F20"/>
                </a:solidFill>
                <a:latin typeface="Canva Sans" panose="020B0503030501040103"/>
              </a:rPr>
              <a:t>5) An uniquid is assigned to every movie and the user.</a:t>
            </a:r>
            <a:endParaRPr lang="en-US" sz="3525">
              <a:solidFill>
                <a:srgbClr val="231F20"/>
              </a:solidFill>
              <a:latin typeface="Canva Sans" panose="020B0503030501040103"/>
            </a:endParaRPr>
          </a:p>
          <a:p>
            <a:pPr algn="l">
              <a:lnSpc>
                <a:spcPts val="4935"/>
              </a:lnSpc>
            </a:pPr>
            <a:r>
              <a:rPr lang="en-US" sz="3525">
                <a:solidFill>
                  <a:srgbClr val="231F20"/>
                </a:solidFill>
                <a:latin typeface="Canva Sans" panose="020B0503030501040103"/>
              </a:rPr>
              <a:t>This chapter involves both the hardware and software requirements needed for the project and detailed explanation of the specifications:-</a:t>
            </a:r>
            <a:endParaRPr lang="en-US" sz="3525">
              <a:solidFill>
                <a:srgbClr val="231F20"/>
              </a:solidFill>
              <a:latin typeface="Canva Sans" panose="020B0503030501040103"/>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TextBox 2"/>
          <p:cNvSpPr txBox="1"/>
          <p:nvPr/>
        </p:nvSpPr>
        <p:spPr>
          <a:xfrm>
            <a:off x="533400" y="436880"/>
            <a:ext cx="8043545" cy="1125220"/>
          </a:xfrm>
          <a:prstGeom prst="rect">
            <a:avLst/>
          </a:prstGeom>
        </p:spPr>
        <p:txBody>
          <a:bodyPr lIns="0" tIns="0" rIns="0" bIns="0" rtlCol="0" anchor="t">
            <a:noAutofit/>
          </a:bodyPr>
          <a:lstStyle/>
          <a:p>
            <a:pPr algn="ctr">
              <a:lnSpc>
                <a:spcPts val="7280"/>
              </a:lnSpc>
            </a:pPr>
            <a:r>
              <a:rPr lang="en-US" sz="5200">
                <a:solidFill>
                  <a:srgbClr val="000000"/>
                </a:solidFill>
                <a:latin typeface="Canva Sans Bold" panose="020B0803030501040103"/>
              </a:rPr>
              <a:t>Hardware Requirements:</a:t>
            </a:r>
            <a:endParaRPr lang="en-US" sz="5200">
              <a:solidFill>
                <a:srgbClr val="000000"/>
              </a:solidFill>
              <a:latin typeface="Canva Sans Bold" panose="020B0803030501040103"/>
            </a:endParaRPr>
          </a:p>
          <a:p>
            <a:pPr algn="ctr">
              <a:lnSpc>
                <a:spcPts val="7280"/>
              </a:lnSpc>
            </a:pPr>
          </a:p>
        </p:txBody>
      </p:sp>
      <p:sp>
        <p:nvSpPr>
          <p:cNvPr id="3" name="TextBox 3"/>
          <p:cNvSpPr txBox="1"/>
          <p:nvPr/>
        </p:nvSpPr>
        <p:spPr>
          <a:xfrm>
            <a:off x="457471" y="1561783"/>
            <a:ext cx="7454305" cy="2380615"/>
          </a:xfrm>
          <a:prstGeom prst="rect">
            <a:avLst/>
          </a:prstGeom>
        </p:spPr>
        <p:txBody>
          <a:bodyPr lIns="0" tIns="0" rIns="0" bIns="0" rtlCol="0" anchor="t">
            <a:spAutoFit/>
          </a:bodyPr>
          <a:lstStyle/>
          <a:p>
            <a:pPr marL="734060" lvl="1" indent="-367030" algn="just">
              <a:lnSpc>
                <a:spcPts val="4760"/>
              </a:lnSpc>
              <a:buFont typeface="Arial" panose="020B0604020202020204"/>
              <a:buChar char="•"/>
            </a:pPr>
            <a:r>
              <a:rPr lang="en-US" sz="3400">
                <a:solidFill>
                  <a:srgbClr val="000000"/>
                </a:solidFill>
                <a:latin typeface="Canva Sans" panose="020B0503030501040103"/>
              </a:rPr>
              <a:t>A PC with windows/linux OS</a:t>
            </a:r>
            <a:endParaRPr lang="en-US" sz="3400">
              <a:solidFill>
                <a:srgbClr val="000000"/>
              </a:solidFill>
              <a:latin typeface="Canva Sans" panose="020B0503030501040103"/>
            </a:endParaRPr>
          </a:p>
          <a:p>
            <a:pPr marL="734060" lvl="1" indent="-367030" algn="just">
              <a:lnSpc>
                <a:spcPts val="4760"/>
              </a:lnSpc>
              <a:buFont typeface="Arial" panose="020B0604020202020204"/>
              <a:buChar char="•"/>
            </a:pPr>
            <a:r>
              <a:rPr lang="en-US" sz="3400">
                <a:solidFill>
                  <a:srgbClr val="000000"/>
                </a:solidFill>
                <a:latin typeface="Canva Sans" panose="020B0503030501040103"/>
              </a:rPr>
              <a:t>Processor with 1.7-2.4ghz speed </a:t>
            </a:r>
            <a:endParaRPr lang="en-US" sz="3400">
              <a:solidFill>
                <a:srgbClr val="000000"/>
              </a:solidFill>
              <a:latin typeface="Canva Sans" panose="020B0503030501040103"/>
            </a:endParaRPr>
          </a:p>
          <a:p>
            <a:pPr marL="734060" lvl="1" indent="-367030" algn="just">
              <a:lnSpc>
                <a:spcPts val="4760"/>
              </a:lnSpc>
              <a:buFont typeface="Arial" panose="020B0604020202020204"/>
              <a:buChar char="•"/>
            </a:pPr>
            <a:r>
              <a:rPr lang="en-US" sz="3400">
                <a:solidFill>
                  <a:srgbClr val="000000"/>
                </a:solidFill>
                <a:latin typeface="Canva Sans" panose="020B0503030501040103"/>
              </a:rPr>
              <a:t>Minimum of 8gb RAM</a:t>
            </a:r>
            <a:endParaRPr lang="en-US" sz="3400">
              <a:solidFill>
                <a:srgbClr val="000000"/>
              </a:solidFill>
              <a:latin typeface="Canva Sans" panose="020B0503030501040103"/>
            </a:endParaRPr>
          </a:p>
          <a:p>
            <a:pPr marL="734060" lvl="1" indent="-367030" algn="just">
              <a:lnSpc>
                <a:spcPts val="4760"/>
              </a:lnSpc>
              <a:buFont typeface="Arial" panose="020B0604020202020204"/>
              <a:buChar char="•"/>
            </a:pPr>
            <a:r>
              <a:rPr lang="en-US" sz="3400">
                <a:solidFill>
                  <a:srgbClr val="000000"/>
                </a:solidFill>
                <a:latin typeface="Canva Sans" panose="020B0503030501040103"/>
              </a:rPr>
              <a:t>2gb Graphic card</a:t>
            </a:r>
            <a:endParaRPr lang="en-US" sz="3400">
              <a:solidFill>
                <a:srgbClr val="000000"/>
              </a:solidFill>
              <a:latin typeface="Canva Sans" panose="020B0503030501040103"/>
            </a:endParaRPr>
          </a:p>
        </p:txBody>
      </p:sp>
      <p:sp>
        <p:nvSpPr>
          <p:cNvPr id="4" name="TextBox 4"/>
          <p:cNvSpPr txBox="1"/>
          <p:nvPr/>
        </p:nvSpPr>
        <p:spPr>
          <a:xfrm>
            <a:off x="9525000" y="3606800"/>
            <a:ext cx="8272145" cy="1146175"/>
          </a:xfrm>
          <a:prstGeom prst="rect">
            <a:avLst/>
          </a:prstGeom>
        </p:spPr>
        <p:txBody>
          <a:bodyPr lIns="0" tIns="0" rIns="0" bIns="0" rtlCol="0" anchor="t">
            <a:noAutofit/>
          </a:bodyPr>
          <a:lstStyle/>
          <a:p>
            <a:pPr algn="ctr">
              <a:lnSpc>
                <a:spcPts val="7280"/>
              </a:lnSpc>
            </a:pPr>
            <a:r>
              <a:rPr lang="en-US" sz="5200">
                <a:solidFill>
                  <a:srgbClr val="000000"/>
                </a:solidFill>
                <a:latin typeface="Canva Sans Bold" panose="020B0803030501040103"/>
              </a:rPr>
              <a:t>Software Specification:</a:t>
            </a:r>
            <a:endParaRPr lang="en-US" sz="5200">
              <a:solidFill>
                <a:srgbClr val="000000"/>
              </a:solidFill>
              <a:latin typeface="Canva Sans Bold" panose="020B0803030501040103"/>
            </a:endParaRPr>
          </a:p>
        </p:txBody>
      </p:sp>
      <p:sp>
        <p:nvSpPr>
          <p:cNvPr id="5" name="TextBox 5"/>
          <p:cNvSpPr txBox="1"/>
          <p:nvPr/>
        </p:nvSpPr>
        <p:spPr>
          <a:xfrm>
            <a:off x="9981983" y="4686288"/>
            <a:ext cx="8018997" cy="2380615"/>
          </a:xfrm>
          <a:prstGeom prst="rect">
            <a:avLst/>
          </a:prstGeom>
        </p:spPr>
        <p:txBody>
          <a:bodyPr lIns="0" tIns="0" rIns="0" bIns="0" rtlCol="0" anchor="t">
            <a:spAutoFit/>
          </a:bodyPr>
          <a:lstStyle/>
          <a:p>
            <a:pPr marL="734060" lvl="1" indent="-367030" algn="l">
              <a:lnSpc>
                <a:spcPts val="4760"/>
              </a:lnSpc>
              <a:buFont typeface="Arial" panose="020B0604020202020204"/>
              <a:buChar char="•"/>
            </a:pPr>
            <a:r>
              <a:rPr lang="en-US" sz="3400">
                <a:solidFill>
                  <a:srgbClr val="000000"/>
                </a:solidFill>
                <a:latin typeface="Canva Sans" panose="020B0503030501040103"/>
              </a:rPr>
              <a:t>Text Editor(VS-code)</a:t>
            </a:r>
            <a:endParaRPr lang="en-US" sz="3400">
              <a:solidFill>
                <a:srgbClr val="000000"/>
              </a:solidFill>
              <a:latin typeface="Canva Sans" panose="020B0503030501040103"/>
            </a:endParaRPr>
          </a:p>
          <a:p>
            <a:pPr marL="734060" lvl="1" indent="-367030" algn="l">
              <a:lnSpc>
                <a:spcPts val="4760"/>
              </a:lnSpc>
              <a:buFont typeface="Arial" panose="020B0604020202020204"/>
              <a:buChar char="•"/>
            </a:pPr>
            <a:r>
              <a:rPr lang="en-US" sz="3400">
                <a:solidFill>
                  <a:srgbClr val="000000"/>
                </a:solidFill>
                <a:latin typeface="Canva Sans" panose="020B0503030501040103"/>
              </a:rPr>
              <a:t>Anaconda distribution package(PyCharm Editor)</a:t>
            </a:r>
            <a:endParaRPr lang="en-US" sz="3400">
              <a:solidFill>
                <a:srgbClr val="000000"/>
              </a:solidFill>
              <a:latin typeface="Canva Sans" panose="020B0503030501040103"/>
            </a:endParaRPr>
          </a:p>
          <a:p>
            <a:pPr marL="734060" lvl="1" indent="-367030" algn="l">
              <a:lnSpc>
                <a:spcPts val="4760"/>
              </a:lnSpc>
              <a:buFont typeface="Arial" panose="020B0604020202020204"/>
              <a:buChar char="•"/>
            </a:pPr>
            <a:r>
              <a:rPr lang="en-US" sz="3400">
                <a:solidFill>
                  <a:srgbClr val="000000"/>
                </a:solidFill>
                <a:latin typeface="Canva Sans" panose="020B0503030501040103"/>
              </a:rPr>
              <a:t>Python libraries</a:t>
            </a:r>
            <a:endParaRPr lang="en-US" sz="3400">
              <a:solidFill>
                <a:srgbClr val="000000"/>
              </a:solidFill>
              <a:latin typeface="Canva Sans" panose="020B0503030501040103"/>
            </a:endParaRPr>
          </a:p>
        </p:txBody>
      </p:sp>
      <p:sp>
        <p:nvSpPr>
          <p:cNvPr id="6" name="TextBox 6"/>
          <p:cNvSpPr txBox="1"/>
          <p:nvPr/>
        </p:nvSpPr>
        <p:spPr>
          <a:xfrm>
            <a:off x="533400" y="7038340"/>
            <a:ext cx="8289925" cy="933450"/>
          </a:xfrm>
          <a:prstGeom prst="rect">
            <a:avLst/>
          </a:prstGeom>
        </p:spPr>
        <p:txBody>
          <a:bodyPr wrap="square" lIns="0" tIns="0" rIns="0" bIns="0" rtlCol="0" anchor="t">
            <a:spAutoFit/>
          </a:bodyPr>
          <a:lstStyle/>
          <a:p>
            <a:pPr algn="ctr">
              <a:lnSpc>
                <a:spcPts val="7280"/>
              </a:lnSpc>
            </a:pPr>
            <a:r>
              <a:rPr lang="en-US" sz="5200">
                <a:solidFill>
                  <a:srgbClr val="000000"/>
                </a:solidFill>
                <a:latin typeface="Canva Sans Bold" panose="020B0803030501040103"/>
              </a:rPr>
              <a:t>Software Requirements:</a:t>
            </a:r>
            <a:endParaRPr lang="en-US" sz="5200">
              <a:solidFill>
                <a:srgbClr val="000000"/>
              </a:solidFill>
              <a:latin typeface="Canva Sans Bold" panose="020B0803030501040103"/>
            </a:endParaRPr>
          </a:p>
        </p:txBody>
      </p:sp>
      <p:sp>
        <p:nvSpPr>
          <p:cNvPr id="7" name="TextBox 7"/>
          <p:cNvSpPr txBox="1"/>
          <p:nvPr/>
        </p:nvSpPr>
        <p:spPr>
          <a:xfrm>
            <a:off x="762000" y="8191256"/>
            <a:ext cx="7794427" cy="1180465"/>
          </a:xfrm>
          <a:prstGeom prst="rect">
            <a:avLst/>
          </a:prstGeom>
        </p:spPr>
        <p:txBody>
          <a:bodyPr lIns="0" tIns="0" rIns="0" bIns="0" rtlCol="0" anchor="t">
            <a:spAutoFit/>
          </a:bodyPr>
          <a:lstStyle/>
          <a:p>
            <a:pPr marL="734060" lvl="1" indent="-367030" algn="l">
              <a:lnSpc>
                <a:spcPts val="4760"/>
              </a:lnSpc>
              <a:buFont typeface="Arial" panose="020B0604020202020204"/>
              <a:buChar char="•"/>
            </a:pPr>
            <a:r>
              <a:rPr lang="en-US" sz="3400">
                <a:solidFill>
                  <a:srgbClr val="000000"/>
                </a:solidFill>
                <a:latin typeface="Canva Sans" panose="020B0503030501040103"/>
              </a:rPr>
              <a:t> Annaconda Distribution</a:t>
            </a:r>
            <a:endParaRPr lang="en-US" sz="3400">
              <a:solidFill>
                <a:srgbClr val="000000"/>
              </a:solidFill>
              <a:latin typeface="Canva Sans" panose="020B0503030501040103"/>
            </a:endParaRPr>
          </a:p>
          <a:p>
            <a:pPr marL="734060" lvl="1" indent="-367030" algn="l">
              <a:lnSpc>
                <a:spcPts val="4760"/>
              </a:lnSpc>
              <a:buFont typeface="Arial" panose="020B0604020202020204"/>
              <a:buChar char="•"/>
            </a:pPr>
            <a:r>
              <a:rPr lang="en-US" sz="3400">
                <a:solidFill>
                  <a:srgbClr val="000000"/>
                </a:solidFill>
                <a:latin typeface="Canva Sans" panose="020B0503030501040103"/>
              </a:rPr>
              <a:t>Python Libraries</a:t>
            </a:r>
            <a:endParaRPr lang="en-US" sz="3400">
              <a:solidFill>
                <a:srgbClr val="000000"/>
              </a:solidFill>
              <a:latin typeface="Canva Sans" panose="020B0503030501040103"/>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a:off x="3896227" y="1687315"/>
            <a:ext cx="10495546" cy="8117245"/>
          </a:xfrm>
          <a:custGeom>
            <a:avLst/>
            <a:gdLst/>
            <a:ahLst/>
            <a:cxnLst/>
            <a:rect l="l" t="t" r="r" b="b"/>
            <a:pathLst>
              <a:path w="10495546" h="8117245">
                <a:moveTo>
                  <a:pt x="0" y="0"/>
                </a:moveTo>
                <a:lnTo>
                  <a:pt x="10495546" y="0"/>
                </a:lnTo>
                <a:lnTo>
                  <a:pt x="10495546" y="8117245"/>
                </a:lnTo>
                <a:lnTo>
                  <a:pt x="0" y="8117245"/>
                </a:lnTo>
                <a:lnTo>
                  <a:pt x="0" y="0"/>
                </a:lnTo>
                <a:close/>
              </a:path>
            </a:pathLst>
          </a:custGeom>
          <a:blipFill>
            <a:blip r:embed="rId1"/>
            <a:stretch>
              <a:fillRect/>
            </a:stretch>
          </a:blipFill>
        </p:spPr>
      </p:sp>
      <p:sp>
        <p:nvSpPr>
          <p:cNvPr id="3" name="TextBox 3"/>
          <p:cNvSpPr txBox="1"/>
          <p:nvPr/>
        </p:nvSpPr>
        <p:spPr>
          <a:xfrm>
            <a:off x="215287" y="537527"/>
            <a:ext cx="6524129" cy="887095"/>
          </a:xfrm>
          <a:prstGeom prst="rect">
            <a:avLst/>
          </a:prstGeom>
        </p:spPr>
        <p:txBody>
          <a:bodyPr lIns="0" tIns="0" rIns="0" bIns="0" rtlCol="0" anchor="t">
            <a:spAutoFit/>
          </a:bodyPr>
          <a:lstStyle/>
          <a:p>
            <a:pPr algn="ctr">
              <a:lnSpc>
                <a:spcPts val="7280"/>
              </a:lnSpc>
            </a:pPr>
            <a:r>
              <a:rPr lang="en-US" sz="5200">
                <a:solidFill>
                  <a:srgbClr val="000000"/>
                </a:solidFill>
                <a:latin typeface="Canva Sans Bold" panose="020B0803030501040103"/>
              </a:rPr>
              <a:t>ACTIVITY DIAGRAM:</a:t>
            </a:r>
            <a:endParaRPr lang="en-US" sz="5200">
              <a:solidFill>
                <a:srgbClr val="000000"/>
              </a:solidFill>
              <a:latin typeface="Canva Sans Bold" panose="020B0803030501040103"/>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a:off x="3229859" y="2476649"/>
            <a:ext cx="12920941" cy="3770036"/>
          </a:xfrm>
          <a:custGeom>
            <a:avLst/>
            <a:gdLst/>
            <a:ahLst/>
            <a:cxnLst/>
            <a:rect l="l" t="t" r="r" b="b"/>
            <a:pathLst>
              <a:path w="12920941" h="3770036">
                <a:moveTo>
                  <a:pt x="0" y="0"/>
                </a:moveTo>
                <a:lnTo>
                  <a:pt x="12920942" y="0"/>
                </a:lnTo>
                <a:lnTo>
                  <a:pt x="12920942" y="3770036"/>
                </a:lnTo>
                <a:lnTo>
                  <a:pt x="0" y="3770036"/>
                </a:lnTo>
                <a:lnTo>
                  <a:pt x="0" y="0"/>
                </a:lnTo>
                <a:close/>
              </a:path>
            </a:pathLst>
          </a:custGeom>
          <a:blipFill>
            <a:blip r:embed="rId1"/>
            <a:stretch>
              <a:fillRect/>
            </a:stretch>
          </a:blipFill>
        </p:spPr>
      </p:sp>
      <p:sp>
        <p:nvSpPr>
          <p:cNvPr id="3" name="TextBox 3"/>
          <p:cNvSpPr txBox="1"/>
          <p:nvPr/>
        </p:nvSpPr>
        <p:spPr>
          <a:xfrm>
            <a:off x="9139238" y="4897599"/>
            <a:ext cx="9525" cy="444176"/>
          </a:xfrm>
          <a:prstGeom prst="rect">
            <a:avLst/>
          </a:prstGeom>
        </p:spPr>
        <p:txBody>
          <a:bodyPr lIns="0" tIns="0" rIns="0" bIns="0" rtlCol="0" anchor="t">
            <a:spAutoFit/>
          </a:bodyPr>
          <a:lstStyle/>
          <a:p>
            <a:pPr algn="ctr">
              <a:lnSpc>
                <a:spcPts val="3660"/>
              </a:lnSpc>
              <a:spcBef>
                <a:spcPct val="0"/>
              </a:spcBef>
            </a:pPr>
          </a:p>
        </p:txBody>
      </p:sp>
      <p:sp>
        <p:nvSpPr>
          <p:cNvPr id="4" name="TextBox 4"/>
          <p:cNvSpPr txBox="1"/>
          <p:nvPr/>
        </p:nvSpPr>
        <p:spPr>
          <a:xfrm>
            <a:off x="41127" y="528002"/>
            <a:ext cx="7097613" cy="863600"/>
          </a:xfrm>
          <a:prstGeom prst="rect">
            <a:avLst/>
          </a:prstGeom>
        </p:spPr>
        <p:txBody>
          <a:bodyPr lIns="0" tIns="0" rIns="0" bIns="0" rtlCol="0" anchor="t">
            <a:spAutoFit/>
          </a:bodyPr>
          <a:lstStyle/>
          <a:p>
            <a:pPr algn="ctr">
              <a:lnSpc>
                <a:spcPts val="7000"/>
              </a:lnSpc>
            </a:pPr>
            <a:r>
              <a:rPr lang="en-US" sz="5000">
                <a:solidFill>
                  <a:srgbClr val="000000"/>
                </a:solidFill>
                <a:latin typeface="Canva Sans Bold" panose="020B0803030501040103"/>
              </a:rPr>
              <a:t>DATA FLOW DIAGRAM:</a:t>
            </a:r>
            <a:endParaRPr lang="en-US" sz="5000">
              <a:solidFill>
                <a:srgbClr val="000000"/>
              </a:solidFill>
              <a:latin typeface="Canva Sans Bold" panose="020B0803030501040103"/>
            </a:endParaRPr>
          </a:p>
        </p:txBody>
      </p:sp>
      <p:sp>
        <p:nvSpPr>
          <p:cNvPr id="5" name="TextBox 5"/>
          <p:cNvSpPr txBox="1"/>
          <p:nvPr/>
        </p:nvSpPr>
        <p:spPr>
          <a:xfrm>
            <a:off x="1287495" y="6518599"/>
            <a:ext cx="16510613" cy="1751387"/>
          </a:xfrm>
          <a:prstGeom prst="rect">
            <a:avLst/>
          </a:prstGeom>
        </p:spPr>
        <p:txBody>
          <a:bodyPr lIns="0" tIns="0" rIns="0" bIns="0" rtlCol="0" anchor="t">
            <a:spAutoFit/>
          </a:bodyPr>
          <a:lstStyle/>
          <a:p>
            <a:pPr algn="l">
              <a:lnSpc>
                <a:spcPts val="3525"/>
              </a:lnSpc>
              <a:spcBef>
                <a:spcPct val="0"/>
              </a:spcBef>
            </a:pPr>
            <a:r>
              <a:rPr lang="en-US" sz="2555" spc="135">
                <a:solidFill>
                  <a:srgbClr val="000000"/>
                </a:solidFill>
                <a:latin typeface="Montserrat Classic Bold" panose="00000800000000000000"/>
              </a:rPr>
              <a:t>I</a:t>
            </a:r>
            <a:r>
              <a:rPr lang="en-US" sz="2555" spc="135">
                <a:solidFill>
                  <a:srgbClr val="000000"/>
                </a:solidFill>
                <a:latin typeface="Montserrat Classic" panose="00000500000000000000"/>
              </a:rPr>
              <a:t>NITIALLY LOAD THE DATA SETS THAT ARE REQUIRED TO BUILD A MODEL THE DATA SET THAT ARE REQUIRED IN THIS PROJECT ARE MOVIES.CSV, RATINFG.CSV, USERS.CSV ALL THE DATA SETS ARE AVAILABLE IN THE KAGGLE.COM. COMBINING BOTH BASED ON THE USEID A SINGLE FINAL LIST OF MOVIES ARE RECOMMENDED TO THE PARTICULAR USER</a:t>
            </a:r>
            <a:endParaRPr lang="en-US" sz="2555" spc="135">
              <a:solidFill>
                <a:srgbClr val="000000"/>
              </a:solidFill>
              <a:latin typeface="Montserrat Classic" panose="0000050000000000000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TextBox 2"/>
          <p:cNvSpPr txBox="1"/>
          <p:nvPr/>
        </p:nvSpPr>
        <p:spPr>
          <a:xfrm>
            <a:off x="268036" y="3653706"/>
            <a:ext cx="17259300" cy="5292504"/>
          </a:xfrm>
          <a:prstGeom prst="rect">
            <a:avLst/>
          </a:prstGeom>
        </p:spPr>
        <p:txBody>
          <a:bodyPr lIns="0" tIns="0" rIns="0" bIns="0" rtlCol="0" anchor="t">
            <a:spAutoFit/>
          </a:bodyPr>
          <a:lstStyle/>
          <a:p>
            <a:pPr algn="ctr">
              <a:lnSpc>
                <a:spcPts val="7010"/>
              </a:lnSpc>
            </a:pPr>
            <a:r>
              <a:rPr lang="en-US" sz="5010">
                <a:solidFill>
                  <a:srgbClr val="000000"/>
                </a:solidFill>
                <a:latin typeface="Canva Sans" panose="020B0503030501040103"/>
              </a:rPr>
              <a:t>Content Based Filtering User profile holds the content that is much more matching to use the form of the features. The previous actions or for the feedback is taken into account a generally takes into account the description of the content that has been edited by the users of different choices. </a:t>
            </a:r>
            <a:endParaRPr lang="en-US" sz="5010">
              <a:solidFill>
                <a:srgbClr val="000000"/>
              </a:solidFill>
              <a:latin typeface="Canva Sans" panose="020B0503030501040103"/>
            </a:endParaRPr>
          </a:p>
        </p:txBody>
      </p:sp>
      <p:sp>
        <p:nvSpPr>
          <p:cNvPr id="3" name="TextBox 3"/>
          <p:cNvSpPr txBox="1"/>
          <p:nvPr/>
        </p:nvSpPr>
        <p:spPr>
          <a:xfrm>
            <a:off x="2994377" y="1747508"/>
            <a:ext cx="12299245" cy="1165394"/>
          </a:xfrm>
          <a:prstGeom prst="rect">
            <a:avLst/>
          </a:prstGeom>
        </p:spPr>
        <p:txBody>
          <a:bodyPr lIns="0" tIns="0" rIns="0" bIns="0" rtlCol="0" anchor="t">
            <a:spAutoFit/>
          </a:bodyPr>
          <a:lstStyle/>
          <a:p>
            <a:pPr algn="ctr">
              <a:lnSpc>
                <a:spcPts val="9575"/>
              </a:lnSpc>
            </a:pPr>
            <a:r>
              <a:rPr lang="en-US" sz="6935" spc="679">
                <a:solidFill>
                  <a:srgbClr val="231F20"/>
                </a:solidFill>
                <a:latin typeface="Oswald" panose="00000500000000000000"/>
              </a:rPr>
              <a:t>PERFORMANCE ANALYSIS:</a:t>
            </a:r>
            <a:endParaRPr lang="en-US" sz="6935" spc="679">
              <a:solidFill>
                <a:srgbClr val="231F20"/>
              </a:solidFill>
              <a:latin typeface="Oswald" panose="0000050000000000000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a:off x="4869983" y="3579949"/>
            <a:ext cx="7848259" cy="6191405"/>
          </a:xfrm>
          <a:custGeom>
            <a:avLst/>
            <a:gdLst/>
            <a:ahLst/>
            <a:cxnLst/>
            <a:rect l="l" t="t" r="r" b="b"/>
            <a:pathLst>
              <a:path w="7848259" h="6191405">
                <a:moveTo>
                  <a:pt x="0" y="0"/>
                </a:moveTo>
                <a:lnTo>
                  <a:pt x="7848260" y="0"/>
                </a:lnTo>
                <a:lnTo>
                  <a:pt x="7848260" y="6191404"/>
                </a:lnTo>
                <a:lnTo>
                  <a:pt x="0" y="6191404"/>
                </a:lnTo>
                <a:lnTo>
                  <a:pt x="0" y="0"/>
                </a:lnTo>
                <a:close/>
              </a:path>
            </a:pathLst>
          </a:custGeom>
          <a:blipFill>
            <a:blip r:embed="rId1"/>
            <a:stretch>
              <a:fillRect/>
            </a:stretch>
          </a:blipFill>
        </p:spPr>
      </p:sp>
      <p:sp>
        <p:nvSpPr>
          <p:cNvPr id="3" name="TextBox 3"/>
          <p:cNvSpPr txBox="1"/>
          <p:nvPr/>
        </p:nvSpPr>
        <p:spPr>
          <a:xfrm>
            <a:off x="0" y="914400"/>
            <a:ext cx="18288000" cy="1988807"/>
          </a:xfrm>
          <a:prstGeom prst="rect">
            <a:avLst/>
          </a:prstGeom>
        </p:spPr>
        <p:txBody>
          <a:bodyPr lIns="0" tIns="0" rIns="0" bIns="0" rtlCol="0" anchor="t">
            <a:spAutoFit/>
          </a:bodyPr>
          <a:lstStyle/>
          <a:p>
            <a:pPr algn="ctr">
              <a:lnSpc>
                <a:spcPts val="7980"/>
              </a:lnSpc>
            </a:pPr>
            <a:r>
              <a:rPr lang="en-US" sz="5700">
                <a:solidFill>
                  <a:srgbClr val="000000"/>
                </a:solidFill>
                <a:latin typeface="Canva Sans Bold" panose="020B0803030501040103"/>
              </a:rPr>
              <a:t>Bar graph upon which language is being preferred most while watching a movie</a:t>
            </a:r>
            <a:endParaRPr lang="en-US" sz="5700">
              <a:solidFill>
                <a:srgbClr val="000000"/>
              </a:solidFill>
              <a:latin typeface="Canva Sans Bold" panose="020B0803030501040103"/>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4748</Words>
  <Application>WPS Presentation</Application>
  <PresentationFormat>On-screen Show (4:3)</PresentationFormat>
  <Paragraphs>91</Paragraphs>
  <Slides>12</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12</vt:i4>
      </vt:variant>
    </vt:vector>
  </HeadingPairs>
  <TitlesOfParts>
    <vt:vector size="25" baseType="lpstr">
      <vt:lpstr>Arial</vt:lpstr>
      <vt:lpstr>SimSun</vt:lpstr>
      <vt:lpstr>Wingdings</vt:lpstr>
      <vt:lpstr>Montserrat Classic Bold</vt:lpstr>
      <vt:lpstr>Oswald</vt:lpstr>
      <vt:lpstr>Arial</vt:lpstr>
      <vt:lpstr>Canva Sans</vt:lpstr>
      <vt:lpstr>Canva Sans Bold</vt:lpstr>
      <vt:lpstr>Montserrat Classic</vt:lpstr>
      <vt:lpstr>Microsoft YaHei</vt:lpstr>
      <vt:lpstr>Arial Unicode MS</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Grey minimalist business project presentation </dc:title>
  <dc:creator/>
  <cp:lastModifiedBy>KIIT</cp:lastModifiedBy>
  <cp:revision>3</cp:revision>
  <dcterms:created xsi:type="dcterms:W3CDTF">2006-08-16T00:00:00Z</dcterms:created>
  <dcterms:modified xsi:type="dcterms:W3CDTF">2024-05-19T17:49:44Z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209E0749D42749F1810DC4A77B5ED9BD_12</vt:lpwstr>
  </property>
  <property fmtid="{D5CDD505-2E9C-101B-9397-08002B2CF9AE}" pid="3" name="KSOProductBuildVer">
    <vt:lpwstr>1033-12.2.0.16909</vt:lpwstr>
  </property>
</Properties>
</file>