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5" r:id="rId4"/>
    <p:sldId id="273" r:id="rId5"/>
    <p:sldId id="261" r:id="rId6"/>
    <p:sldId id="262" r:id="rId7"/>
    <p:sldId id="263" r:id="rId8"/>
    <p:sldId id="272" r:id="rId9"/>
    <p:sldId id="264" r:id="rId10"/>
    <p:sldId id="266" r:id="rId11"/>
    <p:sldId id="267" r:id="rId12"/>
    <p:sldId id="258" r:id="rId13"/>
    <p:sldId id="268" r:id="rId14"/>
    <p:sldId id="269" r:id="rId15"/>
    <p:sldId id="259" r:id="rId16"/>
    <p:sldId id="270" r:id="rId17"/>
    <p:sldId id="271" r:id="rId18"/>
    <p:sldId id="275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81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“sort”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Part 1</a:t>
            </a:r>
          </a:p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SortExec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743" y="1965428"/>
            <a:ext cx="16222711" cy="32008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retain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operator's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OrderedDistribution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UnspecifiedDistribution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enableRadixSort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.conf.enableRadixSort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0837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Represents data where tuples have been ordered according to the `ordering`</a:t>
            </a:r>
          </a:p>
          <a:p>
            <a:r>
              <a:rPr lang="en-US" sz="2400" dirty="0"/>
              <a:t> * [[Expression Expressions]]. Its requirement is defined as the following:</a:t>
            </a:r>
          </a:p>
          <a:p>
            <a:r>
              <a:rPr lang="en-US" sz="2400" dirty="0"/>
              <a:t> *   - Given any 2 adjacent partitions, all the rows of the second partition must be larger than or</a:t>
            </a:r>
          </a:p>
          <a:p>
            <a:r>
              <a:rPr lang="en-US" sz="2400" dirty="0"/>
              <a:t> *     equal to any row in the first partition, according to the `ordering` expressions.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In other words, this distribution requires the rows to be ordered across partitions, but not</a:t>
            </a:r>
          </a:p>
          <a:p>
            <a:r>
              <a:rPr lang="en-US" sz="2400" dirty="0"/>
              <a:t> * necessarily within a partition.</a:t>
            </a:r>
          </a:p>
          <a:p>
            <a:r>
              <a:rPr lang="en-US" sz="2400" dirty="0"/>
              <a:t> */</a:t>
            </a:r>
          </a:p>
          <a:p>
            <a:r>
              <a:rPr lang="en-US" sz="2400" dirty="0"/>
              <a:t>case class </a:t>
            </a:r>
            <a:r>
              <a:rPr lang="en-US" sz="2400" b="1" dirty="0" err="1"/>
              <a:t>OrderedDistribution</a:t>
            </a:r>
            <a:r>
              <a:rPr lang="en-US" sz="2400" dirty="0"/>
              <a:t>(ordering: </a:t>
            </a:r>
            <a:r>
              <a:rPr lang="en-US" sz="2400" dirty="0" err="1"/>
              <a:t>Seq</a:t>
            </a:r>
            <a:r>
              <a:rPr lang="en-US" sz="2400" dirty="0"/>
              <a:t>[</a:t>
            </a:r>
            <a:r>
              <a:rPr lang="en-US" sz="2400" dirty="0" err="1"/>
              <a:t>SortOrder</a:t>
            </a:r>
            <a:r>
              <a:rPr lang="en-US" sz="2400" dirty="0"/>
              <a:t>]) extends Distribution {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requiredNumPartitions</a:t>
            </a:r>
            <a:r>
              <a:rPr lang="en-US" sz="2400" dirty="0"/>
              <a:t>: Option[</a:t>
            </a:r>
            <a:r>
              <a:rPr lang="en-US" sz="2400" dirty="0" err="1"/>
              <a:t>Int</a:t>
            </a:r>
            <a:r>
              <a:rPr lang="en-US" sz="2400" dirty="0"/>
              <a:t>] = None</a:t>
            </a:r>
          </a:p>
          <a:p>
            <a:endParaRPr lang="en-US" sz="2400" dirty="0"/>
          </a:p>
          <a:p>
            <a:r>
              <a:rPr lang="en-US" sz="2400" b="1" dirty="0"/>
              <a:t>  override 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b="1" dirty="0" err="1"/>
              <a:t>createPartitioning</a:t>
            </a:r>
            <a:r>
              <a:rPr lang="en-US" sz="2400" b="1" dirty="0"/>
              <a:t>(</a:t>
            </a:r>
            <a:r>
              <a:rPr lang="en-US" sz="2400" b="1" dirty="0" err="1"/>
              <a:t>numPartitions</a:t>
            </a:r>
            <a:r>
              <a:rPr lang="en-US" sz="2400" b="1" dirty="0"/>
              <a:t>: </a:t>
            </a:r>
            <a:r>
              <a:rPr lang="en-US" sz="2400" b="1" dirty="0" err="1"/>
              <a:t>Int</a:t>
            </a:r>
            <a:r>
              <a:rPr lang="en-US" sz="2400" b="1" dirty="0"/>
              <a:t>): Partitioning = 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RangePartitioning</a:t>
            </a:r>
            <a:r>
              <a:rPr lang="en-US" sz="2400" b="1" dirty="0"/>
              <a:t>(ordering, </a:t>
            </a:r>
            <a:r>
              <a:rPr lang="en-US" sz="2400" b="1" dirty="0" err="1"/>
              <a:t>numPartitions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}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70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EnsureRequirements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227509"/>
            <a:ext cx="12120465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org.apache.spark.sql.catalyst.plans.physical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meets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org.apache.spark.sql.catalyst.plans.physical.Distribution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inserting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ShuffleExchangeExec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0" y="1369805"/>
            <a:ext cx="21429093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preparations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 smtClean="0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`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AdaptiveSparkPlanExec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inserted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no-op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behind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AdaptiveSparkPlanExec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`.</a:t>
            </a:r>
            <a:b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InsertAdaptiveSparkPlan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PlanDynamicPruningFilters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PlanSubqueries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EnsureRequirements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ApplyColumnarRulesAndInsertTransitions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.columnarRules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CollapseCodegenStages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ReuseExchange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ReuseSubquery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altLang="ru-RU" dirty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" y="59909"/>
            <a:ext cx="12061371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400" dirty="0">
                <a:latin typeface="+mj-lt"/>
                <a:ea typeface="+mj-ea"/>
                <a:cs typeface="+mj-cs"/>
              </a:rPr>
              <a:t>c</a:t>
            </a:r>
            <a:r>
              <a:rPr lang="en-US" altLang="ru-RU" sz="4400" dirty="0" smtClean="0">
                <a:latin typeface="+mj-lt"/>
                <a:ea typeface="+mj-ea"/>
                <a:cs typeface="+mj-cs"/>
              </a:rPr>
              <a:t>lass </a:t>
            </a:r>
            <a:r>
              <a:rPr lang="ru-RU" altLang="ru-RU" sz="4400" dirty="0" err="1" smtClean="0">
                <a:latin typeface="+mj-lt"/>
                <a:ea typeface="+mj-ea"/>
                <a:cs typeface="+mj-cs"/>
              </a:rPr>
              <a:t>QueryExecution</a:t>
            </a:r>
            <a:endParaRPr lang="ru-RU" alt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80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32926" y="2676942"/>
            <a:ext cx="9851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apply(plan: </a:t>
            </a:r>
            <a:r>
              <a:rPr lang="en-US" dirty="0" err="1"/>
              <a:t>SparkPlan</a:t>
            </a:r>
            <a:r>
              <a:rPr lang="en-US" dirty="0"/>
              <a:t>): </a:t>
            </a:r>
            <a:r>
              <a:rPr lang="en-US" dirty="0" err="1"/>
              <a:t>SparkPlan</a:t>
            </a:r>
            <a:r>
              <a:rPr lang="en-US" dirty="0"/>
              <a:t> = </a:t>
            </a:r>
            <a:r>
              <a:rPr lang="en-US" dirty="0" err="1"/>
              <a:t>plan.transformUp</a:t>
            </a:r>
            <a:r>
              <a:rPr lang="en-US" dirty="0"/>
              <a:t> {</a:t>
            </a:r>
          </a:p>
          <a:p>
            <a:r>
              <a:rPr lang="en-US" dirty="0"/>
              <a:t>    // TODO: remove this after we create a physical operator for `</a:t>
            </a:r>
            <a:r>
              <a:rPr lang="en-US" dirty="0" err="1"/>
              <a:t>RepartitionByExpression</a:t>
            </a:r>
            <a:r>
              <a:rPr lang="en-US" dirty="0"/>
              <a:t>`.</a:t>
            </a:r>
          </a:p>
          <a:p>
            <a:r>
              <a:rPr lang="en-US" dirty="0"/>
              <a:t>    case operator @ </a:t>
            </a:r>
            <a:r>
              <a:rPr lang="en-US" dirty="0" err="1"/>
              <a:t>ShuffleExchangeExec</a:t>
            </a:r>
            <a:r>
              <a:rPr lang="en-US" dirty="0"/>
              <a:t>(upper: </a:t>
            </a:r>
            <a:r>
              <a:rPr lang="en-US" dirty="0" err="1"/>
              <a:t>HashPartitioning</a:t>
            </a:r>
            <a:r>
              <a:rPr lang="en-US" dirty="0"/>
              <a:t>, child, _) =&gt;</a:t>
            </a:r>
          </a:p>
          <a:p>
            <a:r>
              <a:rPr lang="en-US" dirty="0"/>
              <a:t>      </a:t>
            </a:r>
            <a:r>
              <a:rPr lang="en-US" dirty="0" err="1"/>
              <a:t>child.outputPartitioning</a:t>
            </a:r>
            <a:r>
              <a:rPr lang="en-US" dirty="0"/>
              <a:t> match {</a:t>
            </a:r>
          </a:p>
          <a:p>
            <a:r>
              <a:rPr lang="en-US" dirty="0"/>
              <a:t>        case lower: </a:t>
            </a:r>
            <a:r>
              <a:rPr lang="en-US" dirty="0" err="1"/>
              <a:t>HashPartitioning</a:t>
            </a:r>
            <a:r>
              <a:rPr lang="en-US" dirty="0"/>
              <a:t> if </a:t>
            </a:r>
            <a:r>
              <a:rPr lang="en-US" dirty="0" err="1"/>
              <a:t>upper.semanticEquals</a:t>
            </a:r>
            <a:r>
              <a:rPr lang="en-US" dirty="0"/>
              <a:t>(lower) =&gt; child</a:t>
            </a:r>
          </a:p>
          <a:p>
            <a:r>
              <a:rPr lang="en-US" dirty="0"/>
              <a:t>        case _ =&gt; operator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case operator: </a:t>
            </a:r>
            <a:r>
              <a:rPr lang="en-US" dirty="0" err="1"/>
              <a:t>SparkPlan</a:t>
            </a:r>
            <a:r>
              <a:rPr lang="en-US" dirty="0"/>
              <a:t> =&gt;</a:t>
            </a:r>
          </a:p>
          <a:p>
            <a:r>
              <a:rPr lang="en-US" dirty="0"/>
              <a:t>      </a:t>
            </a:r>
            <a:r>
              <a:rPr lang="en-US" b="1" dirty="0" err="1"/>
              <a:t>ensureDistributionAndOrdering</a:t>
            </a:r>
            <a:r>
              <a:rPr lang="en-US" dirty="0"/>
              <a:t>(</a:t>
            </a:r>
            <a:r>
              <a:rPr lang="en-US" dirty="0" err="1"/>
              <a:t>reorderJoinPredicates</a:t>
            </a:r>
            <a:r>
              <a:rPr lang="en-US" dirty="0"/>
              <a:t>(operator))</a:t>
            </a:r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EnsureRequirements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6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ensureDistributionAndOrdering</a:t>
            </a:r>
            <a:r>
              <a:rPr lang="en-US" sz="2400" dirty="0"/>
              <a:t>(operator: </a:t>
            </a:r>
            <a:r>
              <a:rPr lang="en-US" sz="2400" b="1" dirty="0" err="1"/>
              <a:t>SparkPlan</a:t>
            </a:r>
            <a:r>
              <a:rPr lang="en-US" sz="2400" dirty="0"/>
              <a:t>): </a:t>
            </a:r>
            <a:r>
              <a:rPr lang="en-US" sz="2400" b="1" dirty="0" err="1"/>
              <a:t>SparkPlan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requiredChildDistributions</a:t>
            </a:r>
            <a:r>
              <a:rPr lang="en-US" sz="2400" dirty="0"/>
              <a:t>: </a:t>
            </a:r>
            <a:r>
              <a:rPr lang="en-US" sz="2400" dirty="0" err="1"/>
              <a:t>Seq</a:t>
            </a:r>
            <a:r>
              <a:rPr lang="en-US" sz="2400" dirty="0"/>
              <a:t>[Distribution] = </a:t>
            </a:r>
            <a:r>
              <a:rPr lang="en-US" sz="2400" b="1" dirty="0" err="1"/>
              <a:t>operator.requiredChildDistribution</a:t>
            </a:r>
            <a:endParaRPr lang="en-US" sz="2400" b="1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requiredChildOrderings</a:t>
            </a:r>
            <a:r>
              <a:rPr lang="en-US" sz="2400" dirty="0"/>
              <a:t>: </a:t>
            </a:r>
            <a:r>
              <a:rPr lang="en-US" sz="2400" dirty="0" err="1"/>
              <a:t>Seq</a:t>
            </a:r>
            <a:r>
              <a:rPr lang="en-US" sz="2400" dirty="0"/>
              <a:t>[</a:t>
            </a:r>
            <a:r>
              <a:rPr lang="en-US" sz="2400" dirty="0" err="1"/>
              <a:t>Seq</a:t>
            </a:r>
            <a:r>
              <a:rPr lang="en-US" sz="2400" dirty="0"/>
              <a:t>[</a:t>
            </a:r>
            <a:r>
              <a:rPr lang="en-US" sz="2400" dirty="0" err="1"/>
              <a:t>SortOrder</a:t>
            </a:r>
            <a:r>
              <a:rPr lang="en-US" sz="2400" dirty="0"/>
              <a:t>]] = </a:t>
            </a:r>
            <a:r>
              <a:rPr lang="en-US" sz="2400" dirty="0" err="1"/>
              <a:t>operator.requiredChildOrdering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children: </a:t>
            </a:r>
            <a:r>
              <a:rPr lang="en-US" sz="2400" dirty="0" err="1"/>
              <a:t>Seq</a:t>
            </a:r>
            <a:r>
              <a:rPr lang="en-US" sz="2400" dirty="0"/>
              <a:t>[</a:t>
            </a:r>
            <a:r>
              <a:rPr lang="en-US" sz="2400" dirty="0" err="1"/>
              <a:t>SparkPlan</a:t>
            </a:r>
            <a:r>
              <a:rPr lang="en-US" sz="2400" dirty="0"/>
              <a:t>] = </a:t>
            </a:r>
            <a:r>
              <a:rPr lang="en-US" sz="2400" dirty="0" err="1"/>
              <a:t>operator.children</a:t>
            </a:r>
            <a:endParaRPr lang="en-US" sz="2400" dirty="0"/>
          </a:p>
          <a:p>
            <a:r>
              <a:rPr lang="en-US" sz="2400" dirty="0"/>
              <a:t>    assert(</a:t>
            </a:r>
            <a:r>
              <a:rPr lang="en-US" sz="2400" dirty="0" err="1"/>
              <a:t>requiredChildDistributions.length</a:t>
            </a:r>
            <a:r>
              <a:rPr lang="en-US" sz="2400" dirty="0"/>
              <a:t> == </a:t>
            </a:r>
            <a:r>
              <a:rPr lang="en-US" sz="2400" dirty="0" err="1"/>
              <a:t>children.length</a:t>
            </a:r>
            <a:r>
              <a:rPr lang="en-US" sz="2400" dirty="0"/>
              <a:t>)</a:t>
            </a:r>
          </a:p>
          <a:p>
            <a:r>
              <a:rPr lang="en-US" sz="2400" dirty="0"/>
              <a:t>    assert(</a:t>
            </a:r>
            <a:r>
              <a:rPr lang="en-US" sz="2400" dirty="0" err="1"/>
              <a:t>requiredChildOrderings.length</a:t>
            </a:r>
            <a:r>
              <a:rPr lang="en-US" sz="2400" dirty="0"/>
              <a:t> == </a:t>
            </a:r>
            <a:r>
              <a:rPr lang="en-US" sz="2400" dirty="0" err="1"/>
              <a:t>children.length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// Ensure that the operator's children satisfy their output distribution requirements.</a:t>
            </a:r>
          </a:p>
          <a:p>
            <a:r>
              <a:rPr lang="en-US" sz="2400" dirty="0"/>
              <a:t>    children = </a:t>
            </a:r>
            <a:r>
              <a:rPr lang="en-US" sz="2400" b="1" dirty="0"/>
              <a:t>children.zip(</a:t>
            </a:r>
            <a:r>
              <a:rPr lang="en-US" sz="2400" b="1" dirty="0" err="1"/>
              <a:t>requiredChildDistributions</a:t>
            </a:r>
            <a:r>
              <a:rPr lang="en-US" sz="2400" b="1" dirty="0"/>
              <a:t>)</a:t>
            </a:r>
            <a:r>
              <a:rPr lang="en-US" sz="2400" dirty="0"/>
              <a:t>.map {</a:t>
            </a:r>
          </a:p>
          <a:p>
            <a:r>
              <a:rPr lang="en-US" sz="2400" dirty="0"/>
              <a:t>      case (child, distribution) if </a:t>
            </a:r>
            <a:r>
              <a:rPr lang="en-US" sz="2400" dirty="0" err="1"/>
              <a:t>child.outputPartitioning.satisfies</a:t>
            </a:r>
            <a:r>
              <a:rPr lang="en-US" sz="2400" dirty="0"/>
              <a:t>(distribution) =&gt;</a:t>
            </a:r>
          </a:p>
          <a:p>
            <a:r>
              <a:rPr lang="en-US" sz="2400" dirty="0"/>
              <a:t>        child</a:t>
            </a:r>
          </a:p>
          <a:p>
            <a:r>
              <a:rPr lang="en-US" sz="2400" dirty="0"/>
              <a:t>      case (child, </a:t>
            </a:r>
            <a:r>
              <a:rPr lang="en-US" sz="2400" dirty="0" err="1"/>
              <a:t>BroadcastDistribution</a:t>
            </a:r>
            <a:r>
              <a:rPr lang="en-US" sz="2400" dirty="0"/>
              <a:t>(mode)) =&gt;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BroadcastExchangeExec</a:t>
            </a:r>
            <a:r>
              <a:rPr lang="en-US" sz="2400" dirty="0"/>
              <a:t>(mode, child)</a:t>
            </a:r>
          </a:p>
          <a:p>
            <a:r>
              <a:rPr lang="en-US" sz="2400" dirty="0"/>
              <a:t>      case (</a:t>
            </a:r>
            <a:r>
              <a:rPr lang="en-US" sz="2400" b="1" dirty="0"/>
              <a:t>child, distribution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numPartitions</a:t>
            </a:r>
            <a:r>
              <a:rPr lang="en-US" sz="2400" dirty="0"/>
              <a:t> = </a:t>
            </a:r>
            <a:r>
              <a:rPr lang="en-US" sz="2400" dirty="0" err="1"/>
              <a:t>distribution.requiredNumPartitions</a:t>
            </a:r>
            <a:endParaRPr lang="en-US" sz="2400" dirty="0"/>
          </a:p>
          <a:p>
            <a:r>
              <a:rPr lang="en-US" sz="2400" dirty="0"/>
              <a:t>          .</a:t>
            </a:r>
            <a:r>
              <a:rPr lang="en-US" sz="2400" dirty="0" err="1"/>
              <a:t>getOrElse</a:t>
            </a:r>
            <a:r>
              <a:rPr lang="en-US" sz="2400" dirty="0"/>
              <a:t>(</a:t>
            </a:r>
            <a:r>
              <a:rPr lang="en-US" sz="2400" dirty="0" err="1"/>
              <a:t>defaultNumPreShufflePartitions</a:t>
            </a:r>
            <a:r>
              <a:rPr lang="en-US" sz="2400" dirty="0"/>
              <a:t>)</a:t>
            </a:r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ShuffleExchangeExec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distribution.createPartitioning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numPartitions</a:t>
            </a:r>
            <a:r>
              <a:rPr lang="en-US" sz="2400" b="1" dirty="0" smtClean="0"/>
              <a:t>), </a:t>
            </a:r>
            <a:r>
              <a:rPr lang="en-US" sz="2400" b="1" dirty="0"/>
              <a:t>child)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20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ShuffleExchangeExec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363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doExecute</a:t>
            </a:r>
            <a:r>
              <a:rPr lang="en-US" dirty="0"/>
              <a:t>(): RDD[</a:t>
            </a:r>
            <a:r>
              <a:rPr lang="en-US" dirty="0" err="1"/>
              <a:t>InternalRow</a:t>
            </a:r>
            <a:r>
              <a:rPr lang="en-US" dirty="0"/>
              <a:t>] = </a:t>
            </a:r>
            <a:r>
              <a:rPr lang="en-US" dirty="0" err="1"/>
              <a:t>attachTree</a:t>
            </a:r>
            <a:r>
              <a:rPr lang="en-US" dirty="0"/>
              <a:t>(this, "execute") {</a:t>
            </a:r>
          </a:p>
          <a:p>
            <a:r>
              <a:rPr lang="en-US" dirty="0"/>
              <a:t>    // Returns the same </a:t>
            </a:r>
            <a:r>
              <a:rPr lang="en-US" dirty="0" err="1"/>
              <a:t>ShuffleRowRDD</a:t>
            </a:r>
            <a:r>
              <a:rPr lang="en-US" dirty="0"/>
              <a:t> if this plan is used by multiple plans.</a:t>
            </a:r>
          </a:p>
          <a:p>
            <a:r>
              <a:rPr lang="en-US" dirty="0"/>
              <a:t>    if (</a:t>
            </a:r>
            <a:r>
              <a:rPr lang="en-US" dirty="0" err="1"/>
              <a:t>cachedShuffleRDD</a:t>
            </a:r>
            <a:r>
              <a:rPr lang="en-US" dirty="0"/>
              <a:t> == null) {</a:t>
            </a:r>
          </a:p>
          <a:p>
            <a:r>
              <a:rPr lang="en-US" dirty="0"/>
              <a:t>      </a:t>
            </a:r>
            <a:r>
              <a:rPr lang="en-US" dirty="0" err="1"/>
              <a:t>cachedShuffleRDD</a:t>
            </a:r>
            <a:r>
              <a:rPr lang="en-US" dirty="0"/>
              <a:t> = </a:t>
            </a:r>
            <a:r>
              <a:rPr lang="en-US" b="1" dirty="0" err="1"/>
              <a:t>createShuffledRDD</a:t>
            </a:r>
            <a:r>
              <a:rPr lang="en-US" b="1" dirty="0"/>
              <a:t>(None)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cachedShuffleRDD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1728" y="4491704"/>
            <a:ext cx="9726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createShuffledRDD</a:t>
            </a:r>
            <a:r>
              <a:rPr lang="en-US" dirty="0"/>
              <a:t>(</a:t>
            </a:r>
            <a:r>
              <a:rPr lang="en-US" dirty="0" err="1"/>
              <a:t>partitionStartIndices</a:t>
            </a:r>
            <a:r>
              <a:rPr lang="en-US" dirty="0"/>
              <a:t>: Option[Array[</a:t>
            </a:r>
            <a:r>
              <a:rPr lang="en-US" dirty="0" err="1"/>
              <a:t>Int</a:t>
            </a:r>
            <a:r>
              <a:rPr lang="en-US" dirty="0"/>
              <a:t>]]): </a:t>
            </a:r>
            <a:r>
              <a:rPr lang="en-US" dirty="0" err="1"/>
              <a:t>ShuffledRowRDD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b="1" dirty="0" err="1"/>
              <a:t>ShuffledRowRDD</a:t>
            </a:r>
            <a:r>
              <a:rPr lang="en-US" b="1" dirty="0"/>
              <a:t>(</a:t>
            </a:r>
            <a:r>
              <a:rPr lang="en-US" b="1" dirty="0" err="1"/>
              <a:t>shuffleDependency</a:t>
            </a:r>
            <a:r>
              <a:rPr lang="en-US" b="1" dirty="0"/>
              <a:t>, </a:t>
            </a:r>
            <a:r>
              <a:rPr lang="en-US" b="1" dirty="0" err="1"/>
              <a:t>readMetrics</a:t>
            </a:r>
            <a:r>
              <a:rPr lang="en-US" b="1" dirty="0"/>
              <a:t>, </a:t>
            </a:r>
            <a:r>
              <a:rPr lang="en-US" b="1" dirty="0" err="1"/>
              <a:t>partitionStartIndices</a:t>
            </a:r>
            <a:r>
              <a:rPr lang="en-US" b="1" dirty="0"/>
              <a:t>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20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ShuffledRowRDD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533465"/>
            <a:ext cx="14188500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shuffledRowPartition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split.asInstanceOf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ShuffledRowRDDPartition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createTempShuffleReadMetrics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`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SQL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pre-shuffle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startPreShufflePartitionIndex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endPreShufflePartitionIndex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- 1].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.shuffleManager.getReader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shuffledRowPartition.startPreShufflePartitionIndex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shuffledRowPartition.endPreShufflePartitionIndex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]]].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(_._2)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070080" cy="1079784"/>
          </a:xfrm>
        </p:spPr>
        <p:txBody>
          <a:bodyPr/>
          <a:lstStyle/>
          <a:p>
            <a:pPr algn="ctr"/>
            <a:r>
              <a:rPr lang="en-US" dirty="0" smtClean="0"/>
              <a:t>Diagram</a:t>
            </a:r>
            <a:r>
              <a:rPr lang="en-US" dirty="0"/>
              <a:t> </a:t>
            </a:r>
            <a:r>
              <a:rPr lang="en-US" dirty="0" smtClean="0"/>
              <a:t>of sort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0448" y="1459894"/>
            <a:ext cx="2002536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{1,2,3,4,7,8}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49240" y="1459894"/>
            <a:ext cx="2121408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{1,1,9,8,3}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0712" y="3906678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{1,2,3,4,1,1,3}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56904" y="1438909"/>
            <a:ext cx="2194560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smtClean="0"/>
              <a:t>1,2,9,0,1,10}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93864" y="3918171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{7,8,9,8,9,10}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10712" y="5338190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{1,1,2,3,3,4}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93864" y="5365432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{7,8,8,9,9,10}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24128" y="1097280"/>
            <a:ext cx="10972800" cy="2011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24128" y="3790822"/>
            <a:ext cx="10972800" cy="2914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Цилиндр 11"/>
          <p:cNvSpPr/>
          <p:nvPr/>
        </p:nvSpPr>
        <p:spPr>
          <a:xfrm>
            <a:off x="6071616" y="3200304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Цилиндр 12"/>
          <p:cNvSpPr/>
          <p:nvPr/>
        </p:nvSpPr>
        <p:spPr>
          <a:xfrm>
            <a:off x="2724912" y="3200305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Цилиндр 13"/>
          <p:cNvSpPr/>
          <p:nvPr/>
        </p:nvSpPr>
        <p:spPr>
          <a:xfrm>
            <a:off x="9511284" y="3147553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3" idx="3"/>
            <a:endCxn id="6" idx="0"/>
          </p:cNvCxnSpPr>
          <p:nvPr/>
        </p:nvCxnSpPr>
        <p:spPr>
          <a:xfrm rot="16200000" flipH="1">
            <a:off x="3616214" y="3046904"/>
            <a:ext cx="311372" cy="1408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2" idx="3"/>
            <a:endCxn id="6" idx="0"/>
          </p:cNvCxnSpPr>
          <p:nvPr/>
        </p:nvCxnSpPr>
        <p:spPr>
          <a:xfrm rot="5400000">
            <a:off x="5289566" y="2781727"/>
            <a:ext cx="311373" cy="1938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4" idx="3"/>
            <a:endCxn id="6" idx="0"/>
          </p:cNvCxnSpPr>
          <p:nvPr/>
        </p:nvCxnSpPr>
        <p:spPr>
          <a:xfrm rot="5400000">
            <a:off x="6983024" y="1035518"/>
            <a:ext cx="364124" cy="5378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3" idx="3"/>
            <a:endCxn id="8" idx="0"/>
          </p:cNvCxnSpPr>
          <p:nvPr/>
        </p:nvCxnSpPr>
        <p:spPr>
          <a:xfrm rot="16200000" flipH="1">
            <a:off x="5552044" y="1111074"/>
            <a:ext cx="322865" cy="5291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2" idx="3"/>
            <a:endCxn id="8" idx="0"/>
          </p:cNvCxnSpPr>
          <p:nvPr/>
        </p:nvCxnSpPr>
        <p:spPr>
          <a:xfrm rot="16200000" flipH="1">
            <a:off x="7225395" y="2784426"/>
            <a:ext cx="322866" cy="19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4" idx="3"/>
            <a:endCxn id="8" idx="0"/>
          </p:cNvCxnSpPr>
          <p:nvPr/>
        </p:nvCxnSpPr>
        <p:spPr>
          <a:xfrm rot="5400000">
            <a:off x="8918854" y="2982840"/>
            <a:ext cx="375617" cy="149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трелка вниз 28"/>
          <p:cNvSpPr/>
          <p:nvPr/>
        </p:nvSpPr>
        <p:spPr>
          <a:xfrm>
            <a:off x="4343400" y="505663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29"/>
          <p:cNvSpPr/>
          <p:nvPr/>
        </p:nvSpPr>
        <p:spPr>
          <a:xfrm>
            <a:off x="8292846" y="508284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низ 30"/>
          <p:cNvSpPr/>
          <p:nvPr/>
        </p:nvSpPr>
        <p:spPr>
          <a:xfrm>
            <a:off x="3067811" y="2676046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низ 31"/>
          <p:cNvSpPr/>
          <p:nvPr/>
        </p:nvSpPr>
        <p:spPr>
          <a:xfrm>
            <a:off x="6400800" y="269500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низ 32"/>
          <p:cNvSpPr/>
          <p:nvPr/>
        </p:nvSpPr>
        <p:spPr>
          <a:xfrm>
            <a:off x="9854184" y="263677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1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Summary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</a:t>
            </a:r>
          </a:p>
          <a:p>
            <a:r>
              <a:rPr lang="ru-RU" altLang="ru-RU" b="1" dirty="0" err="1"/>
              <a:t>SortExec</a:t>
            </a:r>
            <a:endParaRPr lang="en-US" altLang="ru-RU" b="1" dirty="0"/>
          </a:p>
          <a:p>
            <a:r>
              <a:rPr lang="ru-RU" altLang="ru-RU" b="1" dirty="0" err="1"/>
              <a:t>EnsureRequirements</a:t>
            </a:r>
            <a:endParaRPr lang="en-US" b="1" dirty="0"/>
          </a:p>
          <a:p>
            <a:r>
              <a:rPr lang="en-US" b="1" dirty="0" err="1" smtClean="0"/>
              <a:t>ShuffleExchangeExec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21064"/>
            <a:ext cx="1245960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(1,"A"),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(2,"B"),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(3,"C")))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39" y="3883479"/>
            <a:ext cx="1990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1493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== Parsed Logical Plan ==</a:t>
            </a:r>
          </a:p>
          <a:p>
            <a:r>
              <a:rPr lang="en-US" sz="2400" dirty="0"/>
              <a:t>'Sort ['id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Analyzed Logical Plan ==</a:t>
            </a:r>
          </a:p>
          <a:p>
            <a:r>
              <a:rPr lang="en-US" sz="2400" dirty="0"/>
              <a:t>id: </a:t>
            </a:r>
            <a:r>
              <a:rPr lang="en-US" sz="2400" dirty="0" err="1"/>
              <a:t>int</a:t>
            </a:r>
            <a:r>
              <a:rPr lang="en-US" sz="2400" dirty="0"/>
              <a:t>, name: string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Optimized Logical Plan ==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Physical Plan ==</a:t>
            </a:r>
          </a:p>
          <a:p>
            <a:r>
              <a:rPr lang="en-US" sz="2400" dirty="0"/>
              <a:t>*(1) </a:t>
            </a:r>
            <a:r>
              <a:rPr lang="en-US" sz="2400" b="1" dirty="0"/>
              <a:t>Sort [id#2 DESC NULLS LAST], true, 0</a:t>
            </a:r>
          </a:p>
          <a:p>
            <a:r>
              <a:rPr lang="en-US" sz="2400" dirty="0"/>
              <a:t>+- </a:t>
            </a:r>
            <a:r>
              <a:rPr lang="en-US" sz="2400" b="1" dirty="0"/>
              <a:t>Exchange </a:t>
            </a:r>
            <a:r>
              <a:rPr lang="en-US" sz="2400" b="1" dirty="0" err="1"/>
              <a:t>rangepartitioning</a:t>
            </a:r>
            <a:r>
              <a:rPr lang="en-US" sz="2400" dirty="0"/>
              <a:t>(id#2 DESC NULLS LAST, 200), true, [id=#7]</a:t>
            </a:r>
          </a:p>
          <a:p>
            <a:r>
              <a:rPr lang="en-US" sz="2400" dirty="0"/>
              <a:t>   +- </a:t>
            </a:r>
            <a:r>
              <a:rPr lang="en-US" sz="2400" b="1" dirty="0" err="1"/>
              <a:t>LocalTableScan</a:t>
            </a:r>
            <a:r>
              <a:rPr lang="en-US" sz="2400" dirty="0"/>
              <a:t> [id#2, name#3]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83" y="1160335"/>
            <a:ext cx="6267450" cy="43910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51" y="270510"/>
            <a:ext cx="1390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Dataset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54361"/>
            <a:ext cx="16059033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n-US" altLang="ru-RU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ds.sort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($"col1", $"col2".desc)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typedrel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scala.annotation.varargs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sortExprs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{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sortInternal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sortExprs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50170"/>
            <a:ext cx="12192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 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b="1" dirty="0" err="1"/>
              <a:t>sortInternal</a:t>
            </a:r>
            <a:r>
              <a:rPr lang="en-US" sz="2800" dirty="0"/>
              <a:t>(global: Boolean, </a:t>
            </a:r>
            <a:r>
              <a:rPr lang="en-US" sz="2800" dirty="0" err="1"/>
              <a:t>sortExprs</a:t>
            </a:r>
            <a:r>
              <a:rPr lang="en-US" sz="2800" dirty="0"/>
              <a:t>: </a:t>
            </a:r>
            <a:r>
              <a:rPr lang="en-US" sz="2800" dirty="0" err="1"/>
              <a:t>Seq</a:t>
            </a:r>
            <a:r>
              <a:rPr lang="en-US" sz="2800" dirty="0"/>
              <a:t>[Column]): Dataset[T]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sortOrder</a:t>
            </a:r>
            <a:r>
              <a:rPr lang="en-US" sz="2800" dirty="0"/>
              <a:t>: </a:t>
            </a:r>
            <a:r>
              <a:rPr lang="en-US" sz="2800" dirty="0" err="1"/>
              <a:t>Seq</a:t>
            </a:r>
            <a:r>
              <a:rPr lang="en-US" sz="2800" dirty="0"/>
              <a:t>[</a:t>
            </a:r>
            <a:r>
              <a:rPr lang="en-US" sz="2800" dirty="0" err="1"/>
              <a:t>SortOrder</a:t>
            </a:r>
            <a:r>
              <a:rPr lang="en-US" sz="2800" dirty="0"/>
              <a:t>] = </a:t>
            </a:r>
            <a:r>
              <a:rPr lang="en-US" sz="2800" dirty="0" err="1"/>
              <a:t>sortExprs.map</a:t>
            </a:r>
            <a:r>
              <a:rPr lang="en-US" sz="2800" dirty="0"/>
              <a:t> { col =&gt;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col.expr</a:t>
            </a:r>
            <a:r>
              <a:rPr lang="en-US" sz="2800" dirty="0"/>
              <a:t> match {</a:t>
            </a:r>
          </a:p>
          <a:p>
            <a:r>
              <a:rPr lang="en-US" sz="2800" dirty="0"/>
              <a:t>        case expr: </a:t>
            </a:r>
            <a:r>
              <a:rPr lang="en-US" sz="2800" dirty="0" err="1"/>
              <a:t>SortOrder</a:t>
            </a:r>
            <a:r>
              <a:rPr lang="en-US" sz="2800" dirty="0"/>
              <a:t> =&gt;</a:t>
            </a:r>
          </a:p>
          <a:p>
            <a:r>
              <a:rPr lang="en-US" sz="2800" dirty="0"/>
              <a:t>          expr</a:t>
            </a:r>
          </a:p>
          <a:p>
            <a:r>
              <a:rPr lang="en-US" sz="2800" dirty="0"/>
              <a:t>        case expr: Expression =&gt;</a:t>
            </a:r>
          </a:p>
          <a:p>
            <a:r>
              <a:rPr lang="en-US" sz="2800" dirty="0"/>
              <a:t>          </a:t>
            </a:r>
            <a:r>
              <a:rPr lang="en-US" sz="2800" dirty="0" err="1"/>
              <a:t>SortOrder</a:t>
            </a:r>
            <a:r>
              <a:rPr lang="en-US" sz="2800" dirty="0"/>
              <a:t>(expr, Ascending)</a:t>
            </a:r>
          </a:p>
          <a:p>
            <a:r>
              <a:rPr lang="en-US" sz="2800" dirty="0"/>
              <a:t>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withTypedPlan</a:t>
            </a:r>
            <a:r>
              <a:rPr lang="en-US" sz="2800" dirty="0"/>
              <a:t> {</a:t>
            </a:r>
          </a:p>
          <a:p>
            <a:r>
              <a:rPr lang="en-US" sz="2800" b="1" dirty="0"/>
              <a:t>      Sort(</a:t>
            </a:r>
            <a:r>
              <a:rPr lang="en-US" sz="2800" b="1" dirty="0" err="1"/>
              <a:t>sortOrder</a:t>
            </a:r>
            <a:r>
              <a:rPr lang="en-US" sz="2800" b="1" dirty="0"/>
              <a:t>, global = global, </a:t>
            </a:r>
            <a:r>
              <a:rPr lang="en-US" sz="2800" b="1" dirty="0" err="1"/>
              <a:t>logicalPlan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902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7086" y="380057"/>
            <a:ext cx="121049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/**</a:t>
            </a:r>
          </a:p>
          <a:p>
            <a:r>
              <a:rPr lang="en-US" sz="2800" dirty="0"/>
              <a:t> * @</a:t>
            </a:r>
            <a:r>
              <a:rPr lang="en-US" sz="2800" dirty="0" err="1"/>
              <a:t>param</a:t>
            </a:r>
            <a:r>
              <a:rPr lang="en-US" sz="2800" dirty="0"/>
              <a:t> order  The ordering expressions</a:t>
            </a:r>
          </a:p>
          <a:p>
            <a:r>
              <a:rPr lang="en-US" sz="2800" dirty="0"/>
              <a:t> * @</a:t>
            </a:r>
            <a:r>
              <a:rPr lang="en-US" sz="2800" dirty="0" err="1"/>
              <a:t>param</a:t>
            </a:r>
            <a:r>
              <a:rPr lang="en-US" sz="2800" dirty="0"/>
              <a:t> global True means global sorting apply for entire data set,</a:t>
            </a:r>
          </a:p>
          <a:p>
            <a:r>
              <a:rPr lang="en-US" sz="2800" dirty="0"/>
              <a:t> *               False means sorting only apply within the partition.</a:t>
            </a:r>
          </a:p>
          <a:p>
            <a:r>
              <a:rPr lang="en-US" sz="2800" dirty="0"/>
              <a:t> * @</a:t>
            </a:r>
            <a:r>
              <a:rPr lang="en-US" sz="2800" dirty="0" err="1"/>
              <a:t>param</a:t>
            </a:r>
            <a:r>
              <a:rPr lang="en-US" sz="2800" dirty="0"/>
              <a:t> child  </a:t>
            </a:r>
            <a:r>
              <a:rPr lang="en-US" sz="2800" dirty="0" err="1"/>
              <a:t>Child</a:t>
            </a:r>
            <a:r>
              <a:rPr lang="en-US" sz="2800" dirty="0"/>
              <a:t> logical plan</a:t>
            </a:r>
          </a:p>
          <a:p>
            <a:r>
              <a:rPr lang="en-US" sz="2800" dirty="0"/>
              <a:t> */</a:t>
            </a:r>
          </a:p>
          <a:p>
            <a:r>
              <a:rPr lang="en-US" sz="2800" dirty="0"/>
              <a:t>case class Sort(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order: </a:t>
            </a:r>
            <a:r>
              <a:rPr lang="en-US" sz="2800" b="1" dirty="0" err="1"/>
              <a:t>Seq</a:t>
            </a:r>
            <a:r>
              <a:rPr lang="en-US" sz="2800" b="1" dirty="0"/>
              <a:t>[</a:t>
            </a:r>
            <a:r>
              <a:rPr lang="en-US" sz="2800" b="1" dirty="0" err="1"/>
              <a:t>SortOrder</a:t>
            </a:r>
            <a:r>
              <a:rPr lang="en-US" sz="2800" b="1" dirty="0"/>
              <a:t>],</a:t>
            </a:r>
          </a:p>
          <a:p>
            <a:r>
              <a:rPr lang="en-US" sz="2800" dirty="0"/>
              <a:t>    global: Boolean,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child: </a:t>
            </a:r>
            <a:r>
              <a:rPr lang="en-US" sz="2800" b="1" dirty="0" err="1"/>
              <a:t>LogicalPlan</a:t>
            </a:r>
            <a:r>
              <a:rPr lang="en-US" sz="2800" dirty="0"/>
              <a:t>) extends </a:t>
            </a:r>
            <a:r>
              <a:rPr lang="en-US" sz="2800" dirty="0" err="1"/>
              <a:t>UnaryNode</a:t>
            </a:r>
            <a:r>
              <a:rPr lang="en-US" sz="2800" dirty="0"/>
              <a:t> {</a:t>
            </a:r>
          </a:p>
          <a:p>
            <a:r>
              <a:rPr lang="en-US" sz="2800" dirty="0"/>
              <a:t>  override </a:t>
            </a:r>
            <a:r>
              <a:rPr lang="en-US" sz="2800" b="1" dirty="0" err="1"/>
              <a:t>def</a:t>
            </a:r>
            <a:r>
              <a:rPr lang="en-US" sz="2800" b="1" dirty="0"/>
              <a:t> output: </a:t>
            </a:r>
            <a:r>
              <a:rPr lang="en-US" sz="2800" b="1" dirty="0" err="1"/>
              <a:t>Seq</a:t>
            </a:r>
            <a:r>
              <a:rPr lang="en-US" sz="2800" b="1" dirty="0"/>
              <a:t>[Attribute] = </a:t>
            </a:r>
            <a:r>
              <a:rPr lang="en-US" sz="2800" b="1" dirty="0" err="1"/>
              <a:t>child.output</a:t>
            </a:r>
            <a:endParaRPr lang="en-US" sz="2800" b="1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maxRows</a:t>
            </a:r>
            <a:r>
              <a:rPr lang="en-US" sz="2800" dirty="0"/>
              <a:t>: Option[Long] = </a:t>
            </a:r>
            <a:r>
              <a:rPr lang="en-US" sz="2800" dirty="0" err="1"/>
              <a:t>child.maxRows</a:t>
            </a:r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b="1" dirty="0" err="1"/>
              <a:t>outputOrdering</a:t>
            </a:r>
            <a:r>
              <a:rPr lang="en-US" sz="2800" b="1" dirty="0"/>
              <a:t>: </a:t>
            </a:r>
            <a:r>
              <a:rPr lang="en-US" sz="2800" b="1" dirty="0" err="1"/>
              <a:t>Seq</a:t>
            </a:r>
            <a:r>
              <a:rPr lang="en-US" sz="2800" b="1" dirty="0"/>
              <a:t>[</a:t>
            </a:r>
            <a:r>
              <a:rPr lang="en-US" sz="2800" b="1" dirty="0" err="1"/>
              <a:t>SortOrder</a:t>
            </a:r>
            <a:r>
              <a:rPr lang="en-US" sz="2800" b="1" dirty="0"/>
              <a:t>] = order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7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025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case class </a:t>
            </a:r>
            <a:r>
              <a:rPr lang="en-US" sz="2400" b="1" dirty="0" err="1"/>
              <a:t>SortOrder</a:t>
            </a:r>
            <a:r>
              <a:rPr lang="en-US" sz="2400" dirty="0"/>
              <a:t>(</a:t>
            </a:r>
          </a:p>
          <a:p>
            <a:r>
              <a:rPr lang="en-US" sz="2400" dirty="0"/>
              <a:t>    child: Expression,</a:t>
            </a:r>
          </a:p>
          <a:p>
            <a:r>
              <a:rPr lang="en-US" sz="2400" dirty="0"/>
              <a:t>    direction: </a:t>
            </a:r>
            <a:r>
              <a:rPr lang="en-US" sz="2400" dirty="0" err="1"/>
              <a:t>SortDirection</a:t>
            </a:r>
            <a:r>
              <a:rPr lang="en-US" sz="2400" dirty="0"/>
              <a:t>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nullOrdering</a:t>
            </a:r>
            <a:r>
              <a:rPr lang="en-US" sz="2400" dirty="0"/>
              <a:t>: </a:t>
            </a:r>
            <a:r>
              <a:rPr lang="en-US" sz="2400" dirty="0" err="1"/>
              <a:t>NullOrdering</a:t>
            </a:r>
            <a:r>
              <a:rPr lang="en-US" sz="2400" dirty="0"/>
              <a:t>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sameOrderExpressions</a:t>
            </a:r>
            <a:r>
              <a:rPr lang="en-US" sz="2400" dirty="0"/>
              <a:t>: Set[Expression])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44723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case object </a:t>
            </a:r>
            <a:r>
              <a:rPr lang="en-US" sz="2400" b="1" dirty="0"/>
              <a:t>Ascending</a:t>
            </a:r>
            <a:r>
              <a:rPr lang="en-US" sz="2400" dirty="0"/>
              <a:t> extends </a:t>
            </a:r>
            <a:r>
              <a:rPr lang="en-US" sz="2400" dirty="0" err="1"/>
              <a:t>SortDirection</a:t>
            </a:r>
            <a:r>
              <a:rPr lang="en-US" sz="2400" dirty="0"/>
              <a:t> {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: String = "ASC"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defaultNullOrdering</a:t>
            </a:r>
            <a:r>
              <a:rPr lang="en-US" sz="2400" dirty="0"/>
              <a:t>: </a:t>
            </a:r>
            <a:r>
              <a:rPr lang="en-US" sz="2400" dirty="0" err="1"/>
              <a:t>NullOrdering</a:t>
            </a:r>
            <a:r>
              <a:rPr lang="en-US" sz="2400" dirty="0"/>
              <a:t> = </a:t>
            </a:r>
            <a:r>
              <a:rPr lang="en-US" sz="2400" dirty="0" err="1"/>
              <a:t>NullsFirst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case object </a:t>
            </a:r>
            <a:r>
              <a:rPr lang="en-US" sz="2400" b="1" dirty="0"/>
              <a:t>Descending</a:t>
            </a:r>
            <a:r>
              <a:rPr lang="en-US" sz="2400" dirty="0"/>
              <a:t> extends </a:t>
            </a:r>
            <a:r>
              <a:rPr lang="en-US" sz="2400" dirty="0" err="1"/>
              <a:t>SortDirection</a:t>
            </a:r>
            <a:r>
              <a:rPr lang="en-US" sz="2400" dirty="0"/>
              <a:t> {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: String = "DESC"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defaultNullOrdering</a:t>
            </a:r>
            <a:r>
              <a:rPr lang="en-US" sz="2400" dirty="0"/>
              <a:t>: </a:t>
            </a:r>
            <a:r>
              <a:rPr lang="en-US" sz="2400" dirty="0" err="1"/>
              <a:t>NullOrdering</a:t>
            </a:r>
            <a:r>
              <a:rPr lang="en-US" sz="2400" dirty="0"/>
              <a:t> = </a:t>
            </a:r>
            <a:r>
              <a:rPr lang="en-US" sz="2400" dirty="0" err="1"/>
              <a:t>NullsLast</a:t>
            </a:r>
            <a:endParaRPr lang="en-US" sz="2400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14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BasicOperators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err="1"/>
              <a:t>SparkPlanner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847132"/>
            <a:ext cx="12192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logical.Sort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sortExprs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SortExec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sortExprs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::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logical.Project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projectList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ProjectExec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projectList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::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logical.Filter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FilterExec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::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827</Words>
  <Application>Microsoft Office PowerPoint</Application>
  <PresentationFormat>Широкоэкранный</PresentationFormat>
  <Paragraphs>155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Тема Office</vt:lpstr>
      <vt:lpstr>Spark “sort” transformation  deep dive</vt:lpstr>
      <vt:lpstr>Example</vt:lpstr>
      <vt:lpstr>Презентация PowerPoint</vt:lpstr>
      <vt:lpstr>Презентация PowerPoint</vt:lpstr>
      <vt:lpstr>Dataset</vt:lpstr>
      <vt:lpstr>Презентация PowerPoint</vt:lpstr>
      <vt:lpstr>Презентация PowerPoint</vt:lpstr>
      <vt:lpstr>Презентация PowerPoint</vt:lpstr>
      <vt:lpstr>BasicOperators of SparkPlanner</vt:lpstr>
      <vt:lpstr>Class SortExec</vt:lpstr>
      <vt:lpstr>Презентация PowerPoint</vt:lpstr>
      <vt:lpstr>Class EnsureRequirements</vt:lpstr>
      <vt:lpstr>Презентация PowerPoint</vt:lpstr>
      <vt:lpstr>Презентация PowerPoint</vt:lpstr>
      <vt:lpstr>Презентация PowerPoint</vt:lpstr>
      <vt:lpstr>ShuffleExchangeExec</vt:lpstr>
      <vt:lpstr>ShuffledRowRDD</vt:lpstr>
      <vt:lpstr>Diagram of sort 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202</cp:revision>
  <dcterms:created xsi:type="dcterms:W3CDTF">2020-03-23T13:46:09Z</dcterms:created>
  <dcterms:modified xsi:type="dcterms:W3CDTF">2020-06-15T17:12:22Z</dcterms:modified>
</cp:coreProperties>
</file>