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74" r:id="rId6"/>
    <p:sldId id="261" r:id="rId7"/>
    <p:sldId id="262" r:id="rId8"/>
    <p:sldId id="275" r:id="rId9"/>
    <p:sldId id="263" r:id="rId10"/>
    <p:sldId id="265" r:id="rId11"/>
    <p:sldId id="266" r:id="rId12"/>
    <p:sldId id="267" r:id="rId13"/>
    <p:sldId id="268" r:id="rId14"/>
    <p:sldId id="276" r:id="rId15"/>
    <p:sldId id="269" r:id="rId16"/>
    <p:sldId id="270" r:id="rId17"/>
    <p:sldId id="271" r:id="rId18"/>
    <p:sldId id="273" r:id="rId19"/>
    <p:sldId id="272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26.04.2020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45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26.04.2020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29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26.04.2020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93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26.04.2020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87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26.04.2020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650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26.04.2020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33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26.04.2020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175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26.04.2020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45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26.04.2020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833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26.04.2020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22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26.04.2020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29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4174B-3865-4C52-8BB2-B1080AE4813B}" type="datetimeFigureOut">
              <a:rPr lang="ru-RU" smtClean="0"/>
              <a:t>26.04.2020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57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.me/apache_spar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Spark “group by” transformation </a:t>
            </a:r>
            <a:br>
              <a:rPr lang="en-US" dirty="0" smtClean="0"/>
            </a:br>
            <a:r>
              <a:rPr lang="en-US" dirty="0" smtClean="0"/>
              <a:t>deep dive</a:t>
            </a:r>
            <a:endParaRPr lang="ru-RU" dirty="0"/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Part 1</a:t>
            </a:r>
          </a:p>
          <a:p>
            <a:r>
              <a:rPr lang="en-US" dirty="0" smtClean="0"/>
              <a:t>Introduction</a:t>
            </a:r>
            <a:endParaRPr lang="ru-RU" dirty="0" smtClean="0"/>
          </a:p>
          <a:p>
            <a:pPr algn="r"/>
            <a:r>
              <a:rPr lang="en-US" dirty="0" smtClean="0"/>
              <a:t>Nikolay</a:t>
            </a:r>
          </a:p>
          <a:p>
            <a:pPr algn="r"/>
            <a:r>
              <a:rPr lang="en-US" dirty="0" smtClean="0"/>
              <a:t>Join us in telegram </a:t>
            </a:r>
            <a:r>
              <a:rPr lang="en-US" dirty="0" smtClean="0">
                <a:hlinkClick r:id="rId2"/>
              </a:rPr>
              <a:t>t.me/</a:t>
            </a:r>
            <a:r>
              <a:rPr lang="en-US" dirty="0" err="1" smtClean="0">
                <a:hlinkClick r:id="rId2"/>
              </a:rPr>
              <a:t>apache_spark</a:t>
            </a:r>
            <a:endParaRPr lang="en-US" dirty="0" smtClean="0"/>
          </a:p>
          <a:p>
            <a:pPr algn="r"/>
            <a:r>
              <a:rPr lang="en-US" dirty="0" smtClean="0"/>
              <a:t>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336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467469"/>
            <a:ext cx="12122870" cy="618630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Strategy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LogicalPlan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SparkPlan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Aggregation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groupingExpressions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aggExpressions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resultExpressions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….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…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aggregateOperator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functionsWithDistinct.isEmpty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aggregate.AggUtils.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planAggregateWithoutDistinct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normalizedGroupingExpressions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aggregateExpressions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resultExpressions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planLater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aggregate.AggUtils.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planAggregateWithOneDistinct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normalizedGroupingExpressions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functionsWithDistinct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functionsWithoutDistinct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resultExpressions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planLater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aggregateOperator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50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41402" y="318548"/>
            <a:ext cx="12191999" cy="62478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planAggregateWithoutDistinct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groupingExpressions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NamedExpression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b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aggregateExpressions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AggregateExpression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b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resultExpressions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NamedExpression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b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SparkPlan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SparkPlan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b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HashAggregate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1.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partial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aggregations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groupingAttributes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groupingExpressions.map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(_.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toAttribute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partialAggregateExpressions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aggregateExpressions.map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(_.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Partial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partialAggregateAttributes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b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partialAggregateExpressions.flatMap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(_.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aggregateFunction.aggBufferAttributes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partialResultExpressions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b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groupingAttributes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++</a:t>
            </a:r>
            <a:b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partialAggregateExpressions.flatMap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(_.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aggregateFunction.inputAggBufferAttributes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partialAggregate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createAggregate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requiredChildDistributionExpressions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groupingExpressions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groupingExpressions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aggregateExpressions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partialAggregateExpressions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aggregateAttributes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partialAggregateAttributes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initialInputBufferOffset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0,</a:t>
            </a:r>
            <a:b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resultExpressions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partialResultExpressions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160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314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5988" y="384244"/>
            <a:ext cx="12126012" cy="56323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2.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aggregations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finalAggregateExpressions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aggregateExpressions.map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(_.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attributes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presented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finalAggregateAttributes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finalAggregateExpressions.map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(_.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resultAttribute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finalAggregate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createAggregate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requiredChildDistributionExpressions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groupingAttributes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groupingExpressions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groupingAttributes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aggregateExpressions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finalAggregateExpressions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aggregateAttributes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finalAggregateAttributes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initialInputBufferOffset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groupingExpressions.length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resultExpressions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resultExpressions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partialAggregate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finalAggregate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555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35670" y="0"/>
            <a:ext cx="11956330" cy="65556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createAggregate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requiredChildDistributionExpressions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groupingExpressions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NamedExpression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aggregateExpressions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AggregateExpression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aggregateAttributes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initialInputBufferOffset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0,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resultExpressions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NamedExpression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SparkPlan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SparkPlan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useHash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HashAggregateExec.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supportsAggregate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aggregateExpressions.flatMap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(_.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aggregateFunction.aggBufferAttributes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useHash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HashAggregateExec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requiredChildDistributionExpressions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requiredChildDistributionExpressions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groupingExpressions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groupingExpressions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aggregateExpressions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aggregateExpressions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aggregateAttributes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aggregateAttributes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initialInputBufferOffset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initialInputBufferOffset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resultExpressions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resultExpressions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69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5988" y="0"/>
            <a:ext cx="12192000" cy="69865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useHash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HashAggregateExec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requiredChildDistributionExpressions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requiredChildDistributionExpressions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groupingExpressions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groupingExpressions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aggregateExpressions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aggregateExpressions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aggregateAttributes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aggregateAttributes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initialInputBufferOffset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initialInputBufferOffset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resultExpressions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resultExpressions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objectHashEnabled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sqlContext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.conf.useObjectHashAggregation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useObjectHash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ObjectHashAggregateExec.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supportsAggregate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aggregateExpressions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objectHashEnabled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useObjectHash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ObjectHashAggregateExec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requiredChildDistributionExpressions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requiredChildDistributionExpressions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groupingExpressions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groupingExpressions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aggregateExpressions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aggregateExpressions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aggregateAttributes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aggregateAttributes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initialInputBufferOffset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initialInputBufferOffset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resultExpressions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resultExpressions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SortAggregateExec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requiredChildDistributionExpressions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requiredChildDistributionExpressions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groupingExpressions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groupingExpressions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aggregateExpressions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aggregateExpressions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aggregateAttributes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aggregateAttributes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initialInputBufferOffset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initialInputBufferOffset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resultExpressions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resultExpressions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434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5988" y="0"/>
            <a:ext cx="12672768" cy="723274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doExecute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RDD[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InternalRow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attachTree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"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numOutputRows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longMetric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numOutputRows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peakMemory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longMetric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peakMemory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spillSize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longMetric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spillSize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avgHashProbe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longMetric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avgHashProbe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aggTime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longMetric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aggTime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child.execute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mapPartitionsWithIndex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partIndex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beforeAgg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nanoTime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hasInput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iter.hasNext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hasInput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groupingExpressions.nonEmpty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grouped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aggregationIterator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TungstenAggregationIterator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partIndex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groupingExpressions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aggregateExpressions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aggregateAttributes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initialInputBufferOffset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resultExpressions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expressions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inputSchema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newMutableProjection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expressions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inputSchema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subexpressionEliminationEnabled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child.output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561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2528" y="429306"/>
            <a:ext cx="1226963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== Parsed Logical Plan ==</a:t>
            </a:r>
          </a:p>
          <a:p>
            <a:r>
              <a:rPr lang="en-US" dirty="0"/>
              <a:t>'Aggregate ['value], [</a:t>
            </a:r>
            <a:r>
              <a:rPr lang="en-US" dirty="0" err="1"/>
              <a:t>unresolvedalias</a:t>
            </a:r>
            <a:r>
              <a:rPr lang="en-US" dirty="0"/>
              <a:t>('value, None), max(value#2) AS max(value)#7]</a:t>
            </a:r>
          </a:p>
          <a:p>
            <a:r>
              <a:rPr lang="en-US" dirty="0"/>
              <a:t>+- </a:t>
            </a:r>
            <a:r>
              <a:rPr lang="en-US" dirty="0" err="1"/>
              <a:t>SerializeFromObject</a:t>
            </a:r>
            <a:r>
              <a:rPr lang="en-US" dirty="0"/>
              <a:t> [input[0, </a:t>
            </a:r>
            <a:r>
              <a:rPr lang="en-US" dirty="0" err="1"/>
              <a:t>int</a:t>
            </a:r>
            <a:r>
              <a:rPr lang="en-US" dirty="0"/>
              <a:t>, false] AS value#2]</a:t>
            </a:r>
          </a:p>
          <a:p>
            <a:r>
              <a:rPr lang="en-US" dirty="0"/>
              <a:t>   +- </a:t>
            </a:r>
            <a:r>
              <a:rPr lang="en-US" dirty="0" err="1"/>
              <a:t>ExternalRDD</a:t>
            </a:r>
            <a:r>
              <a:rPr lang="en-US" dirty="0"/>
              <a:t> [obj#1]</a:t>
            </a:r>
          </a:p>
          <a:p>
            <a:endParaRPr lang="en-US" dirty="0"/>
          </a:p>
          <a:p>
            <a:r>
              <a:rPr lang="en-US" dirty="0"/>
              <a:t>== Analyzed Logical Plan ==</a:t>
            </a:r>
          </a:p>
          <a:p>
            <a:r>
              <a:rPr lang="en-US" dirty="0"/>
              <a:t>value: </a:t>
            </a:r>
            <a:r>
              <a:rPr lang="en-US" dirty="0" err="1"/>
              <a:t>int</a:t>
            </a:r>
            <a:r>
              <a:rPr lang="en-US" dirty="0"/>
              <a:t>, max(value):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Aggregate [value#2], [value#2, max(value#2) AS max(value)#7]</a:t>
            </a:r>
          </a:p>
          <a:p>
            <a:r>
              <a:rPr lang="en-US" dirty="0"/>
              <a:t>+- </a:t>
            </a:r>
            <a:r>
              <a:rPr lang="en-US" dirty="0" err="1"/>
              <a:t>SerializeFromObject</a:t>
            </a:r>
            <a:r>
              <a:rPr lang="en-US" dirty="0"/>
              <a:t> [input[0, </a:t>
            </a:r>
            <a:r>
              <a:rPr lang="en-US" dirty="0" err="1"/>
              <a:t>int</a:t>
            </a:r>
            <a:r>
              <a:rPr lang="en-US" dirty="0"/>
              <a:t>, false] AS value#2]</a:t>
            </a:r>
          </a:p>
          <a:p>
            <a:r>
              <a:rPr lang="en-US" dirty="0"/>
              <a:t>   +- </a:t>
            </a:r>
            <a:r>
              <a:rPr lang="en-US" dirty="0" err="1"/>
              <a:t>ExternalRDD</a:t>
            </a:r>
            <a:r>
              <a:rPr lang="en-US" dirty="0"/>
              <a:t> [obj#1]</a:t>
            </a:r>
          </a:p>
          <a:p>
            <a:endParaRPr lang="en-US" dirty="0"/>
          </a:p>
          <a:p>
            <a:r>
              <a:rPr lang="en-US" dirty="0"/>
              <a:t>== Optimized Logical Plan ==</a:t>
            </a:r>
          </a:p>
          <a:p>
            <a:r>
              <a:rPr lang="en-US" dirty="0"/>
              <a:t>Aggregate [value#2], [value#2, max(value#2) AS max(value)#7]</a:t>
            </a:r>
          </a:p>
          <a:p>
            <a:r>
              <a:rPr lang="en-US" dirty="0"/>
              <a:t>+- </a:t>
            </a:r>
            <a:r>
              <a:rPr lang="en-US" dirty="0" err="1"/>
              <a:t>SerializeFromObject</a:t>
            </a:r>
            <a:r>
              <a:rPr lang="en-US" dirty="0"/>
              <a:t> [input[0, </a:t>
            </a:r>
            <a:r>
              <a:rPr lang="en-US" dirty="0" err="1"/>
              <a:t>int</a:t>
            </a:r>
            <a:r>
              <a:rPr lang="en-US" dirty="0"/>
              <a:t>, false] AS value#2]</a:t>
            </a:r>
          </a:p>
          <a:p>
            <a:r>
              <a:rPr lang="en-US" dirty="0"/>
              <a:t>   +- </a:t>
            </a:r>
            <a:r>
              <a:rPr lang="en-US" dirty="0" err="1"/>
              <a:t>ExternalRDD</a:t>
            </a:r>
            <a:r>
              <a:rPr lang="en-US" dirty="0"/>
              <a:t> [obj#1]</a:t>
            </a:r>
          </a:p>
          <a:p>
            <a:endParaRPr lang="en-US" dirty="0"/>
          </a:p>
          <a:p>
            <a:r>
              <a:rPr lang="en-US" dirty="0"/>
              <a:t>== Physical Plan ==</a:t>
            </a:r>
          </a:p>
          <a:p>
            <a:r>
              <a:rPr lang="en-US" dirty="0"/>
              <a:t>*(2) </a:t>
            </a:r>
            <a:r>
              <a:rPr lang="en-US" b="1" dirty="0" err="1"/>
              <a:t>HashAggregate</a:t>
            </a:r>
            <a:r>
              <a:rPr lang="en-US" b="1" dirty="0"/>
              <a:t>(keys=[value#2], functions=[max(value#2)], output=[value#2, max(value)#7])</a:t>
            </a:r>
          </a:p>
          <a:p>
            <a:r>
              <a:rPr lang="en-US" dirty="0"/>
              <a:t>+- </a:t>
            </a:r>
            <a:r>
              <a:rPr lang="en-US" b="1" dirty="0" smtClean="0"/>
              <a:t>Exchange </a:t>
            </a:r>
            <a:r>
              <a:rPr lang="en-US" b="1" dirty="0" err="1" smtClean="0"/>
              <a:t>hashpartitioning</a:t>
            </a:r>
            <a:r>
              <a:rPr lang="en-US" b="1" dirty="0" smtClean="0"/>
              <a:t>(value#2, </a:t>
            </a:r>
            <a:r>
              <a:rPr lang="en-US" b="1" dirty="0"/>
              <a:t>200), true, [id=#20]</a:t>
            </a:r>
          </a:p>
          <a:p>
            <a:r>
              <a:rPr lang="en-US" dirty="0"/>
              <a:t>   +- *(1) </a:t>
            </a:r>
            <a:r>
              <a:rPr lang="en-US" b="1" dirty="0" err="1"/>
              <a:t>HashAggregate</a:t>
            </a:r>
            <a:r>
              <a:rPr lang="en-US" dirty="0"/>
              <a:t>(keys=[</a:t>
            </a:r>
            <a:r>
              <a:rPr lang="en-US" dirty="0" smtClean="0"/>
              <a:t>value#2</a:t>
            </a:r>
            <a:r>
              <a:rPr lang="en-US" dirty="0"/>
              <a:t>], functions=[</a:t>
            </a:r>
            <a:r>
              <a:rPr lang="en-US" b="1" dirty="0" err="1"/>
              <a:t>partial_max</a:t>
            </a:r>
            <a:r>
              <a:rPr lang="en-US" dirty="0"/>
              <a:t>(value#2)], output=[value#2, max#11])</a:t>
            </a:r>
          </a:p>
          <a:p>
            <a:r>
              <a:rPr lang="en-US" dirty="0"/>
              <a:t>      +- *(1) </a:t>
            </a:r>
            <a:r>
              <a:rPr lang="en-US" dirty="0" err="1"/>
              <a:t>SerializeFromObject</a:t>
            </a:r>
            <a:r>
              <a:rPr lang="en-US" dirty="0"/>
              <a:t> [input[0, </a:t>
            </a:r>
            <a:r>
              <a:rPr lang="en-US" dirty="0" err="1"/>
              <a:t>int</a:t>
            </a:r>
            <a:r>
              <a:rPr lang="en-US" dirty="0"/>
              <a:t>, false] AS value#2]</a:t>
            </a:r>
          </a:p>
          <a:p>
            <a:r>
              <a:rPr lang="en-US" dirty="0"/>
              <a:t>         +- Scan[obj#1]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2292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160" y="429704"/>
            <a:ext cx="7581900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718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Conf</a:t>
            </a:r>
            <a:r>
              <a:rPr lang="en-US" dirty="0" smtClean="0"/>
              <a:t>: </a:t>
            </a:r>
            <a:r>
              <a:rPr lang="en-US" dirty="0" err="1" smtClean="0"/>
              <a:t>spark.sql.shuffle.partitions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27" y="2088704"/>
            <a:ext cx="11989874" cy="457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809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Summary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define aggregation we need to pass list of columns and list of aggregation functions</a:t>
            </a:r>
          </a:p>
          <a:p>
            <a:r>
              <a:rPr lang="en-US" dirty="0" smtClean="0"/>
              <a:t>Spark can use either “Hash” or “Sort” aggregation</a:t>
            </a:r>
          </a:p>
          <a:p>
            <a:r>
              <a:rPr lang="en-US" dirty="0" smtClean="0"/>
              <a:t>Next time we will talk about </a:t>
            </a:r>
            <a:r>
              <a:rPr lang="ru-RU" alt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TungstenAggregationIterator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HashAggregateExec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57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627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Example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3694" y="1974523"/>
            <a:ext cx="12386822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ru-RU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lang="en-US" altLang="ru-RU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spark.sparkContext.parallelize</a:t>
            </a:r>
            <a:r>
              <a:rPr lang="en-US" altLang="ru-RU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altLang="ru-RU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(1,1,2,2,2,3,3,3,4),2)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ru-RU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ds0: Dataset[</a:t>
            </a:r>
            <a:r>
              <a:rPr lang="en-US" altLang="ru-RU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ru-RU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spark.sqlContext.createDataset</a:t>
            </a:r>
            <a:r>
              <a:rPr lang="en-US" altLang="ru-RU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lang="en-US" altLang="ru-RU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ru-RU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ds1 = </a:t>
            </a:r>
            <a:r>
              <a:rPr lang="en-US" altLang="ru-RU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ds0.groupBy(col("value")).max("</a:t>
            </a:r>
            <a:r>
              <a:rPr lang="en-US" altLang="ru-RU" sz="2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value","value</a:t>
            </a:r>
            <a:r>
              <a:rPr lang="en-US" altLang="ru-RU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400" b="0" i="1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ds1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.show()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167" y="4204256"/>
            <a:ext cx="433387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55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Class Dataset method </a:t>
            </a:r>
            <a:r>
              <a:rPr lang="en-US" dirty="0" err="1" smtClean="0"/>
              <a:t>groupBy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1159499"/>
            <a:ext cx="12192000" cy="57000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Groups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specified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aggregation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them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RelationalGroupedDataset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available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functions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{{{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  //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Compute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numeric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grouped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department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 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ds.groupBy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($"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department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  //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Compute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salary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grouped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department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 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ds.groupBy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($"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department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$"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    "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salary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-&gt; "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    "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-&gt; "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  ))</a:t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6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untypedrel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6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since</a:t>
            </a: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2.0.0</a:t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scala.annotation.varargs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*):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RelationalGroupedDataset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6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RelationalGroupedDataset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toDF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cols.map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(_.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RelationalGroupedDataset.GroupByType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600" b="1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45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Class </a:t>
            </a:r>
            <a:r>
              <a:rPr lang="en-US" dirty="0" err="1"/>
              <a:t>RelationalGroupedDataset</a:t>
            </a:r>
            <a:endParaRPr lang="ru-RU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0" y="1325563"/>
            <a:ext cx="12192000" cy="24622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A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aggregations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created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Dataset#groupBy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Dataset#cube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Dataset#rollup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rollup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also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multiple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variants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also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first-order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statistics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such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convenience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note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named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GroupedData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1.x.</a:t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since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2.0.0</a:t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82804" y="4044894"/>
            <a:ext cx="1079369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class </a:t>
            </a:r>
            <a:r>
              <a:rPr lang="en-US" sz="2400" dirty="0" err="1"/>
              <a:t>RelationalGroupedDataset</a:t>
            </a:r>
            <a:r>
              <a:rPr lang="en-US" sz="2400" dirty="0"/>
              <a:t> protected[</a:t>
            </a:r>
            <a:r>
              <a:rPr lang="en-US" sz="2400" dirty="0" err="1"/>
              <a:t>sql</a:t>
            </a:r>
            <a:r>
              <a:rPr lang="en-US" sz="2400" dirty="0" smtClean="0"/>
              <a:t>] ( 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private[</a:t>
            </a:r>
            <a:r>
              <a:rPr lang="en-US" sz="2400" dirty="0" err="1" smtClean="0"/>
              <a:t>sql</a:t>
            </a:r>
            <a:r>
              <a:rPr lang="en-US" sz="2400" dirty="0"/>
              <a:t>] </a:t>
            </a: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b="1" dirty="0" err="1"/>
              <a:t>df</a:t>
            </a:r>
            <a:r>
              <a:rPr lang="en-US" sz="2400" b="1" dirty="0"/>
              <a:t>: </a:t>
            </a:r>
            <a:r>
              <a:rPr lang="en-US" sz="2400" b="1" dirty="0" err="1"/>
              <a:t>DataFrame</a:t>
            </a:r>
            <a:r>
              <a:rPr lang="en-US" sz="2400" dirty="0"/>
              <a:t>,</a:t>
            </a:r>
          </a:p>
          <a:p>
            <a:r>
              <a:rPr lang="en-US" sz="2400" dirty="0"/>
              <a:t>    private[</a:t>
            </a:r>
            <a:r>
              <a:rPr lang="en-US" sz="2400" dirty="0" err="1"/>
              <a:t>sql</a:t>
            </a:r>
            <a:r>
              <a:rPr lang="en-US" sz="2400" dirty="0"/>
              <a:t>] </a:t>
            </a: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b="1" dirty="0" err="1"/>
              <a:t>groupingExprs</a:t>
            </a:r>
            <a:r>
              <a:rPr lang="en-US" sz="2400" b="1" dirty="0"/>
              <a:t>: </a:t>
            </a:r>
            <a:r>
              <a:rPr lang="en-US" sz="2400" b="1" dirty="0" err="1"/>
              <a:t>Seq</a:t>
            </a:r>
            <a:r>
              <a:rPr lang="en-US" sz="2400" b="1" dirty="0"/>
              <a:t>[Expression],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groupType</a:t>
            </a:r>
            <a:r>
              <a:rPr lang="en-US" sz="2400" dirty="0"/>
              <a:t>: </a:t>
            </a:r>
            <a:r>
              <a:rPr lang="en-US" sz="2400" dirty="0" err="1" smtClean="0"/>
              <a:t>RelationalGroupedDataset.GroupType</a:t>
            </a:r>
            <a:endParaRPr lang="en-US" sz="2400" dirty="0" smtClean="0"/>
          </a:p>
          <a:p>
            <a:r>
              <a:rPr lang="en-US" sz="2400" dirty="0" smtClean="0"/>
              <a:t>)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0798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05354" y="2563366"/>
            <a:ext cx="11786646" cy="280076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Compute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numeric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resulting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also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contain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grouping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specified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given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compute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them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6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since</a:t>
            </a: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1.3.0</a:t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scala.annotation.varargs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colNames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*):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aggregateNumericColumns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colNames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_*)(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max method</a:t>
            </a:r>
            <a:r>
              <a:rPr lang="ru-RU" dirty="0" smtClean="0"/>
              <a:t> </a:t>
            </a:r>
            <a:r>
              <a:rPr lang="en-US" dirty="0"/>
              <a:t>of </a:t>
            </a:r>
            <a:r>
              <a:rPr lang="en-US" dirty="0" err="1"/>
              <a:t>RelationalGroupedDataset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570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agg</a:t>
            </a:r>
            <a:r>
              <a:rPr lang="en-US" dirty="0" smtClean="0"/>
              <a:t> method</a:t>
            </a:r>
            <a:r>
              <a:rPr lang="ru-RU" dirty="0" smtClean="0"/>
              <a:t> </a:t>
            </a:r>
            <a:r>
              <a:rPr lang="en-US" dirty="0"/>
              <a:t>of </a:t>
            </a:r>
            <a:r>
              <a:rPr lang="en-US" dirty="0" err="1"/>
              <a:t>RelationalGroupedDataset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723748"/>
            <a:ext cx="10065576" cy="455509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(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Scala-specific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Compute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specifying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resulting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also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contain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grouping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available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{{{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  //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oldest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expense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department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 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department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1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    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-&gt; "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br>
              <a:rPr kumimoji="0" lang="ru-RU" altLang="ru-RU" sz="1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    "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expense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-&gt; "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ru-RU" altLang="ru-RU" sz="1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  ))</a:t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since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1.3.0</a:t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exprs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]):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toDF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exprs.map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colName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=&gt;</a:t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strToExpr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colName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}.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toSeq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600" b="1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37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b="1" dirty="0" err="1" smtClean="0"/>
              <a:t>toDF</a:t>
            </a:r>
            <a:r>
              <a:rPr lang="en-US" dirty="0" smtClean="0"/>
              <a:t> </a:t>
            </a:r>
            <a:r>
              <a:rPr lang="en-US" dirty="0"/>
              <a:t>method </a:t>
            </a:r>
            <a:r>
              <a:rPr lang="en-US" dirty="0" smtClean="0"/>
              <a:t>of </a:t>
            </a:r>
            <a:r>
              <a:rPr lang="en-US" dirty="0" err="1" smtClean="0"/>
              <a:t>RelationalGroupedDataset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369805"/>
            <a:ext cx="10280378" cy="526297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toDF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aggExprs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]):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df.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sparkSession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sessionState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.conf.dataFrameRetainGroupColumns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groupingExprs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++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aggExprs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aggExprs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aliasedAgg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aggregates.map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alias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groupType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RelationalGroupedDataset.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GroupByType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Dataset.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ofRows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df.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sparkSession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groupingExprs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aliasedAgg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df.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logicalPlan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RelationalGroupedDataset.RollupType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Dataset.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ofRows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sparkSession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Rollup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groupingExprs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aliasedAgg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logicalPlan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RelationalGroupedDataset.CubeType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Dataset.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ofRows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sparkSession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groupingExprs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aliasedAgg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logicalPlan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RelationalGroupedDataset.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PivotType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pivotCol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aliasedGrps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groupingExprs.map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alias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Dataset.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ofRows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sparkSession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aliasedGrps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pivotCol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aggExprs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logicalPlan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0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 smtClean="0"/>
              <a:t>method </a:t>
            </a:r>
            <a:r>
              <a:rPr lang="en-US" dirty="0" err="1" smtClean="0"/>
              <a:t>ofRows</a:t>
            </a:r>
            <a:r>
              <a:rPr lang="en-US" dirty="0" smtClean="0"/>
              <a:t> of </a:t>
            </a:r>
            <a:r>
              <a:rPr lang="ru-RU" alt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r>
              <a:rPr lang="en-US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48006" y="3272057"/>
            <a:ext cx="11075468" cy="14773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ofRows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sparkSession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SparkSession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logicalPlan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LogicalPlan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sparkSession.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sessionState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.executePlan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logicalPlan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qe.assertAnalyzed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r>
              <a:rPr kumimoji="0" lang="ru-RU" altLang="ru-RU" sz="18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8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kumimoji="0" lang="ru-RU" altLang="ru-RU" sz="18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sparkSession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RowEncoder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qe.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analyzed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schema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595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en-US" b="1" dirty="0" err="1"/>
              <a:t>s</a:t>
            </a:r>
            <a:r>
              <a:rPr lang="en-US" b="1" dirty="0" err="1" smtClean="0"/>
              <a:t>parkPlan</a:t>
            </a:r>
            <a:endParaRPr lang="ru-RU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199" y="1585248"/>
            <a:ext cx="10634221" cy="48320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SparkPlanner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sparkContext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SparkContext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SQLConf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experimentalMethods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ExperimentalMethods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SparkStrategies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numPartitions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conf.numShufflePartitions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strategies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Strategy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experimentalMethods.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extraStrategies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extraPlanningStrategies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++ (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LogicalQueryStageStrategy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PythonEvals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DataSourceV2Strategy ::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FileSourceStrategy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DataSourceStrategy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::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SpecialLimits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JoinSelection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InMemoryScans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BasicOperators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73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1557</TotalTime>
  <Words>404</Words>
  <Application>Microsoft Office PowerPoint</Application>
  <PresentationFormat>Широкоэкранный</PresentationFormat>
  <Paragraphs>66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Тема Office</vt:lpstr>
      <vt:lpstr>Spark “group by” transformation  deep dive</vt:lpstr>
      <vt:lpstr>Example</vt:lpstr>
      <vt:lpstr>Class Dataset method groupBy</vt:lpstr>
      <vt:lpstr>Class RelationalGroupedDataset</vt:lpstr>
      <vt:lpstr>max method of RelationalGroupedDataset</vt:lpstr>
      <vt:lpstr>agg method of RelationalGroupedDataset</vt:lpstr>
      <vt:lpstr>toDF method of RelationalGroupedDataset</vt:lpstr>
      <vt:lpstr>method ofRows of Dataset class</vt:lpstr>
      <vt:lpstr>sparkPlan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Conf: spark.sql.shuffle.partitions</vt:lpstr>
      <vt:lpstr>Summary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group by</dc:title>
  <dc:creator>Nikolay Kudinov</dc:creator>
  <cp:lastModifiedBy>Nikolay Kudinov</cp:lastModifiedBy>
  <cp:revision>41</cp:revision>
  <dcterms:created xsi:type="dcterms:W3CDTF">2020-03-23T13:46:09Z</dcterms:created>
  <dcterms:modified xsi:type="dcterms:W3CDTF">2020-04-26T08:23:54Z</dcterms:modified>
</cp:coreProperties>
</file>