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93" r:id="rId3"/>
    <p:sldId id="260" r:id="rId4"/>
    <p:sldId id="265" r:id="rId5"/>
    <p:sldId id="273" r:id="rId6"/>
    <p:sldId id="270" r:id="rId7"/>
    <p:sldId id="276" r:id="rId8"/>
    <p:sldId id="277" r:id="rId9"/>
    <p:sldId id="289" r:id="rId10"/>
    <p:sldId id="278" r:id="rId11"/>
    <p:sldId id="290" r:id="rId12"/>
    <p:sldId id="279" r:id="rId13"/>
    <p:sldId id="294" r:id="rId14"/>
    <p:sldId id="280" r:id="rId15"/>
    <p:sldId id="281" r:id="rId16"/>
    <p:sldId id="282" r:id="rId17"/>
    <p:sldId id="295" r:id="rId18"/>
    <p:sldId id="291" r:id="rId19"/>
    <p:sldId id="285" r:id="rId20"/>
    <p:sldId id="292" r:id="rId21"/>
    <p:sldId id="283" r:id="rId22"/>
    <p:sldId id="287" r:id="rId23"/>
    <p:sldId id="284" r:id="rId24"/>
    <p:sldId id="286" r:id="rId25"/>
    <p:sldId id="288" r:id="rId26"/>
    <p:sldId id="274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78" autoAdjust="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76F98-AD14-48F8-8B6B-9248A8B97F8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84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Reservoir_sampl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ervoir_sampli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Spark “sort” transformation </a:t>
            </a:r>
            <a:br>
              <a:rPr lang="en-US" dirty="0" smtClean="0"/>
            </a:br>
            <a:r>
              <a:rPr lang="en-US" dirty="0" smtClean="0"/>
              <a:t>deep dive</a:t>
            </a:r>
            <a:br>
              <a:rPr lang="en-US" dirty="0" smtClean="0"/>
            </a:br>
            <a:r>
              <a:rPr lang="en-US" dirty="0" smtClean="0"/>
              <a:t>Part3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08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ru-RU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RangePartitioner</a:t>
            </a:r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July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RangePartitioner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38019"/>
            <a:ext cx="12341840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sortable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roughly</a:t>
            </a:r>
            <a:r>
              <a:rPr kumimoji="0" lang="en-US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determined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sampling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actual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RangePartitioner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might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sampled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1273" y="1406896"/>
            <a:ext cx="11536218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</a:t>
            </a:r>
            <a:r>
              <a:rPr lang="en-US" dirty="0" err="1" smtClean="0"/>
              <a:t>Partitioner</a:t>
            </a:r>
            <a:r>
              <a:rPr lang="en-US" dirty="0" smtClean="0"/>
              <a:t> is </a:t>
            </a: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object that defines how the elements in a key-value pair RDD are partitioned by key.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Maps each key to a partition ID, from 0 to `</a:t>
            </a:r>
            <a:r>
              <a:rPr lang="en-US" dirty="0" err="1"/>
              <a:t>numPartitions</a:t>
            </a:r>
            <a:r>
              <a:rPr lang="en-US" dirty="0"/>
              <a:t> - 1`.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sz="2800" dirty="0"/>
              <a:t>abstract class </a:t>
            </a:r>
            <a:r>
              <a:rPr lang="en-US" sz="2800" dirty="0" err="1"/>
              <a:t>Partitioner</a:t>
            </a:r>
            <a:r>
              <a:rPr lang="en-US" sz="2800" dirty="0"/>
              <a:t> extends Serializable {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numPartitions</a:t>
            </a:r>
            <a:r>
              <a:rPr lang="en-US" sz="2800" dirty="0"/>
              <a:t>: </a:t>
            </a:r>
            <a:r>
              <a:rPr lang="en-US" sz="2800" dirty="0" err="1"/>
              <a:t>Int</a:t>
            </a:r>
            <a:endParaRPr lang="en-US" sz="2800" dirty="0"/>
          </a:p>
          <a:p>
            <a:r>
              <a:rPr lang="en-US" sz="2800" dirty="0"/>
              <a:t> 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getPartition</a:t>
            </a:r>
            <a:r>
              <a:rPr lang="en-US" sz="2800" dirty="0"/>
              <a:t>(key: Any): </a:t>
            </a:r>
            <a:r>
              <a:rPr lang="en-US" sz="2800" dirty="0" err="1"/>
              <a:t>Int</a:t>
            </a:r>
            <a:endParaRPr lang="en-US" sz="2800" dirty="0"/>
          </a:p>
          <a:p>
            <a:r>
              <a:rPr lang="en-US" sz="2800" dirty="0"/>
              <a:t>}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032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 </a:t>
            </a:r>
            <a:r>
              <a:rPr lang="en-US" sz="2400" b="1" dirty="0"/>
              <a:t>just to remind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351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79537"/>
            <a:ext cx="15111829" cy="49859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RangePartitioner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 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V](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RDD[_ &lt;: Product2[K, V]],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samplePointsPerPartitionHint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20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A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maintain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backward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compatibility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4th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samplePointsPerPartitionHint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SPARK-22160.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bytecode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still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3-arg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RDD[_ &lt;: Product2[K, V]],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samplePointsPerPartitionHint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20)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RangePartitioner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19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24225" y="3286125"/>
            <a:ext cx="136207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24050" y="3295650"/>
            <a:ext cx="1295400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91075" y="3286124"/>
            <a:ext cx="136207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57925" y="3286123"/>
            <a:ext cx="136207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724775" y="3286123"/>
            <a:ext cx="1362075" cy="962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" y="0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4400" dirty="0" err="1">
                <a:latin typeface="+mj-lt"/>
                <a:ea typeface="+mj-ea"/>
                <a:cs typeface="+mj-cs"/>
              </a:rPr>
              <a:t>rangeBounds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Двойные круглые скобки 10"/>
          <p:cNvSpPr/>
          <p:nvPr/>
        </p:nvSpPr>
        <p:spPr>
          <a:xfrm>
            <a:off x="3595255" y="2576945"/>
            <a:ext cx="810490" cy="457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-UB1</a:t>
            </a:r>
            <a:endParaRPr lang="ru-RU" dirty="0"/>
          </a:p>
        </p:txBody>
      </p:sp>
      <p:sp>
        <p:nvSpPr>
          <p:cNvPr id="12" name="Двойные круглые скобки 11"/>
          <p:cNvSpPr/>
          <p:nvPr/>
        </p:nvSpPr>
        <p:spPr>
          <a:xfrm>
            <a:off x="5066867" y="2576945"/>
            <a:ext cx="810490" cy="457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 UB2</a:t>
            </a:r>
            <a:endParaRPr lang="ru-RU" dirty="0"/>
          </a:p>
        </p:txBody>
      </p:sp>
      <p:sp>
        <p:nvSpPr>
          <p:cNvPr id="13" name="Двойные круглые скобки 12"/>
          <p:cNvSpPr/>
          <p:nvPr/>
        </p:nvSpPr>
        <p:spPr>
          <a:xfrm>
            <a:off x="6533717" y="2576945"/>
            <a:ext cx="810490" cy="457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 UB3</a:t>
            </a:r>
            <a:endParaRPr lang="ru-RU" dirty="0"/>
          </a:p>
        </p:txBody>
      </p:sp>
      <p:sp>
        <p:nvSpPr>
          <p:cNvPr id="14" name="Двойные круглые скобки 13"/>
          <p:cNvSpPr/>
          <p:nvPr/>
        </p:nvSpPr>
        <p:spPr>
          <a:xfrm>
            <a:off x="8000567" y="2576945"/>
            <a:ext cx="810490" cy="457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 V4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088139" y="836753"/>
            <a:ext cx="11824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- 1)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endParaRPr lang="ru-RU" dirty="0"/>
          </a:p>
        </p:txBody>
      </p:sp>
      <p:sp>
        <p:nvSpPr>
          <p:cNvPr id="18" name="Двойные круглые скобки 17"/>
          <p:cNvSpPr/>
          <p:nvPr/>
        </p:nvSpPr>
        <p:spPr>
          <a:xfrm>
            <a:off x="2123643" y="2576945"/>
            <a:ext cx="810490" cy="457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-UB0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015836" y="4754378"/>
            <a:ext cx="438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{1,2,3,4,5} -&gt; {3}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52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5958"/>
            <a:ext cx="12125325" cy="68634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key.asInstanceOf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128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128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naive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.gt(k,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 {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Determine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k)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either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]-1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0)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-partition-1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0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53888"/>
            <a:ext cx="15007054" cy="77867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- 1)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[K]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1)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roughly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capped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1M.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overflowing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sampleSize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samplePointsPerPartitionHint.toDouble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1e6)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Assume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roughly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over-sample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little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sampleSizePerPartition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(3.0 *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sampleSize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rdd.partitions.length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sketched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RangePartitioner.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sketch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rdd.map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(_._1),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sampleSizePerPartition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0L)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re-sample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ensure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enough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sampleSize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1L), 1.0)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candidates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ArrayBuffer.empty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[(K,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imbalancedPartitions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mutable.Set.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364462"/>
            <a:ext cx="12192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 </a:t>
            </a:r>
            <a:r>
              <a:rPr lang="en-US" sz="2200" dirty="0" err="1"/>
              <a:t>def</a:t>
            </a:r>
            <a:r>
              <a:rPr lang="en-US" sz="2200" dirty="0"/>
              <a:t> sketch[K : </a:t>
            </a:r>
            <a:r>
              <a:rPr lang="en-US" sz="2200" dirty="0" err="1"/>
              <a:t>ClassTag</a:t>
            </a:r>
            <a:r>
              <a:rPr lang="en-US" sz="2200" dirty="0"/>
              <a:t>](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rdd</a:t>
            </a:r>
            <a:r>
              <a:rPr lang="en-US" sz="2200" dirty="0"/>
              <a:t>: RDD[K],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sampleSizePerPartition</a:t>
            </a:r>
            <a:r>
              <a:rPr lang="en-US" sz="2200" dirty="0"/>
              <a:t>: </a:t>
            </a:r>
            <a:r>
              <a:rPr lang="en-US" sz="2200" dirty="0" err="1"/>
              <a:t>Int</a:t>
            </a:r>
            <a:r>
              <a:rPr lang="en-US" sz="2200" dirty="0"/>
              <a:t>): (Long, Array[(</a:t>
            </a:r>
            <a:r>
              <a:rPr lang="en-US" sz="2200" dirty="0" err="1"/>
              <a:t>Int</a:t>
            </a:r>
            <a:r>
              <a:rPr lang="en-US" sz="2200" dirty="0"/>
              <a:t>, Long, Array[K])]) = {</a:t>
            </a:r>
          </a:p>
          <a:p>
            <a:r>
              <a:rPr lang="en-US" sz="2200" dirty="0"/>
              <a:t>    </a:t>
            </a:r>
            <a:r>
              <a:rPr lang="en-US" sz="2200" dirty="0" smtClean="0"/>
              <a:t> </a:t>
            </a:r>
            <a:r>
              <a:rPr lang="en-US" sz="2200" dirty="0" err="1" smtClean="0"/>
              <a:t>val</a:t>
            </a:r>
            <a:r>
              <a:rPr lang="en-US" sz="2200" dirty="0" smtClean="0"/>
              <a:t> </a:t>
            </a:r>
            <a:r>
              <a:rPr lang="en-US" sz="2200" b="1" dirty="0"/>
              <a:t>shift = rdd.id</a:t>
            </a:r>
          </a:p>
          <a:p>
            <a:r>
              <a:rPr lang="en-US" sz="2200" dirty="0"/>
              <a:t>    </a:t>
            </a:r>
            <a:r>
              <a:rPr lang="en-US" sz="2200" dirty="0" smtClean="0"/>
              <a:t>  //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dirty="0" err="1"/>
              <a:t>classTagK</a:t>
            </a:r>
            <a:r>
              <a:rPr lang="en-US" sz="2200" dirty="0"/>
              <a:t> = </a:t>
            </a:r>
            <a:r>
              <a:rPr lang="en-US" sz="2200" dirty="0" err="1"/>
              <a:t>classTag</a:t>
            </a:r>
            <a:r>
              <a:rPr lang="en-US" sz="2200" dirty="0"/>
              <a:t>[K] // to avoid serializing the entire </a:t>
            </a:r>
            <a:r>
              <a:rPr lang="en-US" sz="2200" dirty="0" err="1"/>
              <a:t>partitioner</a:t>
            </a:r>
            <a:r>
              <a:rPr lang="en-US" sz="2200" dirty="0"/>
              <a:t> object</a:t>
            </a:r>
          </a:p>
          <a:p>
            <a:r>
              <a:rPr lang="en-US" sz="2200" dirty="0"/>
              <a:t>    </a:t>
            </a:r>
            <a:r>
              <a:rPr lang="en-US" sz="2200" dirty="0" smtClean="0"/>
              <a:t>  </a:t>
            </a:r>
            <a:r>
              <a:rPr lang="en-US" sz="2200" dirty="0" err="1" smtClean="0"/>
              <a:t>val</a:t>
            </a:r>
            <a:r>
              <a:rPr lang="en-US" sz="2200" dirty="0" smtClean="0"/>
              <a:t> </a:t>
            </a:r>
            <a:r>
              <a:rPr lang="en-US" sz="2200" dirty="0"/>
              <a:t>sketched = </a:t>
            </a:r>
            <a:r>
              <a:rPr lang="en-US" sz="2200" b="1" dirty="0" err="1"/>
              <a:t>rdd.mapPartitionsWithIndex</a:t>
            </a:r>
            <a:r>
              <a:rPr lang="en-US" sz="2200" dirty="0"/>
              <a:t> { (</a:t>
            </a:r>
            <a:r>
              <a:rPr lang="en-US" sz="2200" dirty="0" err="1"/>
              <a:t>idx</a:t>
            </a:r>
            <a:r>
              <a:rPr lang="en-US" sz="2200" dirty="0"/>
              <a:t>, </a:t>
            </a:r>
            <a:r>
              <a:rPr lang="en-US" sz="2200" dirty="0" err="1"/>
              <a:t>iter</a:t>
            </a:r>
            <a:r>
              <a:rPr lang="en-US" sz="2200" dirty="0"/>
              <a:t>) =&gt;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val</a:t>
            </a:r>
            <a:r>
              <a:rPr lang="en-US" sz="2200" dirty="0"/>
              <a:t> seed = byteswap32(</a:t>
            </a:r>
            <a:r>
              <a:rPr lang="en-US" sz="2200" dirty="0" err="1"/>
              <a:t>idx</a:t>
            </a:r>
            <a:r>
              <a:rPr lang="en-US" sz="2200" dirty="0"/>
              <a:t> ^ (shift &lt;&lt; 16))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val</a:t>
            </a:r>
            <a:r>
              <a:rPr lang="en-US" sz="2200" dirty="0"/>
              <a:t> (sample, n) = </a:t>
            </a:r>
            <a:r>
              <a:rPr lang="en-US" sz="2200" b="1" dirty="0" err="1" smtClean="0"/>
              <a:t>SamplingUtils.reservoirSampleAndCount</a:t>
            </a:r>
            <a:r>
              <a:rPr lang="en-US" sz="2200" dirty="0" smtClean="0"/>
              <a:t>( </a:t>
            </a:r>
            <a:r>
              <a:rPr lang="en-US" sz="2200" dirty="0" err="1" smtClean="0"/>
              <a:t>iter</a:t>
            </a:r>
            <a:r>
              <a:rPr lang="en-US" sz="2200" dirty="0"/>
              <a:t>, </a:t>
            </a:r>
            <a:r>
              <a:rPr lang="en-US" sz="2200" dirty="0" err="1"/>
              <a:t>sampleSizePerPartition</a:t>
            </a:r>
            <a:r>
              <a:rPr lang="en-US" sz="2200" dirty="0"/>
              <a:t>, seed)</a:t>
            </a:r>
          </a:p>
          <a:p>
            <a:r>
              <a:rPr lang="en-US" sz="2200" dirty="0"/>
              <a:t>      Iterator((</a:t>
            </a:r>
            <a:r>
              <a:rPr lang="en-US" sz="2200" dirty="0" err="1"/>
              <a:t>idx</a:t>
            </a:r>
            <a:r>
              <a:rPr lang="en-US" sz="2200" dirty="0"/>
              <a:t>, n, sample))</a:t>
            </a:r>
          </a:p>
          <a:p>
            <a:r>
              <a:rPr lang="en-US" sz="2200" dirty="0"/>
              <a:t>    }.</a:t>
            </a:r>
            <a:r>
              <a:rPr lang="en-US" sz="2200" b="1" dirty="0"/>
              <a:t>collect()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b="1" dirty="0" err="1"/>
              <a:t>numItems</a:t>
            </a:r>
            <a:r>
              <a:rPr lang="en-US" sz="2200" b="1" dirty="0"/>
              <a:t> = </a:t>
            </a:r>
            <a:r>
              <a:rPr lang="en-US" sz="2200" b="1" dirty="0" err="1"/>
              <a:t>sketched.map</a:t>
            </a:r>
            <a:r>
              <a:rPr lang="en-US" sz="2200" b="1" dirty="0"/>
              <a:t>(_._2).sum</a:t>
            </a:r>
          </a:p>
          <a:p>
            <a:r>
              <a:rPr lang="en-US" sz="2200" b="1" dirty="0"/>
              <a:t>    (</a:t>
            </a:r>
            <a:r>
              <a:rPr lang="en-US" sz="2200" b="1" dirty="0" err="1"/>
              <a:t>numItems</a:t>
            </a:r>
            <a:r>
              <a:rPr lang="en-US" sz="2200" b="1" dirty="0"/>
              <a:t>, </a:t>
            </a:r>
            <a:r>
              <a:rPr lang="en-US" sz="2200" b="1" dirty="0" smtClean="0"/>
              <a:t> sketched</a:t>
            </a:r>
            <a:r>
              <a:rPr lang="en-US" sz="2200" b="1" dirty="0"/>
              <a:t>)</a:t>
            </a:r>
          </a:p>
          <a:p>
            <a:r>
              <a:rPr lang="en-US" sz="2200" dirty="0"/>
              <a:t>  }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/**</a:t>
            </a:r>
          </a:p>
          <a:p>
            <a:r>
              <a:rPr lang="en-US" sz="2000" dirty="0"/>
              <a:t>   * Sketches the input RDD via reservoir sampling on each partition.</a:t>
            </a:r>
          </a:p>
          <a:p>
            <a:r>
              <a:rPr lang="en-US" sz="2000" dirty="0"/>
              <a:t>   *</a:t>
            </a:r>
          </a:p>
          <a:p>
            <a:r>
              <a:rPr lang="en-US" sz="2000" dirty="0"/>
              <a:t>   * </a:t>
            </a:r>
            <a:r>
              <a:rPr lang="en-US" sz="2000" dirty="0" err="1" smtClean="0"/>
              <a:t>rdd</a:t>
            </a:r>
            <a:r>
              <a:rPr lang="en-US" sz="2000" dirty="0" smtClean="0"/>
              <a:t> </a:t>
            </a:r>
            <a:r>
              <a:rPr lang="en-US" sz="2000" dirty="0"/>
              <a:t>the input RDD to sketch</a:t>
            </a:r>
          </a:p>
          <a:p>
            <a:r>
              <a:rPr lang="en-US" sz="2000" dirty="0"/>
              <a:t>   * </a:t>
            </a:r>
            <a:r>
              <a:rPr lang="en-US" sz="2000" dirty="0" err="1" smtClean="0"/>
              <a:t>sampleSizePerPartition</a:t>
            </a:r>
            <a:r>
              <a:rPr lang="en-US" sz="2000" dirty="0" smtClean="0"/>
              <a:t> </a:t>
            </a:r>
            <a:r>
              <a:rPr lang="en-US" sz="2000" dirty="0"/>
              <a:t>max sample size per partition</a:t>
            </a:r>
          </a:p>
          <a:p>
            <a:r>
              <a:rPr lang="en-US" sz="2000" dirty="0"/>
              <a:t>   * </a:t>
            </a:r>
            <a:r>
              <a:rPr lang="en-US" sz="2000" dirty="0" smtClean="0"/>
              <a:t>(total </a:t>
            </a:r>
            <a:r>
              <a:rPr lang="en-US" sz="2000" dirty="0"/>
              <a:t>number of items, an array of (</a:t>
            </a:r>
            <a:r>
              <a:rPr lang="en-US" sz="2000" dirty="0" err="1"/>
              <a:t>partitionId</a:t>
            </a:r>
            <a:r>
              <a:rPr lang="en-US" sz="2000" dirty="0"/>
              <a:t>, number of items, sample))</a:t>
            </a:r>
          </a:p>
          <a:p>
            <a:r>
              <a:rPr lang="en-US" sz="2000" dirty="0"/>
              <a:t>   */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130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15" y="1084839"/>
            <a:ext cx="8963025" cy="3457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  <a:ea typeface="+mj-ea"/>
                <a:cs typeface="+mj-cs"/>
              </a:rPr>
              <a:t>Additional job </a:t>
            </a:r>
            <a:r>
              <a:rPr lang="en-US" sz="4400" dirty="0">
                <a:latin typeface="+mj-lt"/>
                <a:ea typeface="+mj-ea"/>
                <a:cs typeface="+mj-cs"/>
              </a:rPr>
              <a:t>to find out ranges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221674" y="4990420"/>
            <a:ext cx="11785600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lang="ru-RU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sqlContext</a:t>
            </a:r>
            <a:r>
              <a:rPr lang="ru-RU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createDataset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[Person]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(1,"A"),</a:t>
            </a:r>
            <a:r>
              <a:rPr lang="ru-RU" altLang="ru-RU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(2,"B"),</a:t>
            </a:r>
            <a:r>
              <a:rPr lang="ru-RU" altLang="ru-RU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(3,"C")))</a:t>
            </a:r>
            <a:b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ru-RU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($"</a:t>
            </a:r>
            <a:r>
              <a:rPr lang="ru-RU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ru-RU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altLang="ru-RU" sz="2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84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48508" y="1487055"/>
            <a:ext cx="3168073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  <a:r>
              <a:rPr lang="en-US" dirty="0"/>
              <a:t>1,2,3,4,7,8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48508" y="3029527"/>
            <a:ext cx="3168073" cy="766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{1,2,3,4,7,8}</a:t>
            </a:r>
            <a:endParaRPr lang="ru-RU" dirty="0"/>
          </a:p>
        </p:txBody>
      </p:sp>
      <p:sp>
        <p:nvSpPr>
          <p:cNvPr id="6" name="Стрелка вниз 5"/>
          <p:cNvSpPr/>
          <p:nvPr/>
        </p:nvSpPr>
        <p:spPr>
          <a:xfrm>
            <a:off x="2576944" y="2387600"/>
            <a:ext cx="711200" cy="544945"/>
          </a:xfrm>
          <a:prstGeom prst="downArrow">
            <a:avLst>
              <a:gd name="adj1" fmla="val 50000"/>
              <a:gd name="adj2" fmla="val 44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48763" y="1487054"/>
            <a:ext cx="3168073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  <a:r>
              <a:rPr lang="en-US" dirty="0"/>
              <a:t>1,2,3,4,7,8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848763" y="3029527"/>
            <a:ext cx="3168073" cy="766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  <a:r>
              <a:rPr lang="en-US" dirty="0" smtClean="0"/>
              <a:t>1,8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9" name="Стрелка вниз 8"/>
          <p:cNvSpPr/>
          <p:nvPr/>
        </p:nvSpPr>
        <p:spPr>
          <a:xfrm>
            <a:off x="8169564" y="2387600"/>
            <a:ext cx="678872" cy="544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5837382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4204050" y="0"/>
            <a:ext cx="3266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err="1"/>
              <a:t>reservoir</a:t>
            </a:r>
            <a:r>
              <a:rPr lang="ru-RU" sz="3200" dirty="0"/>
              <a:t> </a:t>
            </a:r>
            <a:r>
              <a:rPr lang="ru-RU" sz="3200" dirty="0" err="1"/>
              <a:t>sampling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093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2" y="70087"/>
            <a:ext cx="1219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hlinkClick r:id="rId2"/>
              </a:rPr>
              <a:t>https://en.wikipedia.org/wiki/Reservoir_sampling</a:t>
            </a:r>
            <a:endParaRPr lang="ru-RU" sz="20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7" y="2400300"/>
            <a:ext cx="12034983" cy="44577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49" y="439419"/>
            <a:ext cx="11902642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591" y="486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Key point of distributed sort in spark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6918" y="1128534"/>
            <a:ext cx="11450782" cy="9102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we have more that 1 partitions to sort we need to divide input on ranges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28059" y="2728083"/>
            <a:ext cx="2192482" cy="924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{1,2,3,4,1,2,5,8,9}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531678" y="2748865"/>
            <a:ext cx="2150918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{1,2,3,6,2,8,7,9}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43001" y="4914900"/>
            <a:ext cx="2026227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{1,2,3,1,2,1,2,3,2}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64677" y="4925291"/>
            <a:ext cx="2171700" cy="820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{4,5,6}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901546" y="4873336"/>
            <a:ext cx="2150918" cy="820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{8,9,8,7,9}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6" idx="0"/>
            <a:endCxn id="4" idx="2"/>
          </p:cNvCxnSpPr>
          <p:nvPr/>
        </p:nvCxnSpPr>
        <p:spPr>
          <a:xfrm flipV="1">
            <a:off x="2156115" y="3652874"/>
            <a:ext cx="1768185" cy="126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0"/>
            <a:endCxn id="5" idx="2"/>
          </p:cNvCxnSpPr>
          <p:nvPr/>
        </p:nvCxnSpPr>
        <p:spPr>
          <a:xfrm flipV="1">
            <a:off x="2156115" y="3652874"/>
            <a:ext cx="6451022" cy="126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7" idx="0"/>
            <a:endCxn id="4" idx="2"/>
          </p:cNvCxnSpPr>
          <p:nvPr/>
        </p:nvCxnSpPr>
        <p:spPr>
          <a:xfrm flipH="1" flipV="1">
            <a:off x="3924300" y="3652874"/>
            <a:ext cx="2026227" cy="127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7" idx="0"/>
            <a:endCxn id="5" idx="2"/>
          </p:cNvCxnSpPr>
          <p:nvPr/>
        </p:nvCxnSpPr>
        <p:spPr>
          <a:xfrm flipV="1">
            <a:off x="5950527" y="3652874"/>
            <a:ext cx="2656610" cy="127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8" idx="0"/>
            <a:endCxn id="5" idx="2"/>
          </p:cNvCxnSpPr>
          <p:nvPr/>
        </p:nvCxnSpPr>
        <p:spPr>
          <a:xfrm flipH="1" flipV="1">
            <a:off x="8607137" y="3652874"/>
            <a:ext cx="1369868" cy="12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0"/>
            <a:endCxn id="4" idx="2"/>
          </p:cNvCxnSpPr>
          <p:nvPr/>
        </p:nvCxnSpPr>
        <p:spPr>
          <a:xfrm flipH="1" flipV="1">
            <a:off x="3924300" y="3652874"/>
            <a:ext cx="6052705" cy="12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Двойные круглые скобки 21"/>
          <p:cNvSpPr/>
          <p:nvPr/>
        </p:nvSpPr>
        <p:spPr>
          <a:xfrm>
            <a:off x="5654963" y="5807470"/>
            <a:ext cx="591127" cy="43410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4-6</a:t>
            </a:r>
            <a:endParaRPr lang="ru-RU" dirty="0"/>
          </a:p>
        </p:txBody>
      </p:sp>
      <p:sp>
        <p:nvSpPr>
          <p:cNvPr id="23" name="Двойные круглые скобки 22"/>
          <p:cNvSpPr/>
          <p:nvPr/>
        </p:nvSpPr>
        <p:spPr>
          <a:xfrm>
            <a:off x="1774825" y="5848816"/>
            <a:ext cx="591127" cy="43410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1-3</a:t>
            </a:r>
            <a:endParaRPr lang="ru-RU" dirty="0"/>
          </a:p>
        </p:txBody>
      </p:sp>
      <p:sp>
        <p:nvSpPr>
          <p:cNvPr id="24" name="Двойные круглые скобки 23"/>
          <p:cNvSpPr/>
          <p:nvPr/>
        </p:nvSpPr>
        <p:spPr>
          <a:xfrm>
            <a:off x="9776403" y="5778391"/>
            <a:ext cx="591127" cy="43410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6-9</a:t>
            </a:r>
            <a:endParaRPr lang="ru-RU" dirty="0"/>
          </a:p>
        </p:txBody>
      </p:sp>
      <p:sp>
        <p:nvSpPr>
          <p:cNvPr id="25" name="Стрелка вниз 24"/>
          <p:cNvSpPr/>
          <p:nvPr/>
        </p:nvSpPr>
        <p:spPr>
          <a:xfrm>
            <a:off x="1856509" y="6456218"/>
            <a:ext cx="509443" cy="267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/>
          <p:cNvSpPr/>
          <p:nvPr/>
        </p:nvSpPr>
        <p:spPr>
          <a:xfrm>
            <a:off x="5736647" y="6456218"/>
            <a:ext cx="509443" cy="267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низ 26"/>
          <p:cNvSpPr/>
          <p:nvPr/>
        </p:nvSpPr>
        <p:spPr>
          <a:xfrm>
            <a:off x="9858087" y="6456217"/>
            <a:ext cx="509443" cy="267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2752725" y="1694872"/>
            <a:ext cx="653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Question: How to find out ranges</a:t>
            </a:r>
            <a:endParaRPr lang="ru-RU" sz="3600" dirty="0"/>
          </a:p>
        </p:txBody>
      </p:sp>
      <p:sp>
        <p:nvSpPr>
          <p:cNvPr id="29" name="Двойные круглые скобки 28"/>
          <p:cNvSpPr/>
          <p:nvPr/>
        </p:nvSpPr>
        <p:spPr>
          <a:xfrm>
            <a:off x="9163916" y="1844063"/>
            <a:ext cx="591127" cy="43410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6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8270"/>
            <a:ext cx="12192000" cy="440055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2" y="70087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https://en.wikipedia.org/wiki/Reservoir_sampling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587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3890" y="151179"/>
            <a:ext cx="12118109" cy="65556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Reservoir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sampling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reservoir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reservoirSampleAndCount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Random.nextLong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reservoir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[T](k)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reservoir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= 0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k &amp;&amp;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input.hasNext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input.next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reservoir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5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01961"/>
            <a:ext cx="1204421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If we have consumed all the elements, return them. Otherwise do the replacement.</a:t>
            </a:r>
          </a:p>
          <a:p>
            <a:r>
              <a:rPr lang="en-US" dirty="0"/>
              <a:t>    if (</a:t>
            </a:r>
            <a:r>
              <a:rPr lang="en-US" b="1" dirty="0" err="1"/>
              <a:t>i</a:t>
            </a:r>
            <a:r>
              <a:rPr lang="en-US" b="1" dirty="0"/>
              <a:t> &lt; k</a:t>
            </a:r>
            <a:r>
              <a:rPr lang="en-US" dirty="0"/>
              <a:t>) {</a:t>
            </a:r>
          </a:p>
          <a:p>
            <a:r>
              <a:rPr lang="en-US" dirty="0"/>
              <a:t>       // If input size &lt; k, trim the array to return only an array of input size.</a:t>
            </a:r>
          </a:p>
          <a:p>
            <a:r>
              <a:rPr lang="en-US" dirty="0"/>
              <a:t> 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trimReservoir</a:t>
            </a:r>
            <a:r>
              <a:rPr lang="en-US" dirty="0"/>
              <a:t> = new Array[T](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 </a:t>
            </a:r>
            <a:r>
              <a:rPr lang="en-US" dirty="0" err="1"/>
              <a:t>System.arraycopy</a:t>
            </a:r>
            <a:r>
              <a:rPr lang="en-US" dirty="0"/>
              <a:t>(reservoir, 0, </a:t>
            </a:r>
            <a:r>
              <a:rPr lang="en-US" dirty="0" err="1"/>
              <a:t>trimReservoir</a:t>
            </a:r>
            <a:r>
              <a:rPr lang="en-US" dirty="0"/>
              <a:t>, 0,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 (</a:t>
            </a:r>
            <a:r>
              <a:rPr lang="en-US" dirty="0" err="1"/>
              <a:t>trimReservoir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// If input size &gt; k, continue the sampling process.</a:t>
            </a:r>
          </a:p>
          <a:p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l = </a:t>
            </a:r>
            <a:r>
              <a:rPr lang="en-US" dirty="0" err="1"/>
              <a:t>i.toLong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b="1" dirty="0"/>
              <a:t>rand = new </a:t>
            </a:r>
            <a:r>
              <a:rPr lang="en-US" b="1" dirty="0" err="1"/>
              <a:t>XORShiftRandom</a:t>
            </a:r>
            <a:r>
              <a:rPr lang="en-US" b="1" dirty="0"/>
              <a:t>(seed)</a:t>
            </a:r>
          </a:p>
          <a:p>
            <a:r>
              <a:rPr lang="en-US" dirty="0"/>
              <a:t>      while (</a:t>
            </a:r>
            <a:r>
              <a:rPr lang="en-US" b="1" dirty="0" err="1"/>
              <a:t>input.hasNext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val</a:t>
            </a:r>
            <a:r>
              <a:rPr lang="en-US" dirty="0"/>
              <a:t> item = </a:t>
            </a:r>
            <a:r>
              <a:rPr lang="en-US" dirty="0" err="1"/>
              <a:t>input.next</a:t>
            </a:r>
            <a:r>
              <a:rPr lang="en-US" dirty="0"/>
              <a:t>()</a:t>
            </a:r>
          </a:p>
          <a:p>
            <a:r>
              <a:rPr lang="en-US" dirty="0"/>
              <a:t>        l += 1</a:t>
            </a:r>
          </a:p>
          <a:p>
            <a:r>
              <a:rPr lang="en-US" dirty="0"/>
              <a:t>        // There are k elements in the reservoir, and the l-</a:t>
            </a:r>
            <a:r>
              <a:rPr lang="en-US" dirty="0" err="1"/>
              <a:t>th</a:t>
            </a:r>
            <a:r>
              <a:rPr lang="en-US" dirty="0"/>
              <a:t> element has been</a:t>
            </a:r>
          </a:p>
          <a:p>
            <a:r>
              <a:rPr lang="en-US" dirty="0"/>
              <a:t>        // consumed. It should be chosen with probability k/l. The expression</a:t>
            </a:r>
          </a:p>
          <a:p>
            <a:r>
              <a:rPr lang="en-US" dirty="0"/>
              <a:t>        // below is a random long chosen uniformly from [0,l)</a:t>
            </a:r>
          </a:p>
          <a:p>
            <a:r>
              <a:rPr lang="en-US" b="1" dirty="0"/>
              <a:t>    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replacementIndex</a:t>
            </a:r>
            <a:r>
              <a:rPr lang="en-US" b="1" dirty="0"/>
              <a:t> = (</a:t>
            </a:r>
            <a:r>
              <a:rPr lang="en-US" b="1" dirty="0" err="1"/>
              <a:t>rand.nextDouble</a:t>
            </a:r>
            <a:r>
              <a:rPr lang="en-US" b="1" dirty="0"/>
              <a:t>() * l).</a:t>
            </a:r>
            <a:r>
              <a:rPr lang="en-US" b="1" dirty="0" err="1"/>
              <a:t>toLong</a:t>
            </a:r>
            <a:endParaRPr lang="en-US" b="1" dirty="0"/>
          </a:p>
          <a:p>
            <a:r>
              <a:rPr lang="en-US" b="1" dirty="0"/>
              <a:t>        if (</a:t>
            </a:r>
            <a:r>
              <a:rPr lang="en-US" b="1" dirty="0" err="1"/>
              <a:t>replacementIndex</a:t>
            </a:r>
            <a:r>
              <a:rPr lang="en-US" b="1" dirty="0"/>
              <a:t> &lt; k) {</a:t>
            </a:r>
          </a:p>
          <a:p>
            <a:r>
              <a:rPr lang="en-US" b="1" dirty="0"/>
              <a:t>          reservoir(</a:t>
            </a:r>
            <a:r>
              <a:rPr lang="en-US" b="1" dirty="0" err="1"/>
              <a:t>replacementIndex.toInt</a:t>
            </a:r>
            <a:r>
              <a:rPr lang="en-US" b="1" dirty="0"/>
              <a:t>) = item</a:t>
            </a:r>
          </a:p>
          <a:p>
            <a:r>
              <a:rPr lang="en-US" b="1" dirty="0"/>
              <a:t>        }</a:t>
            </a:r>
          </a:p>
          <a:p>
            <a:r>
              <a:rPr lang="en-US" dirty="0"/>
              <a:t>      }</a:t>
            </a:r>
          </a:p>
          <a:p>
            <a:r>
              <a:rPr lang="en-US" b="1" dirty="0"/>
              <a:t>      (reservoir, l)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5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sketched.foreach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sampleSizePerPartition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imbalancedPartitions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//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probability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n.toDouble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sample.length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toFloat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candidates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((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imbalancedPartitions.nonEmpty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Re-sample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imbalanced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desired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probability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imbalanced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PartitionPruningRDD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rdd.map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(_._1),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imbalancedPartitions.contains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byteswap32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(-rdd.</a:t>
            </a:r>
            <a:r>
              <a:rPr lang="ru-RU" alt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- 1)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reSampled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imbalanced.sample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(1.0 /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toFloat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candidates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++=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reSampled.map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(x =&gt; (x,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RangePartitioner.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determineBounds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candidates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candidates.size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3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determineBounds</a:t>
            </a:r>
            <a:r>
              <a:rPr lang="en-US" dirty="0"/>
              <a:t>[K : Ordering : </a:t>
            </a:r>
            <a:r>
              <a:rPr lang="en-US" dirty="0" err="1"/>
              <a:t>ClassTag</a:t>
            </a:r>
            <a:r>
              <a:rPr lang="en-US" dirty="0"/>
              <a:t>](</a:t>
            </a:r>
          </a:p>
          <a:p>
            <a:r>
              <a:rPr lang="en-US" dirty="0"/>
              <a:t>      candidates: </a:t>
            </a:r>
            <a:r>
              <a:rPr lang="en-US" dirty="0" err="1"/>
              <a:t>ArrayBuffer</a:t>
            </a:r>
            <a:r>
              <a:rPr lang="en-US" dirty="0"/>
              <a:t>[(K, Float)],</a:t>
            </a:r>
          </a:p>
          <a:p>
            <a:r>
              <a:rPr lang="en-US" dirty="0"/>
              <a:t>      partitions: </a:t>
            </a:r>
            <a:r>
              <a:rPr lang="en-US" dirty="0" err="1"/>
              <a:t>Int</a:t>
            </a:r>
            <a:r>
              <a:rPr lang="en-US" dirty="0"/>
              <a:t>): </a:t>
            </a:r>
            <a:r>
              <a:rPr lang="en-US" b="1" dirty="0"/>
              <a:t>Array[K]</a:t>
            </a:r>
            <a:r>
              <a:rPr lang="en-US" dirty="0"/>
              <a:t> =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ordering = implicitly[Ordering[K]]</a:t>
            </a:r>
          </a:p>
          <a:p>
            <a:r>
              <a:rPr lang="en-US" dirty="0"/>
              <a:t>    </a:t>
            </a:r>
            <a:r>
              <a:rPr lang="en-US" b="1" dirty="0" err="1"/>
              <a:t>val</a:t>
            </a:r>
            <a:r>
              <a:rPr lang="en-US" b="1" dirty="0"/>
              <a:t> ordered = </a:t>
            </a:r>
            <a:r>
              <a:rPr lang="en-US" b="1" dirty="0" err="1"/>
              <a:t>candidates.sortBy</a:t>
            </a:r>
            <a:r>
              <a:rPr lang="en-US" b="1" dirty="0"/>
              <a:t>(_._1)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b="1" dirty="0" err="1"/>
              <a:t>numCandidates</a:t>
            </a:r>
            <a:r>
              <a:rPr lang="en-US" b="1" dirty="0"/>
              <a:t> = </a:t>
            </a:r>
            <a:r>
              <a:rPr lang="en-US" b="1" dirty="0" err="1" smtClean="0"/>
              <a:t>ordered.size</a:t>
            </a:r>
            <a:r>
              <a:rPr lang="en-US" dirty="0" smtClean="0"/>
              <a:t>;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sumWeights</a:t>
            </a:r>
            <a:r>
              <a:rPr lang="en-US" b="1" dirty="0"/>
              <a:t> = </a:t>
            </a:r>
            <a:r>
              <a:rPr lang="en-US" b="1" dirty="0" err="1"/>
              <a:t>ordered.map</a:t>
            </a:r>
            <a:r>
              <a:rPr lang="en-US" b="1" dirty="0"/>
              <a:t>(_._2.toDouble).sum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b="1" dirty="0"/>
              <a:t>step = </a:t>
            </a:r>
            <a:r>
              <a:rPr lang="en-US" b="1" dirty="0" err="1"/>
              <a:t>sumWeights</a:t>
            </a:r>
            <a:r>
              <a:rPr lang="en-US" b="1" dirty="0"/>
              <a:t> / partitions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cumWeight</a:t>
            </a:r>
            <a:r>
              <a:rPr lang="en-US" dirty="0"/>
              <a:t> = </a:t>
            </a:r>
            <a:r>
              <a:rPr lang="en-US" dirty="0" smtClean="0"/>
              <a:t>0.0;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b="1" dirty="0"/>
              <a:t>target = </a:t>
            </a:r>
            <a:r>
              <a:rPr lang="en-US" b="1" dirty="0" smtClean="0"/>
              <a:t>step</a:t>
            </a:r>
            <a:r>
              <a:rPr lang="en-US" dirty="0" smtClean="0"/>
              <a:t>;  </a:t>
            </a:r>
            <a:r>
              <a:rPr lang="en-US" dirty="0" err="1"/>
              <a:t>val</a:t>
            </a:r>
            <a:r>
              <a:rPr lang="en-US" dirty="0"/>
              <a:t> bounds = </a:t>
            </a:r>
            <a:r>
              <a:rPr lang="en-US" dirty="0" err="1"/>
              <a:t>ArrayBuffer.empty</a:t>
            </a:r>
            <a:r>
              <a:rPr lang="en-US" dirty="0"/>
              <a:t>[K]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0; </a:t>
            </a:r>
            <a:r>
              <a:rPr lang="en-US" dirty="0" err="1"/>
              <a:t>var</a:t>
            </a:r>
            <a:r>
              <a:rPr lang="en-US" dirty="0"/>
              <a:t> j = 0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previousBound</a:t>
            </a:r>
            <a:r>
              <a:rPr lang="en-US" dirty="0"/>
              <a:t> = </a:t>
            </a:r>
            <a:r>
              <a:rPr lang="en-US" dirty="0" err="1"/>
              <a:t>Option.empty</a:t>
            </a:r>
            <a:r>
              <a:rPr lang="en-US" dirty="0"/>
              <a:t>[K]</a:t>
            </a:r>
          </a:p>
          <a:p>
            <a:r>
              <a:rPr lang="en-US" dirty="0"/>
              <a:t>    while </a:t>
            </a:r>
            <a:r>
              <a:rPr lang="en-US" b="1" dirty="0"/>
              <a:t>((</a:t>
            </a:r>
            <a:r>
              <a:rPr lang="en-US" b="1" dirty="0" err="1"/>
              <a:t>i</a:t>
            </a:r>
            <a:r>
              <a:rPr lang="en-US" b="1" dirty="0"/>
              <a:t> &lt; </a:t>
            </a:r>
            <a:r>
              <a:rPr lang="en-US" b="1" dirty="0" err="1"/>
              <a:t>numCandidates</a:t>
            </a:r>
            <a:r>
              <a:rPr lang="en-US" b="1" dirty="0"/>
              <a:t>) &amp;&amp; (j &lt; partitions - 1)) </a:t>
            </a:r>
            <a:r>
              <a:rPr lang="en-US" dirty="0"/>
              <a:t>{</a:t>
            </a:r>
          </a:p>
          <a:p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 (key, weight) = ordered(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 err="1"/>
              <a:t>cumWeight</a:t>
            </a:r>
            <a:r>
              <a:rPr lang="en-US" dirty="0"/>
              <a:t> += weight</a:t>
            </a:r>
          </a:p>
          <a:p>
            <a:r>
              <a:rPr lang="en-US" dirty="0"/>
              <a:t>      if (</a:t>
            </a:r>
            <a:r>
              <a:rPr lang="en-US" dirty="0" err="1"/>
              <a:t>cumWeight</a:t>
            </a:r>
            <a:r>
              <a:rPr lang="en-US" dirty="0"/>
              <a:t> &gt;= target) {</a:t>
            </a:r>
          </a:p>
          <a:p>
            <a:r>
              <a:rPr lang="en-US" dirty="0"/>
              <a:t>        // Skip duplicate values.</a:t>
            </a:r>
          </a:p>
          <a:p>
            <a:r>
              <a:rPr lang="en-US" dirty="0"/>
              <a:t>        if (</a:t>
            </a:r>
            <a:r>
              <a:rPr lang="en-US" dirty="0" err="1"/>
              <a:t>previousBound.isEmpty</a:t>
            </a:r>
            <a:r>
              <a:rPr lang="en-US" dirty="0"/>
              <a:t> || ordering.gt(key, </a:t>
            </a:r>
            <a:r>
              <a:rPr lang="en-US" dirty="0" err="1"/>
              <a:t>previousBound.get</a:t>
            </a:r>
            <a:r>
              <a:rPr lang="en-US" dirty="0"/>
              <a:t>)) {</a:t>
            </a:r>
          </a:p>
          <a:p>
            <a:r>
              <a:rPr lang="en-US" dirty="0"/>
              <a:t>          bounds += key</a:t>
            </a:r>
          </a:p>
          <a:p>
            <a:r>
              <a:rPr lang="en-US" dirty="0"/>
              <a:t>          target += step</a:t>
            </a:r>
          </a:p>
          <a:p>
            <a:r>
              <a:rPr lang="en-US" dirty="0"/>
              <a:t>          j += 1</a:t>
            </a:r>
          </a:p>
          <a:p>
            <a:r>
              <a:rPr lang="en-US" dirty="0"/>
              <a:t>          </a:t>
            </a:r>
            <a:r>
              <a:rPr lang="en-US" dirty="0" err="1"/>
              <a:t>previousBound</a:t>
            </a:r>
            <a:r>
              <a:rPr lang="en-US" dirty="0"/>
              <a:t> = Some(key)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</a:t>
            </a:r>
            <a:r>
              <a:rPr lang="en-US" dirty="0" err="1"/>
              <a:t>i</a:t>
            </a:r>
            <a:r>
              <a:rPr lang="en-US" dirty="0"/>
              <a:t> += 1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bounds.toArray</a:t>
            </a:r>
            <a:endParaRPr lang="en-US" dirty="0"/>
          </a:p>
          <a:p>
            <a:r>
              <a:rPr lang="en-US" dirty="0"/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55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0"/>
            <a:ext cx="12070080" cy="10797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Spark </a:t>
            </a:r>
            <a:r>
              <a:rPr lang="en-US" dirty="0" smtClean="0"/>
              <a:t>sort </a:t>
            </a:r>
            <a:r>
              <a:rPr lang="en-US" dirty="0" smtClean="0"/>
              <a:t>flow	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60448" y="1459894"/>
            <a:ext cx="2002536" cy="119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{1,2,3,4,7,8}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49240" y="1459894"/>
            <a:ext cx="2121408" cy="121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{1,1,9,8,3}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10712" y="3906678"/>
            <a:ext cx="2130552" cy="112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{1,2,3,4,1,1,3}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756904" y="1438909"/>
            <a:ext cx="2194560" cy="119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{1,2,9,0,1,10}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293864" y="3918171"/>
            <a:ext cx="2130552" cy="112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{7,8,9,8,9,10}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410712" y="5338190"/>
            <a:ext cx="2130552" cy="112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{1,1,2,3,3,4}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293864" y="5365432"/>
            <a:ext cx="2130552" cy="112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{7,8,8,9,9,10}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24128" y="1097280"/>
            <a:ext cx="10972800" cy="2011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024128" y="3790822"/>
            <a:ext cx="10972800" cy="2914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Цилиндр 12"/>
          <p:cNvSpPr/>
          <p:nvPr/>
        </p:nvSpPr>
        <p:spPr>
          <a:xfrm>
            <a:off x="6071616" y="3200304"/>
            <a:ext cx="685800" cy="3950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Цилиндр 13"/>
          <p:cNvSpPr/>
          <p:nvPr/>
        </p:nvSpPr>
        <p:spPr>
          <a:xfrm>
            <a:off x="2724912" y="3200305"/>
            <a:ext cx="685800" cy="3950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Цилиндр 14"/>
          <p:cNvSpPr/>
          <p:nvPr/>
        </p:nvSpPr>
        <p:spPr>
          <a:xfrm>
            <a:off x="9511284" y="3147553"/>
            <a:ext cx="685800" cy="3950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Соединительная линия уступом 15"/>
          <p:cNvCxnSpPr>
            <a:stCxn id="14" idx="3"/>
            <a:endCxn id="6" idx="0"/>
          </p:cNvCxnSpPr>
          <p:nvPr/>
        </p:nvCxnSpPr>
        <p:spPr>
          <a:xfrm rot="16200000" flipH="1">
            <a:off x="3616214" y="3046904"/>
            <a:ext cx="311372" cy="1408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3" idx="3"/>
            <a:endCxn id="6" idx="0"/>
          </p:cNvCxnSpPr>
          <p:nvPr/>
        </p:nvCxnSpPr>
        <p:spPr>
          <a:xfrm rot="5400000">
            <a:off x="5289566" y="2781727"/>
            <a:ext cx="311373" cy="1938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5" idx="3"/>
            <a:endCxn id="6" idx="0"/>
          </p:cNvCxnSpPr>
          <p:nvPr/>
        </p:nvCxnSpPr>
        <p:spPr>
          <a:xfrm rot="5400000">
            <a:off x="6983024" y="1035518"/>
            <a:ext cx="364124" cy="5378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4" idx="3"/>
            <a:endCxn id="8" idx="0"/>
          </p:cNvCxnSpPr>
          <p:nvPr/>
        </p:nvCxnSpPr>
        <p:spPr>
          <a:xfrm rot="16200000" flipH="1">
            <a:off x="5552044" y="1111074"/>
            <a:ext cx="322865" cy="52913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13" idx="3"/>
            <a:endCxn id="8" idx="0"/>
          </p:cNvCxnSpPr>
          <p:nvPr/>
        </p:nvCxnSpPr>
        <p:spPr>
          <a:xfrm rot="16200000" flipH="1">
            <a:off x="7225395" y="2784426"/>
            <a:ext cx="322866" cy="1944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3"/>
            <a:endCxn id="8" idx="0"/>
          </p:cNvCxnSpPr>
          <p:nvPr/>
        </p:nvCxnSpPr>
        <p:spPr>
          <a:xfrm rot="5400000">
            <a:off x="8918854" y="2982840"/>
            <a:ext cx="375617" cy="1495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Стрелка вниз 21"/>
          <p:cNvSpPr/>
          <p:nvPr/>
        </p:nvSpPr>
        <p:spPr>
          <a:xfrm>
            <a:off x="4343400" y="5056632"/>
            <a:ext cx="132588" cy="217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8292846" y="5082842"/>
            <a:ext cx="132588" cy="217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/>
          <p:cNvSpPr/>
          <p:nvPr/>
        </p:nvSpPr>
        <p:spPr>
          <a:xfrm>
            <a:off x="3067811" y="2676046"/>
            <a:ext cx="60198" cy="524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/>
          <p:cNvSpPr/>
          <p:nvPr/>
        </p:nvSpPr>
        <p:spPr>
          <a:xfrm>
            <a:off x="6400800" y="2695003"/>
            <a:ext cx="60198" cy="524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/>
          <p:cNvSpPr/>
          <p:nvPr/>
        </p:nvSpPr>
        <p:spPr>
          <a:xfrm>
            <a:off x="9854184" y="2636773"/>
            <a:ext cx="60198" cy="524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Цилиндр 26"/>
          <p:cNvSpPr/>
          <p:nvPr/>
        </p:nvSpPr>
        <p:spPr>
          <a:xfrm>
            <a:off x="3129533" y="3200303"/>
            <a:ext cx="685800" cy="3950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Цилиндр 27"/>
          <p:cNvSpPr/>
          <p:nvPr/>
        </p:nvSpPr>
        <p:spPr>
          <a:xfrm>
            <a:off x="6585966" y="3218952"/>
            <a:ext cx="685800" cy="3950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Цилиндр 28"/>
          <p:cNvSpPr/>
          <p:nvPr/>
        </p:nvSpPr>
        <p:spPr>
          <a:xfrm>
            <a:off x="9886429" y="3186146"/>
            <a:ext cx="685800" cy="3950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47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Summary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Sort</a:t>
            </a:r>
          </a:p>
          <a:p>
            <a:r>
              <a:rPr lang="en-US" b="1" dirty="0" err="1"/>
              <a:t>ShuffleExchangeExec</a:t>
            </a:r>
            <a:endParaRPr lang="en-US" altLang="ru-RU" b="1" dirty="0"/>
          </a:p>
          <a:p>
            <a:r>
              <a:rPr lang="ru-RU" altLang="ru-RU" b="1" dirty="0" err="1"/>
              <a:t>RangePartitioner</a:t>
            </a:r>
            <a:endParaRPr lang="en-US" altLang="ru-RU" b="1" dirty="0"/>
          </a:p>
          <a:p>
            <a:r>
              <a:rPr lang="ru-RU" altLang="ru-RU" b="1" dirty="0" err="1"/>
              <a:t>rangeBounds</a:t>
            </a:r>
            <a:endParaRPr lang="en-US" altLang="ru-RU" b="1" dirty="0"/>
          </a:p>
          <a:p>
            <a:r>
              <a:rPr lang="ru-RU" b="1" dirty="0" err="1"/>
              <a:t>Reservoir</a:t>
            </a:r>
            <a:r>
              <a:rPr lang="ru-RU" b="1" dirty="0"/>
              <a:t> </a:t>
            </a:r>
            <a:r>
              <a:rPr lang="ru-RU" b="1" dirty="0" err="1"/>
              <a:t>sampling</a:t>
            </a:r>
            <a:endParaRPr lang="ru-RU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6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044174"/>
            <a:ext cx="12108873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sqlContext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createDataset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[Person]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(1,"A"),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(2,"B"),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(3,"C")))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30" y="3504787"/>
            <a:ext cx="19907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1493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== Parsed Logical Plan ==</a:t>
            </a:r>
          </a:p>
          <a:p>
            <a:r>
              <a:rPr lang="en-US" sz="2400" dirty="0"/>
              <a:t>'Sort ['id DESC NULLS LAST], true</a:t>
            </a:r>
          </a:p>
          <a:p>
            <a:r>
              <a:rPr lang="en-US" sz="2400" dirty="0"/>
              <a:t>+- </a:t>
            </a:r>
            <a:r>
              <a:rPr lang="en-US" sz="2400" dirty="0" err="1"/>
              <a:t>LocalRelation</a:t>
            </a:r>
            <a:r>
              <a:rPr lang="en-US" sz="2400" dirty="0"/>
              <a:t> [id#2, name#3]</a:t>
            </a:r>
          </a:p>
          <a:p>
            <a:endParaRPr lang="en-US" sz="2400" dirty="0"/>
          </a:p>
          <a:p>
            <a:r>
              <a:rPr lang="en-US" sz="2400" dirty="0"/>
              <a:t>== Analyzed Logical Plan ==</a:t>
            </a:r>
          </a:p>
          <a:p>
            <a:r>
              <a:rPr lang="en-US" sz="2400" dirty="0"/>
              <a:t>id: </a:t>
            </a:r>
            <a:r>
              <a:rPr lang="en-US" sz="2400" dirty="0" err="1"/>
              <a:t>int</a:t>
            </a:r>
            <a:r>
              <a:rPr lang="en-US" sz="2400" dirty="0"/>
              <a:t>, name: string</a:t>
            </a:r>
          </a:p>
          <a:p>
            <a:r>
              <a:rPr lang="en-US" sz="2400" dirty="0"/>
              <a:t>Sort [id#2 DESC NULLS LAST], true</a:t>
            </a:r>
          </a:p>
          <a:p>
            <a:r>
              <a:rPr lang="en-US" sz="2400" dirty="0"/>
              <a:t>+- </a:t>
            </a:r>
            <a:r>
              <a:rPr lang="en-US" sz="2400" dirty="0" err="1"/>
              <a:t>LocalRelation</a:t>
            </a:r>
            <a:r>
              <a:rPr lang="en-US" sz="2400" dirty="0"/>
              <a:t> [id#2, name#3]</a:t>
            </a:r>
          </a:p>
          <a:p>
            <a:endParaRPr lang="en-US" sz="2400" dirty="0"/>
          </a:p>
          <a:p>
            <a:r>
              <a:rPr lang="en-US" sz="2400" dirty="0"/>
              <a:t>== Optimized Logical Plan ==</a:t>
            </a:r>
          </a:p>
          <a:p>
            <a:r>
              <a:rPr lang="en-US" sz="2400" dirty="0"/>
              <a:t>Sort [id#2 DESC NULLS LAST], true</a:t>
            </a:r>
          </a:p>
          <a:p>
            <a:r>
              <a:rPr lang="en-US" sz="2400" dirty="0"/>
              <a:t>+- </a:t>
            </a:r>
            <a:r>
              <a:rPr lang="en-US" sz="2400" dirty="0" err="1"/>
              <a:t>LocalRelation</a:t>
            </a:r>
            <a:r>
              <a:rPr lang="en-US" sz="2400" dirty="0"/>
              <a:t> [id#2, name#3]</a:t>
            </a:r>
          </a:p>
          <a:p>
            <a:endParaRPr lang="en-US" sz="2400" dirty="0"/>
          </a:p>
          <a:p>
            <a:r>
              <a:rPr lang="en-US" sz="2400" dirty="0"/>
              <a:t>== Physical Plan ==</a:t>
            </a:r>
          </a:p>
          <a:p>
            <a:r>
              <a:rPr lang="en-US" sz="2400" dirty="0"/>
              <a:t>*(1) Sort [id#2 DESC NULLS LAST], true, 0</a:t>
            </a:r>
          </a:p>
          <a:p>
            <a:r>
              <a:rPr lang="en-US" sz="2400" dirty="0"/>
              <a:t>+- Exchange </a:t>
            </a:r>
            <a:r>
              <a:rPr lang="en-US" sz="2400" b="1" dirty="0" err="1"/>
              <a:t>rangepartitioning</a:t>
            </a:r>
            <a:r>
              <a:rPr lang="en-US" sz="2400" b="1" dirty="0"/>
              <a:t>(id#2 DESC NULLS LAST</a:t>
            </a:r>
            <a:r>
              <a:rPr lang="en-US" sz="2400" dirty="0"/>
              <a:t>, </a:t>
            </a:r>
            <a:r>
              <a:rPr lang="en-US" sz="2400" b="1" dirty="0"/>
              <a:t>200</a:t>
            </a:r>
            <a:r>
              <a:rPr lang="en-US" sz="2400" dirty="0"/>
              <a:t>), true, [id=#7]</a:t>
            </a:r>
          </a:p>
          <a:p>
            <a:r>
              <a:rPr lang="en-US" sz="2400" dirty="0"/>
              <a:t>   +- </a:t>
            </a:r>
            <a:r>
              <a:rPr lang="en-US" sz="2400" dirty="0" err="1"/>
              <a:t>LocalTableScan</a:t>
            </a:r>
            <a:r>
              <a:rPr lang="en-US" sz="2400" dirty="0"/>
              <a:t> [id#2, name#3]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6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83" y="1160335"/>
            <a:ext cx="6267450" cy="43910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451" y="270510"/>
            <a:ext cx="13906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ShuffleExchange</a:t>
            </a:r>
            <a:r>
              <a:rPr lang="en-US" b="1" i="1" dirty="0" err="1"/>
              <a:t>Exec</a:t>
            </a:r>
            <a:endParaRPr lang="ru-RU" b="1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136339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protected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doExecute</a:t>
            </a:r>
            <a:r>
              <a:rPr lang="en-US" b="1" dirty="0"/>
              <a:t>()</a:t>
            </a:r>
            <a:r>
              <a:rPr lang="en-US" dirty="0"/>
              <a:t>: RDD[</a:t>
            </a:r>
            <a:r>
              <a:rPr lang="en-US" dirty="0" err="1"/>
              <a:t>InternalRow</a:t>
            </a:r>
            <a:r>
              <a:rPr lang="en-US" dirty="0"/>
              <a:t>] = </a:t>
            </a:r>
            <a:r>
              <a:rPr lang="en-US" dirty="0" err="1"/>
              <a:t>attachTree</a:t>
            </a:r>
            <a:r>
              <a:rPr lang="en-US" dirty="0"/>
              <a:t>(this, "execute") {</a:t>
            </a:r>
          </a:p>
          <a:p>
            <a:r>
              <a:rPr lang="en-US" dirty="0"/>
              <a:t>    // Returns the same </a:t>
            </a:r>
            <a:r>
              <a:rPr lang="en-US" dirty="0" err="1"/>
              <a:t>ShuffleRowRDD</a:t>
            </a:r>
            <a:r>
              <a:rPr lang="en-US" dirty="0"/>
              <a:t> if this plan is used by multiple plans.</a:t>
            </a:r>
          </a:p>
          <a:p>
            <a:r>
              <a:rPr lang="en-US" dirty="0"/>
              <a:t>    if (</a:t>
            </a:r>
            <a:r>
              <a:rPr lang="en-US" dirty="0" err="1"/>
              <a:t>cachedShuffleRDD</a:t>
            </a:r>
            <a:r>
              <a:rPr lang="en-US" dirty="0"/>
              <a:t> == null) {</a:t>
            </a:r>
          </a:p>
          <a:p>
            <a:r>
              <a:rPr lang="en-US" dirty="0"/>
              <a:t>      </a:t>
            </a:r>
            <a:r>
              <a:rPr lang="en-US" dirty="0" err="1"/>
              <a:t>cachedShuffleRDD</a:t>
            </a:r>
            <a:r>
              <a:rPr lang="en-US" dirty="0"/>
              <a:t> = </a:t>
            </a:r>
            <a:r>
              <a:rPr lang="en-US" b="1" dirty="0" err="1"/>
              <a:t>createShuffledRDD</a:t>
            </a:r>
            <a:r>
              <a:rPr lang="en-US" b="1" dirty="0"/>
              <a:t>(None)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cachedShuffleRDD</a:t>
            </a:r>
            <a:endParaRPr lang="en-US" dirty="0"/>
          </a:p>
          <a:p>
            <a:r>
              <a:rPr lang="en-US" dirty="0"/>
              <a:t>  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71728" y="4491704"/>
            <a:ext cx="9726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createShuffledRDD</a:t>
            </a:r>
            <a:r>
              <a:rPr lang="en-US" dirty="0"/>
              <a:t>(</a:t>
            </a:r>
            <a:r>
              <a:rPr lang="en-US" dirty="0" err="1"/>
              <a:t>partitionStartIndices</a:t>
            </a:r>
            <a:r>
              <a:rPr lang="en-US" dirty="0"/>
              <a:t>: Option[Array[</a:t>
            </a:r>
            <a:r>
              <a:rPr lang="en-US" dirty="0" err="1"/>
              <a:t>Int</a:t>
            </a:r>
            <a:r>
              <a:rPr lang="en-US" dirty="0"/>
              <a:t>]]): </a:t>
            </a:r>
            <a:r>
              <a:rPr lang="en-US" dirty="0" err="1"/>
              <a:t>ShuffledRowRDD</a:t>
            </a:r>
            <a:r>
              <a:rPr lang="en-US" dirty="0"/>
              <a:t> = {</a:t>
            </a:r>
          </a:p>
          <a:p>
            <a:r>
              <a:rPr lang="en-US" dirty="0"/>
              <a:t>    new </a:t>
            </a:r>
            <a:r>
              <a:rPr lang="en-US" b="1" dirty="0" err="1"/>
              <a:t>ShuffledRowRDD</a:t>
            </a:r>
            <a:r>
              <a:rPr lang="en-US" b="1" dirty="0"/>
              <a:t>(</a:t>
            </a:r>
            <a:r>
              <a:rPr lang="en-US" b="1" dirty="0" err="1"/>
              <a:t>shuffleDependency</a:t>
            </a:r>
            <a:r>
              <a:rPr lang="en-US" b="1" dirty="0"/>
              <a:t>, </a:t>
            </a:r>
            <a:r>
              <a:rPr lang="en-US" b="1" dirty="0" err="1"/>
              <a:t>readMetrics</a:t>
            </a:r>
            <a:r>
              <a:rPr lang="en-US" b="1" dirty="0"/>
              <a:t>, </a:t>
            </a:r>
            <a:r>
              <a:rPr lang="en-US" b="1" dirty="0" err="1"/>
              <a:t>partitionStartIndices</a:t>
            </a:r>
            <a:r>
              <a:rPr lang="en-US" b="1" dirty="0"/>
              <a:t>)</a:t>
            </a:r>
          </a:p>
          <a:p>
            <a:r>
              <a:rPr lang="en-US" dirty="0"/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2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class  </a:t>
            </a:r>
            <a:r>
              <a:rPr lang="en-US" dirty="0" err="1"/>
              <a:t>ShuffleExchangeExec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" y="1646804"/>
            <a:ext cx="12192000" cy="47089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partitioning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newPartitioning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Those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ShuffleExchangeExec.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prepareShuffleDependency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inputRDD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child.output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outputPartitioning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8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-277091" y="1475559"/>
            <a:ext cx="13049855" cy="5355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RangePartitioning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sortingExpressions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large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800" b="1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en-US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affect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deciding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RangePartitioner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rddForSampling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rdd.mapPartitionsInternal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UnsafeProjection.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sortingExpressions.map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outputAttributes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mutablePair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MutablePair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Internally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RangePartitioner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iter.map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mutablePair.update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LazilyGeneratedOrdering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orderingAttributes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RangePartitioner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rddForSampling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samplePointsPerPartitionHint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SQLConf.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.rangeExchangeSampleSizePerPartition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259"/>
            <a:ext cx="12091416" cy="144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ru-RU" dirty="0"/>
              <a:t>m</a:t>
            </a:r>
            <a:r>
              <a:rPr lang="en-US" altLang="ru-RU" dirty="0" smtClean="0"/>
              <a:t>ethod </a:t>
            </a:r>
            <a:r>
              <a:rPr lang="en-US" altLang="ru-RU" b="1" dirty="0" err="1"/>
              <a:t>prepareShuffleDependency</a:t>
            </a:r>
            <a:r>
              <a:rPr lang="en-US" altLang="ru-RU" dirty="0"/>
              <a:t>  </a:t>
            </a:r>
            <a:r>
              <a:rPr lang="ru-RU" altLang="ru-RU" dirty="0" err="1"/>
              <a:t>ShuffleExchangeExec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7949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3577" y="1594008"/>
            <a:ext cx="11798423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spark.sql.execution.rangeExchange.sampleSizePerPartition</a:t>
            </a:r>
            <a:endParaRPr kumimoji="0" lang="en-US" altLang="ru-RU" sz="2400" b="1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points to sample per partition in order to determine </a:t>
            </a:r>
            <a:endParaRPr lang="en-US" alt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range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boundaries for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range partitioning, typically used in </a:t>
            </a:r>
            <a:endParaRPr lang="en-US" alt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sorting (without limit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efault:100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3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6820</TotalTime>
  <Words>1035</Words>
  <Application>Microsoft Office PowerPoint</Application>
  <PresentationFormat>Широкоэкранный</PresentationFormat>
  <Paragraphs>196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Тема Office</vt:lpstr>
      <vt:lpstr>Spark “sort” transformation  deep dive Part3</vt:lpstr>
      <vt:lpstr>Key point of distributed sort in spark</vt:lpstr>
      <vt:lpstr>Example</vt:lpstr>
      <vt:lpstr>Презентация PowerPoint</vt:lpstr>
      <vt:lpstr>Презентация PowerPoint</vt:lpstr>
      <vt:lpstr>ShuffleExchangeExec</vt:lpstr>
      <vt:lpstr>class  ShuffleExchangeExec</vt:lpstr>
      <vt:lpstr>method prepareShuffleDependency  ShuffleExchangeExec</vt:lpstr>
      <vt:lpstr>Презентация PowerPoint</vt:lpstr>
      <vt:lpstr>Class RangePartitioner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Summary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325</cp:revision>
  <dcterms:created xsi:type="dcterms:W3CDTF">2020-03-23T13:46:09Z</dcterms:created>
  <dcterms:modified xsi:type="dcterms:W3CDTF">2020-07-12T07:44:25Z</dcterms:modified>
</cp:coreProperties>
</file>