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0" r:id="rId3"/>
    <p:sldId id="273" r:id="rId4"/>
    <p:sldId id="288" r:id="rId5"/>
    <p:sldId id="294" r:id="rId6"/>
    <p:sldId id="304" r:id="rId7"/>
    <p:sldId id="309" r:id="rId8"/>
    <p:sldId id="310" r:id="rId9"/>
    <p:sldId id="265" r:id="rId10"/>
    <p:sldId id="270" r:id="rId11"/>
    <p:sldId id="291" r:id="rId12"/>
    <p:sldId id="292" r:id="rId13"/>
    <p:sldId id="296" r:id="rId14"/>
    <p:sldId id="300" r:id="rId15"/>
    <p:sldId id="293" r:id="rId16"/>
    <p:sldId id="289" r:id="rId17"/>
    <p:sldId id="290" r:id="rId18"/>
    <p:sldId id="295" r:id="rId19"/>
    <p:sldId id="297" r:id="rId20"/>
    <p:sldId id="301" r:id="rId21"/>
    <p:sldId id="298" r:id="rId22"/>
    <p:sldId id="299" r:id="rId23"/>
    <p:sldId id="302" r:id="rId24"/>
    <p:sldId id="303" r:id="rId25"/>
    <p:sldId id="307" r:id="rId26"/>
    <p:sldId id="305" r:id="rId27"/>
    <p:sldId id="306" r:id="rId28"/>
    <p:sldId id="308" r:id="rId29"/>
    <p:sldId id="274"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78"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721-1188-47D5-9044-022ECE8C9E54}" type="datetimeFigureOut">
              <a:rPr lang="ru-RU" smtClean="0"/>
              <a:t>26.07.2020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6F98-AD14-48F8-8B6B-9248A8B97F81}" type="slidenum">
              <a:rPr lang="ru-RU" smtClean="0"/>
              <a:t>‹#›</a:t>
            </a:fld>
            <a:endParaRPr lang="ru-RU"/>
          </a:p>
        </p:txBody>
      </p:sp>
    </p:spTree>
    <p:extLst>
      <p:ext uri="{BB962C8B-B14F-4D97-AF65-F5344CB8AC3E}">
        <p14:creationId xmlns:p14="http://schemas.microsoft.com/office/powerpoint/2010/main" val="284857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EE76F98-AD14-48F8-8B6B-9248A8B97F81}" type="slidenum">
              <a:rPr lang="ru-RU" smtClean="0"/>
              <a:t>18</a:t>
            </a:fld>
            <a:endParaRPr lang="ru-RU"/>
          </a:p>
        </p:txBody>
      </p:sp>
    </p:spTree>
    <p:extLst>
      <p:ext uri="{BB962C8B-B14F-4D97-AF65-F5344CB8AC3E}">
        <p14:creationId xmlns:p14="http://schemas.microsoft.com/office/powerpoint/2010/main" val="154499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34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7882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7379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9688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744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14153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4174B-3865-4C52-8BB2-B1080AE4813B}" type="datetimeFigureOut">
              <a:rPr lang="ru-RU" smtClean="0"/>
              <a:t>26.07.2020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11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4174B-3865-4C52-8BB2-B1080AE4813B}" type="datetimeFigureOut">
              <a:rPr lang="ru-RU" smtClean="0"/>
              <a:t>26.07.2020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35545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4174B-3865-4C52-8BB2-B1080AE4813B}" type="datetimeFigureOut">
              <a:rPr lang="ru-RU" smtClean="0"/>
              <a:t>26.07.2020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91083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84122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22529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D6AC-09EF-4EF3-8FAE-46BEF3A7E995}" type="slidenum">
              <a:rPr lang="ru-RU" smtClean="0"/>
              <a:t>‹#›</a:t>
            </a:fld>
            <a:endParaRPr lang="ru-RU"/>
          </a:p>
        </p:txBody>
      </p:sp>
    </p:spTree>
    <p:extLst>
      <p:ext uri="{BB962C8B-B14F-4D97-AF65-F5344CB8AC3E}">
        <p14:creationId xmlns:p14="http://schemas.microsoft.com/office/powerpoint/2010/main" val="412557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Radix_s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Timso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 Id="rId5" Type="http://schemas.openxmlformats.org/officeDocument/2006/relationships/hyperlink" Target="https://en.wikipedia.org/wiki/External_sorting" TargetMode="External"/><Relationship Id="rId4" Type="http://schemas.openxmlformats.org/officeDocument/2006/relationships/hyperlink" Target="https://en.wikipedia.org/wiki/Hybrid_algorith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research.microsoft.com/pubs/68249/alphasort.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smtClean="0"/>
              <a:t>Spark “sort” transformation </a:t>
            </a:r>
            <a:br>
              <a:rPr lang="en-US" dirty="0" smtClean="0"/>
            </a:br>
            <a:r>
              <a:rPr lang="en-US" dirty="0" smtClean="0"/>
              <a:t>deep dive</a:t>
            </a:r>
            <a:br>
              <a:rPr lang="en-US" dirty="0" smtClean="0"/>
            </a:br>
            <a:r>
              <a:rPr lang="en-US" dirty="0" smtClean="0"/>
              <a:t>Part4</a:t>
            </a:r>
            <a:endParaRPr lang="ru-RU" dirty="0"/>
          </a:p>
        </p:txBody>
      </p:sp>
      <p:sp>
        <p:nvSpPr>
          <p:cNvPr id="4" name="Подзаголовок 2"/>
          <p:cNvSpPr>
            <a:spLocks noGrp="1"/>
          </p:cNvSpPr>
          <p:nvPr>
            <p:ph type="subTitle" idx="1"/>
          </p:nvPr>
        </p:nvSpPr>
        <p:spPr>
          <a:xfrm>
            <a:off x="1524000" y="3986086"/>
            <a:ext cx="9144000" cy="1655762"/>
          </a:xfrm>
        </p:spPr>
        <p:txBody>
          <a:bodyPr>
            <a:normAutofit fontScale="92500" lnSpcReduction="10000"/>
          </a:bodyPr>
          <a:lstStyle/>
          <a:p>
            <a:r>
              <a:rPr lang="en-US" altLang="ru-RU" b="1" dirty="0" err="1" smtClean="0">
                <a:latin typeface="Courier New" panose="02070309020205020404" pitchFamily="49" charset="0"/>
                <a:cs typeface="Courier New" panose="02070309020205020404" pitchFamily="49" charset="0"/>
              </a:rPr>
              <a:t>SortExec</a:t>
            </a:r>
            <a:endParaRPr lang="en-US" b="1" dirty="0" smtClean="0"/>
          </a:p>
          <a:p>
            <a:pPr algn="r"/>
            <a:r>
              <a:rPr lang="en-US" dirty="0" smtClean="0"/>
              <a:t>Nikolay</a:t>
            </a:r>
          </a:p>
          <a:p>
            <a:pPr algn="r"/>
            <a:r>
              <a:rPr lang="en-US" dirty="0" smtClean="0"/>
              <a:t>Join us in telegram </a:t>
            </a:r>
            <a:r>
              <a:rPr lang="en-US" dirty="0" smtClean="0">
                <a:hlinkClick r:id="rId2"/>
              </a:rPr>
              <a:t>t.me/</a:t>
            </a:r>
            <a:r>
              <a:rPr lang="en-US" dirty="0" err="1" smtClean="0">
                <a:hlinkClick r:id="rId2"/>
              </a:rPr>
              <a:t>apache_spark</a:t>
            </a:r>
            <a:endParaRPr lang="en-US" dirty="0" smtClean="0"/>
          </a:p>
          <a:p>
            <a:pPr algn="r"/>
            <a:r>
              <a:rPr lang="en-US" dirty="0" smtClean="0"/>
              <a:t>July 2020</a:t>
            </a:r>
            <a:endParaRPr lang="ru-RU" dirty="0"/>
          </a:p>
        </p:txBody>
      </p:sp>
    </p:spTree>
    <p:extLst>
      <p:ext uri="{BB962C8B-B14F-4D97-AF65-F5344CB8AC3E}">
        <p14:creationId xmlns:p14="http://schemas.microsoft.com/office/powerpoint/2010/main" val="303336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025"/>
            <a:ext cx="12192000" cy="1325563"/>
          </a:xfrm>
        </p:spPr>
        <p:txBody>
          <a:bodyPr/>
          <a:lstStyle/>
          <a:p>
            <a:pPr algn="ctr"/>
            <a:r>
              <a:rPr lang="en-US" dirty="0" err="1" smtClean="0"/>
              <a:t>Sort</a:t>
            </a:r>
            <a:r>
              <a:rPr lang="en-US" b="1" i="1" dirty="0" err="1" smtClean="0"/>
              <a:t>Exec</a:t>
            </a:r>
            <a:endParaRPr lang="ru-RU" b="1" i="1" dirty="0"/>
          </a:p>
        </p:txBody>
      </p:sp>
      <p:sp>
        <p:nvSpPr>
          <p:cNvPr id="6" name="Rectangle 2"/>
          <p:cNvSpPr>
            <a:spLocks noChangeArrowheads="1"/>
          </p:cNvSpPr>
          <p:nvPr/>
        </p:nvSpPr>
        <p:spPr bwMode="auto">
          <a:xfrm>
            <a:off x="110836" y="1761770"/>
            <a:ext cx="12081163" cy="489364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protected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doExecute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RDD[</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child.execute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mapPartitionsInternal</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createSorter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sorter.sort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iter.asInstanceOf</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47201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method </a:t>
            </a:r>
            <a:r>
              <a:rPr lang="en-US" b="1" dirty="0" err="1" smtClean="0"/>
              <a:t>createSorter</a:t>
            </a:r>
            <a:r>
              <a:rPr lang="en-US" dirty="0" smtClean="0"/>
              <a:t> of </a:t>
            </a:r>
            <a:r>
              <a:rPr lang="en-US" b="1" dirty="0" err="1" smtClean="0"/>
              <a:t>SortExec</a:t>
            </a:r>
            <a:endParaRPr lang="ru-RU" b="1" dirty="0"/>
          </a:p>
        </p:txBody>
      </p:sp>
      <p:sp>
        <p:nvSpPr>
          <p:cNvPr id="5" name="Rectangle 2"/>
          <p:cNvSpPr>
            <a:spLocks noChangeArrowheads="1"/>
          </p:cNvSpPr>
          <p:nvPr/>
        </p:nvSpPr>
        <p:spPr bwMode="auto">
          <a:xfrm>
            <a:off x="0" y="822750"/>
            <a:ext cx="12167113"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method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invoked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only</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each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SortExec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instance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initialize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both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plan.execute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are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using</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need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call</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function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outside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class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should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make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39242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617" y="610136"/>
            <a:ext cx="12189383" cy="62478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comparator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comparing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BindReferences.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bindReference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sortOrder.head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output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getPrefixComparator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enableRadixSort</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&amp;&amp;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sortOrder.length</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1 &amp;&amp;</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canSortFullyWithPrefix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generator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UnsafeProjection.</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private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computePrefix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prefixProjection.apply</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(0)</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value</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nullValue</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else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prefix.getLong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(0)</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endParaRPr kumimoji="0" lang="ru-RU" altLang="ru-RU" sz="2000" b="0" i="0" u="none" strike="noStrike" cap="none" normalizeH="0" baseline="0" dirty="0" smtClean="0">
              <a:ln>
                <a:noFill/>
              </a:ln>
              <a:effectLst/>
              <a:latin typeface="Arial" panose="020B0604020202020204" pitchFamily="34" charset="0"/>
            </a:endParaRPr>
          </a:p>
        </p:txBody>
      </p:sp>
      <p:sp>
        <p:nvSpPr>
          <p:cNvPr id="2" name="Прямоугольник 1"/>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 of </a:t>
            </a:r>
            <a:r>
              <a:rPr lang="en-US" sz="4400" b="1" dirty="0" err="1" smtClean="0">
                <a:latin typeface="+mj-lt"/>
                <a:ea typeface="+mj-ea"/>
                <a:cs typeface="+mj-cs"/>
              </a:rPr>
              <a:t>SortExec</a:t>
            </a:r>
            <a:r>
              <a:rPr lang="en-US" sz="4400" b="1" dirty="0" smtClean="0">
                <a:latin typeface="+mj-lt"/>
                <a:ea typeface="+mj-ea"/>
                <a:cs typeface="+mj-cs"/>
              </a:rPr>
              <a:t> </a:t>
            </a:r>
            <a:endParaRPr lang="ru-RU" sz="4400" b="1" dirty="0">
              <a:latin typeface="+mj-lt"/>
              <a:ea typeface="+mj-ea"/>
              <a:cs typeface="+mj-cs"/>
            </a:endParaRPr>
          </a:p>
        </p:txBody>
      </p:sp>
    </p:spTree>
    <p:extLst>
      <p:ext uri="{BB962C8B-B14F-4D97-AF65-F5344CB8AC3E}">
        <p14:creationId xmlns:p14="http://schemas.microsoft.com/office/powerpoint/2010/main" val="637504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5491" y="1028343"/>
            <a:ext cx="11693236" cy="5262979"/>
          </a:xfrm>
          <a:prstGeom prst="rect">
            <a:avLst/>
          </a:prstGeom>
        </p:spPr>
        <p:txBody>
          <a:bodyPr wrap="square">
            <a:spAutoFit/>
          </a:bodyPr>
          <a:lstStyle/>
          <a:p>
            <a:r>
              <a:rPr lang="en-US" sz="2400" dirty="0"/>
              <a:t> /**</a:t>
            </a:r>
          </a:p>
          <a:p>
            <a:r>
              <a:rPr lang="en-US" sz="2400" dirty="0"/>
              <a:t>   * Returns whether the specified </a:t>
            </a:r>
            <a:r>
              <a:rPr lang="en-US" sz="2400" dirty="0" err="1"/>
              <a:t>SortOrder</a:t>
            </a:r>
            <a:r>
              <a:rPr lang="en-US" sz="2400" dirty="0"/>
              <a:t> can be satisfied with a radix sort on the prefix.</a:t>
            </a:r>
          </a:p>
          <a:p>
            <a:r>
              <a:rPr lang="en-US" sz="2400" dirty="0"/>
              <a:t>   */</a:t>
            </a:r>
          </a:p>
          <a:p>
            <a:r>
              <a:rPr lang="en-US" sz="2400" dirty="0"/>
              <a:t>  </a:t>
            </a:r>
            <a:r>
              <a:rPr lang="en-US" sz="2400" dirty="0" err="1"/>
              <a:t>def</a:t>
            </a:r>
            <a:r>
              <a:rPr lang="en-US" sz="2400" dirty="0"/>
              <a:t> </a:t>
            </a:r>
            <a:r>
              <a:rPr lang="en-US" sz="2400" b="1" dirty="0" err="1"/>
              <a:t>canSortFullyWithPrefix</a:t>
            </a:r>
            <a:r>
              <a:rPr lang="en-US" sz="2400" dirty="0"/>
              <a:t>(</a:t>
            </a:r>
            <a:r>
              <a:rPr lang="en-US" sz="2400" dirty="0" err="1"/>
              <a:t>sortOrder</a:t>
            </a:r>
            <a:r>
              <a:rPr lang="en-US" sz="2400" dirty="0"/>
              <a:t>: </a:t>
            </a:r>
            <a:r>
              <a:rPr lang="en-US" sz="2400" dirty="0" err="1"/>
              <a:t>SortOrder</a:t>
            </a:r>
            <a:r>
              <a:rPr lang="en-US" sz="2400" dirty="0"/>
              <a:t>): Boolean = {</a:t>
            </a:r>
          </a:p>
          <a:p>
            <a:r>
              <a:rPr lang="en-US" sz="2400" dirty="0"/>
              <a:t>    </a:t>
            </a:r>
            <a:r>
              <a:rPr lang="en-US" sz="2400" dirty="0" err="1"/>
              <a:t>sortOrder.dataType</a:t>
            </a:r>
            <a:r>
              <a:rPr lang="en-US" sz="2400" dirty="0"/>
              <a:t> match {</a:t>
            </a:r>
          </a:p>
          <a:p>
            <a:r>
              <a:rPr lang="en-US" sz="2400" dirty="0"/>
              <a:t>      case </a:t>
            </a:r>
            <a:r>
              <a:rPr lang="en-US" sz="2400" b="1" dirty="0" err="1"/>
              <a:t>BooleanType</a:t>
            </a:r>
            <a:r>
              <a:rPr lang="en-US" sz="2400" b="1" dirty="0"/>
              <a:t> | </a:t>
            </a:r>
            <a:r>
              <a:rPr lang="en-US" sz="2400" b="1" dirty="0" err="1"/>
              <a:t>ByteType</a:t>
            </a:r>
            <a:r>
              <a:rPr lang="en-US" sz="2400" b="1" dirty="0"/>
              <a:t> | </a:t>
            </a:r>
            <a:r>
              <a:rPr lang="en-US" sz="2400" b="1" dirty="0" err="1"/>
              <a:t>ShortType</a:t>
            </a:r>
            <a:r>
              <a:rPr lang="en-US" sz="2400" b="1" dirty="0"/>
              <a:t> | </a:t>
            </a:r>
            <a:r>
              <a:rPr lang="en-US" sz="2400" b="1" dirty="0" err="1"/>
              <a:t>IntegerType</a:t>
            </a:r>
            <a:r>
              <a:rPr lang="en-US" sz="2400" b="1" dirty="0"/>
              <a:t> | </a:t>
            </a:r>
            <a:r>
              <a:rPr lang="en-US" sz="2400" b="1" dirty="0" err="1"/>
              <a:t>LongType</a:t>
            </a:r>
            <a:r>
              <a:rPr lang="en-US" sz="2400" b="1" dirty="0"/>
              <a:t> | </a:t>
            </a:r>
            <a:r>
              <a:rPr lang="en-US" sz="2400" b="1" dirty="0" err="1"/>
              <a:t>DateType</a:t>
            </a:r>
            <a:r>
              <a:rPr lang="en-US" sz="2400" b="1" dirty="0"/>
              <a:t> |</a:t>
            </a:r>
          </a:p>
          <a:p>
            <a:r>
              <a:rPr lang="en-US" sz="2400" b="1" dirty="0"/>
              <a:t>           </a:t>
            </a:r>
            <a:r>
              <a:rPr lang="en-US" sz="2400" b="1" dirty="0" err="1"/>
              <a:t>TimestampType</a:t>
            </a:r>
            <a:r>
              <a:rPr lang="en-US" sz="2400" b="1" dirty="0"/>
              <a:t> | </a:t>
            </a:r>
            <a:r>
              <a:rPr lang="en-US" sz="2400" b="1" dirty="0" err="1"/>
              <a:t>FloatType</a:t>
            </a:r>
            <a:r>
              <a:rPr lang="en-US" sz="2400" b="1" dirty="0"/>
              <a:t> | </a:t>
            </a:r>
            <a:r>
              <a:rPr lang="en-US" sz="2400" b="1" dirty="0" err="1"/>
              <a:t>DoubleType</a:t>
            </a:r>
            <a:r>
              <a:rPr lang="en-US" sz="2400" b="1" dirty="0"/>
              <a:t> =&gt;</a:t>
            </a:r>
          </a:p>
          <a:p>
            <a:r>
              <a:rPr lang="en-US" sz="2400" b="1" dirty="0"/>
              <a:t>        true</a:t>
            </a:r>
          </a:p>
          <a:p>
            <a:r>
              <a:rPr lang="en-US" sz="2400" dirty="0"/>
              <a:t>      case </a:t>
            </a:r>
            <a:r>
              <a:rPr lang="en-US" sz="2400" dirty="0" err="1"/>
              <a:t>dt</a:t>
            </a:r>
            <a:r>
              <a:rPr lang="en-US" sz="2400" dirty="0"/>
              <a:t>: </a:t>
            </a:r>
            <a:r>
              <a:rPr lang="en-US" sz="2400" b="1" dirty="0" err="1"/>
              <a:t>DecimalType</a:t>
            </a:r>
            <a:r>
              <a:rPr lang="en-US" sz="2400" b="1" dirty="0"/>
              <a:t> if </a:t>
            </a:r>
            <a:r>
              <a:rPr lang="en-US" sz="2400" b="1" dirty="0" err="1"/>
              <a:t>dt.precision</a:t>
            </a:r>
            <a:r>
              <a:rPr lang="en-US" sz="2400" b="1" dirty="0"/>
              <a:t> &lt;= </a:t>
            </a:r>
            <a:r>
              <a:rPr lang="en-US" sz="2400" b="1" dirty="0" err="1"/>
              <a:t>Decimal.MAX_LONG_DIGITS</a:t>
            </a:r>
            <a:r>
              <a:rPr lang="en-US" sz="2400" b="1" dirty="0"/>
              <a:t> =&gt;</a:t>
            </a:r>
          </a:p>
          <a:p>
            <a:r>
              <a:rPr lang="en-US" sz="2400" b="1" dirty="0"/>
              <a:t>        true</a:t>
            </a:r>
          </a:p>
          <a:p>
            <a:r>
              <a:rPr lang="en-US" sz="2400" dirty="0"/>
              <a:t>      case </a:t>
            </a:r>
            <a:r>
              <a:rPr lang="en-US" sz="2400" b="1" dirty="0"/>
              <a:t>_ =&gt;</a:t>
            </a:r>
          </a:p>
          <a:p>
            <a:r>
              <a:rPr lang="en-US" sz="2400" b="1" dirty="0"/>
              <a:t>        false</a:t>
            </a:r>
          </a:p>
          <a:p>
            <a:r>
              <a:rPr lang="en-US" sz="2400" dirty="0"/>
              <a:t>    }</a:t>
            </a:r>
          </a:p>
          <a:p>
            <a:r>
              <a:rPr lang="en-US" sz="2400" dirty="0"/>
              <a:t>  }</a:t>
            </a:r>
            <a:endParaRPr lang="ru-RU" sz="2400" dirty="0"/>
          </a:p>
        </p:txBody>
      </p:sp>
      <p:sp>
        <p:nvSpPr>
          <p:cNvPr id="4" name="Заголовок 1"/>
          <p:cNvSpPr txBox="1">
            <a:spLocks/>
          </p:cNvSpPr>
          <p:nvPr/>
        </p:nvSpPr>
        <p:spPr>
          <a:xfrm>
            <a:off x="0" y="-14025"/>
            <a:ext cx="12192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class </a:t>
            </a:r>
            <a:r>
              <a:rPr lang="en-US" dirty="0" err="1"/>
              <a:t>SortPrefixUtils</a:t>
            </a:r>
            <a:endParaRPr lang="ru-RU" b="1" i="1" dirty="0"/>
          </a:p>
        </p:txBody>
      </p:sp>
    </p:spTree>
    <p:extLst>
      <p:ext uri="{BB962C8B-B14F-4D97-AF65-F5344CB8AC3E}">
        <p14:creationId xmlns:p14="http://schemas.microsoft.com/office/powerpoint/2010/main" val="3195644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smtClean="0"/>
              <a:t>Radix Sort</a:t>
            </a:r>
            <a:br>
              <a:rPr lang="en-US" b="1" dirty="0" smtClean="0"/>
            </a:br>
            <a:r>
              <a:rPr lang="en-US" b="1" dirty="0" smtClean="0"/>
              <a:t>conditions:</a:t>
            </a:r>
            <a:endParaRPr lang="ru-RU" b="1" dirty="0"/>
          </a:p>
        </p:txBody>
      </p:sp>
      <p:sp>
        <p:nvSpPr>
          <p:cNvPr id="3" name="Объект 2"/>
          <p:cNvSpPr>
            <a:spLocks noGrp="1"/>
          </p:cNvSpPr>
          <p:nvPr>
            <p:ph idx="1"/>
          </p:nvPr>
        </p:nvSpPr>
        <p:spPr>
          <a:xfrm>
            <a:off x="1" y="1325564"/>
            <a:ext cx="12192000" cy="1528472"/>
          </a:xfrm>
        </p:spPr>
        <p:txBody>
          <a:bodyPr>
            <a:normAutofit fontScale="92500"/>
          </a:bodyPr>
          <a:lstStyle/>
          <a:p>
            <a:pPr marL="0" indent="0">
              <a:buNone/>
            </a:pPr>
            <a:r>
              <a:rPr lang="ru-RU" altLang="ru-RU" b="1" i="1" dirty="0" err="1" smtClean="0">
                <a:latin typeface="Courier New" panose="02070309020205020404" pitchFamily="49" charset="0"/>
                <a:cs typeface="Courier New" panose="02070309020205020404" pitchFamily="49" charset="0"/>
              </a:rPr>
              <a:t>enableRadixSort</a:t>
            </a:r>
            <a:r>
              <a:rPr lang="ru-RU" altLang="ru-RU" b="1" i="1" dirty="0" smtClean="0">
                <a:latin typeface="Courier New" panose="02070309020205020404" pitchFamily="49" charset="0"/>
                <a:cs typeface="Courier New" panose="02070309020205020404" pitchFamily="49" charset="0"/>
              </a:rPr>
              <a:t> </a:t>
            </a:r>
            <a:r>
              <a:rPr lang="ru-RU" altLang="ru-RU" b="1" dirty="0">
                <a:latin typeface="Courier New" panose="02070309020205020404" pitchFamily="49" charset="0"/>
                <a:cs typeface="Courier New" panose="02070309020205020404" pitchFamily="49" charset="0"/>
              </a:rPr>
              <a:t>&amp;&amp; </a:t>
            </a:r>
            <a:r>
              <a:rPr lang="ru-RU" altLang="ru-RU" b="1" dirty="0" err="1">
                <a:latin typeface="Courier New" panose="02070309020205020404" pitchFamily="49" charset="0"/>
                <a:cs typeface="Courier New" panose="02070309020205020404" pitchFamily="49" charset="0"/>
              </a:rPr>
              <a:t>sortOrder.length</a:t>
            </a:r>
            <a:r>
              <a:rPr lang="ru-RU" altLang="ru-RU" b="1" dirty="0">
                <a:latin typeface="Courier New" panose="02070309020205020404" pitchFamily="49" charset="0"/>
                <a:cs typeface="Courier New" panose="02070309020205020404" pitchFamily="49" charset="0"/>
              </a:rPr>
              <a:t> == 1 &amp;&amp;</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r>
              <a:rPr lang="ru-RU" altLang="ru-RU" b="1" dirty="0" err="1">
                <a:latin typeface="Courier New" panose="02070309020205020404" pitchFamily="49" charset="0"/>
                <a:cs typeface="Courier New" panose="02070309020205020404" pitchFamily="49" charset="0"/>
              </a:rPr>
              <a:t>SortPrefixUtils.</a:t>
            </a:r>
            <a:r>
              <a:rPr lang="ru-RU" altLang="ru-RU" b="1" i="1" dirty="0" err="1">
                <a:latin typeface="Courier New" panose="02070309020205020404" pitchFamily="49" charset="0"/>
                <a:cs typeface="Courier New" panose="02070309020205020404" pitchFamily="49" charset="0"/>
              </a:rPr>
              <a:t>canSortFullyWithPrefix</a:t>
            </a:r>
            <a:r>
              <a:rPr lang="ru-RU" altLang="ru-RU" b="1" dirty="0">
                <a:latin typeface="Courier New" panose="02070309020205020404" pitchFamily="49" charset="0"/>
                <a:cs typeface="Courier New" panose="02070309020205020404" pitchFamily="49" charset="0"/>
              </a:rPr>
              <a:t>(</a:t>
            </a:r>
            <a:r>
              <a:rPr lang="ru-RU" altLang="ru-RU" b="1" dirty="0" err="1">
                <a:latin typeface="Courier New" panose="02070309020205020404" pitchFamily="49" charset="0"/>
                <a:cs typeface="Courier New" panose="02070309020205020404" pitchFamily="49" charset="0"/>
              </a:rPr>
              <a:t>boundSortExpression</a:t>
            </a:r>
            <a:r>
              <a:rPr lang="ru-RU" altLang="ru-RU" b="1" dirty="0">
                <a:latin typeface="Courier New" panose="02070309020205020404" pitchFamily="49" charset="0"/>
                <a:cs typeface="Courier New" panose="02070309020205020404" pitchFamily="49" charset="0"/>
              </a:rPr>
              <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endParaRPr lang="ru-RU" dirty="0"/>
          </a:p>
        </p:txBody>
      </p:sp>
      <p:sp>
        <p:nvSpPr>
          <p:cNvPr id="4" name="Прямоугольник 3"/>
          <p:cNvSpPr/>
          <p:nvPr/>
        </p:nvSpPr>
        <p:spPr>
          <a:xfrm>
            <a:off x="0" y="3022938"/>
            <a:ext cx="11850255" cy="2677656"/>
          </a:xfrm>
          <a:prstGeom prst="rect">
            <a:avLst/>
          </a:prstGeom>
        </p:spPr>
        <p:txBody>
          <a:bodyPr wrap="square">
            <a:spAutoFit/>
          </a:bodyPr>
          <a:lstStyle/>
          <a:p>
            <a:r>
              <a:rPr lang="en-US" sz="2400" dirty="0" smtClean="0"/>
              <a:t>	In </a:t>
            </a:r>
            <a:r>
              <a:rPr lang="en-US" sz="2400" dirty="0"/>
              <a:t>computer science, radix sort is a non-comparative sorting algorithm. It avoids comparison by creating and distributing elements into buckets according to their radix. For elements with more than one significant digit, this bucketing process is repeated for each digit, while preserving the ordering of the prior step, until all digits have been considered. For this reason, radix sort has also been called bucket sort and digital sort</a:t>
            </a:r>
            <a:r>
              <a:rPr lang="en-US" sz="2400" dirty="0" smtClean="0"/>
              <a:t>.</a:t>
            </a:r>
          </a:p>
          <a:p>
            <a:endParaRPr lang="en-US" sz="2400" dirty="0" smtClean="0"/>
          </a:p>
          <a:p>
            <a:r>
              <a:rPr lang="en-US" sz="2400" dirty="0">
                <a:hlinkClick r:id="rId2"/>
              </a:rPr>
              <a:t>https://en.wikipedia.org/wiki/Radix_sort</a:t>
            </a:r>
            <a:endParaRPr lang="ru-RU" sz="2400" dirty="0"/>
          </a:p>
        </p:txBody>
      </p:sp>
      <p:pic>
        <p:nvPicPr>
          <p:cNvPr id="8" name="Рисунок 7"/>
          <p:cNvPicPr>
            <a:picLocks noChangeAspect="1"/>
          </p:cNvPicPr>
          <p:nvPr/>
        </p:nvPicPr>
        <p:blipFill>
          <a:blip r:embed="rId3"/>
          <a:stretch>
            <a:fillRect/>
          </a:stretch>
        </p:blipFill>
        <p:spPr>
          <a:xfrm>
            <a:off x="7201621" y="5033844"/>
            <a:ext cx="4752975" cy="1333500"/>
          </a:xfrm>
          <a:prstGeom prst="rect">
            <a:avLst/>
          </a:prstGeom>
        </p:spPr>
      </p:pic>
    </p:spTree>
    <p:extLst>
      <p:ext uri="{BB962C8B-B14F-4D97-AF65-F5344CB8AC3E}">
        <p14:creationId xmlns:p14="http://schemas.microsoft.com/office/powerpoint/2010/main" val="77764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085963"/>
            <a:ext cx="1198276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SparkEnv.</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.memoryManager.</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pageSizeBytes</a:t>
            </a:r>
            <a:endParaRPr kumimoji="0" lang="en-US" altLang="ru-RU" sz="2400" b="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schema</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ordering</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.setTestSpillFrequency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rowSorter</a:t>
            </a:r>
            <a:endParaRPr kumimoji="0" lang="ru-RU" altLang="ru-RU" sz="2400" b="1" i="0" u="none" strike="noStrike" cap="none" normalizeH="0" baseline="0" dirty="0" smtClean="0">
              <a:ln>
                <a:noFill/>
              </a:ln>
              <a:effectLst/>
              <a:latin typeface="Arial" panose="020B0604020202020204" pitchFamily="34" charset="0"/>
            </a:endParaRPr>
          </a:p>
        </p:txBody>
      </p:sp>
      <p:sp>
        <p:nvSpPr>
          <p:cNvPr id="4" name="Прямоугольник 3"/>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(2)</a:t>
            </a:r>
            <a:endParaRPr lang="ru-RU" sz="4400" b="1" dirty="0">
              <a:latin typeface="+mj-lt"/>
              <a:ea typeface="+mj-ea"/>
              <a:cs typeface="+mj-cs"/>
            </a:endParaRPr>
          </a:p>
        </p:txBody>
      </p:sp>
    </p:spTree>
    <p:extLst>
      <p:ext uri="{BB962C8B-B14F-4D97-AF65-F5344CB8AC3E}">
        <p14:creationId xmlns:p14="http://schemas.microsoft.com/office/powerpoint/2010/main" val="1607519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831"/>
            <a:ext cx="12192000" cy="1325563"/>
          </a:xfrm>
        </p:spPr>
        <p:txBody>
          <a:bodyPr/>
          <a:lstStyle/>
          <a:p>
            <a:pPr algn="ctr"/>
            <a:r>
              <a:rPr lang="en-US" b="1" dirty="0"/>
              <a:t>s</a:t>
            </a:r>
            <a:r>
              <a:rPr lang="en-US" b="1" dirty="0" smtClean="0"/>
              <a:t>ort </a:t>
            </a:r>
            <a:r>
              <a:rPr lang="en-US" dirty="0" smtClean="0"/>
              <a:t>method of </a:t>
            </a:r>
            <a:r>
              <a:rPr lang="en-US" b="1" dirty="0" err="1" smtClean="0"/>
              <a:t>UnsafeExternalRowSorter</a:t>
            </a:r>
            <a:endParaRPr lang="ru-RU" b="1" dirty="0"/>
          </a:p>
        </p:txBody>
      </p:sp>
      <p:sp>
        <p:nvSpPr>
          <p:cNvPr id="4" name="Rectangle 1"/>
          <p:cNvSpPr>
            <a:spLocks noGrp="1" noChangeArrowheads="1"/>
          </p:cNvSpPr>
          <p:nvPr>
            <p:ph idx="1"/>
          </p:nvPr>
        </p:nvSpPr>
        <p:spPr bwMode="auto">
          <a:xfrm>
            <a:off x="0" y="2641686"/>
            <a:ext cx="12904495"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&gt;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&gt;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inputIterator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while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inputIterator.hasNext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551620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1618" y="1595021"/>
            <a:ext cx="14563602" cy="526297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void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final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PrefixComputer.Prefix</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prefixComputer.computePrefix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sorter.insertRecord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row.getBaseObject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row.getBaseOffset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row.getSizeInBytes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prefix.value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&amp;&amp;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sorter.spill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
        <p:nvSpPr>
          <p:cNvPr id="5" name="Rectangle 2"/>
          <p:cNvSpPr>
            <a:spLocks noGrp="1" noChangeArrowheads="1"/>
          </p:cNvSpPr>
          <p:nvPr>
            <p:ph type="title"/>
          </p:nvPr>
        </p:nvSpPr>
        <p:spPr bwMode="auto">
          <a:xfrm>
            <a:off x="0" y="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b="1" dirty="0" err="1"/>
              <a:t>UnsafeExternalRowSorter</a:t>
            </a:r>
            <a:endParaRPr lang="ru-RU" altLang="ru-RU" b="1" dirty="0"/>
          </a:p>
        </p:txBody>
      </p:sp>
    </p:spTree>
    <p:extLst>
      <p:ext uri="{BB962C8B-B14F-4D97-AF65-F5344CB8AC3E}">
        <p14:creationId xmlns:p14="http://schemas.microsoft.com/office/powerpoint/2010/main" val="203527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 y="3794"/>
            <a:ext cx="12192003" cy="6740307"/>
          </a:xfrm>
          <a:prstGeom prst="rect">
            <a:avLst/>
          </a:prstGeom>
        </p:spPr>
        <p:txBody>
          <a:bodyPr wrap="square">
            <a:spAutoFit/>
          </a:bodyPr>
          <a:lstStyle/>
          <a:p>
            <a:r>
              <a:rPr lang="en-US" dirty="0"/>
              <a:t>public void </a:t>
            </a:r>
            <a:r>
              <a:rPr lang="en-US" b="1" dirty="0" err="1"/>
              <a:t>insertRecord</a:t>
            </a:r>
            <a:r>
              <a:rPr lang="en-US" dirty="0"/>
              <a:t>(</a:t>
            </a:r>
          </a:p>
          <a:p>
            <a:r>
              <a:rPr lang="en-US" dirty="0"/>
              <a:t>      Object </a:t>
            </a:r>
            <a:r>
              <a:rPr lang="en-US" dirty="0" err="1"/>
              <a:t>recordBase</a:t>
            </a:r>
            <a:r>
              <a:rPr lang="en-US" dirty="0"/>
              <a:t>, long </a:t>
            </a:r>
            <a:r>
              <a:rPr lang="en-US" dirty="0" err="1"/>
              <a:t>recordOffset</a:t>
            </a:r>
            <a:r>
              <a:rPr lang="en-US" dirty="0"/>
              <a:t>, </a:t>
            </a:r>
            <a:r>
              <a:rPr lang="en-US" dirty="0" err="1"/>
              <a:t>int</a:t>
            </a:r>
            <a:r>
              <a:rPr lang="en-US" dirty="0"/>
              <a:t> length, long prefix, </a:t>
            </a:r>
            <a:r>
              <a:rPr lang="en-US" dirty="0" err="1"/>
              <a:t>boolean</a:t>
            </a:r>
            <a:r>
              <a:rPr lang="en-US" dirty="0"/>
              <a:t> </a:t>
            </a:r>
            <a:r>
              <a:rPr lang="en-US" dirty="0" err="1"/>
              <a:t>prefixIsNull</a:t>
            </a:r>
            <a:r>
              <a:rPr lang="en-US" dirty="0"/>
              <a:t>)</a:t>
            </a:r>
          </a:p>
          <a:p>
            <a:r>
              <a:rPr lang="en-US" dirty="0"/>
              <a:t>    throws </a:t>
            </a:r>
            <a:r>
              <a:rPr lang="en-US" dirty="0" err="1"/>
              <a:t>IOException</a:t>
            </a:r>
            <a:r>
              <a:rPr lang="en-US" dirty="0"/>
              <a:t> {</a:t>
            </a:r>
          </a:p>
          <a:p>
            <a:endParaRPr lang="en-US" dirty="0"/>
          </a:p>
          <a:p>
            <a:r>
              <a:rPr lang="en-US" dirty="0"/>
              <a:t>    assert(</a:t>
            </a:r>
            <a:r>
              <a:rPr lang="en-US" dirty="0" err="1"/>
              <a:t>inMemSorter</a:t>
            </a:r>
            <a:r>
              <a:rPr lang="en-US" dirty="0"/>
              <a:t> != null);</a:t>
            </a:r>
          </a:p>
          <a:p>
            <a:r>
              <a:rPr lang="en-US" dirty="0"/>
              <a:t>    if (</a:t>
            </a:r>
            <a:r>
              <a:rPr lang="en-US" b="1" dirty="0" err="1"/>
              <a:t>inMemSorter.numRecords</a:t>
            </a:r>
            <a:r>
              <a:rPr lang="en-US" b="1" dirty="0"/>
              <a:t>() &gt;= </a:t>
            </a:r>
            <a:r>
              <a:rPr lang="en-US" b="1" dirty="0" err="1"/>
              <a:t>numElementsForSpillThreshold</a:t>
            </a:r>
            <a:r>
              <a:rPr lang="en-US" dirty="0"/>
              <a:t>) {</a:t>
            </a:r>
          </a:p>
          <a:p>
            <a:r>
              <a:rPr lang="en-US" dirty="0"/>
              <a:t>      logger.info("Spilling data because number of </a:t>
            </a:r>
            <a:r>
              <a:rPr lang="en-US" dirty="0" err="1"/>
              <a:t>spilledRecords</a:t>
            </a:r>
            <a:r>
              <a:rPr lang="en-US" dirty="0"/>
              <a:t> crossed the threshold " +</a:t>
            </a:r>
          </a:p>
          <a:p>
            <a:r>
              <a:rPr lang="en-US" dirty="0"/>
              <a:t>        </a:t>
            </a:r>
            <a:r>
              <a:rPr lang="en-US" dirty="0" err="1"/>
              <a:t>numElementsForSpillThreshold</a:t>
            </a:r>
            <a:r>
              <a:rPr lang="en-US" dirty="0"/>
              <a:t>);</a:t>
            </a:r>
          </a:p>
          <a:p>
            <a:r>
              <a:rPr lang="en-US" b="1" dirty="0"/>
              <a:t>      spill();</a:t>
            </a:r>
          </a:p>
          <a:p>
            <a:r>
              <a:rPr lang="en-US" dirty="0"/>
              <a:t>    }</a:t>
            </a:r>
          </a:p>
          <a:p>
            <a:r>
              <a:rPr lang="en-US" dirty="0" smtClean="0"/>
              <a:t>    </a:t>
            </a:r>
            <a:r>
              <a:rPr lang="en-US" b="1" dirty="0" err="1"/>
              <a:t>growPointerArrayIfNecessary</a:t>
            </a:r>
            <a:r>
              <a:rPr lang="en-US" dirty="0"/>
              <a:t>();</a:t>
            </a:r>
          </a:p>
          <a:p>
            <a:r>
              <a:rPr lang="en-US" dirty="0"/>
              <a:t>    </a:t>
            </a:r>
            <a:r>
              <a:rPr lang="en-US" dirty="0" err="1"/>
              <a:t>int</a:t>
            </a:r>
            <a:r>
              <a:rPr lang="en-US" dirty="0"/>
              <a:t> </a:t>
            </a:r>
            <a:r>
              <a:rPr lang="en-US" dirty="0" err="1"/>
              <a:t>uaoSize</a:t>
            </a:r>
            <a:r>
              <a:rPr lang="en-US" dirty="0"/>
              <a:t> = </a:t>
            </a:r>
            <a:r>
              <a:rPr lang="en-US" dirty="0" err="1"/>
              <a:t>UnsafeAlignedOffset.getUaoSize</a:t>
            </a:r>
            <a:r>
              <a:rPr lang="en-US" dirty="0"/>
              <a:t>();</a:t>
            </a:r>
          </a:p>
          <a:p>
            <a:r>
              <a:rPr lang="en-US" dirty="0"/>
              <a:t>    // Need 4 or 8 bytes to store the record length.</a:t>
            </a:r>
          </a:p>
          <a:p>
            <a:r>
              <a:rPr lang="en-US" dirty="0"/>
              <a:t>    final </a:t>
            </a:r>
            <a:r>
              <a:rPr lang="en-US" dirty="0" err="1"/>
              <a:t>int</a:t>
            </a:r>
            <a:r>
              <a:rPr lang="en-US" dirty="0"/>
              <a:t> required = length + </a:t>
            </a:r>
            <a:r>
              <a:rPr lang="en-US" dirty="0" err="1"/>
              <a:t>uaoSize</a:t>
            </a:r>
            <a:r>
              <a:rPr lang="en-US" dirty="0"/>
              <a:t>;</a:t>
            </a:r>
          </a:p>
          <a:p>
            <a:r>
              <a:rPr lang="en-US" dirty="0"/>
              <a:t>    </a:t>
            </a:r>
            <a:r>
              <a:rPr lang="en-US" b="1" dirty="0" err="1"/>
              <a:t>acquireNewPageIfNecessary</a:t>
            </a:r>
            <a:r>
              <a:rPr lang="en-US" b="1" dirty="0"/>
              <a:t>(required</a:t>
            </a:r>
            <a:r>
              <a:rPr lang="en-US" dirty="0"/>
              <a:t>);</a:t>
            </a:r>
          </a:p>
          <a:p>
            <a:endParaRPr lang="en-US" dirty="0"/>
          </a:p>
          <a:p>
            <a:r>
              <a:rPr lang="en-US" dirty="0"/>
              <a:t>    final Object base = </a:t>
            </a:r>
            <a:r>
              <a:rPr lang="en-US" dirty="0" err="1"/>
              <a:t>currentPage.getBaseObject</a:t>
            </a:r>
            <a:r>
              <a:rPr lang="en-US" dirty="0"/>
              <a:t>();</a:t>
            </a:r>
          </a:p>
          <a:p>
            <a:r>
              <a:rPr lang="en-US" dirty="0"/>
              <a:t>    final long </a:t>
            </a:r>
            <a:r>
              <a:rPr lang="en-US" b="1" dirty="0" err="1"/>
              <a:t>recordAddress</a:t>
            </a:r>
            <a:r>
              <a:rPr lang="en-US" dirty="0"/>
              <a:t> = </a:t>
            </a:r>
            <a:r>
              <a:rPr lang="en-US" b="1" dirty="0" err="1"/>
              <a:t>taskMemoryManager.encodePageNumberAndOffset</a:t>
            </a:r>
            <a:r>
              <a:rPr lang="en-US" b="1" dirty="0"/>
              <a:t>(</a:t>
            </a:r>
            <a:r>
              <a:rPr lang="en-US" b="1" dirty="0" err="1"/>
              <a:t>currentPage</a:t>
            </a:r>
            <a:r>
              <a:rPr lang="en-US" b="1" dirty="0"/>
              <a:t>, </a:t>
            </a:r>
            <a:r>
              <a:rPr lang="en-US" b="1" dirty="0" err="1"/>
              <a:t>pageCursor</a:t>
            </a:r>
            <a:r>
              <a:rPr lang="en-US" b="1" dirty="0"/>
              <a:t>);</a:t>
            </a:r>
          </a:p>
          <a:p>
            <a:r>
              <a:rPr lang="en-US" dirty="0"/>
              <a:t>    </a:t>
            </a:r>
            <a:r>
              <a:rPr lang="en-US" dirty="0" err="1"/>
              <a:t>UnsafeAlignedOffset.putSize</a:t>
            </a:r>
            <a:r>
              <a:rPr lang="en-US" dirty="0"/>
              <a:t>(base, </a:t>
            </a:r>
            <a:r>
              <a:rPr lang="en-US" dirty="0" err="1"/>
              <a:t>pageCursor</a:t>
            </a:r>
            <a:r>
              <a:rPr lang="en-US" dirty="0"/>
              <a:t>, length);</a:t>
            </a:r>
          </a:p>
          <a:p>
            <a:r>
              <a:rPr lang="en-US" dirty="0"/>
              <a:t>    </a:t>
            </a:r>
            <a:r>
              <a:rPr lang="en-US" dirty="0" err="1"/>
              <a:t>pageCursor</a:t>
            </a:r>
            <a:r>
              <a:rPr lang="en-US" dirty="0"/>
              <a:t> += </a:t>
            </a:r>
            <a:r>
              <a:rPr lang="en-US" dirty="0" err="1"/>
              <a:t>uaoSize</a:t>
            </a:r>
            <a:r>
              <a:rPr lang="en-US" dirty="0"/>
              <a:t>;</a:t>
            </a:r>
          </a:p>
          <a:p>
            <a:r>
              <a:rPr lang="en-US" dirty="0"/>
              <a:t>    </a:t>
            </a:r>
            <a:r>
              <a:rPr lang="en-US" dirty="0" err="1"/>
              <a:t>Platform.copyMemory</a:t>
            </a:r>
            <a:r>
              <a:rPr lang="en-US" dirty="0"/>
              <a:t>(</a:t>
            </a:r>
            <a:r>
              <a:rPr lang="en-US" dirty="0" err="1"/>
              <a:t>recordBase</a:t>
            </a:r>
            <a:r>
              <a:rPr lang="en-US" dirty="0"/>
              <a:t>, </a:t>
            </a:r>
            <a:r>
              <a:rPr lang="en-US" dirty="0" err="1"/>
              <a:t>recordOffset</a:t>
            </a:r>
            <a:r>
              <a:rPr lang="en-US" dirty="0"/>
              <a:t>, base, </a:t>
            </a:r>
            <a:r>
              <a:rPr lang="en-US" dirty="0" err="1"/>
              <a:t>pageCursor</a:t>
            </a:r>
            <a:r>
              <a:rPr lang="en-US" dirty="0"/>
              <a:t>, length);</a:t>
            </a:r>
          </a:p>
          <a:p>
            <a:r>
              <a:rPr lang="en-US" dirty="0"/>
              <a:t>    </a:t>
            </a:r>
            <a:r>
              <a:rPr lang="en-US" dirty="0" err="1"/>
              <a:t>pageCursor</a:t>
            </a:r>
            <a:r>
              <a:rPr lang="en-US" dirty="0"/>
              <a:t> += length;</a:t>
            </a:r>
          </a:p>
          <a:p>
            <a:r>
              <a:rPr lang="en-US" dirty="0"/>
              <a:t>    </a:t>
            </a:r>
            <a:r>
              <a:rPr lang="en-US" b="1" dirty="0" err="1"/>
              <a:t>inMemSorter.insertRecord</a:t>
            </a:r>
            <a:r>
              <a:rPr lang="en-US" b="1" dirty="0"/>
              <a:t>(</a:t>
            </a:r>
            <a:r>
              <a:rPr lang="en-US" b="1" dirty="0" err="1"/>
              <a:t>recordAddress</a:t>
            </a:r>
            <a:r>
              <a:rPr lang="en-US" b="1" dirty="0"/>
              <a:t>, prefix, </a:t>
            </a:r>
            <a:r>
              <a:rPr lang="en-US" b="1" dirty="0" err="1"/>
              <a:t>prefixIsNull</a:t>
            </a:r>
            <a:r>
              <a:rPr lang="en-US" b="1" dirty="0"/>
              <a:t>);</a:t>
            </a:r>
          </a:p>
          <a:p>
            <a:r>
              <a:rPr lang="en-US" dirty="0"/>
              <a:t>  }</a:t>
            </a:r>
            <a:endParaRPr lang="ru-RU" dirty="0"/>
          </a:p>
        </p:txBody>
      </p:sp>
    </p:spTree>
    <p:extLst>
      <p:ext uri="{BB962C8B-B14F-4D97-AF65-F5344CB8AC3E}">
        <p14:creationId xmlns:p14="http://schemas.microsoft.com/office/powerpoint/2010/main" val="2776005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668949"/>
            <a:ext cx="12265891" cy="6186309"/>
          </a:xfrm>
          <a:prstGeom prst="rect">
            <a:avLst/>
          </a:prstGeom>
        </p:spPr>
        <p:txBody>
          <a:bodyPr wrap="square">
            <a:spAutoFit/>
          </a:bodyPr>
          <a:lstStyle/>
          <a:p>
            <a:r>
              <a:rPr lang="en-US" dirty="0" smtClean="0"/>
              <a:t>public </a:t>
            </a:r>
            <a:r>
              <a:rPr lang="en-US" dirty="0"/>
              <a:t>void </a:t>
            </a:r>
            <a:r>
              <a:rPr lang="en-US" b="1" dirty="0" err="1"/>
              <a:t>insertRecord</a:t>
            </a:r>
            <a:r>
              <a:rPr lang="en-US" b="1" dirty="0"/>
              <a:t>(long </a:t>
            </a:r>
            <a:r>
              <a:rPr lang="en-US" b="1" dirty="0" err="1"/>
              <a:t>recordPointer</a:t>
            </a:r>
            <a:r>
              <a:rPr lang="en-US" b="1" dirty="0"/>
              <a:t>, long </a:t>
            </a:r>
            <a:r>
              <a:rPr lang="en-US" b="1" dirty="0" err="1"/>
              <a:t>keyPrefix</a:t>
            </a:r>
            <a:r>
              <a:rPr lang="en-US" b="1" dirty="0"/>
              <a:t>, </a:t>
            </a:r>
            <a:r>
              <a:rPr lang="en-US" b="1" dirty="0" err="1"/>
              <a:t>boolean</a:t>
            </a:r>
            <a:r>
              <a:rPr lang="en-US" b="1" dirty="0"/>
              <a:t> </a:t>
            </a:r>
            <a:r>
              <a:rPr lang="en-US" b="1" dirty="0" err="1"/>
              <a:t>prefixIsNull</a:t>
            </a:r>
            <a:r>
              <a:rPr lang="en-US" b="1" dirty="0"/>
              <a:t>) </a:t>
            </a:r>
            <a:r>
              <a:rPr lang="en-US" dirty="0"/>
              <a:t>{</a:t>
            </a:r>
          </a:p>
          <a:p>
            <a:r>
              <a:rPr lang="en-US" dirty="0"/>
              <a:t>    if (!</a:t>
            </a:r>
            <a:r>
              <a:rPr lang="en-US" dirty="0" err="1"/>
              <a:t>hasSpaceForAnotherRecord</a:t>
            </a:r>
            <a:r>
              <a:rPr lang="en-US" dirty="0"/>
              <a:t>()) {</a:t>
            </a:r>
          </a:p>
          <a:p>
            <a:r>
              <a:rPr lang="en-US" dirty="0"/>
              <a:t>      throw new </a:t>
            </a:r>
            <a:r>
              <a:rPr lang="en-US" dirty="0" err="1"/>
              <a:t>IllegalStateException</a:t>
            </a:r>
            <a:r>
              <a:rPr lang="en-US" dirty="0"/>
              <a:t>("There is no space for new record");</a:t>
            </a:r>
          </a:p>
          <a:p>
            <a:r>
              <a:rPr lang="en-US" dirty="0"/>
              <a:t>    }</a:t>
            </a:r>
          </a:p>
          <a:p>
            <a:r>
              <a:rPr lang="en-US" dirty="0"/>
              <a:t>    if (</a:t>
            </a:r>
            <a:r>
              <a:rPr lang="en-US" b="1" dirty="0" err="1"/>
              <a:t>prefixIsNull</a:t>
            </a:r>
            <a:r>
              <a:rPr lang="en-US" b="1" dirty="0"/>
              <a:t> &amp;&amp; </a:t>
            </a:r>
            <a:r>
              <a:rPr lang="en-US" b="1" dirty="0" err="1"/>
              <a:t>radixSortSupport</a:t>
            </a:r>
            <a:r>
              <a:rPr lang="en-US" b="1" dirty="0"/>
              <a:t> != null</a:t>
            </a:r>
            <a:r>
              <a:rPr lang="en-US" dirty="0"/>
              <a:t>) {</a:t>
            </a:r>
          </a:p>
          <a:p>
            <a:r>
              <a:rPr lang="en-US" dirty="0"/>
              <a:t>      // Swap forward a non-null record to make room for this one at the beginning of the array.</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a:t>
            </a:r>
          </a:p>
          <a:p>
            <a:r>
              <a:rPr lang="en-US" dirty="0"/>
              <a:t>      </a:t>
            </a:r>
            <a:r>
              <a:rPr lang="en-US" dirty="0" err="1"/>
              <a:t>pos</a:t>
            </a:r>
            <a:r>
              <a:rPr lang="en-US" dirty="0"/>
              <a:t>++;</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 + 1));</a:t>
            </a:r>
          </a:p>
          <a:p>
            <a:r>
              <a:rPr lang="en-US" dirty="0"/>
              <a:t>      </a:t>
            </a:r>
            <a:r>
              <a:rPr lang="en-US" dirty="0" err="1"/>
              <a:t>pos</a:t>
            </a:r>
            <a:r>
              <a:rPr lang="en-US" dirty="0"/>
              <a:t>++;</a:t>
            </a:r>
          </a:p>
          <a:p>
            <a:r>
              <a:rPr lang="en-US" dirty="0"/>
              <a:t>      // Place this record in the vacated position.</a:t>
            </a:r>
          </a:p>
          <a:p>
            <a:r>
              <a:rPr lang="en-US" dirty="0"/>
              <a:t>      </a:t>
            </a:r>
            <a:r>
              <a:rPr lang="en-US" dirty="0" err="1"/>
              <a:t>array.set</a:t>
            </a:r>
            <a:r>
              <a:rPr lang="en-US" dirty="0"/>
              <a:t>(</a:t>
            </a:r>
            <a:r>
              <a:rPr lang="en-US" dirty="0" err="1"/>
              <a:t>nullBoundaryPos</a:t>
            </a:r>
            <a:r>
              <a:rPr lang="en-US" dirty="0"/>
              <a:t>, </a:t>
            </a:r>
            <a:r>
              <a:rPr lang="en-US" dirty="0" err="1"/>
              <a:t>recordPointer</a:t>
            </a:r>
            <a:r>
              <a:rPr lang="en-US" dirty="0"/>
              <a:t>);</a:t>
            </a:r>
          </a:p>
          <a:p>
            <a:r>
              <a:rPr lang="en-US" dirty="0"/>
              <a:t>      </a:t>
            </a:r>
            <a:r>
              <a:rPr lang="en-US" dirty="0" err="1"/>
              <a:t>nullBoundaryPos</a:t>
            </a:r>
            <a:r>
              <a:rPr lang="en-US" dirty="0"/>
              <a:t>++;</a:t>
            </a:r>
          </a:p>
          <a:p>
            <a:r>
              <a:rPr lang="en-US" dirty="0"/>
              <a:t>      </a:t>
            </a:r>
            <a:r>
              <a:rPr lang="en-US" dirty="0" err="1"/>
              <a:t>array.set</a:t>
            </a:r>
            <a:r>
              <a:rPr lang="en-US" dirty="0"/>
              <a:t>(</a:t>
            </a:r>
            <a:r>
              <a:rPr lang="en-US" dirty="0" err="1"/>
              <a:t>nullBoundaryPos</a:t>
            </a:r>
            <a:r>
              <a:rPr lang="en-US" dirty="0"/>
              <a:t>, </a:t>
            </a:r>
            <a:r>
              <a:rPr lang="en-US" dirty="0" err="1"/>
              <a:t>keyPrefix</a:t>
            </a:r>
            <a:r>
              <a:rPr lang="en-US" dirty="0"/>
              <a:t>);</a:t>
            </a:r>
          </a:p>
          <a:p>
            <a:r>
              <a:rPr lang="en-US" dirty="0"/>
              <a:t>      </a:t>
            </a:r>
            <a:r>
              <a:rPr lang="en-US" dirty="0" err="1"/>
              <a:t>nullBoundaryPos</a:t>
            </a:r>
            <a:r>
              <a:rPr lang="en-US" dirty="0"/>
              <a:t>++;</a:t>
            </a:r>
          </a:p>
          <a:p>
            <a:r>
              <a:rPr lang="en-US" dirty="0"/>
              <a:t>    } else {</a:t>
            </a:r>
          </a:p>
          <a:p>
            <a:r>
              <a:rPr lang="en-US" dirty="0"/>
              <a:t>      </a:t>
            </a:r>
            <a:r>
              <a:rPr lang="en-US" b="1" dirty="0" err="1"/>
              <a:t>array.set</a:t>
            </a:r>
            <a:r>
              <a:rPr lang="en-US" b="1" dirty="0"/>
              <a:t>(</a:t>
            </a:r>
            <a:r>
              <a:rPr lang="en-US" b="1" dirty="0" err="1"/>
              <a:t>pos</a:t>
            </a:r>
            <a:r>
              <a:rPr lang="en-US" b="1" dirty="0"/>
              <a:t>, </a:t>
            </a:r>
            <a:r>
              <a:rPr lang="en-US" b="1" dirty="0" err="1"/>
              <a:t>recordPointer</a:t>
            </a:r>
            <a:r>
              <a:rPr lang="en-US" b="1" dirty="0"/>
              <a:t>);</a:t>
            </a:r>
          </a:p>
          <a:p>
            <a:r>
              <a:rPr lang="en-US" b="1" dirty="0"/>
              <a:t>      </a:t>
            </a:r>
            <a:r>
              <a:rPr lang="en-US" b="1" dirty="0" err="1"/>
              <a:t>pos</a:t>
            </a:r>
            <a:r>
              <a:rPr lang="en-US" b="1" dirty="0"/>
              <a:t>++;</a:t>
            </a:r>
          </a:p>
          <a:p>
            <a:r>
              <a:rPr lang="en-US" b="1" dirty="0"/>
              <a:t>      </a:t>
            </a:r>
            <a:r>
              <a:rPr lang="en-US" b="1" dirty="0" err="1"/>
              <a:t>array.set</a:t>
            </a:r>
            <a:r>
              <a:rPr lang="en-US" b="1" dirty="0"/>
              <a:t>(</a:t>
            </a:r>
            <a:r>
              <a:rPr lang="en-US" b="1" dirty="0" err="1"/>
              <a:t>pos</a:t>
            </a:r>
            <a:r>
              <a:rPr lang="en-US" b="1" dirty="0"/>
              <a:t>, </a:t>
            </a:r>
            <a:r>
              <a:rPr lang="en-US" b="1" dirty="0" err="1"/>
              <a:t>keyPrefix</a:t>
            </a:r>
            <a:r>
              <a:rPr lang="en-US" b="1" dirty="0"/>
              <a:t>);</a:t>
            </a:r>
          </a:p>
          <a:p>
            <a:r>
              <a:rPr lang="en-US" b="1" dirty="0"/>
              <a:t>      </a:t>
            </a:r>
            <a:r>
              <a:rPr lang="en-US" b="1" dirty="0" err="1"/>
              <a:t>pos</a:t>
            </a:r>
            <a:r>
              <a:rPr lang="en-US" b="1" dirty="0"/>
              <a:t>++;</a:t>
            </a:r>
          </a:p>
          <a:p>
            <a:r>
              <a:rPr lang="en-US" dirty="0"/>
              <a:t>    }</a:t>
            </a:r>
          </a:p>
          <a:p>
            <a:r>
              <a:rPr lang="en-US" dirty="0"/>
              <a:t>  }</a:t>
            </a:r>
            <a:endParaRPr lang="ru-RU" dirty="0"/>
          </a:p>
        </p:txBody>
      </p:sp>
      <p:sp>
        <p:nvSpPr>
          <p:cNvPr id="3" name="Rectangle 1"/>
          <p:cNvSpPr>
            <a:spLocks noChangeArrowheads="1"/>
          </p:cNvSpPr>
          <p:nvPr/>
        </p:nvSpPr>
        <p:spPr bwMode="auto">
          <a:xfrm>
            <a:off x="0" y="-3064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sz="4400" b="1" dirty="0" err="1">
                <a:latin typeface="+mj-lt"/>
                <a:ea typeface="+mj-ea"/>
                <a:cs typeface="+mj-cs"/>
              </a:rPr>
              <a:t>UnsafeInMemorySorter</a:t>
            </a:r>
            <a:endParaRPr lang="ru-RU" altLang="ru-RU" sz="4400" b="1" dirty="0">
              <a:latin typeface="+mj-lt"/>
              <a:ea typeface="+mj-ea"/>
              <a:cs typeface="+mj-cs"/>
            </a:endParaRPr>
          </a:p>
        </p:txBody>
      </p:sp>
    </p:spTree>
    <p:extLst>
      <p:ext uri="{BB962C8B-B14F-4D97-AF65-F5344CB8AC3E}">
        <p14:creationId xmlns:p14="http://schemas.microsoft.com/office/powerpoint/2010/main" val="402755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Example</a:t>
            </a:r>
            <a:endParaRPr lang="ru-RU" b="1" dirty="0"/>
          </a:p>
        </p:txBody>
      </p:sp>
      <p:sp>
        <p:nvSpPr>
          <p:cNvPr id="4" name="Rectangle 1"/>
          <p:cNvSpPr>
            <a:spLocks noGrp="1" noChangeArrowheads="1"/>
          </p:cNvSpPr>
          <p:nvPr>
            <p:ph idx="1"/>
          </p:nvPr>
        </p:nvSpPr>
        <p:spPr bwMode="auto">
          <a:xfrm>
            <a:off x="0" y="2044174"/>
            <a:ext cx="12108873"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spark</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sqlContext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createDataset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(1,"A"),</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(2,"B"),</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(3,"C")))</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desc</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latin typeface="Courier New" panose="02070309020205020404" pitchFamily="49" charset="0"/>
                <a:cs typeface="Courier New" panose="02070309020205020404" pitchFamily="49" charset="0"/>
              </a:rPr>
              <a:t> </a:t>
            </a:r>
            <a:r>
              <a:rPr lang="en-US" altLang="ru-RU" sz="2000" dirty="0" smtClean="0">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show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b="0" i="0" u="none" strike="noStrike" cap="none" normalizeH="0" baseline="0" dirty="0" smtClean="0">
              <a:ln>
                <a:noFill/>
              </a:ln>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39530" y="3504787"/>
            <a:ext cx="1990725" cy="2095500"/>
          </a:xfrm>
          <a:prstGeom prst="rect">
            <a:avLst/>
          </a:prstGeom>
        </p:spPr>
      </p:pic>
    </p:spTree>
    <p:extLst>
      <p:ext uri="{BB962C8B-B14F-4D97-AF65-F5344CB8AC3E}">
        <p14:creationId xmlns:p14="http://schemas.microsoft.com/office/powerpoint/2010/main" val="1484454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Прямоугольник 4"/>
          <p:cNvSpPr/>
          <p:nvPr/>
        </p:nvSpPr>
        <p:spPr>
          <a:xfrm>
            <a:off x="1708727"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708727" y="276641"/>
            <a:ext cx="8756073" cy="2893100"/>
          </a:xfrm>
          <a:prstGeom prst="rect">
            <a:avLst/>
          </a:prstGeom>
        </p:spPr>
        <p:txBody>
          <a:bodyPr wrap="square">
            <a:spAutoFit/>
          </a:bodyPr>
          <a:lstStyle/>
          <a:p>
            <a:endParaRPr lang="en-US" dirty="0"/>
          </a:p>
          <a:p>
            <a:r>
              <a:rPr lang="en-US" dirty="0"/>
              <a:t>  </a:t>
            </a:r>
          </a:p>
          <a:p>
            <a:r>
              <a:rPr lang="en-US" sz="2000" b="1" dirty="0"/>
              <a:t>   </a:t>
            </a:r>
            <a:r>
              <a:rPr lang="en-US" sz="2000" b="1" dirty="0" smtClean="0"/>
              <a:t>private </a:t>
            </a:r>
            <a:r>
              <a:rPr lang="en-US" sz="2000" b="1" dirty="0" err="1"/>
              <a:t>LongArray</a:t>
            </a:r>
            <a:r>
              <a:rPr lang="en-US" sz="2000" b="1" dirty="0"/>
              <a:t> </a:t>
            </a:r>
            <a:r>
              <a:rPr lang="en-US" sz="2000" b="1" dirty="0" smtClean="0"/>
              <a:t>array</a:t>
            </a:r>
          </a:p>
          <a:p>
            <a:endParaRPr lang="en-US" dirty="0"/>
          </a:p>
          <a:p>
            <a:r>
              <a:rPr lang="en-US" dirty="0" smtClean="0"/>
              <a:t>   Within </a:t>
            </a:r>
            <a:r>
              <a:rPr lang="en-US" dirty="0"/>
              <a:t>this buffer, position </a:t>
            </a:r>
            <a:r>
              <a:rPr lang="en-US" dirty="0" smtClean="0"/>
              <a:t>{2 </a:t>
            </a:r>
            <a:r>
              <a:rPr lang="en-US" dirty="0"/>
              <a:t>* </a:t>
            </a:r>
            <a:r>
              <a:rPr lang="en-US" dirty="0" err="1" smtClean="0"/>
              <a:t>i</a:t>
            </a:r>
            <a:r>
              <a:rPr lang="en-US" dirty="0" smtClean="0"/>
              <a:t>} </a:t>
            </a:r>
            <a:r>
              <a:rPr lang="en-US" dirty="0"/>
              <a:t>holds a pointer to the record at</a:t>
            </a:r>
          </a:p>
          <a:p>
            <a:r>
              <a:rPr lang="en-US" dirty="0"/>
              <a:t>   </a:t>
            </a:r>
            <a:r>
              <a:rPr lang="en-US" dirty="0" smtClean="0"/>
              <a:t> </a:t>
            </a:r>
            <a:r>
              <a:rPr lang="en-US" dirty="0"/>
              <a:t>index {@code </a:t>
            </a:r>
            <a:r>
              <a:rPr lang="en-US" dirty="0" err="1"/>
              <a:t>i</a:t>
            </a:r>
            <a:r>
              <a:rPr lang="en-US" dirty="0"/>
              <a:t>}, while position </a:t>
            </a:r>
            <a:r>
              <a:rPr lang="en-US" dirty="0" smtClean="0"/>
              <a:t>{2 </a:t>
            </a:r>
            <a:r>
              <a:rPr lang="en-US" dirty="0"/>
              <a:t>* </a:t>
            </a:r>
            <a:r>
              <a:rPr lang="en-US" dirty="0" err="1"/>
              <a:t>i</a:t>
            </a:r>
            <a:r>
              <a:rPr lang="en-US" dirty="0"/>
              <a:t> + 1} in the array holds an 8-byte key prefix.</a:t>
            </a:r>
          </a:p>
          <a:p>
            <a:r>
              <a:rPr lang="en-US" dirty="0"/>
              <a:t>   </a:t>
            </a:r>
          </a:p>
          <a:p>
            <a:r>
              <a:rPr lang="en-US" dirty="0"/>
              <a:t>   </a:t>
            </a:r>
            <a:r>
              <a:rPr lang="en-US" dirty="0" smtClean="0"/>
              <a:t>Only </a:t>
            </a:r>
            <a:r>
              <a:rPr lang="en-US" dirty="0"/>
              <a:t>part of the array will be used to store the pointers, the rest part is preserved as</a:t>
            </a:r>
          </a:p>
          <a:p>
            <a:r>
              <a:rPr lang="en-US" dirty="0"/>
              <a:t>   </a:t>
            </a:r>
            <a:r>
              <a:rPr lang="en-US" dirty="0" smtClean="0"/>
              <a:t>temporary </a:t>
            </a:r>
            <a:r>
              <a:rPr lang="en-US" dirty="0"/>
              <a:t>buffer for sorting.</a:t>
            </a:r>
          </a:p>
          <a:p>
            <a:r>
              <a:rPr lang="en-US" dirty="0"/>
              <a:t>   </a:t>
            </a:r>
            <a:endParaRPr lang="ru-RU" dirty="0"/>
          </a:p>
        </p:txBody>
      </p:sp>
      <p:sp>
        <p:nvSpPr>
          <p:cNvPr id="3" name="Прямоугольник 2"/>
          <p:cNvSpPr/>
          <p:nvPr/>
        </p:nvSpPr>
        <p:spPr>
          <a:xfrm>
            <a:off x="1911927"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4" name="Прямоугольник 3"/>
          <p:cNvSpPr/>
          <p:nvPr/>
        </p:nvSpPr>
        <p:spPr>
          <a:xfrm>
            <a:off x="3722255"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6" name="Прямоугольник 5"/>
          <p:cNvSpPr/>
          <p:nvPr/>
        </p:nvSpPr>
        <p:spPr>
          <a:xfrm>
            <a:off x="5786581"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5940136"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8" name="Прямоугольник 7"/>
          <p:cNvSpPr/>
          <p:nvPr/>
        </p:nvSpPr>
        <p:spPr>
          <a:xfrm>
            <a:off x="7750464"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9" name="Прямоугольник 8"/>
          <p:cNvSpPr/>
          <p:nvPr/>
        </p:nvSpPr>
        <p:spPr>
          <a:xfrm>
            <a:off x="0" y="19626"/>
            <a:ext cx="12192000" cy="769441"/>
          </a:xfrm>
          <a:prstGeom prst="rect">
            <a:avLst/>
          </a:prstGeom>
        </p:spPr>
        <p:txBody>
          <a:bodyPr wrap="square">
            <a:spAutoFit/>
          </a:bodyPr>
          <a:lstStyle/>
          <a:p>
            <a:pPr algn="ctr"/>
            <a:r>
              <a:rPr lang="en-US" sz="4400" b="1" dirty="0" err="1">
                <a:latin typeface="+mj-lt"/>
                <a:ea typeface="+mj-ea"/>
                <a:cs typeface="+mj-cs"/>
              </a:rPr>
              <a:t>LongArray</a:t>
            </a:r>
            <a:endParaRPr lang="ru-RU" sz="4400" b="1" dirty="0">
              <a:latin typeface="+mj-lt"/>
              <a:ea typeface="+mj-ea"/>
              <a:cs typeface="+mj-cs"/>
            </a:endParaRPr>
          </a:p>
        </p:txBody>
      </p:sp>
    </p:spTree>
    <p:extLst>
      <p:ext uri="{BB962C8B-B14F-4D97-AF65-F5344CB8AC3E}">
        <p14:creationId xmlns:p14="http://schemas.microsoft.com/office/powerpoint/2010/main" val="25909461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err="1"/>
              <a:t>UnsafeExternalRowSorter</a:t>
            </a:r>
            <a:endParaRPr lang="ru-RU" b="1" dirty="0"/>
          </a:p>
        </p:txBody>
      </p:sp>
      <p:sp>
        <p:nvSpPr>
          <p:cNvPr id="6" name="Прямоугольник 5"/>
          <p:cNvSpPr/>
          <p:nvPr/>
        </p:nvSpPr>
        <p:spPr>
          <a:xfrm>
            <a:off x="0" y="1029264"/>
            <a:ext cx="12192000" cy="5909310"/>
          </a:xfrm>
          <a:prstGeom prst="rect">
            <a:avLst/>
          </a:prstGeom>
        </p:spPr>
        <p:txBody>
          <a:bodyPr wrap="square">
            <a:spAutoFit/>
          </a:bodyPr>
          <a:lstStyle/>
          <a:p>
            <a:r>
              <a:rPr lang="en-US" sz="2000" dirty="0"/>
              <a:t>public Iterator&lt;</a:t>
            </a:r>
            <a:r>
              <a:rPr lang="en-US" sz="2000" dirty="0" err="1"/>
              <a:t>InternalRow</a:t>
            </a:r>
            <a:r>
              <a:rPr lang="en-US" sz="2000" dirty="0"/>
              <a:t>&gt; sort() throws </a:t>
            </a:r>
            <a:r>
              <a:rPr lang="en-US" sz="2000" dirty="0" err="1"/>
              <a:t>IOException</a:t>
            </a:r>
            <a:r>
              <a:rPr lang="en-US" sz="2000" dirty="0"/>
              <a:t> {</a:t>
            </a:r>
          </a:p>
          <a:p>
            <a:r>
              <a:rPr lang="en-US" sz="2000" dirty="0"/>
              <a:t>    try {</a:t>
            </a:r>
          </a:p>
          <a:p>
            <a:r>
              <a:rPr lang="en-US" sz="2000" dirty="0"/>
              <a:t>      final </a:t>
            </a:r>
            <a:r>
              <a:rPr lang="en-US" sz="2000" dirty="0" err="1"/>
              <a:t>UnsafeSorterIterator</a:t>
            </a:r>
            <a:r>
              <a:rPr lang="en-US" sz="2000" dirty="0"/>
              <a:t> </a:t>
            </a:r>
            <a:r>
              <a:rPr lang="en-US" sz="2000" b="1" dirty="0" err="1"/>
              <a:t>sortedIterator</a:t>
            </a:r>
            <a:r>
              <a:rPr lang="en-US" sz="2000" b="1" dirty="0"/>
              <a:t> = </a:t>
            </a:r>
            <a:r>
              <a:rPr lang="en-US" sz="2000" b="1" dirty="0" err="1"/>
              <a:t>sorter.getSortedIterator</a:t>
            </a:r>
            <a:r>
              <a:rPr lang="en-US" sz="2000" b="1" dirty="0"/>
              <a:t>();</a:t>
            </a:r>
          </a:p>
          <a:p>
            <a:r>
              <a:rPr lang="en-US" sz="2000" dirty="0"/>
              <a:t>      if (!</a:t>
            </a:r>
            <a:r>
              <a:rPr lang="en-US" sz="2000" dirty="0" err="1"/>
              <a:t>sortedIterator.hasNext</a:t>
            </a:r>
            <a:r>
              <a:rPr lang="en-US" sz="2000" dirty="0"/>
              <a:t>()) {</a:t>
            </a:r>
          </a:p>
          <a:p>
            <a:r>
              <a:rPr lang="en-US" sz="2000" dirty="0"/>
              <a:t>        // Since we won't ever call next() on an empty iterator, we need to clean up resources</a:t>
            </a:r>
          </a:p>
          <a:p>
            <a:r>
              <a:rPr lang="en-US" sz="2000" dirty="0"/>
              <a:t>        // here in order to prevent memory leaks.</a:t>
            </a:r>
          </a:p>
          <a:p>
            <a:r>
              <a:rPr lang="en-US" sz="2000" dirty="0"/>
              <a:t>        </a:t>
            </a:r>
            <a:r>
              <a:rPr lang="en-US" sz="2000" dirty="0" err="1"/>
              <a:t>cleanupResources</a:t>
            </a:r>
            <a:r>
              <a:rPr lang="en-US" sz="2000" dirty="0"/>
              <a:t>();</a:t>
            </a:r>
          </a:p>
          <a:p>
            <a:r>
              <a:rPr lang="en-US" sz="2000" dirty="0"/>
              <a:t>      }</a:t>
            </a:r>
          </a:p>
          <a:p>
            <a:r>
              <a:rPr lang="en-US" sz="2000" dirty="0"/>
              <a:t>      return new </a:t>
            </a:r>
            <a:r>
              <a:rPr lang="en-US" sz="2000" i="1" dirty="0" err="1"/>
              <a:t>RowIterator</a:t>
            </a:r>
            <a:r>
              <a:rPr lang="en-US" sz="2000" i="1" dirty="0"/>
              <a:t>() </a:t>
            </a:r>
            <a:r>
              <a:rPr lang="en-US" sz="2000" dirty="0"/>
              <a:t>{</a:t>
            </a:r>
          </a:p>
          <a:p>
            <a:endParaRPr lang="en-US" sz="2000" dirty="0"/>
          </a:p>
          <a:p>
            <a:r>
              <a:rPr lang="en-US" sz="2000" dirty="0"/>
              <a:t>        private final </a:t>
            </a:r>
            <a:r>
              <a:rPr lang="en-US" sz="2000" dirty="0" err="1"/>
              <a:t>int</a:t>
            </a:r>
            <a:r>
              <a:rPr lang="en-US" sz="2000" dirty="0"/>
              <a:t> </a:t>
            </a:r>
            <a:r>
              <a:rPr lang="en-US" sz="2000" dirty="0" err="1"/>
              <a:t>numFields</a:t>
            </a:r>
            <a:r>
              <a:rPr lang="en-US" sz="2000" dirty="0"/>
              <a:t> = </a:t>
            </a:r>
            <a:r>
              <a:rPr lang="en-US" sz="2000" dirty="0" err="1"/>
              <a:t>schema.length</a:t>
            </a:r>
            <a:r>
              <a:rPr lang="en-US" sz="2000" dirty="0"/>
              <a:t>();</a:t>
            </a:r>
          </a:p>
          <a:p>
            <a:r>
              <a:rPr lang="en-US" sz="2000" dirty="0"/>
              <a:t>        private </a:t>
            </a:r>
            <a:r>
              <a:rPr lang="en-US" sz="2000" dirty="0" err="1"/>
              <a:t>UnsafeRow</a:t>
            </a:r>
            <a:r>
              <a:rPr lang="en-US" sz="2000" dirty="0"/>
              <a:t> row = new </a:t>
            </a:r>
            <a:r>
              <a:rPr lang="en-US" sz="2000" dirty="0" err="1"/>
              <a:t>UnsafeRow</a:t>
            </a:r>
            <a:r>
              <a:rPr lang="en-US" sz="2000" dirty="0"/>
              <a:t>(</a:t>
            </a:r>
            <a:r>
              <a:rPr lang="en-US" sz="2000" dirty="0" err="1"/>
              <a:t>numFields</a:t>
            </a:r>
            <a:r>
              <a:rPr lang="en-US" sz="2000" dirty="0"/>
              <a:t>);</a:t>
            </a:r>
          </a:p>
          <a:p>
            <a:endParaRPr lang="en-US" sz="2000" dirty="0"/>
          </a:p>
          <a:p>
            <a:r>
              <a:rPr lang="en-US" sz="2000" dirty="0"/>
              <a:t>        @Override</a:t>
            </a:r>
          </a:p>
          <a:p>
            <a:r>
              <a:rPr lang="en-US" sz="2000" dirty="0"/>
              <a:t>        public </a:t>
            </a:r>
            <a:r>
              <a:rPr lang="en-US" sz="2000" dirty="0" err="1"/>
              <a:t>boolean</a:t>
            </a:r>
            <a:r>
              <a:rPr lang="en-US" sz="2000" dirty="0"/>
              <a:t> </a:t>
            </a:r>
            <a:r>
              <a:rPr lang="en-US" sz="2000" b="1" dirty="0" err="1"/>
              <a:t>advanceNext</a:t>
            </a:r>
            <a:r>
              <a:rPr lang="en-US" sz="2000" b="1" dirty="0"/>
              <a:t>() </a:t>
            </a:r>
            <a:r>
              <a:rPr lang="en-US" sz="2000" dirty="0"/>
              <a:t>{</a:t>
            </a:r>
          </a:p>
          <a:p>
            <a:r>
              <a:rPr lang="en-US" sz="2000" dirty="0"/>
              <a:t>          try {</a:t>
            </a:r>
          </a:p>
          <a:p>
            <a:r>
              <a:rPr lang="en-US" sz="2000" dirty="0"/>
              <a:t>            if (!</a:t>
            </a:r>
            <a:r>
              <a:rPr lang="en-US" sz="2000" dirty="0" err="1"/>
              <a:t>isReleased</a:t>
            </a:r>
            <a:r>
              <a:rPr lang="en-US" sz="2000" dirty="0"/>
              <a:t> &amp;&amp; </a:t>
            </a:r>
            <a:r>
              <a:rPr lang="en-US" sz="2000" dirty="0" err="1"/>
              <a:t>sortedIterator.hasNext</a:t>
            </a:r>
            <a:r>
              <a:rPr lang="en-US" sz="2000" dirty="0"/>
              <a:t>()) {</a:t>
            </a:r>
          </a:p>
          <a:p>
            <a:r>
              <a:rPr lang="en-US" sz="2000" dirty="0"/>
              <a:t>              </a:t>
            </a:r>
            <a:r>
              <a:rPr lang="en-US" sz="2000" b="1" dirty="0" err="1"/>
              <a:t>sortedIterator.loadNext</a:t>
            </a:r>
            <a:r>
              <a:rPr lang="en-US" sz="2000" b="1" dirty="0" smtClean="0"/>
              <a:t>();</a:t>
            </a:r>
          </a:p>
          <a:p>
            <a:r>
              <a:rPr lang="en-US" dirty="0" smtClean="0"/>
              <a:t>……..</a:t>
            </a:r>
            <a:endParaRPr lang="en-US" dirty="0"/>
          </a:p>
        </p:txBody>
      </p:sp>
    </p:spTree>
    <p:extLst>
      <p:ext uri="{BB962C8B-B14F-4D97-AF65-F5344CB8AC3E}">
        <p14:creationId xmlns:p14="http://schemas.microsoft.com/office/powerpoint/2010/main" val="1909492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b="1" dirty="0" err="1"/>
              <a:t>spillWriters.isEmpty</a:t>
            </a:r>
            <a:r>
              <a:rPr lang="en-US" sz="2400" b="1" dirty="0"/>
              <a:t>()</a:t>
            </a:r>
            <a:r>
              <a:rPr lang="en-US" sz="2400" dirty="0"/>
              <a:t>) {</a:t>
            </a:r>
          </a:p>
          <a:p>
            <a:r>
              <a:rPr lang="en-US" sz="2400" dirty="0"/>
              <a:t>      assert(</a:t>
            </a:r>
            <a:r>
              <a:rPr lang="en-US" sz="2400" dirty="0" err="1"/>
              <a:t>inMemSorter</a:t>
            </a:r>
            <a:r>
              <a:rPr lang="en-US" sz="2400" dirty="0"/>
              <a:t> != null);</a:t>
            </a:r>
          </a:p>
          <a:p>
            <a:r>
              <a:rPr lang="en-US" sz="2400" dirty="0"/>
              <a:t>      </a:t>
            </a:r>
            <a:r>
              <a:rPr lang="en-US" sz="2400" b="1" dirty="0" err="1"/>
              <a:t>readingIterator</a:t>
            </a:r>
            <a:r>
              <a:rPr lang="en-US" sz="2400" dirty="0"/>
              <a:t> = </a:t>
            </a:r>
            <a:r>
              <a:rPr lang="en-US" sz="2400" b="1" dirty="0"/>
              <a:t>new </a:t>
            </a:r>
            <a:r>
              <a:rPr lang="en-US" sz="2400" b="1" dirty="0" err="1"/>
              <a:t>SpillableIterator</a:t>
            </a:r>
            <a:r>
              <a:rPr lang="en-US" sz="2400" b="1" dirty="0"/>
              <a:t>(</a:t>
            </a:r>
            <a:r>
              <a:rPr lang="en-US" sz="2400" b="1" dirty="0" err="1"/>
              <a:t>inMemSorter.getSortedIterator</a:t>
            </a:r>
            <a:r>
              <a:rPr lang="en-US" sz="2400" b="1" dirty="0"/>
              <a:t>());</a:t>
            </a:r>
          </a:p>
          <a:p>
            <a:r>
              <a:rPr lang="en-US" sz="2400" dirty="0"/>
              <a:t>      return </a:t>
            </a:r>
            <a:r>
              <a:rPr lang="en-US" sz="2400" b="1"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dirty="0"/>
              <a:t>      for (</a:t>
            </a:r>
            <a:r>
              <a:rPr lang="en-US" sz="2400" dirty="0" err="1"/>
              <a:t>UnsafeSorterSpillWriter</a:t>
            </a:r>
            <a:r>
              <a:rPr lang="en-US" sz="2400" dirty="0"/>
              <a:t> </a:t>
            </a:r>
            <a:r>
              <a:rPr lang="en-US" sz="2400" dirty="0" err="1"/>
              <a:t>spillWriter</a:t>
            </a:r>
            <a:r>
              <a:rPr lang="en-US" sz="2400" dirty="0"/>
              <a:t> : </a:t>
            </a:r>
            <a:r>
              <a:rPr lang="en-US" sz="2400" dirty="0" err="1"/>
              <a:t>spillWriters</a:t>
            </a:r>
            <a:r>
              <a:rPr lang="en-US" sz="2400" dirty="0"/>
              <a:t>) {</a:t>
            </a:r>
          </a:p>
          <a:p>
            <a:r>
              <a:rPr lang="en-US" sz="2400" dirty="0"/>
              <a:t>        </a:t>
            </a:r>
            <a:r>
              <a:rPr lang="en-US" sz="2400" dirty="0" err="1"/>
              <a:t>spillMerger.addSpillIfNotEmpty</a:t>
            </a:r>
            <a:r>
              <a:rPr lang="en-US" sz="2400" dirty="0"/>
              <a:t>(</a:t>
            </a:r>
            <a:r>
              <a:rPr lang="en-US" sz="2400" dirty="0" err="1"/>
              <a:t>spillWriter.getReader</a:t>
            </a:r>
            <a:r>
              <a:rPr lang="en-US" sz="2400" dirty="0"/>
              <a:t>(</a:t>
            </a:r>
            <a:r>
              <a:rPr lang="en-US" sz="2400" dirty="0" err="1"/>
              <a:t>serializerManager</a:t>
            </a:r>
            <a:r>
              <a:rPr lang="en-US" sz="2400" dirty="0"/>
              <a:t>));</a:t>
            </a:r>
          </a:p>
          <a:p>
            <a:r>
              <a:rPr lang="en-US" sz="2400" dirty="0"/>
              <a:t>      }</a:t>
            </a:r>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dirty="0" err="1"/>
              <a:t>spillMerger.getSortedIterator</a:t>
            </a:r>
            <a:r>
              <a:rPr lang="en-US" sz="2400"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45643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6210"/>
            <a:ext cx="12192000" cy="7109639"/>
          </a:xfrm>
          <a:prstGeom prst="rect">
            <a:avLst/>
          </a:prstGeom>
        </p:spPr>
        <p:txBody>
          <a:bodyPr wrap="square">
            <a:spAutoFit/>
          </a:bodyPr>
          <a:lstStyle/>
          <a:p>
            <a:r>
              <a:rPr lang="en-US" sz="2400" dirty="0" smtClean="0"/>
              <a:t>public </a:t>
            </a:r>
            <a:r>
              <a:rPr lang="en-US" sz="2400" dirty="0" err="1"/>
              <a:t>UnsafeSorterIterator</a:t>
            </a:r>
            <a:r>
              <a:rPr lang="en-US" sz="2400" dirty="0"/>
              <a:t> </a:t>
            </a:r>
            <a:r>
              <a:rPr lang="en-US" sz="2400" dirty="0" err="1"/>
              <a:t>getSortedIterator</a:t>
            </a:r>
            <a:r>
              <a:rPr lang="en-US" sz="2400" dirty="0"/>
              <a:t>() {</a:t>
            </a:r>
          </a:p>
          <a:p>
            <a:r>
              <a:rPr lang="en-US" sz="2400" dirty="0"/>
              <a:t>    </a:t>
            </a:r>
            <a:r>
              <a:rPr lang="en-US" sz="2400" dirty="0" err="1"/>
              <a:t>int</a:t>
            </a:r>
            <a:r>
              <a:rPr lang="en-US" sz="2400" dirty="0"/>
              <a:t> offset = 0;</a:t>
            </a:r>
          </a:p>
          <a:p>
            <a:r>
              <a:rPr lang="en-US" sz="2400" dirty="0"/>
              <a:t>    long start = </a:t>
            </a:r>
            <a:r>
              <a:rPr lang="en-US" sz="2400" dirty="0" err="1"/>
              <a:t>System.nanoTime</a:t>
            </a:r>
            <a:r>
              <a:rPr lang="en-US" sz="2400" dirty="0"/>
              <a:t>();</a:t>
            </a:r>
          </a:p>
          <a:p>
            <a:r>
              <a:rPr lang="en-US" sz="2400" dirty="0"/>
              <a:t>    if (</a:t>
            </a:r>
            <a:r>
              <a:rPr lang="en-US" sz="2400" dirty="0" err="1"/>
              <a:t>sortComparator</a:t>
            </a:r>
            <a:r>
              <a:rPr lang="en-US" sz="2400" dirty="0"/>
              <a:t> != null) {</a:t>
            </a:r>
          </a:p>
          <a:p>
            <a:r>
              <a:rPr lang="en-US" sz="2400" dirty="0"/>
              <a:t>      if (</a:t>
            </a:r>
            <a:r>
              <a:rPr lang="en-US" sz="2400" dirty="0" err="1"/>
              <a:t>this.radixSortSupport</a:t>
            </a:r>
            <a:r>
              <a:rPr lang="en-US" sz="2400" dirty="0"/>
              <a:t> != null) {</a:t>
            </a:r>
          </a:p>
          <a:p>
            <a:r>
              <a:rPr lang="en-US" sz="2400" dirty="0"/>
              <a:t>        offset </a:t>
            </a:r>
            <a:r>
              <a:rPr lang="en-US" sz="2400" b="1" dirty="0"/>
              <a:t>= </a:t>
            </a:r>
            <a:r>
              <a:rPr lang="en-US" sz="2400" b="1" dirty="0" err="1"/>
              <a:t>RadixSort.sortKeyPrefixArray</a:t>
            </a:r>
            <a:r>
              <a:rPr lang="en-US" sz="2400" b="1" dirty="0"/>
              <a:t>(</a:t>
            </a:r>
          </a:p>
          <a:p>
            <a:r>
              <a:rPr lang="en-US" sz="2400" b="1" dirty="0"/>
              <a:t>          array, </a:t>
            </a:r>
            <a:r>
              <a:rPr lang="en-US" sz="2400" b="1" dirty="0" err="1"/>
              <a:t>nullBoundaryPos</a:t>
            </a:r>
            <a:r>
              <a:rPr lang="en-US" sz="2400" b="1" dirty="0"/>
              <a:t>, (</a:t>
            </a:r>
            <a:r>
              <a:rPr lang="en-US" sz="2400" b="1" dirty="0" err="1"/>
              <a:t>pos</a:t>
            </a:r>
            <a:r>
              <a:rPr lang="en-US" sz="2400" b="1" dirty="0"/>
              <a:t> - </a:t>
            </a:r>
            <a:r>
              <a:rPr lang="en-US" sz="2400" b="1" dirty="0" err="1"/>
              <a:t>nullBoundaryPos</a:t>
            </a:r>
            <a:r>
              <a:rPr lang="en-US" sz="2400" b="1" dirty="0"/>
              <a:t>) / 2L, 0, 7,</a:t>
            </a:r>
          </a:p>
          <a:p>
            <a:r>
              <a:rPr lang="en-US" sz="2400" b="1" dirty="0"/>
              <a:t>          </a:t>
            </a:r>
            <a:r>
              <a:rPr lang="en-US" sz="2400" b="1" dirty="0" err="1"/>
              <a:t>radixSortSupport.sortDescending</a:t>
            </a:r>
            <a:r>
              <a:rPr lang="en-US" sz="2400" b="1" dirty="0"/>
              <a:t>(), </a:t>
            </a:r>
            <a:r>
              <a:rPr lang="en-US" sz="2400" b="1" dirty="0" err="1"/>
              <a:t>radixSortSupport.sortSigned</a:t>
            </a:r>
            <a:r>
              <a:rPr lang="en-US" sz="2400" b="1" dirty="0"/>
              <a:t>());</a:t>
            </a:r>
          </a:p>
          <a:p>
            <a:r>
              <a:rPr lang="en-US" sz="2400" dirty="0"/>
              <a:t>      } else {</a:t>
            </a:r>
          </a:p>
          <a:p>
            <a:r>
              <a:rPr lang="en-US" sz="2400" dirty="0"/>
              <a:t>        </a:t>
            </a:r>
            <a:r>
              <a:rPr lang="en-US" sz="2400" dirty="0" err="1"/>
              <a:t>MemoryBlock</a:t>
            </a:r>
            <a:r>
              <a:rPr lang="en-US" sz="2400" dirty="0"/>
              <a:t> unused = new </a:t>
            </a:r>
            <a:r>
              <a:rPr lang="en-US" sz="2400" dirty="0" err="1"/>
              <a:t>MemoryBlock</a:t>
            </a:r>
            <a:r>
              <a:rPr lang="en-US" sz="2400" dirty="0"/>
              <a:t>(</a:t>
            </a:r>
          </a:p>
          <a:p>
            <a:r>
              <a:rPr lang="en-US" sz="2400" dirty="0"/>
              <a:t>          </a:t>
            </a:r>
            <a:r>
              <a:rPr lang="en-US" sz="2400" dirty="0" err="1"/>
              <a:t>array.getBaseObject</a:t>
            </a:r>
            <a:r>
              <a:rPr lang="en-US" sz="2400" dirty="0"/>
              <a:t>(),</a:t>
            </a:r>
          </a:p>
          <a:p>
            <a:r>
              <a:rPr lang="en-US" sz="2400" dirty="0"/>
              <a:t>          </a:t>
            </a:r>
            <a:r>
              <a:rPr lang="en-US" sz="2400" dirty="0" err="1"/>
              <a:t>array.getBaseOffset</a:t>
            </a:r>
            <a:r>
              <a:rPr lang="en-US" sz="2400" dirty="0"/>
              <a:t>() + </a:t>
            </a:r>
            <a:r>
              <a:rPr lang="en-US" sz="2400" dirty="0" err="1"/>
              <a:t>pos</a:t>
            </a:r>
            <a:r>
              <a:rPr lang="en-US" sz="2400" dirty="0"/>
              <a:t> * 8L,</a:t>
            </a:r>
          </a:p>
          <a:p>
            <a:r>
              <a:rPr lang="en-US" sz="2400" dirty="0"/>
              <a:t>          (</a:t>
            </a:r>
            <a:r>
              <a:rPr lang="en-US" sz="2400" dirty="0" err="1"/>
              <a:t>array.size</a:t>
            </a:r>
            <a:r>
              <a:rPr lang="en-US" sz="2400" dirty="0"/>
              <a:t>() - </a:t>
            </a:r>
            <a:r>
              <a:rPr lang="en-US" sz="2400" dirty="0" err="1"/>
              <a:t>pos</a:t>
            </a:r>
            <a:r>
              <a:rPr lang="en-US" sz="2400" dirty="0"/>
              <a:t>) * 8L);</a:t>
            </a:r>
          </a:p>
          <a:p>
            <a:r>
              <a:rPr lang="en-US" sz="2400" dirty="0"/>
              <a:t>        </a:t>
            </a:r>
            <a:r>
              <a:rPr lang="en-US" sz="2400" dirty="0" err="1"/>
              <a:t>LongArray</a:t>
            </a:r>
            <a:r>
              <a:rPr lang="en-US" sz="2400" dirty="0"/>
              <a:t> buffer = new </a:t>
            </a:r>
            <a:r>
              <a:rPr lang="en-US" sz="2400" dirty="0" err="1"/>
              <a:t>LongArray</a:t>
            </a:r>
            <a:r>
              <a:rPr lang="en-US" sz="2400" dirty="0"/>
              <a:t>(unused);</a:t>
            </a:r>
          </a:p>
          <a:p>
            <a:r>
              <a:rPr lang="en-US" sz="2400" b="1" dirty="0"/>
              <a:t>        Sorter&lt;</a:t>
            </a:r>
            <a:r>
              <a:rPr lang="en-US" sz="2400" b="1" dirty="0" err="1"/>
              <a:t>RecordPointerAndKeyPrefix</a:t>
            </a:r>
            <a:r>
              <a:rPr lang="en-US" sz="2400" b="1" dirty="0"/>
              <a:t>, </a:t>
            </a:r>
            <a:r>
              <a:rPr lang="en-US" sz="2400" b="1" dirty="0" err="1"/>
              <a:t>LongArray</a:t>
            </a:r>
            <a:r>
              <a:rPr lang="en-US" sz="2400" b="1" dirty="0"/>
              <a:t>&gt; sorter =</a:t>
            </a:r>
          </a:p>
          <a:p>
            <a:r>
              <a:rPr lang="en-US" sz="2400" b="1" dirty="0"/>
              <a:t>          new Sorter&lt;&gt;(new </a:t>
            </a:r>
            <a:r>
              <a:rPr lang="en-US" sz="2400" b="1" dirty="0" err="1"/>
              <a:t>UnsafeSortDataFormat</a:t>
            </a:r>
            <a:r>
              <a:rPr lang="en-US" sz="2400" b="1" dirty="0"/>
              <a:t>(buffer));</a:t>
            </a:r>
          </a:p>
          <a:p>
            <a:r>
              <a:rPr lang="en-US" sz="2400" b="1" dirty="0"/>
              <a:t>        </a:t>
            </a:r>
            <a:r>
              <a:rPr lang="en-US" sz="2400" b="1" dirty="0" err="1"/>
              <a:t>sorter.sort</a:t>
            </a:r>
            <a:r>
              <a:rPr lang="en-US" sz="2400" b="1" dirty="0"/>
              <a:t>(array, 0, </a:t>
            </a:r>
            <a:r>
              <a:rPr lang="en-US" sz="2400" b="1" dirty="0" err="1"/>
              <a:t>pos</a:t>
            </a:r>
            <a:r>
              <a:rPr lang="en-US" sz="2400" b="1" dirty="0"/>
              <a:t> / 2, </a:t>
            </a:r>
            <a:r>
              <a:rPr lang="en-US" sz="2400" b="1" dirty="0" err="1"/>
              <a:t>sortComparator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09638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61819"/>
            <a:ext cx="12306300" cy="6740307"/>
          </a:xfrm>
          <a:prstGeom prst="rect">
            <a:avLst/>
          </a:prstGeom>
        </p:spPr>
        <p:txBody>
          <a:bodyPr wrap="square">
            <a:spAutoFit/>
          </a:bodyPr>
          <a:lstStyle/>
          <a:p>
            <a:r>
              <a:rPr lang="en-US" sz="2400" dirty="0"/>
              <a:t>/**</a:t>
            </a:r>
          </a:p>
          <a:p>
            <a:r>
              <a:rPr lang="en-US" sz="2400" dirty="0"/>
              <a:t> * A simple wrapper over the Java implementation [[</a:t>
            </a:r>
            <a:r>
              <a:rPr lang="en-US" sz="2400" dirty="0" err="1"/>
              <a:t>TimSort</a:t>
            </a:r>
            <a:r>
              <a:rPr lang="en-US" sz="2400" dirty="0"/>
              <a:t>]].</a:t>
            </a:r>
          </a:p>
          <a:p>
            <a:r>
              <a:rPr lang="en-US" sz="2400" dirty="0"/>
              <a:t> *</a:t>
            </a:r>
          </a:p>
          <a:p>
            <a:r>
              <a:rPr lang="en-US" sz="2400" dirty="0"/>
              <a:t> * The Java implementation is package private, and hence it cannot be called outside package</a:t>
            </a:r>
          </a:p>
          <a:p>
            <a:r>
              <a:rPr lang="en-US" sz="2400" dirty="0"/>
              <a:t> * </a:t>
            </a:r>
            <a:r>
              <a:rPr lang="en-US" sz="2400" dirty="0" err="1"/>
              <a:t>org.apache.spark.util.collection</a:t>
            </a:r>
            <a:r>
              <a:rPr lang="en-US" sz="2400" dirty="0"/>
              <a:t>. This is a simple wrapper of it that is available to spark.</a:t>
            </a:r>
          </a:p>
          <a:p>
            <a:r>
              <a:rPr lang="en-US" sz="2400" dirty="0"/>
              <a:t> */</a:t>
            </a:r>
          </a:p>
          <a:p>
            <a:r>
              <a:rPr lang="en-US" sz="2400" dirty="0"/>
              <a:t>private[spark]</a:t>
            </a:r>
          </a:p>
          <a:p>
            <a:r>
              <a:rPr lang="en-US" sz="2400" dirty="0"/>
              <a:t>class Sorter[K, Buffer](private </a:t>
            </a:r>
            <a:r>
              <a:rPr lang="en-US" sz="2400" dirty="0" err="1"/>
              <a:t>val</a:t>
            </a:r>
            <a:r>
              <a:rPr lang="en-US" sz="2400" dirty="0"/>
              <a:t> s: </a:t>
            </a:r>
            <a:r>
              <a:rPr lang="en-US" sz="2400" dirty="0" err="1"/>
              <a:t>SortDataFormat</a:t>
            </a:r>
            <a:r>
              <a:rPr lang="en-US" sz="2400" dirty="0"/>
              <a:t>[K, Buffer]) {</a:t>
            </a:r>
          </a:p>
          <a:p>
            <a:endParaRPr lang="en-US" sz="2400" dirty="0"/>
          </a:p>
          <a:p>
            <a:r>
              <a:rPr lang="en-US" sz="2400" dirty="0"/>
              <a:t>  private </a:t>
            </a:r>
            <a:r>
              <a:rPr lang="en-US" sz="2400" dirty="0" err="1"/>
              <a:t>val</a:t>
            </a:r>
            <a:r>
              <a:rPr lang="en-US" sz="2400" dirty="0"/>
              <a:t> </a:t>
            </a:r>
            <a:r>
              <a:rPr lang="en-US" sz="2400" dirty="0" err="1"/>
              <a:t>timSort</a:t>
            </a:r>
            <a:r>
              <a:rPr lang="en-US" sz="2400" dirty="0"/>
              <a:t> = new </a:t>
            </a:r>
            <a:r>
              <a:rPr lang="en-US" sz="2400" dirty="0" err="1"/>
              <a:t>TimSort</a:t>
            </a:r>
            <a:r>
              <a:rPr lang="en-US" sz="2400" dirty="0"/>
              <a:t>(s)</a:t>
            </a:r>
          </a:p>
          <a:p>
            <a:endParaRPr lang="en-US" sz="2400" dirty="0"/>
          </a:p>
          <a:p>
            <a:r>
              <a:rPr lang="en-US" sz="2400" dirty="0"/>
              <a:t>  /**</a:t>
            </a:r>
          </a:p>
          <a:p>
            <a:r>
              <a:rPr lang="en-US" sz="2400" dirty="0"/>
              <a:t>   * Sorts the input buffer within range [lo, hi).</a:t>
            </a:r>
          </a:p>
          <a:p>
            <a:r>
              <a:rPr lang="en-US" sz="2400" dirty="0"/>
              <a:t>   */</a:t>
            </a:r>
          </a:p>
          <a:p>
            <a:r>
              <a:rPr lang="en-US" sz="2400" dirty="0"/>
              <a:t>  </a:t>
            </a:r>
            <a:r>
              <a:rPr lang="en-US" sz="2400" dirty="0" err="1"/>
              <a:t>def</a:t>
            </a:r>
            <a:r>
              <a:rPr lang="en-US" sz="2400" dirty="0"/>
              <a:t> sort(a: Buffer, lo: </a:t>
            </a:r>
            <a:r>
              <a:rPr lang="en-US" sz="2400" dirty="0" err="1"/>
              <a:t>Int</a:t>
            </a:r>
            <a:r>
              <a:rPr lang="en-US" sz="2400" dirty="0"/>
              <a:t>, hi: </a:t>
            </a:r>
            <a:r>
              <a:rPr lang="en-US" sz="2400" dirty="0" err="1"/>
              <a:t>Int</a:t>
            </a:r>
            <a:r>
              <a:rPr lang="en-US" sz="2400" dirty="0"/>
              <a:t>, c: Comparator[_ &gt;: K]): Unit = {</a:t>
            </a:r>
          </a:p>
          <a:p>
            <a:r>
              <a:rPr lang="en-US" sz="2400" dirty="0"/>
              <a:t>    </a:t>
            </a:r>
            <a:r>
              <a:rPr lang="en-US" sz="2400" b="1" dirty="0" err="1"/>
              <a:t>timSort.sort</a:t>
            </a:r>
            <a:r>
              <a:rPr lang="en-US" sz="2400" dirty="0"/>
              <a:t>(a, lo, hi, c)</a:t>
            </a:r>
          </a:p>
          <a:p>
            <a:r>
              <a:rPr lang="en-US" sz="2400" dirty="0"/>
              <a:t>  }</a:t>
            </a:r>
          </a:p>
          <a:p>
            <a:r>
              <a:rPr lang="en-US" sz="2400" dirty="0"/>
              <a:t>}</a:t>
            </a:r>
            <a:endParaRPr lang="ru-RU" sz="2400" dirty="0"/>
          </a:p>
        </p:txBody>
      </p:sp>
      <p:sp>
        <p:nvSpPr>
          <p:cNvPr id="3"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spTree>
    <p:extLst>
      <p:ext uri="{BB962C8B-B14F-4D97-AF65-F5344CB8AC3E}">
        <p14:creationId xmlns:p14="http://schemas.microsoft.com/office/powerpoint/2010/main" val="2011080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09600"/>
            <a:ext cx="12192000" cy="6248399"/>
          </a:xfrm>
        </p:spPr>
        <p:txBody>
          <a:bodyPr>
            <a:normAutofit/>
          </a:bodyPr>
          <a:lstStyle/>
          <a:p>
            <a:pPr marL="0" indent="0">
              <a:buNone/>
            </a:pPr>
            <a:r>
              <a:rPr lang="en-US" dirty="0" smtClean="0"/>
              <a:t>	</a:t>
            </a:r>
            <a:r>
              <a:rPr lang="en-US" dirty="0" err="1" smtClean="0"/>
              <a:t>Timsort</a:t>
            </a:r>
            <a:r>
              <a:rPr lang="en-US" dirty="0" smtClean="0"/>
              <a:t> </a:t>
            </a:r>
            <a:r>
              <a:rPr lang="en-US" dirty="0"/>
              <a:t>is a hybrid stable sorting algorithm, </a:t>
            </a:r>
            <a:r>
              <a:rPr lang="en-US" b="1" dirty="0"/>
              <a:t>derived from merge sort and insertion sort, designed to perform well on many kinds of real-world data</a:t>
            </a:r>
            <a:r>
              <a:rPr lang="en-US" dirty="0"/>
              <a:t>. It was implemented by </a:t>
            </a:r>
            <a:r>
              <a:rPr lang="en-US" b="1" dirty="0"/>
              <a:t>Tim Peters </a:t>
            </a:r>
            <a:r>
              <a:rPr lang="en-US" dirty="0"/>
              <a:t>in </a:t>
            </a:r>
            <a:r>
              <a:rPr lang="en-US" b="1" dirty="0"/>
              <a:t>2002</a:t>
            </a:r>
            <a:r>
              <a:rPr lang="en-US" dirty="0"/>
              <a:t> for use in the Python programming language. The algorithm </a:t>
            </a:r>
            <a:r>
              <a:rPr lang="en-US" b="1" dirty="0"/>
              <a:t>finds subsequences of the data that are already ordered (runs) </a:t>
            </a:r>
            <a:r>
              <a:rPr lang="en-US" dirty="0"/>
              <a:t>and uses them to sort the remainder more efficiently. This is done by </a:t>
            </a:r>
            <a:r>
              <a:rPr lang="en-US" b="1" dirty="0"/>
              <a:t>merging runs until certain criteria are fulfilled</a:t>
            </a:r>
            <a:r>
              <a:rPr lang="en-US" dirty="0"/>
              <a:t>. </a:t>
            </a:r>
            <a:r>
              <a:rPr lang="en-US" dirty="0" err="1"/>
              <a:t>Timsort</a:t>
            </a:r>
            <a:r>
              <a:rPr lang="en-US" dirty="0"/>
              <a:t> has been </a:t>
            </a:r>
            <a:r>
              <a:rPr lang="en-US" b="1" dirty="0"/>
              <a:t>Python's</a:t>
            </a:r>
            <a:r>
              <a:rPr lang="en-US" dirty="0"/>
              <a:t> standard sorting algorithm since version 2.3. It is also used to sort arrays of non-primitive type in Java SE 7,[4] on the Android platform,[5] in GNU Octave,[6] on V8,[7] and Swift.[8]</a:t>
            </a:r>
          </a:p>
          <a:p>
            <a:pPr marL="0" indent="0">
              <a:buNone/>
            </a:pPr>
            <a:r>
              <a:rPr lang="en-US" dirty="0" err="1" smtClean="0"/>
              <a:t>Timsort</a:t>
            </a:r>
            <a:r>
              <a:rPr lang="en-US" dirty="0" smtClean="0"/>
              <a:t> </a:t>
            </a:r>
            <a:r>
              <a:rPr lang="en-US" dirty="0"/>
              <a:t>was designed to take advantage of runs of consecutive ordered elements that already exist in most real-world data, natural runs. It iterates over the data collecting elements into runs and simultaneously putting those runs in a stack. Whenever the runs on the top of the stack match a merge criterion, they are merged together.</a:t>
            </a:r>
          </a:p>
          <a:p>
            <a:pPr marL="0" indent="0">
              <a:buNone/>
            </a:pPr>
            <a:r>
              <a:rPr lang="en-US" dirty="0">
                <a:hlinkClick r:id="rId2"/>
              </a:rPr>
              <a:t>https://en.wikipedia.org/wiki/Timsort</a:t>
            </a:r>
            <a:endParaRPr lang="ru-RU" dirty="0"/>
          </a:p>
        </p:txBody>
      </p:sp>
      <p:sp>
        <p:nvSpPr>
          <p:cNvPr id="4"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pic>
        <p:nvPicPr>
          <p:cNvPr id="2" name="Рисунок 1"/>
          <p:cNvPicPr>
            <a:picLocks noChangeAspect="1"/>
          </p:cNvPicPr>
          <p:nvPr/>
        </p:nvPicPr>
        <p:blipFill>
          <a:blip r:embed="rId3"/>
          <a:stretch>
            <a:fillRect/>
          </a:stretch>
        </p:blipFill>
        <p:spPr>
          <a:xfrm>
            <a:off x="7403523" y="5471678"/>
            <a:ext cx="4705350" cy="1247775"/>
          </a:xfrm>
          <a:prstGeom prst="rect">
            <a:avLst/>
          </a:prstGeom>
        </p:spPr>
      </p:pic>
    </p:spTree>
    <p:extLst>
      <p:ext uri="{BB962C8B-B14F-4D97-AF65-F5344CB8AC3E}">
        <p14:creationId xmlns:p14="http://schemas.microsoft.com/office/powerpoint/2010/main" val="567636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dirty="0" err="1"/>
              <a:t>spillWriters.isEmpty</a:t>
            </a:r>
            <a:r>
              <a:rPr lang="en-US" sz="2400" dirty="0"/>
              <a:t>()) {</a:t>
            </a:r>
          </a:p>
          <a:p>
            <a:r>
              <a:rPr lang="en-US" sz="2400" dirty="0"/>
              <a:t>      assert(</a:t>
            </a:r>
            <a:r>
              <a:rPr lang="en-US" sz="2400" dirty="0" err="1"/>
              <a:t>inMemSorter</a:t>
            </a:r>
            <a:r>
              <a:rPr lang="en-US" sz="2400" dirty="0"/>
              <a:t> != null);</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return </a:t>
            </a:r>
            <a:r>
              <a:rPr lang="en-US" sz="2400"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b="1" dirty="0"/>
              <a:t>      for (</a:t>
            </a:r>
            <a:r>
              <a:rPr lang="en-US" sz="2400" b="1" dirty="0" err="1"/>
              <a:t>UnsafeSorterSpillWriter</a:t>
            </a:r>
            <a:r>
              <a:rPr lang="en-US" sz="2400" b="1" dirty="0"/>
              <a:t> </a:t>
            </a:r>
            <a:r>
              <a:rPr lang="en-US" sz="2400" b="1" dirty="0" err="1"/>
              <a:t>spillWriter</a:t>
            </a:r>
            <a:r>
              <a:rPr lang="en-US" sz="2400" b="1" dirty="0"/>
              <a:t> : </a:t>
            </a:r>
            <a:r>
              <a:rPr lang="en-US" sz="2400" b="1" dirty="0" err="1"/>
              <a:t>spillWriters</a:t>
            </a:r>
            <a:r>
              <a:rPr lang="en-US" sz="2400" b="1" dirty="0"/>
              <a:t>) {</a:t>
            </a:r>
          </a:p>
          <a:p>
            <a:r>
              <a:rPr lang="en-US" sz="2400" b="1" dirty="0" smtClean="0"/>
              <a:t>        </a:t>
            </a:r>
            <a:r>
              <a:rPr lang="en-US" sz="2400" b="1" dirty="0" err="1" smtClean="0"/>
              <a:t>spillMerger.addSpillIfNotEmpty</a:t>
            </a:r>
            <a:r>
              <a:rPr lang="en-US" sz="2400" b="1" dirty="0" smtClean="0"/>
              <a:t>(</a:t>
            </a:r>
            <a:r>
              <a:rPr lang="en-US" sz="2400" b="1" dirty="0" err="1" smtClean="0"/>
              <a:t>spillWriter.getReader</a:t>
            </a:r>
            <a:r>
              <a:rPr lang="en-US" sz="2400" b="1" dirty="0" smtClean="0"/>
              <a:t>(</a:t>
            </a:r>
            <a:r>
              <a:rPr lang="en-US" sz="2400" b="1" dirty="0" err="1" smtClean="0"/>
              <a:t>serializerManager</a:t>
            </a:r>
            <a:r>
              <a:rPr lang="en-US" sz="2400" b="1" dirty="0" smtClean="0"/>
              <a:t>));</a:t>
            </a:r>
            <a:endParaRPr lang="en-US" sz="2400" b="1" dirty="0"/>
          </a:p>
          <a:p>
            <a:r>
              <a:rPr lang="en-US" sz="2400" b="1" dirty="0"/>
              <a:t>      </a:t>
            </a:r>
            <a:r>
              <a:rPr lang="en-US" sz="2400" b="1" dirty="0" smtClean="0"/>
              <a:t>}</a:t>
            </a:r>
            <a:endParaRPr lang="en-US" sz="2400" b="1" dirty="0"/>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b="1" dirty="0" err="1"/>
              <a:t>spillMerger.getSortedIterator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2861143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r>
              <a:rPr lang="en-US" dirty="0" err="1" smtClean="0"/>
              <a:t>getSortedIterator</a:t>
            </a:r>
            <a:r>
              <a:rPr lang="en-US" dirty="0"/>
              <a:t> of </a:t>
            </a:r>
            <a:r>
              <a:rPr lang="en-US" dirty="0" err="1"/>
              <a:t>UnsafeSorterSpillMerger</a:t>
            </a:r>
            <a:endParaRPr lang="ru-RU" dirty="0"/>
          </a:p>
        </p:txBody>
      </p:sp>
      <p:sp>
        <p:nvSpPr>
          <p:cNvPr id="4" name="Прямоугольник 3"/>
          <p:cNvSpPr/>
          <p:nvPr/>
        </p:nvSpPr>
        <p:spPr>
          <a:xfrm>
            <a:off x="145472" y="1109157"/>
            <a:ext cx="12192000" cy="5355312"/>
          </a:xfrm>
          <a:prstGeom prst="rect">
            <a:avLst/>
          </a:prstGeom>
        </p:spPr>
        <p:txBody>
          <a:bodyPr wrap="square">
            <a:spAutoFit/>
          </a:bodyPr>
          <a:lstStyle/>
          <a:p>
            <a:r>
              <a:rPr lang="en-US" dirty="0"/>
              <a:t>return new </a:t>
            </a:r>
            <a:r>
              <a:rPr lang="en-US" dirty="0" err="1"/>
              <a:t>UnsafeSorterIterator</a:t>
            </a:r>
            <a:r>
              <a:rPr lang="en-US" dirty="0"/>
              <a:t>() {</a:t>
            </a:r>
          </a:p>
          <a:p>
            <a:r>
              <a:rPr lang="en-US" dirty="0" smtClean="0"/>
              <a:t>      </a:t>
            </a:r>
            <a:r>
              <a:rPr lang="en-US" dirty="0"/>
              <a:t>private </a:t>
            </a:r>
            <a:r>
              <a:rPr lang="en-US" dirty="0" err="1"/>
              <a:t>UnsafeSorterIterator</a:t>
            </a:r>
            <a:r>
              <a:rPr lang="en-US" dirty="0"/>
              <a:t> </a:t>
            </a:r>
            <a:r>
              <a:rPr lang="en-US" b="1" dirty="0" err="1"/>
              <a:t>spillReader</a:t>
            </a:r>
            <a:r>
              <a:rPr lang="en-US" dirty="0"/>
              <a:t>;</a:t>
            </a:r>
          </a:p>
          <a:p>
            <a:r>
              <a:rPr lang="en-US" dirty="0" smtClean="0"/>
              <a:t>      </a:t>
            </a:r>
            <a:r>
              <a:rPr lang="en-US" dirty="0"/>
              <a:t>@Override</a:t>
            </a:r>
          </a:p>
          <a:p>
            <a:r>
              <a:rPr lang="en-US" dirty="0"/>
              <a:t>      public </a:t>
            </a:r>
            <a:r>
              <a:rPr lang="en-US" dirty="0" err="1"/>
              <a:t>boolean</a:t>
            </a:r>
            <a:r>
              <a:rPr lang="en-US" dirty="0"/>
              <a:t> </a:t>
            </a:r>
            <a:r>
              <a:rPr lang="en-US" dirty="0" err="1"/>
              <a:t>hasNext</a:t>
            </a:r>
            <a:r>
              <a:rPr lang="en-US" dirty="0"/>
              <a:t>() {</a:t>
            </a:r>
          </a:p>
          <a:p>
            <a:r>
              <a:rPr lang="en-US" dirty="0"/>
              <a:t>        return !</a:t>
            </a:r>
            <a:r>
              <a:rPr lang="en-US" dirty="0" err="1"/>
              <a:t>priorityQueue.isEmpty</a:t>
            </a:r>
            <a:r>
              <a:rPr lang="en-US" dirty="0"/>
              <a:t>() || (</a:t>
            </a:r>
            <a:r>
              <a:rPr lang="en-US" dirty="0" err="1"/>
              <a:t>spillReader</a:t>
            </a:r>
            <a:r>
              <a:rPr lang="en-US" dirty="0"/>
              <a:t> != null &amp;&amp; </a:t>
            </a:r>
            <a:r>
              <a:rPr lang="en-US" dirty="0" err="1"/>
              <a:t>spillReader.hasNext</a:t>
            </a:r>
            <a:r>
              <a:rPr lang="en-US" dirty="0"/>
              <a:t>());</a:t>
            </a:r>
          </a:p>
          <a:p>
            <a:r>
              <a:rPr lang="en-US" dirty="0"/>
              <a:t>      }</a:t>
            </a:r>
          </a:p>
          <a:p>
            <a:r>
              <a:rPr lang="en-US" dirty="0" smtClean="0"/>
              <a:t>      </a:t>
            </a:r>
            <a:r>
              <a:rPr lang="en-US" dirty="0"/>
              <a:t>@Override</a:t>
            </a:r>
          </a:p>
          <a:p>
            <a:r>
              <a:rPr lang="en-US" b="1" dirty="0"/>
              <a:t>      public void </a:t>
            </a:r>
            <a:r>
              <a:rPr lang="en-US" b="1" dirty="0" err="1"/>
              <a:t>loadNext</a:t>
            </a:r>
            <a:r>
              <a:rPr lang="en-US" b="1" dirty="0"/>
              <a:t>() throws </a:t>
            </a:r>
            <a:r>
              <a:rPr lang="en-US" b="1" dirty="0" err="1"/>
              <a:t>IOException</a:t>
            </a:r>
            <a:r>
              <a:rPr lang="en-US" b="1" dirty="0"/>
              <a:t> {</a:t>
            </a:r>
          </a:p>
          <a:p>
            <a:r>
              <a:rPr lang="en-US" b="1" dirty="0"/>
              <a:t>        if (</a:t>
            </a:r>
            <a:r>
              <a:rPr lang="en-US" b="1" dirty="0" err="1"/>
              <a:t>spillReader</a:t>
            </a:r>
            <a:r>
              <a:rPr lang="en-US" b="1" dirty="0"/>
              <a:t> != null) {</a:t>
            </a:r>
          </a:p>
          <a:p>
            <a:r>
              <a:rPr lang="en-US" b="1" dirty="0"/>
              <a:t>          if (</a:t>
            </a:r>
            <a:r>
              <a:rPr lang="en-US" b="1" dirty="0" err="1"/>
              <a:t>spillReader.hasNext</a:t>
            </a:r>
            <a:r>
              <a:rPr lang="en-US" b="1" dirty="0"/>
              <a:t>()) {</a:t>
            </a:r>
          </a:p>
          <a:p>
            <a:r>
              <a:rPr lang="en-US" b="1" dirty="0"/>
              <a:t>            </a:t>
            </a:r>
            <a:r>
              <a:rPr lang="en-US" b="1" dirty="0" err="1"/>
              <a:t>spillReader.loadNext</a:t>
            </a:r>
            <a:r>
              <a:rPr lang="en-US" b="1" dirty="0"/>
              <a:t>();</a:t>
            </a:r>
          </a:p>
          <a:p>
            <a:r>
              <a:rPr lang="en-US" b="1" dirty="0"/>
              <a:t>            </a:t>
            </a:r>
            <a:r>
              <a:rPr lang="en-US" b="1" dirty="0" err="1"/>
              <a:t>priorityQueue.add</a:t>
            </a:r>
            <a:r>
              <a:rPr lang="en-US" b="1" dirty="0"/>
              <a:t>(</a:t>
            </a:r>
            <a:r>
              <a:rPr lang="en-US" b="1" dirty="0" err="1"/>
              <a:t>spillReader</a:t>
            </a:r>
            <a:r>
              <a:rPr lang="en-US" b="1" dirty="0"/>
              <a:t>);</a:t>
            </a:r>
          </a:p>
          <a:p>
            <a:r>
              <a:rPr lang="en-US" b="1" dirty="0"/>
              <a:t>          }</a:t>
            </a:r>
          </a:p>
          <a:p>
            <a:r>
              <a:rPr lang="en-US" b="1" dirty="0"/>
              <a:t>        }</a:t>
            </a:r>
          </a:p>
          <a:p>
            <a:r>
              <a:rPr lang="en-US" b="1" dirty="0"/>
              <a:t>        </a:t>
            </a:r>
            <a:r>
              <a:rPr lang="en-US" b="1" dirty="0" err="1"/>
              <a:t>spillReader</a:t>
            </a:r>
            <a:r>
              <a:rPr lang="en-US" b="1" dirty="0"/>
              <a:t> = </a:t>
            </a:r>
            <a:r>
              <a:rPr lang="en-US" b="1" dirty="0" err="1"/>
              <a:t>priorityQueue.remove</a:t>
            </a:r>
            <a:r>
              <a:rPr lang="en-US" b="1" dirty="0"/>
              <a:t>();</a:t>
            </a:r>
          </a:p>
          <a:p>
            <a:r>
              <a:rPr lang="en-US" b="1" dirty="0"/>
              <a:t>      }</a:t>
            </a:r>
          </a:p>
          <a:p>
            <a:endParaRPr lang="en-US" dirty="0"/>
          </a:p>
          <a:p>
            <a:r>
              <a:rPr lang="en-US" dirty="0"/>
              <a:t>      @Override</a:t>
            </a:r>
          </a:p>
          <a:p>
            <a:r>
              <a:rPr lang="en-US" dirty="0"/>
              <a:t>      public Object </a:t>
            </a:r>
            <a:r>
              <a:rPr lang="en-US" dirty="0" err="1"/>
              <a:t>getBaseObject</a:t>
            </a:r>
            <a:r>
              <a:rPr lang="en-US" dirty="0"/>
              <a:t>() { return </a:t>
            </a:r>
            <a:r>
              <a:rPr lang="en-US" b="1" dirty="0" err="1"/>
              <a:t>spillReader.getBaseObject</a:t>
            </a:r>
            <a:r>
              <a:rPr lang="en-US" b="1" dirty="0"/>
              <a:t>(); </a:t>
            </a:r>
            <a:r>
              <a:rPr lang="en-US" dirty="0" smtClean="0"/>
              <a:t>}</a:t>
            </a:r>
            <a:endParaRPr lang="en-US" dirty="0"/>
          </a:p>
        </p:txBody>
      </p:sp>
    </p:spTree>
    <p:extLst>
      <p:ext uri="{BB962C8B-B14F-4D97-AF65-F5344CB8AC3E}">
        <p14:creationId xmlns:p14="http://schemas.microsoft.com/office/powerpoint/2010/main" val="2695940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95272" y="1334655"/>
            <a:ext cx="5477164"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{1,3,5,7}</a:t>
            </a:r>
            <a:endParaRPr lang="ru-RU" dirty="0"/>
          </a:p>
        </p:txBody>
      </p:sp>
      <p:sp>
        <p:nvSpPr>
          <p:cNvPr id="3" name="Прямоугольник 2"/>
          <p:cNvSpPr/>
          <p:nvPr/>
        </p:nvSpPr>
        <p:spPr>
          <a:xfrm>
            <a:off x="4886036" y="4184073"/>
            <a:ext cx="5486400" cy="68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{10,10,20}</a:t>
            </a:r>
            <a:endParaRPr lang="ru-RU" dirty="0"/>
          </a:p>
        </p:txBody>
      </p:sp>
      <p:sp>
        <p:nvSpPr>
          <p:cNvPr id="4" name="Прямоугольник 3"/>
          <p:cNvSpPr/>
          <p:nvPr/>
        </p:nvSpPr>
        <p:spPr>
          <a:xfrm>
            <a:off x="4886036" y="2817091"/>
            <a:ext cx="5477164" cy="61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{2,4,6}</a:t>
            </a:r>
            <a:endParaRPr lang="ru-RU" dirty="0"/>
          </a:p>
        </p:txBody>
      </p:sp>
      <p:sp>
        <p:nvSpPr>
          <p:cNvPr id="5" name="Блок-схема: память с прямым доступом 4"/>
          <p:cNvSpPr/>
          <p:nvPr/>
        </p:nvSpPr>
        <p:spPr>
          <a:xfrm>
            <a:off x="341745" y="2530763"/>
            <a:ext cx="3648363" cy="119149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Queue{1,2,10}</a:t>
            </a:r>
            <a:endParaRPr lang="ru-RU" dirty="0"/>
          </a:p>
        </p:txBody>
      </p:sp>
      <p:sp>
        <p:nvSpPr>
          <p:cNvPr id="6" name="Блок-схема: память с прямым доступом 5"/>
          <p:cNvSpPr/>
          <p:nvPr/>
        </p:nvSpPr>
        <p:spPr>
          <a:xfrm>
            <a:off x="4137891" y="1154546"/>
            <a:ext cx="572654"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7" name="Блок-схема: память с прямым доступом 6"/>
          <p:cNvSpPr/>
          <p:nvPr/>
        </p:nvSpPr>
        <p:spPr>
          <a:xfrm>
            <a:off x="4137891" y="2613890"/>
            <a:ext cx="526472"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sp>
        <p:nvSpPr>
          <p:cNvPr id="8" name="Блок-схема: память с прямым доступом 7"/>
          <p:cNvSpPr/>
          <p:nvPr/>
        </p:nvSpPr>
        <p:spPr>
          <a:xfrm>
            <a:off x="4137891" y="4013200"/>
            <a:ext cx="531090"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ru-RU" dirty="0"/>
          </a:p>
        </p:txBody>
      </p:sp>
      <p:sp>
        <p:nvSpPr>
          <p:cNvPr id="9" name="Стрелка вниз 8"/>
          <p:cNvSpPr/>
          <p:nvPr/>
        </p:nvSpPr>
        <p:spPr>
          <a:xfrm>
            <a:off x="1505527" y="4276436"/>
            <a:ext cx="757382" cy="9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016000" y="5818909"/>
            <a:ext cx="939681" cy="369332"/>
          </a:xfrm>
          <a:prstGeom prst="rect">
            <a:avLst/>
          </a:prstGeom>
          <a:noFill/>
        </p:spPr>
        <p:txBody>
          <a:bodyPr wrap="none" rtlCol="0">
            <a:spAutoFit/>
          </a:bodyPr>
          <a:lstStyle/>
          <a:p>
            <a:r>
              <a:rPr lang="en-US" dirty="0" smtClean="0"/>
              <a:t>{1,2,3….</a:t>
            </a:r>
            <a:endParaRPr lang="ru-RU" dirty="0"/>
          </a:p>
        </p:txBody>
      </p:sp>
    </p:spTree>
    <p:extLst>
      <p:ext uri="{BB962C8B-B14F-4D97-AF65-F5344CB8AC3E}">
        <p14:creationId xmlns:p14="http://schemas.microsoft.com/office/powerpoint/2010/main" val="37520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Summary of Part4 </a:t>
            </a:r>
            <a:endParaRPr lang="ru-RU" dirty="0"/>
          </a:p>
        </p:txBody>
      </p:sp>
      <p:sp>
        <p:nvSpPr>
          <p:cNvPr id="3" name="Объект 2"/>
          <p:cNvSpPr>
            <a:spLocks noGrp="1"/>
          </p:cNvSpPr>
          <p:nvPr>
            <p:ph idx="1"/>
          </p:nvPr>
        </p:nvSpPr>
        <p:spPr>
          <a:xfrm>
            <a:off x="654627" y="1205345"/>
            <a:ext cx="10699173" cy="4971618"/>
          </a:xfrm>
        </p:spPr>
        <p:txBody>
          <a:bodyPr>
            <a:normAutofit lnSpcReduction="10000"/>
          </a:bodyPr>
          <a:lstStyle/>
          <a:p>
            <a:r>
              <a:rPr lang="en-US" b="1" dirty="0"/>
              <a:t>Sort</a:t>
            </a:r>
          </a:p>
          <a:p>
            <a:r>
              <a:rPr lang="en-US" dirty="0" err="1" smtClean="0"/>
              <a:t>Sort</a:t>
            </a:r>
            <a:r>
              <a:rPr lang="en-US" b="1" i="1" dirty="0" err="1" smtClean="0"/>
              <a:t>Exec</a:t>
            </a:r>
            <a:endParaRPr lang="en-US" b="1" i="1" dirty="0" smtClean="0"/>
          </a:p>
          <a:p>
            <a:r>
              <a:rPr lang="en-US" b="1" dirty="0" err="1"/>
              <a:t>Alphasort</a:t>
            </a:r>
            <a:endParaRPr lang="en-US" altLang="ru-RU" b="1" dirty="0"/>
          </a:p>
          <a:p>
            <a:r>
              <a:rPr lang="ru-RU" altLang="ru-RU" b="1" dirty="0" err="1" smtClean="0">
                <a:latin typeface="Courier New" panose="02070309020205020404" pitchFamily="49" charset="0"/>
                <a:cs typeface="Courier New" panose="02070309020205020404" pitchFamily="49" charset="0"/>
              </a:rPr>
              <a:t>prefixComputer</a:t>
            </a:r>
            <a:endParaRPr lang="en-US" altLang="ru-RU" b="1" dirty="0" smtClean="0">
              <a:latin typeface="Courier New" panose="02070309020205020404" pitchFamily="49" charset="0"/>
              <a:cs typeface="Courier New" panose="02070309020205020404" pitchFamily="49" charset="0"/>
            </a:endParaRPr>
          </a:p>
          <a:p>
            <a:r>
              <a:rPr lang="en-US" b="1" dirty="0" err="1" smtClean="0"/>
              <a:t>UnsafeExternalRowSorter</a:t>
            </a:r>
            <a:endParaRPr lang="en-US" b="1" dirty="0" smtClean="0"/>
          </a:p>
          <a:p>
            <a:r>
              <a:rPr lang="en-US" altLang="ru-RU" b="1" dirty="0" err="1" smtClean="0"/>
              <a:t>RadixSort</a:t>
            </a:r>
            <a:endParaRPr lang="en-US" altLang="ru-RU" b="1" dirty="0"/>
          </a:p>
          <a:p>
            <a:r>
              <a:rPr lang="en-US" b="1" dirty="0" err="1" smtClean="0"/>
              <a:t>TimSort</a:t>
            </a:r>
            <a:endParaRPr lang="ru-RU" b="1" dirty="0"/>
          </a:p>
          <a:p>
            <a:r>
              <a:rPr lang="en-US" b="1" dirty="0" err="1" smtClean="0"/>
              <a:t>UnsafeSorterSpillMerger</a:t>
            </a:r>
            <a:endParaRPr lang="en-US" b="1" dirty="0" smtClean="0"/>
          </a:p>
          <a:p>
            <a:r>
              <a:rPr lang="en-US" b="1" dirty="0" err="1"/>
              <a:t>PriorityQueue</a:t>
            </a:r>
            <a:endParaRPr lang="en-US" b="1" dirty="0"/>
          </a:p>
          <a:p>
            <a:pPr marL="0" indent="0" algn="r">
              <a:buNone/>
            </a:pPr>
            <a:r>
              <a:rPr lang="en-US" dirty="0"/>
              <a:t>Join us in telegram </a:t>
            </a:r>
            <a:r>
              <a:rPr lang="en-US" dirty="0">
                <a:hlinkClick r:id="rId2"/>
              </a:rPr>
              <a:t>t.me/</a:t>
            </a:r>
            <a:r>
              <a:rPr lang="en-US" dirty="0" err="1">
                <a:hlinkClick r:id="rId2"/>
              </a:rPr>
              <a:t>apache_spark</a:t>
            </a:r>
            <a:endParaRPr lang="en-US" dirty="0"/>
          </a:p>
          <a:p>
            <a:endParaRPr lang="en-US" b="1" dirty="0" smtClean="0"/>
          </a:p>
          <a:p>
            <a:endParaRPr lang="en-US" b="1" dirty="0"/>
          </a:p>
        </p:txBody>
      </p:sp>
    </p:spTree>
    <p:extLst>
      <p:ext uri="{BB962C8B-B14F-4D97-AF65-F5344CB8AC3E}">
        <p14:creationId xmlns:p14="http://schemas.microsoft.com/office/powerpoint/2010/main" val="235616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797683" y="1160335"/>
            <a:ext cx="6267450" cy="4391025"/>
          </a:xfrm>
          <a:prstGeom prst="rect">
            <a:avLst/>
          </a:prstGeom>
        </p:spPr>
      </p:pic>
      <p:pic>
        <p:nvPicPr>
          <p:cNvPr id="3" name="Рисунок 2"/>
          <p:cNvPicPr>
            <a:picLocks noChangeAspect="1"/>
          </p:cNvPicPr>
          <p:nvPr/>
        </p:nvPicPr>
        <p:blipFill>
          <a:blip r:embed="rId3"/>
          <a:stretch>
            <a:fillRect/>
          </a:stretch>
        </p:blipFill>
        <p:spPr>
          <a:xfrm>
            <a:off x="4751451" y="270510"/>
            <a:ext cx="1390650" cy="647700"/>
          </a:xfrm>
          <a:prstGeom prst="rect">
            <a:avLst/>
          </a:prstGeom>
        </p:spPr>
      </p:pic>
    </p:spTree>
    <p:extLst>
      <p:ext uri="{BB962C8B-B14F-4D97-AF65-F5344CB8AC3E}">
        <p14:creationId xmlns:p14="http://schemas.microsoft.com/office/powerpoint/2010/main" val="2465244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0" y="0"/>
            <a:ext cx="12070080" cy="10797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Spark sort flow	</a:t>
            </a:r>
            <a:endParaRPr lang="ru-RU" dirty="0"/>
          </a:p>
        </p:txBody>
      </p:sp>
      <p:sp>
        <p:nvSpPr>
          <p:cNvPr id="4" name="Прямоугольник 3"/>
          <p:cNvSpPr/>
          <p:nvPr/>
        </p:nvSpPr>
        <p:spPr>
          <a:xfrm>
            <a:off x="2060448" y="1459894"/>
            <a:ext cx="2002536"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{1,2,3,4,7,8}</a:t>
            </a:r>
            <a:endParaRPr lang="ru-RU" dirty="0"/>
          </a:p>
        </p:txBody>
      </p:sp>
      <p:sp>
        <p:nvSpPr>
          <p:cNvPr id="5" name="Прямоугольник 4"/>
          <p:cNvSpPr/>
          <p:nvPr/>
        </p:nvSpPr>
        <p:spPr>
          <a:xfrm>
            <a:off x="5349240" y="1459894"/>
            <a:ext cx="2121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{1,1,9,8,3}</a:t>
            </a:r>
            <a:endParaRPr lang="ru-RU" dirty="0"/>
          </a:p>
        </p:txBody>
      </p:sp>
      <p:sp>
        <p:nvSpPr>
          <p:cNvPr id="6" name="Прямоугольник 5"/>
          <p:cNvSpPr/>
          <p:nvPr/>
        </p:nvSpPr>
        <p:spPr>
          <a:xfrm>
            <a:off x="3410712" y="3906678"/>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{1,2,3,4,1,1,3}</a:t>
            </a:r>
            <a:endParaRPr lang="ru-RU" dirty="0"/>
          </a:p>
        </p:txBody>
      </p:sp>
      <p:sp>
        <p:nvSpPr>
          <p:cNvPr id="7" name="Прямоугольник 6"/>
          <p:cNvSpPr/>
          <p:nvPr/>
        </p:nvSpPr>
        <p:spPr>
          <a:xfrm>
            <a:off x="8756904" y="1438909"/>
            <a:ext cx="2194560"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{1,2,9,0,1,10}</a:t>
            </a:r>
            <a:endParaRPr lang="ru-RU" dirty="0"/>
          </a:p>
        </p:txBody>
      </p:sp>
      <p:sp>
        <p:nvSpPr>
          <p:cNvPr id="8" name="Прямоугольник 7"/>
          <p:cNvSpPr/>
          <p:nvPr/>
        </p:nvSpPr>
        <p:spPr>
          <a:xfrm>
            <a:off x="7293864" y="3918171"/>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{7,8,9,8,9,10}</a:t>
            </a:r>
            <a:endParaRPr lang="ru-RU" dirty="0"/>
          </a:p>
        </p:txBody>
      </p:sp>
      <p:sp>
        <p:nvSpPr>
          <p:cNvPr id="9" name="Прямоугольник 8"/>
          <p:cNvSpPr/>
          <p:nvPr/>
        </p:nvSpPr>
        <p:spPr>
          <a:xfrm>
            <a:off x="3410712" y="5338190"/>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{1,1,2,3,3,4}</a:t>
            </a:r>
            <a:endParaRPr lang="ru-RU" dirty="0"/>
          </a:p>
        </p:txBody>
      </p:sp>
      <p:sp>
        <p:nvSpPr>
          <p:cNvPr id="10" name="Прямоугольник 9"/>
          <p:cNvSpPr/>
          <p:nvPr/>
        </p:nvSpPr>
        <p:spPr>
          <a:xfrm>
            <a:off x="7293864" y="5365432"/>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{7,8,8,9,9,10}</a:t>
            </a:r>
            <a:endParaRPr lang="ru-RU" dirty="0"/>
          </a:p>
        </p:txBody>
      </p:sp>
      <p:sp>
        <p:nvSpPr>
          <p:cNvPr id="11" name="Скругленный прямоугольник 10"/>
          <p:cNvSpPr/>
          <p:nvPr/>
        </p:nvSpPr>
        <p:spPr>
          <a:xfrm>
            <a:off x="1024128" y="1097280"/>
            <a:ext cx="10972800" cy="2011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1024128" y="3790822"/>
            <a:ext cx="10972800" cy="2914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Цилиндр 12"/>
          <p:cNvSpPr/>
          <p:nvPr/>
        </p:nvSpPr>
        <p:spPr>
          <a:xfrm>
            <a:off x="6071616" y="3200304"/>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Цилиндр 13"/>
          <p:cNvSpPr/>
          <p:nvPr/>
        </p:nvSpPr>
        <p:spPr>
          <a:xfrm>
            <a:off x="2724912" y="3200305"/>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Цилиндр 14"/>
          <p:cNvSpPr/>
          <p:nvPr/>
        </p:nvSpPr>
        <p:spPr>
          <a:xfrm>
            <a:off x="9511284" y="314755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Соединительная линия уступом 15"/>
          <p:cNvCxnSpPr>
            <a:stCxn id="14" idx="3"/>
            <a:endCxn id="6" idx="0"/>
          </p:cNvCxnSpPr>
          <p:nvPr/>
        </p:nvCxnSpPr>
        <p:spPr>
          <a:xfrm rot="16200000" flipH="1">
            <a:off x="3616214" y="3046904"/>
            <a:ext cx="311372" cy="1408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ная линия уступом 16"/>
          <p:cNvCxnSpPr>
            <a:stCxn id="13" idx="3"/>
            <a:endCxn id="6" idx="0"/>
          </p:cNvCxnSpPr>
          <p:nvPr/>
        </p:nvCxnSpPr>
        <p:spPr>
          <a:xfrm rot="5400000">
            <a:off x="5289566" y="2781727"/>
            <a:ext cx="311373" cy="1938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Соединительная линия уступом 17"/>
          <p:cNvCxnSpPr>
            <a:stCxn id="15" idx="3"/>
            <a:endCxn id="6" idx="0"/>
          </p:cNvCxnSpPr>
          <p:nvPr/>
        </p:nvCxnSpPr>
        <p:spPr>
          <a:xfrm rot="5400000">
            <a:off x="6983024" y="1035518"/>
            <a:ext cx="364124" cy="5378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18"/>
          <p:cNvCxnSpPr>
            <a:stCxn id="14" idx="3"/>
            <a:endCxn id="8" idx="0"/>
          </p:cNvCxnSpPr>
          <p:nvPr/>
        </p:nvCxnSpPr>
        <p:spPr>
          <a:xfrm rot="16200000" flipH="1">
            <a:off x="5552044" y="1111074"/>
            <a:ext cx="322865" cy="52913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13" idx="3"/>
            <a:endCxn id="8" idx="0"/>
          </p:cNvCxnSpPr>
          <p:nvPr/>
        </p:nvCxnSpPr>
        <p:spPr>
          <a:xfrm rot="16200000" flipH="1">
            <a:off x="7225395" y="2784426"/>
            <a:ext cx="322866" cy="1944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ная линия уступом 20"/>
          <p:cNvCxnSpPr>
            <a:stCxn id="15" idx="3"/>
            <a:endCxn id="8" idx="0"/>
          </p:cNvCxnSpPr>
          <p:nvPr/>
        </p:nvCxnSpPr>
        <p:spPr>
          <a:xfrm rot="5400000">
            <a:off x="8918854" y="2982840"/>
            <a:ext cx="375617" cy="1495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Стрелка вниз 21"/>
          <p:cNvSpPr/>
          <p:nvPr/>
        </p:nvSpPr>
        <p:spPr>
          <a:xfrm>
            <a:off x="4343400" y="505663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низ 22"/>
          <p:cNvSpPr/>
          <p:nvPr/>
        </p:nvSpPr>
        <p:spPr>
          <a:xfrm>
            <a:off x="8292846" y="508284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трелка вниз 23"/>
          <p:cNvSpPr/>
          <p:nvPr/>
        </p:nvSpPr>
        <p:spPr>
          <a:xfrm>
            <a:off x="3067811" y="2676046"/>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6400800" y="269500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Стрелка вниз 25"/>
          <p:cNvSpPr/>
          <p:nvPr/>
        </p:nvSpPr>
        <p:spPr>
          <a:xfrm>
            <a:off x="9854184" y="263677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Цилиндр 26"/>
          <p:cNvSpPr/>
          <p:nvPr/>
        </p:nvSpPr>
        <p:spPr>
          <a:xfrm>
            <a:off x="3129533" y="320030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Цилиндр 27"/>
          <p:cNvSpPr/>
          <p:nvPr/>
        </p:nvSpPr>
        <p:spPr>
          <a:xfrm>
            <a:off x="6585966" y="3218952"/>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Цилиндр 28"/>
          <p:cNvSpPr/>
          <p:nvPr/>
        </p:nvSpPr>
        <p:spPr>
          <a:xfrm>
            <a:off x="9886429" y="3186146"/>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96471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1" cy="955964"/>
          </a:xfrm>
        </p:spPr>
        <p:txBody>
          <a:bodyPr/>
          <a:lstStyle/>
          <a:p>
            <a:pPr algn="ctr"/>
            <a:r>
              <a:rPr lang="en-US" dirty="0"/>
              <a:t>External sorting</a:t>
            </a:r>
            <a:endParaRPr lang="ru-RU" dirty="0"/>
          </a:p>
        </p:txBody>
      </p:sp>
      <p:sp>
        <p:nvSpPr>
          <p:cNvPr id="3" name="Объект 2"/>
          <p:cNvSpPr>
            <a:spLocks noGrp="1"/>
          </p:cNvSpPr>
          <p:nvPr>
            <p:ph idx="1"/>
          </p:nvPr>
        </p:nvSpPr>
        <p:spPr>
          <a:xfrm>
            <a:off x="83127" y="955964"/>
            <a:ext cx="12108873" cy="4720937"/>
          </a:xfrm>
        </p:spPr>
        <p:txBody>
          <a:bodyPr>
            <a:normAutofit lnSpcReduction="10000"/>
          </a:bodyPr>
          <a:lstStyle/>
          <a:p>
            <a:pPr marL="0" indent="0">
              <a:buNone/>
            </a:pPr>
            <a:r>
              <a:rPr lang="ru-RU" dirty="0" smtClean="0"/>
              <a:t>	</a:t>
            </a:r>
            <a:r>
              <a:rPr lang="en-US" dirty="0" smtClean="0"/>
              <a:t>External </a:t>
            </a:r>
            <a:r>
              <a:rPr lang="en-US" dirty="0"/>
              <a:t>sorting is a class of sorting algorithms that can handle massive amounts of data. External sorting is required when the data being sorted do not fit into the main memory of a computing device (usually RAM) and instead they must reside in the slower external memory, usually a hard disk drive. Thus, external sorting algorithms are external memory algorithms and thus applicable in the external memory model of computation</a:t>
            </a:r>
            <a:r>
              <a:rPr lang="en-US" dirty="0" smtClean="0"/>
              <a:t>.</a:t>
            </a:r>
            <a:endParaRPr lang="ru-RU" dirty="0" smtClean="0"/>
          </a:p>
          <a:p>
            <a:pPr marL="0" indent="0">
              <a:buNone/>
            </a:pPr>
            <a:r>
              <a:rPr lang="en-US" dirty="0" smtClean="0"/>
              <a:t>	</a:t>
            </a:r>
            <a:r>
              <a:rPr lang="en-US" dirty="0"/>
              <a:t>External sorting algorithms generally fall into two types, distribution sorting, which resembles </a:t>
            </a:r>
            <a:r>
              <a:rPr lang="en-US" dirty="0">
                <a:hlinkClick r:id="rId2" tooltip="Quicksort"/>
              </a:rPr>
              <a:t>quicksort</a:t>
            </a:r>
            <a:r>
              <a:rPr lang="en-US" dirty="0"/>
              <a:t>, and external merge sort, which resembles </a:t>
            </a:r>
            <a:r>
              <a:rPr lang="en-US" dirty="0">
                <a:hlinkClick r:id="rId3" tooltip="Merge sort"/>
              </a:rPr>
              <a:t>merge sort</a:t>
            </a:r>
            <a:r>
              <a:rPr lang="en-US" dirty="0"/>
              <a:t>. The latter typically uses a </a:t>
            </a:r>
            <a:r>
              <a:rPr lang="en-US" dirty="0">
                <a:hlinkClick r:id="rId4" tooltip="Hybrid algorithm"/>
              </a:rPr>
              <a:t>hybrid</a:t>
            </a:r>
            <a:r>
              <a:rPr lang="en-US" dirty="0"/>
              <a:t> sort-merge strategy. In the sorting phase, chunks of data small enough to fit in main memory are read, sorted, and written out to a temporary file. In the merge phase, the sorted </a:t>
            </a:r>
            <a:r>
              <a:rPr lang="en-US" dirty="0" err="1"/>
              <a:t>subfiles</a:t>
            </a:r>
            <a:r>
              <a:rPr lang="en-US" dirty="0"/>
              <a:t> are combined into a single larger file</a:t>
            </a:r>
            <a:r>
              <a:rPr lang="en-US" dirty="0" smtClean="0"/>
              <a:t>.</a:t>
            </a:r>
            <a:endParaRPr lang="en-US" dirty="0">
              <a:hlinkClick r:id="rId5"/>
            </a:endParaRPr>
          </a:p>
        </p:txBody>
      </p:sp>
      <p:sp>
        <p:nvSpPr>
          <p:cNvPr id="4" name="Прямоугольник 3"/>
          <p:cNvSpPr/>
          <p:nvPr/>
        </p:nvSpPr>
        <p:spPr>
          <a:xfrm>
            <a:off x="224674" y="5987534"/>
            <a:ext cx="4552144" cy="369332"/>
          </a:xfrm>
          <a:prstGeom prst="rect">
            <a:avLst/>
          </a:prstGeom>
        </p:spPr>
        <p:txBody>
          <a:bodyPr wrap="none">
            <a:spAutoFit/>
          </a:bodyPr>
          <a:lstStyle/>
          <a:p>
            <a:r>
              <a:rPr lang="en-US" dirty="0">
                <a:hlinkClick r:id="rId5"/>
              </a:rPr>
              <a:t>https://en.wikipedia.org/wiki/External_sorting</a:t>
            </a:r>
            <a:endParaRPr lang="ru-RU" dirty="0"/>
          </a:p>
        </p:txBody>
      </p:sp>
    </p:spTree>
    <p:extLst>
      <p:ext uri="{BB962C8B-B14F-4D97-AF65-F5344CB8AC3E}">
        <p14:creationId xmlns:p14="http://schemas.microsoft.com/office/powerpoint/2010/main" val="2355930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3908"/>
            <a:ext cx="12192000" cy="6754091"/>
          </a:xfrm>
        </p:spPr>
        <p:txBody>
          <a:bodyPr>
            <a:normAutofit fontScale="92500" lnSpcReduction="10000"/>
          </a:bodyPr>
          <a:lstStyle/>
          <a:p>
            <a:pPr marL="0" indent="0" algn="ctr">
              <a:buNone/>
            </a:pPr>
            <a:r>
              <a:rPr lang="en-US" sz="3000" b="1" dirty="0" err="1" smtClean="0"/>
              <a:t>Alphasort</a:t>
            </a:r>
            <a:r>
              <a:rPr lang="en-US" sz="3000" b="1" dirty="0" smtClean="0"/>
              <a:t> Spark-7079</a:t>
            </a:r>
            <a:endParaRPr lang="en-US" sz="3000" b="1" dirty="0"/>
          </a:p>
          <a:p>
            <a:pPr marL="0" indent="0">
              <a:buNone/>
            </a:pPr>
            <a:r>
              <a:rPr lang="en-US" dirty="0" smtClean="0">
                <a:hlinkClick r:id="rId2"/>
              </a:rPr>
              <a:t>http</a:t>
            </a:r>
            <a:r>
              <a:rPr lang="en-US" dirty="0">
                <a:hlinkClick r:id="rId2"/>
              </a:rPr>
              <a:t>://</a:t>
            </a:r>
            <a:r>
              <a:rPr lang="en-US" dirty="0" smtClean="0">
                <a:hlinkClick r:id="rId2"/>
              </a:rPr>
              <a:t>research.microsoft.com/pubs/68249/alphasort.doc</a:t>
            </a:r>
            <a:endParaRPr lang="en-US" dirty="0" smtClean="0"/>
          </a:p>
          <a:p>
            <a:pPr marL="0" indent="0">
              <a:buNone/>
            </a:pPr>
            <a:r>
              <a:rPr lang="en-US" sz="3000" dirty="0" smtClean="0"/>
              <a:t> 	Spark implements </a:t>
            </a:r>
            <a:r>
              <a:rPr lang="en-US" sz="3000" dirty="0"/>
              <a:t>a key-prefix optimization in order to improve the cache friendliness of the sort.  In naive sort implementations, the sorting algorithm operates on an array of record pointers.  To compare two records for ordering, the sorter must dereference these pointers, which likely involves random memory access, then compare the objects themselves</a:t>
            </a:r>
            <a:r>
              <a:rPr lang="en-US" sz="3000" dirty="0" smtClean="0"/>
              <a:t>.</a:t>
            </a:r>
          </a:p>
          <a:p>
            <a:pPr marL="0" indent="0">
              <a:buNone/>
            </a:pPr>
            <a:r>
              <a:rPr lang="en-US" sz="3000" dirty="0"/>
              <a:t>In a key-prefix sort, the sort operates on an array which stores the record pointer alongside a prefix of the record's key. When comparing two records for ordering, the sorter first compares the </a:t>
            </a:r>
            <a:r>
              <a:rPr lang="en-US" sz="3000" dirty="0" err="1"/>
              <a:t>the</a:t>
            </a:r>
            <a:r>
              <a:rPr lang="en-US" sz="3000" dirty="0"/>
              <a:t> stored key prefixes. If the ordering can be determined from the key prefixes (i.e. the prefixes are unequal), then the sort can avoid directly comparing the records, avoiding random memory accesses and full record comparisons. For example, if we're sorting a list of strings then we can store the first 8 bytes of the UTF-8 encoded string as the key-prefix and can perform unsigned byte-at-a-time comparisons to determine the ordering of strings based on their prefixes, only resorting to full comparisons for strings that share a common prefix.  In cases where the sort key can fit entirely in the space allotted for the key prefix (e.g. the sorting key is an integer), we completely avoid direct</a:t>
            </a:r>
            <a:endParaRPr lang="ru-RU" sz="3000" dirty="0"/>
          </a:p>
        </p:txBody>
      </p:sp>
    </p:spTree>
    <p:extLst>
      <p:ext uri="{BB962C8B-B14F-4D97-AF65-F5344CB8AC3E}">
        <p14:creationId xmlns:p14="http://schemas.microsoft.com/office/powerpoint/2010/main" val="2967906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2124364" y="2198255"/>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1" name="Прямоугольник 10"/>
          <p:cNvSpPr/>
          <p:nvPr/>
        </p:nvSpPr>
        <p:spPr>
          <a:xfrm>
            <a:off x="3934692" y="2189018"/>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Key prefix</a:t>
            </a:r>
            <a:endParaRPr lang="ru-RU" dirty="0">
              <a:solidFill>
                <a:srgbClr val="FFFF00"/>
              </a:solidFill>
            </a:endParaRPr>
          </a:p>
        </p:txBody>
      </p:sp>
      <p:sp>
        <p:nvSpPr>
          <p:cNvPr id="12" name="Прямоугольник 11"/>
          <p:cNvSpPr/>
          <p:nvPr/>
        </p:nvSpPr>
        <p:spPr>
          <a:xfrm>
            <a:off x="1910979" y="1745672"/>
            <a:ext cx="8013493"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6152573" y="2198255"/>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4" name="Прямоугольник 13"/>
          <p:cNvSpPr/>
          <p:nvPr/>
        </p:nvSpPr>
        <p:spPr>
          <a:xfrm>
            <a:off x="7962901" y="2189018"/>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Key prefix</a:t>
            </a:r>
            <a:endParaRPr lang="ru-RU" dirty="0">
              <a:solidFill>
                <a:srgbClr val="FFFF00"/>
              </a:solidFill>
            </a:endParaRPr>
          </a:p>
        </p:txBody>
      </p:sp>
      <p:sp>
        <p:nvSpPr>
          <p:cNvPr id="15" name="Прямоугольник 14"/>
          <p:cNvSpPr/>
          <p:nvPr/>
        </p:nvSpPr>
        <p:spPr>
          <a:xfrm>
            <a:off x="2124364"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6" name="Прямоугольник 15"/>
          <p:cNvSpPr/>
          <p:nvPr/>
        </p:nvSpPr>
        <p:spPr>
          <a:xfrm>
            <a:off x="4036291"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7" name="Прямоугольник 16"/>
          <p:cNvSpPr/>
          <p:nvPr/>
        </p:nvSpPr>
        <p:spPr>
          <a:xfrm>
            <a:off x="1971965" y="4932216"/>
            <a:ext cx="8409708"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152572"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20" name="Прямоугольник 19"/>
          <p:cNvSpPr/>
          <p:nvPr/>
        </p:nvSpPr>
        <p:spPr>
          <a:xfrm>
            <a:off x="8267122"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21" name="TextBox 20"/>
          <p:cNvSpPr txBox="1"/>
          <p:nvPr/>
        </p:nvSpPr>
        <p:spPr>
          <a:xfrm>
            <a:off x="5671128" y="3562290"/>
            <a:ext cx="617477" cy="584775"/>
          </a:xfrm>
          <a:prstGeom prst="rect">
            <a:avLst/>
          </a:prstGeom>
          <a:noFill/>
        </p:spPr>
        <p:txBody>
          <a:bodyPr wrap="none" rtlCol="0">
            <a:spAutoFit/>
          </a:bodyPr>
          <a:lstStyle/>
          <a:p>
            <a:r>
              <a:rPr lang="en-US" sz="3200" b="1" dirty="0" smtClean="0"/>
              <a:t>VS</a:t>
            </a:r>
            <a:endParaRPr lang="ru-RU" sz="3200" b="1" dirty="0"/>
          </a:p>
        </p:txBody>
      </p:sp>
      <p:sp>
        <p:nvSpPr>
          <p:cNvPr id="2" name="Прямоугольник 1"/>
          <p:cNvSpPr/>
          <p:nvPr/>
        </p:nvSpPr>
        <p:spPr>
          <a:xfrm>
            <a:off x="1971965" y="4464107"/>
            <a:ext cx="4866076" cy="584775"/>
          </a:xfrm>
          <a:prstGeom prst="rect">
            <a:avLst/>
          </a:prstGeom>
        </p:spPr>
        <p:txBody>
          <a:bodyPr wrap="none">
            <a:spAutoFit/>
          </a:bodyPr>
          <a:lstStyle/>
          <a:p>
            <a:r>
              <a:rPr lang="en-US" sz="3200" b="1" dirty="0"/>
              <a:t>naive sort implementations</a:t>
            </a:r>
            <a:endParaRPr lang="ru-RU" sz="3200" b="1" dirty="0"/>
          </a:p>
        </p:txBody>
      </p:sp>
      <p:sp>
        <p:nvSpPr>
          <p:cNvPr id="3" name="Прямоугольник 2"/>
          <p:cNvSpPr/>
          <p:nvPr/>
        </p:nvSpPr>
        <p:spPr>
          <a:xfrm>
            <a:off x="1910979" y="1234619"/>
            <a:ext cx="2643481" cy="584775"/>
          </a:xfrm>
          <a:prstGeom prst="rect">
            <a:avLst/>
          </a:prstGeom>
        </p:spPr>
        <p:txBody>
          <a:bodyPr wrap="none">
            <a:spAutoFit/>
          </a:bodyPr>
          <a:lstStyle/>
          <a:p>
            <a:r>
              <a:rPr lang="en-US" sz="3200" b="1" dirty="0"/>
              <a:t>key-prefix sort</a:t>
            </a:r>
            <a:endParaRPr lang="ru-RU" sz="3200" b="1" dirty="0"/>
          </a:p>
        </p:txBody>
      </p:sp>
    </p:spTree>
    <p:extLst>
      <p:ext uri="{BB962C8B-B14F-4D97-AF65-F5344CB8AC3E}">
        <p14:creationId xmlns:p14="http://schemas.microsoft.com/office/powerpoint/2010/main" val="1989082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48252" y="1"/>
            <a:ext cx="11258550" cy="6858000"/>
          </a:xfrm>
          <a:prstGeom prst="rect">
            <a:avLst/>
          </a:prstGeom>
        </p:spPr>
      </p:pic>
    </p:spTree>
    <p:extLst>
      <p:ext uri="{BB962C8B-B14F-4D97-AF65-F5344CB8AC3E}">
        <p14:creationId xmlns:p14="http://schemas.microsoft.com/office/powerpoint/2010/main" val="3931849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4930"/>
            <a:ext cx="12192000" cy="6370975"/>
          </a:xfrm>
          <a:prstGeom prst="rect">
            <a:avLst/>
          </a:prstGeom>
        </p:spPr>
        <p:txBody>
          <a:bodyPr wrap="square">
            <a:spAutoFit/>
          </a:bodyPr>
          <a:lstStyle/>
          <a:p>
            <a:r>
              <a:rPr lang="en-US" sz="2400" dirty="0"/>
              <a:t>== Parsed Logical Plan ==</a:t>
            </a:r>
          </a:p>
          <a:p>
            <a:r>
              <a:rPr lang="en-US" sz="2400" dirty="0"/>
              <a:t>'Sort ['id DESC NULLS LAST], true</a:t>
            </a:r>
          </a:p>
          <a:p>
            <a:r>
              <a:rPr lang="en-US" sz="2400" dirty="0"/>
              <a:t>+- </a:t>
            </a:r>
            <a:r>
              <a:rPr lang="en-US" sz="2400" dirty="0" err="1"/>
              <a:t>LocalRelation</a:t>
            </a:r>
            <a:r>
              <a:rPr lang="en-US" sz="2400" dirty="0"/>
              <a:t> [id#2, name#3]</a:t>
            </a:r>
          </a:p>
          <a:p>
            <a:endParaRPr lang="en-US" sz="2400" dirty="0"/>
          </a:p>
          <a:p>
            <a:r>
              <a:rPr lang="en-US" sz="2400" dirty="0"/>
              <a:t>== Analyzed Logical Plan ==</a:t>
            </a:r>
          </a:p>
          <a:p>
            <a:r>
              <a:rPr lang="en-US" sz="2400" dirty="0"/>
              <a:t>id: </a:t>
            </a:r>
            <a:r>
              <a:rPr lang="en-US" sz="2400" dirty="0" err="1"/>
              <a:t>int</a:t>
            </a:r>
            <a:r>
              <a:rPr lang="en-US" sz="2400" dirty="0"/>
              <a:t>, name: string</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Optimized Logical Plan ==</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Physical Plan ==</a:t>
            </a:r>
          </a:p>
          <a:p>
            <a:r>
              <a:rPr lang="en-US" sz="2400" dirty="0"/>
              <a:t>*(1) </a:t>
            </a:r>
            <a:r>
              <a:rPr lang="en-US" sz="2400" b="1" dirty="0"/>
              <a:t>Sort [id#2 DESC NULLS LAST], true, 0</a:t>
            </a:r>
          </a:p>
          <a:p>
            <a:r>
              <a:rPr lang="en-US" sz="2400" dirty="0"/>
              <a:t>+- Exchange </a:t>
            </a:r>
            <a:r>
              <a:rPr lang="en-US" sz="2400" dirty="0" err="1"/>
              <a:t>rangepartitioning</a:t>
            </a:r>
            <a:r>
              <a:rPr lang="en-US" sz="2400" dirty="0"/>
              <a:t>(id#2 DESC NULLS LAST, 200), true, [id=#7]</a:t>
            </a:r>
          </a:p>
          <a:p>
            <a:r>
              <a:rPr lang="en-US" sz="2400" dirty="0"/>
              <a:t>   +- </a:t>
            </a:r>
            <a:r>
              <a:rPr lang="en-US" sz="2400" dirty="0" err="1"/>
              <a:t>LocalTableScan</a:t>
            </a:r>
            <a:r>
              <a:rPr lang="en-US" sz="2400" dirty="0"/>
              <a:t> [id#2, name#3]</a:t>
            </a:r>
            <a:endParaRPr lang="ru-RU" sz="2400" dirty="0"/>
          </a:p>
        </p:txBody>
      </p:sp>
    </p:spTree>
    <p:extLst>
      <p:ext uri="{BB962C8B-B14F-4D97-AF65-F5344CB8AC3E}">
        <p14:creationId xmlns:p14="http://schemas.microsoft.com/office/powerpoint/2010/main" val="371697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8964</TotalTime>
  <Words>1362</Words>
  <Application>Microsoft Office PowerPoint</Application>
  <PresentationFormat>Широкоэкранный</PresentationFormat>
  <Paragraphs>296</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Courier New</vt:lpstr>
      <vt:lpstr>Тема Office</vt:lpstr>
      <vt:lpstr>Spark “sort” transformation  deep dive Part4</vt:lpstr>
      <vt:lpstr>Example</vt:lpstr>
      <vt:lpstr>Презентация PowerPoint</vt:lpstr>
      <vt:lpstr>Презентация PowerPoint</vt:lpstr>
      <vt:lpstr>External sorting</vt:lpstr>
      <vt:lpstr>Презентация PowerPoint</vt:lpstr>
      <vt:lpstr>Презентация PowerPoint</vt:lpstr>
      <vt:lpstr>Презентация PowerPoint</vt:lpstr>
      <vt:lpstr>Презентация PowerPoint</vt:lpstr>
      <vt:lpstr>SortExec</vt:lpstr>
      <vt:lpstr>method createSorter of SortExec</vt:lpstr>
      <vt:lpstr>Презентация PowerPoint</vt:lpstr>
      <vt:lpstr>Презентация PowerPoint</vt:lpstr>
      <vt:lpstr>Radix Sort conditions:</vt:lpstr>
      <vt:lpstr>Презентация PowerPoint</vt:lpstr>
      <vt:lpstr>sort method of UnsafeExternalRowSorter</vt:lpstr>
      <vt:lpstr>UnsafeExternalRowSorter</vt:lpstr>
      <vt:lpstr>Презентация PowerPoint</vt:lpstr>
      <vt:lpstr>Презентация PowerPoint</vt:lpstr>
      <vt:lpstr>Презентация PowerPoint</vt:lpstr>
      <vt:lpstr>UnsafeExternalRowSorter</vt:lpstr>
      <vt:lpstr>Презентация PowerPoint</vt:lpstr>
      <vt:lpstr>Презентация PowerPoint</vt:lpstr>
      <vt:lpstr>Презентация PowerPoint</vt:lpstr>
      <vt:lpstr>Презентация PowerPoint</vt:lpstr>
      <vt:lpstr>Презентация PowerPoint</vt:lpstr>
      <vt:lpstr>getSortedIterator of UnsafeSorterSpillMerger</vt:lpstr>
      <vt:lpstr>Презентация PowerPoint</vt:lpstr>
      <vt:lpstr>Summary of Part4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group by</dc:title>
  <dc:creator>Nikolay Kudinov</dc:creator>
  <cp:lastModifiedBy>Nikolay Kudinov</cp:lastModifiedBy>
  <cp:revision>439</cp:revision>
  <dcterms:created xsi:type="dcterms:W3CDTF">2020-03-23T13:46:09Z</dcterms:created>
  <dcterms:modified xsi:type="dcterms:W3CDTF">2020-07-26T07:56:00Z</dcterms:modified>
</cp:coreProperties>
</file>