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25" r:id="rId5"/>
    <p:sldId id="327" r:id="rId6"/>
    <p:sldId id="330" r:id="rId7"/>
    <p:sldId id="334" r:id="rId8"/>
    <p:sldId id="336" r:id="rId9"/>
    <p:sldId id="337" r:id="rId10"/>
    <p:sldId id="33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05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8B829FC-0ACD-46C3-5D7E-74FB2C721D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clrChange>
              <a:clrFrom>
                <a:srgbClr val="A9A9A9"/>
              </a:clrFrom>
              <a:clrTo>
                <a:srgbClr val="A9A9A9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WatercolorSponge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2004503" y="608030"/>
            <a:ext cx="7760933" cy="5173955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9655"/>
            <a:ext cx="10515600" cy="640080"/>
          </a:xfrm>
        </p:spPr>
        <p:txBody>
          <a:bodyPr/>
          <a:lstStyle/>
          <a:p>
            <a:r>
              <a:rPr lang="en-US" sz="4400" dirty="0"/>
              <a:t>Brain Tumors Detection using Deep learning 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Rosa Kim Cho * CPSC 589 * Fall 2022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FFC92DA-E590-4A49-8738-10A5D4DBBE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1298575" y="1828800"/>
            <a:ext cx="3200400" cy="3200400"/>
          </a:xfrm>
          <a:custGeom>
            <a:avLst/>
            <a:gdLst>
              <a:gd name="connsiteX0" fmla="*/ 1600200 w 3200400"/>
              <a:gd name="connsiteY0" fmla="*/ 0 h 3200400"/>
              <a:gd name="connsiteX1" fmla="*/ 3200400 w 3200400"/>
              <a:gd name="connsiteY1" fmla="*/ 1600200 h 3200400"/>
              <a:gd name="connsiteX2" fmla="*/ 1600200 w 3200400"/>
              <a:gd name="connsiteY2" fmla="*/ 3200400 h 3200400"/>
              <a:gd name="connsiteX3" fmla="*/ 0 w 3200400"/>
              <a:gd name="connsiteY3" fmla="*/ 1600200 h 3200400"/>
              <a:gd name="connsiteX4" fmla="*/ 1600200 w 3200400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0" h="320040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483966"/>
                  <a:pt x="2483966" y="3200400"/>
                  <a:pt x="1600200" y="3200400"/>
                </a:cubicBezTo>
                <a:cubicBezTo>
                  <a:pt x="716434" y="3200400"/>
                  <a:pt x="0" y="2483966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2000" spc="0" dirty="0">
                <a:ea typeface="+mn-lt"/>
                <a:cs typeface="+mn-lt"/>
              </a:rPr>
              <a:t>Using an extensive dataset consisting of 5000 MRI scans of brains with tumors, a neural network is used to determine whether a scan contains a tumor or not</a:t>
            </a:r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2000" spc="0" dirty="0">
                <a:ea typeface="+mn-lt"/>
                <a:cs typeface="+mn-lt"/>
              </a:rPr>
              <a:t>Different tumor classifications are </a:t>
            </a:r>
            <a:r>
              <a:rPr lang="en-US" dirty="0">
                <a:ea typeface="+mn-lt"/>
                <a:cs typeface="+mn-lt"/>
              </a:rPr>
              <a:t>limited to simply two types: solid or amorphous </a:t>
            </a:r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2000" spc="0" dirty="0">
                <a:ea typeface="+mn-lt"/>
                <a:cs typeface="+mn-lt"/>
              </a:rPr>
              <a:t>To determine </a:t>
            </a:r>
            <a:r>
              <a:rPr lang="en-US" dirty="0">
                <a:ea typeface="+mn-lt"/>
                <a:cs typeface="+mn-lt"/>
              </a:rPr>
              <a:t>the accuracy, the CNN will be compared to a K-Nearest Neighbor (KNN) model or ML model</a:t>
            </a:r>
            <a:endParaRPr lang="en-US" sz="2000" spc="0" dirty="0">
              <a:ea typeface="+mn-lt"/>
              <a:cs typeface="+mn-lt"/>
            </a:endParaRPr>
          </a:p>
          <a:p>
            <a:pPr marL="0" indent="0">
              <a:lnSpc>
                <a:spcPts val="2400"/>
              </a:lnSpc>
              <a:buNone/>
            </a:pPr>
            <a:endParaRPr lang="en-US" sz="2000" spc="0" dirty="0">
              <a:ea typeface="+mn-lt"/>
              <a:cs typeface="+mn-lt"/>
            </a:endParaRPr>
          </a:p>
          <a:p>
            <a:pPr marL="0" indent="0">
              <a:lnSpc>
                <a:spcPts val="2400"/>
              </a:lnSpc>
              <a:buNone/>
            </a:pPr>
            <a:endParaRPr lang="en-US" sz="2000" spc="0" dirty="0"/>
          </a:p>
        </p:txBody>
      </p:sp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A0DC889-C77D-3D3E-D081-3D572EC949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907547"/>
              </p:ext>
            </p:extLst>
          </p:nvPr>
        </p:nvGraphicFramePr>
        <p:xfrm>
          <a:off x="1189039" y="1286935"/>
          <a:ext cx="9829481" cy="496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552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065320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429305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171852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1251752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  <a:gridCol w="1296140">
                  <a:extLst>
                    <a:ext uri="{9D8B030D-6E8A-4147-A177-3AD203B41FA5}">
                      <a16:colId xmlns:a16="http://schemas.microsoft.com/office/drawing/2014/main" val="4080706346"/>
                    </a:ext>
                  </a:extLst>
                </a:gridCol>
                <a:gridCol w="1048780">
                  <a:extLst>
                    <a:ext uri="{9D8B030D-6E8A-4147-A177-3AD203B41FA5}">
                      <a16:colId xmlns:a16="http://schemas.microsoft.com/office/drawing/2014/main" val="2366190676"/>
                    </a:ext>
                  </a:extLst>
                </a:gridCol>
                <a:gridCol w="1048780">
                  <a:extLst>
                    <a:ext uri="{9D8B030D-6E8A-4147-A177-3AD203B41FA5}">
                      <a16:colId xmlns:a16="http://schemas.microsoft.com/office/drawing/2014/main" val="1112703257"/>
                    </a:ext>
                  </a:extLst>
                </a:gridCol>
              </a:tblGrid>
              <a:tr h="884555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cap="all" spc="200" baseline="0" dirty="0">
                          <a:solidFill>
                            <a:schemeClr val="tx1"/>
                          </a:solidFill>
                          <a:latin typeface="Posterama" panose="020B0504020200020000" pitchFamily="34" charset="0"/>
                        </a:rPr>
                        <a:t>2023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cap="all" spc="200" baseline="0" dirty="0">
                          <a:solidFill>
                            <a:schemeClr val="tx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January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cap="all" spc="200" baseline="0" dirty="0">
                          <a:solidFill>
                            <a:schemeClr val="tx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February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cap="all" spc="200" baseline="0" dirty="0">
                          <a:solidFill>
                            <a:schemeClr val="tx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March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cap="all" spc="200" baseline="0" dirty="0">
                          <a:solidFill>
                            <a:schemeClr val="tx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April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cap="all" spc="200" baseline="0" dirty="0">
                          <a:solidFill>
                            <a:schemeClr val="tx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May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i="0" cap="all" spc="200" baseline="0" dirty="0">
                          <a:solidFill>
                            <a:schemeClr val="tx1"/>
                          </a:solidFill>
                          <a:latin typeface="Posterama" panose="020B0504020200020000" pitchFamily="34" charset="0"/>
                          <a:cs typeface="Posterama" panose="020B0504020200020000" pitchFamily="34" charset="0"/>
                        </a:rPr>
                        <a:t>Summary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476379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Tasks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Hours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Percent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443884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Requirements</a:t>
                      </a:r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20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20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10.6%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679041"/>
                  </a:ext>
                </a:extLst>
              </a:tr>
              <a:tr h="213064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Design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12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12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28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14.9%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319596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Code &amp; Testing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10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20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10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62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33.0%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147666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Testing and Refining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12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20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34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18.1%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Documentation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12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16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8.5%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40785"/>
                  </a:ext>
                </a:extLst>
              </a:tr>
              <a:tr h="284085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Final Report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12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12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24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12.8%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706037"/>
                  </a:ext>
                </a:extLst>
              </a:tr>
              <a:tr h="519936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Demonstration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Daytona Pro Condensed Light" panose="020B030603050304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2.1%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192097"/>
                  </a:ext>
                </a:extLst>
              </a:tr>
              <a:tr h="884555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Hours 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42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26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50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44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16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188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aytona Pro Condensed Light" panose="020B0306030503040204" pitchFamily="34" charset="0"/>
                        </a:rPr>
                        <a:t>100%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03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35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A45141-45F1-0A77-FE4E-CBCA53A2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Focus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56D8AC-E390-DBD3-E5E6-5C36EE1E42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9179A7-F937-7895-8FC1-19E3BCFE6A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Determining which library is best for image classification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462C4A-E218-EEFA-1C3B-FC78BE8900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4E48D88-9438-AF74-9E7B-54985E0231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79" y="3730751"/>
            <a:ext cx="1739137" cy="1560339"/>
          </a:xfrm>
        </p:spPr>
        <p:txBody>
          <a:bodyPr/>
          <a:lstStyle/>
          <a:p>
            <a:r>
              <a:rPr lang="en-US" dirty="0"/>
              <a:t>CNN will be divided into 4 segments:</a:t>
            </a:r>
          </a:p>
          <a:p>
            <a:r>
              <a:rPr lang="en-US" dirty="0"/>
              <a:t>   Input</a:t>
            </a:r>
            <a:br>
              <a:rPr lang="en-US" dirty="0"/>
            </a:br>
            <a:r>
              <a:rPr lang="en-US" dirty="0"/>
              <a:t>   Pre-processing</a:t>
            </a:r>
          </a:p>
          <a:p>
            <a:r>
              <a:rPr lang="en-US" dirty="0"/>
              <a:t>   Segmentation</a:t>
            </a:r>
            <a:br>
              <a:rPr lang="en-US" dirty="0"/>
            </a:br>
            <a:r>
              <a:rPr lang="en-US" dirty="0"/>
              <a:t>   Detection/Classification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554076-E5E4-8026-26DB-B67E2F12CF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1" y="2441448"/>
            <a:ext cx="1722801" cy="758952"/>
          </a:xfrm>
        </p:spPr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8038A-B730-4711-D7B5-851B7FAAD8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Create a training dataset composed of brains without tumors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57CF821-3BB7-EAAC-D7BB-89DCEE25079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ML Model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08185AA-496A-A5EB-3328-97A615D131B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Build the K-Nearest Neighbor model to gauge accuracy of the neural network</a:t>
            </a: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7831CC4-0B09-14AA-184F-D3ECC41DECE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814418" cy="758952"/>
          </a:xfrm>
        </p:spPr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11B12E-ED27-B573-2E5E-DBA687F9987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Deploy a NN with replicable results</a:t>
            </a:r>
          </a:p>
          <a:p>
            <a:endParaRPr lang="en-US" dirty="0"/>
          </a:p>
        </p:txBody>
      </p:sp>
      <p:pic>
        <p:nvPicPr>
          <p:cNvPr id="16" name="Content Placeholder 25" descr="Microscopic view of a suspended bubble-like material with water in it">
            <a:extLst>
              <a:ext uri="{FF2B5EF4-FFF2-40B4-BE49-F238E27FC236}">
                <a16:creationId xmlns:a16="http://schemas.microsoft.com/office/drawing/2014/main" id="{B083ED63-584D-2579-2721-B716F3BC8F6B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2">
            <a:alphaModFix amt="70000"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175250"/>
            <a:ext cx="12188825" cy="1682750"/>
          </a:xfrm>
          <a:custGeom>
            <a:avLst/>
            <a:gdLst>
              <a:gd name="connsiteX0" fmla="*/ 0 w 12192000"/>
              <a:gd name="connsiteY0" fmla="*/ 0 h 1588010"/>
              <a:gd name="connsiteX1" fmla="*/ 12192000 w 12192000"/>
              <a:gd name="connsiteY1" fmla="*/ 0 h 1588010"/>
              <a:gd name="connsiteX2" fmla="*/ 12192000 w 12192000"/>
              <a:gd name="connsiteY2" fmla="*/ 1588010 h 1588010"/>
              <a:gd name="connsiteX3" fmla="*/ 0 w 12192000"/>
              <a:gd name="connsiteY3" fmla="*/ 1588010 h 1588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588010">
                <a:moveTo>
                  <a:pt x="0" y="0"/>
                </a:moveTo>
                <a:lnTo>
                  <a:pt x="12192000" y="0"/>
                </a:lnTo>
                <a:lnTo>
                  <a:pt x="12192000" y="1588010"/>
                </a:lnTo>
                <a:lnTo>
                  <a:pt x="0" y="1588010"/>
                </a:lnTo>
                <a:close/>
              </a:path>
            </a:pathLst>
          </a:cu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260745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Placeholder 38" descr="White DNA structure">
            <a:extLst>
              <a:ext uri="{FF2B5EF4-FFF2-40B4-BE49-F238E27FC236}">
                <a16:creationId xmlns:a16="http://schemas.microsoft.com/office/drawing/2014/main" id="{F90B3248-E185-8C9D-93CE-A79DE50A6F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217F23FC-AC97-DC78-C63F-66C5BF23A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20552" y="12357"/>
            <a:ext cx="10071448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2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E315A2-4CED-23BB-CA3C-C8962E24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and Resources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0FCB302-A0EE-7CF7-A4B2-ED343BFF9B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05EC8C-AC41-F14C-3C63-5BF0F54D1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489FD-4F12-40A7-1EA9-79A941933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Performance analysis of machine learning detection and classification of brain tumor using computer vision</a:t>
            </a:r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CDA136-13F8-70CB-CDA2-02260A2D2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03220" y="4003030"/>
            <a:ext cx="3886200" cy="2514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proposed CNN architecture of 19 weighted layers (16 convolutional to 3 fully connected) is made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compared to another neural network called a Multilayer Perceptron which uses different units of measure called perceptrons along with multiple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then were compared to five other Machine Learning models to determine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Tumor classification was limited to cancerous vs. non-cancerous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743F76-FD81-DAAA-A5BA-6E77D3B83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1200" dirty="0"/>
              <a:t>Role of deep learning in brain tumor detection and classification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A534A3-16E3-79AB-9E75-F40D0FDB4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A219879A-EABD-51E7-CCAD-820ADEFB6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640" y="3520954"/>
            <a:ext cx="3319721" cy="329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5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A9E4-3B33-8623-FB27-6D7248C3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1FB107C6-83C2-4539-D841-857D29AC76A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/>
        </p:blipFill>
        <p:spPr>
          <a:xfrm>
            <a:off x="1298575" y="612775"/>
            <a:ext cx="3200400" cy="3200400"/>
          </a:xfrm>
          <a:custGeom>
            <a:avLst/>
            <a:gdLst>
              <a:gd name="connsiteX0" fmla="*/ 1600200 w 3200400"/>
              <a:gd name="connsiteY0" fmla="*/ 0 h 3200400"/>
              <a:gd name="connsiteX1" fmla="*/ 3200400 w 3200400"/>
              <a:gd name="connsiteY1" fmla="*/ 1600200 h 3200400"/>
              <a:gd name="connsiteX2" fmla="*/ 1600200 w 3200400"/>
              <a:gd name="connsiteY2" fmla="*/ 3200400 h 3200400"/>
              <a:gd name="connsiteX3" fmla="*/ 0 w 3200400"/>
              <a:gd name="connsiteY3" fmla="*/ 1600200 h 3200400"/>
              <a:gd name="connsiteX4" fmla="*/ 1600200 w 3200400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0" h="320040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483966"/>
                  <a:pt x="2483966" y="3200400"/>
                  <a:pt x="1600200" y="3200400"/>
                </a:cubicBezTo>
                <a:cubicBezTo>
                  <a:pt x="716434" y="3200400"/>
                  <a:pt x="0" y="2483966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</p:spPr>
      </p:pic>
      <p:pic>
        <p:nvPicPr>
          <p:cNvPr id="15" name="Picture Placeholder 17" descr="Nerve with solid fill">
            <a:extLst>
              <a:ext uri="{FF2B5EF4-FFF2-40B4-BE49-F238E27FC236}">
                <a16:creationId xmlns:a16="http://schemas.microsoft.com/office/drawing/2014/main" id="{D6EBC2A8-A6B3-B04E-41A4-25A9A0676AD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6245225" y="704850"/>
            <a:ext cx="914400" cy="9144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59EBB-1744-14F2-6EEA-D5BDC030F0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effectLst/>
              </a:rPr>
              <a:t>Coding </a:t>
            </a:r>
            <a:endParaRPr lang="en-US" dirty="0"/>
          </a:p>
        </p:txBody>
      </p:sp>
      <p:pic>
        <p:nvPicPr>
          <p:cNvPr id="16" name="Picture Placeholder 19" descr="Brain">
            <a:extLst>
              <a:ext uri="{FF2B5EF4-FFF2-40B4-BE49-F238E27FC236}">
                <a16:creationId xmlns:a16="http://schemas.microsoft.com/office/drawing/2014/main" id="{5231DDDB-E29E-8882-E71C-20340171D8DC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245225" y="3273425"/>
            <a:ext cx="914400" cy="9144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A83F6-ADD2-533E-DD3D-2171EC6F7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/>
              <a:t>Classification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7DB5B2-8F12-4C2A-D018-C12FD16160B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Classifying brain tumors into different types of tumors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What if tumors are</a:t>
            </a:r>
            <a:br>
              <a:rPr lang="en-US" dirty="0">
                <a:effectLst/>
              </a:rPr>
            </a:br>
            <a:endParaRPr lang="en-US" dirty="0"/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9E9A1FC-0BC7-CA6F-D51A-C3748DBAC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7"/>
            <a:ext cx="3886200" cy="19130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While </a:t>
            </a:r>
            <a:r>
              <a:rPr lang="en-US" sz="1800" dirty="0" err="1"/>
              <a:t>tensorflow</a:t>
            </a:r>
            <a:r>
              <a:rPr lang="en-US" sz="1800" dirty="0"/>
              <a:t> and </a:t>
            </a:r>
            <a:r>
              <a:rPr lang="en-US" sz="1800" dirty="0" err="1"/>
              <a:t>keras</a:t>
            </a:r>
            <a:r>
              <a:rPr lang="en-US" sz="1800" dirty="0"/>
              <a:t> have both been considered, are there any other suggestions?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Would another ML model be preferable to compare the NN against? </a:t>
            </a:r>
          </a:p>
        </p:txBody>
      </p:sp>
    </p:spTree>
    <p:extLst>
      <p:ext uri="{BB962C8B-B14F-4D97-AF65-F5344CB8AC3E}">
        <p14:creationId xmlns:p14="http://schemas.microsoft.com/office/powerpoint/2010/main" val="39437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White DNA structure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pic>
        <p:nvPicPr>
          <p:cNvPr id="22" name="Picture Placeholder 25">
            <a:extLst>
              <a:ext uri="{FF2B5EF4-FFF2-40B4-BE49-F238E27FC236}">
                <a16:creationId xmlns:a16="http://schemas.microsoft.com/office/drawing/2014/main" id="{862BA3D8-52E1-692C-F244-F7882DAD22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4757691" y="774111"/>
            <a:ext cx="2442099" cy="2310970"/>
          </a:xfrm>
        </p:spPr>
      </p:pic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{EEB1BB31-B330-4CBC-AD8F-4A034ACFE23D}tf67061901_win32</Template>
  <TotalTime>102</TotalTime>
  <Words>353</Words>
  <Application>Microsoft Office PowerPoint</Application>
  <PresentationFormat>Widescreen</PresentationFormat>
  <Paragraphs>92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Daytona Condensed Light</vt:lpstr>
      <vt:lpstr>Daytona Pro Condensed Light</vt:lpstr>
      <vt:lpstr>Posterama</vt:lpstr>
      <vt:lpstr>Office Theme</vt:lpstr>
      <vt:lpstr>Brain Tumors Detection using Deep learning </vt:lpstr>
      <vt:lpstr>Introduction</vt:lpstr>
      <vt:lpstr>Tentative Schedule</vt:lpstr>
      <vt:lpstr>Areas of Focus</vt:lpstr>
      <vt:lpstr>Research and Resources</vt:lpstr>
      <vt:lpstr>Discussion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DISCOVERY</dc:title>
  <dc:creator>Rosa Cho</dc:creator>
  <cp:lastModifiedBy>Rosa Cho</cp:lastModifiedBy>
  <cp:revision>23</cp:revision>
  <dcterms:created xsi:type="dcterms:W3CDTF">2022-12-06T22:25:08Z</dcterms:created>
  <dcterms:modified xsi:type="dcterms:W3CDTF">2022-12-08T12:01:59Z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