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5" r:id="rId5"/>
    <p:sldId id="326" r:id="rId6"/>
    <p:sldId id="327" r:id="rId7"/>
    <p:sldId id="328" r:id="rId8"/>
    <p:sldId id="329" r:id="rId9"/>
    <p:sldId id="330" r:id="rId10"/>
    <p:sldId id="331" r:id="rId11"/>
    <p:sldId id="334" r:id="rId12"/>
    <p:sldId id="335" r:id="rId13"/>
    <p:sldId id="336" r:id="rId14"/>
    <p:sldId id="337" r:id="rId15"/>
    <p:sldId id="338"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6" d="100"/>
          <a:sy n="86" d="100"/>
        </p:scale>
        <p:origin x="562"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CB5A-4DC1-BE56-D923280050CD}"/>
            </c:ext>
          </c:extLst>
        </c:ser>
        <c:ser>
          <c:idx val="1"/>
          <c:order val="1"/>
          <c:tx>
            <c:strRef>
              <c:f>Sheet1!$C$1</c:f>
              <c:strCache>
                <c:ptCount val="1"/>
                <c:pt idx="0">
                  <c:v>Series 2</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CB5A-4DC1-BE56-D923280050CD}"/>
            </c:ext>
          </c:extLst>
        </c:ser>
        <c:ser>
          <c:idx val="2"/>
          <c:order val="2"/>
          <c:tx>
            <c:strRef>
              <c:f>Sheet1!$D$1</c:f>
              <c:strCache>
                <c:ptCount val="1"/>
                <c:pt idx="0">
                  <c:v>Series 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CB5A-4DC1-BE56-D923280050CD}"/>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cap="all"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12/6/2022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clrChange>
              <a:clrFrom>
                <a:srgbClr val="F3F4F9"/>
              </a:clrFrom>
              <a:clrTo>
                <a:srgbClr val="F3F4F9">
                  <a:alpha val="0"/>
                </a:srgbClr>
              </a:clrTo>
            </a:clrChange>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679655"/>
            <a:ext cx="10515600" cy="640080"/>
          </a:xfrm>
        </p:spPr>
        <p:txBody>
          <a:bodyPr/>
          <a:lstStyle/>
          <a:p>
            <a:r>
              <a:rPr lang="en-US" sz="4400" dirty="0"/>
              <a:t>Brain Tumors Detection using Deep learning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Rosa Kim Cho * CPSC 589 * Fall 2022</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dirty="0"/>
              <a:t>Areas of focus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p:txBody>
          <a:bodyPr/>
          <a:lstStyle/>
          <a:p>
            <a:r>
              <a:rPr lang="en-US" dirty="0"/>
              <a:t>B2B market</a:t>
            </a:r>
            <a:br>
              <a:rPr lang="en-US" dirty="0"/>
            </a:br>
            <a:r>
              <a:rPr lang="en-US" dirty="0"/>
              <a:t>scenarios</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p:txBody>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a:p>
            <a:endParaRPr lang="en-US" dirty="0"/>
          </a:p>
          <a:p>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p:txBody>
          <a:bodyPr/>
          <a:lstStyle/>
          <a:p>
            <a:r>
              <a:rPr lang="en-US" dirty="0"/>
              <a:t>Cloud-based opportunities</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dirty="0"/>
              <a:t>How we </a:t>
            </a:r>
            <a:br>
              <a:rPr lang="en-US" dirty="0"/>
            </a:br>
            <a:r>
              <a:rPr lang="en-US" dirty="0"/>
              <a:t>got there</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11</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298575" y="612775"/>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704850"/>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sz="2000" dirty="0">
                <a:effectLst/>
              </a:rPr>
              <a:t>ROI </a:t>
            </a:r>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a:lstStyle/>
          <a:p>
            <a:r>
              <a:rPr lang="en-US" dirty="0">
                <a:effectLst/>
              </a:rPr>
              <a:t>Envision multimedia-based expertise and cross-media growth strategies </a:t>
            </a:r>
            <a:br>
              <a:rPr lang="en-US" dirty="0">
                <a:effectLst/>
              </a:rPr>
            </a:br>
            <a:br>
              <a:rPr lang="en-US" dirty="0">
                <a:effectLst/>
              </a:rPr>
            </a:br>
            <a:r>
              <a:rPr lang="en-US" dirty="0">
                <a:effectLst/>
              </a:rPr>
              <a:t>Visualize quality intellectual capital </a:t>
            </a:r>
            <a:br>
              <a:rPr lang="en-US" dirty="0">
                <a:effectLst/>
              </a:rPr>
            </a:br>
            <a:br>
              <a:rPr lang="en-US" dirty="0">
                <a:effectLst/>
              </a:rPr>
            </a:br>
            <a:r>
              <a:rPr lang="en-US" dirty="0">
                <a:effectLst/>
              </a:rPr>
              <a:t>Engage worldwide methodologies with web-enabled technologies </a:t>
            </a:r>
            <a:br>
              <a:rPr lang="en-US" dirty="0">
                <a:effectLst/>
              </a:rPr>
            </a:br>
            <a:endParaRPr lang="en-US" dirty="0"/>
          </a:p>
          <a:p>
            <a:endParaRPr lang="en-US" dirty="0"/>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3273425"/>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p:txBody>
          <a:bodyPr/>
          <a:lstStyle/>
          <a:p>
            <a:r>
              <a:rPr lang="en-US" sz="2000" dirty="0"/>
              <a:t>Niche markets</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a:lstStyle/>
          <a:p>
            <a:r>
              <a:rPr lang="en-US" dirty="0">
                <a:effectLst/>
              </a:rPr>
              <a:t>Pursue scalable customer service through sustainable strategies</a:t>
            </a:r>
            <a:br>
              <a:rPr lang="en-US" dirty="0">
                <a:effectLst/>
              </a:rPr>
            </a:br>
            <a:br>
              <a:rPr lang="en-US" dirty="0">
                <a:effectLst/>
              </a:rPr>
            </a:br>
            <a:r>
              <a:rPr lang="en-US" dirty="0">
                <a:effectLst/>
              </a:rPr>
              <a:t>Engage top-line web services with cutting-edge deliverables </a:t>
            </a:r>
            <a:br>
              <a:rPr lang="en-US" dirty="0">
                <a:effectLst/>
              </a:rPr>
            </a:br>
            <a:endParaRPr lang="en-US" dirty="0"/>
          </a:p>
          <a:p>
            <a:endParaRPr lang="en-US" dirty="0"/>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245225" y="5165725"/>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sz="2000" dirty="0"/>
              <a:t>Supply chains</a:t>
            </a:r>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r>
              <a:rPr lang="en-US" dirty="0">
                <a:effectLst/>
              </a:rPr>
              <a:t>Cultivate one-to-one customer service with robust ideas </a:t>
            </a:r>
            <a:br>
              <a:rPr lang="en-US" dirty="0">
                <a:effectLst/>
              </a:rPr>
            </a:br>
            <a:br>
              <a:rPr lang="en-US" dirty="0">
                <a:effectLst/>
              </a:rPr>
            </a:br>
            <a:r>
              <a:rPr lang="en-US" dirty="0">
                <a:effectLst/>
              </a:rPr>
              <a:t>Maximize timely deliverables for real-time schemas </a:t>
            </a:r>
            <a:br>
              <a:rPr lang="en-US" dirty="0">
                <a:effectLst/>
              </a:rPr>
            </a:br>
            <a:endParaRPr lang="en-US" dirty="0"/>
          </a:p>
          <a:p>
            <a:endParaRPr lang="en-US" dirty="0"/>
          </a:p>
        </p:txBody>
      </p:sp>
    </p:spTree>
    <p:extLst>
      <p:ext uri="{BB962C8B-B14F-4D97-AF65-F5344CB8AC3E}">
        <p14:creationId xmlns:p14="http://schemas.microsoft.com/office/powerpoint/2010/main" val="39437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sz="2000" spc="100" dirty="0">
                <a:ea typeface="+mn-lt"/>
                <a:cs typeface="Posterama" panose="020B0504020200020000" pitchFamily="34" charset="0"/>
              </a:rPr>
              <a:t>At Contoso, we believe in giving 110%. </a:t>
            </a:r>
            <a:r>
              <a:rPr lang="en-US" sz="2000" spc="0" dirty="0">
                <a:ea typeface="+mn-lt"/>
                <a:cs typeface="+mn-lt"/>
              </a:rPr>
              <a:t>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Mirjam Nilsson​</a:t>
            </a:r>
          </a:p>
          <a:p>
            <a:pPr marL="0" indent="0" algn="ctr">
              <a:lnSpc>
                <a:spcPts val="2660"/>
              </a:lnSpc>
              <a:spcBef>
                <a:spcPts val="0"/>
              </a:spcBef>
              <a:buNone/>
            </a:pPr>
            <a:r>
              <a:rPr lang="en-US" sz="2000" cap="all" spc="0" dirty="0"/>
              <a:t>mirjam@contoso.com | www.contoso.com</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spc="0" dirty="0">
                <a:ea typeface="+mn-lt"/>
                <a:cs typeface="+mn-lt"/>
              </a:rPr>
              <a:t>At Contoso, we empower organizations to foster collaborative thinking to further drive workplace innovation.</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By closing the loop and leveraging agile frameworks, we help businesses grow organically and foster a consumer-first mindset.</a:t>
            </a: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p:txBody>
          <a:bodyPr/>
          <a:lstStyle/>
          <a:p>
            <a:r>
              <a:rPr lang="en-US" dirty="0"/>
              <a:t>Annual</a:t>
            </a:r>
          </a:p>
          <a:p>
            <a:r>
              <a:rPr lang="en-US" dirty="0"/>
              <a:t>Revenue </a:t>
            </a:r>
          </a:p>
          <a:p>
            <a:r>
              <a:rPr lang="en-US" dirty="0"/>
              <a:t>Growth</a:t>
            </a:r>
          </a:p>
          <a:p>
            <a:endParaRPr lang="en-US"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Quarterly performance</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graphicFrame>
        <p:nvGraphicFramePr>
          <p:cNvPr id="6" name="Content Placeholder 5" descr="Bar chart">
            <a:extLst>
              <a:ext uri="{FF2B5EF4-FFF2-40B4-BE49-F238E27FC236}">
                <a16:creationId xmlns:a16="http://schemas.microsoft.com/office/drawing/2014/main" id="{0C13AF58-0A57-17B6-8A17-FFB296CEA922}"/>
              </a:ext>
            </a:extLst>
          </p:cNvPr>
          <p:cNvGraphicFramePr>
            <a:graphicFrameLocks noGrp="1"/>
          </p:cNvGraphicFramePr>
          <p:nvPr>
            <p:ph idx="1"/>
            <p:extLst>
              <p:ext uri="{D42A27DB-BD31-4B8C-83A1-F6EECF244321}">
                <p14:modId xmlns:p14="http://schemas.microsoft.com/office/powerpoint/2010/main" val="2791222039"/>
              </p:ext>
            </p:extLst>
          </p:nvPr>
        </p:nvGraphicFramePr>
        <p:xfrm>
          <a:off x="1295400" y="1855788"/>
          <a:ext cx="9820275" cy="435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Areas of growth</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330002472"/>
              </p:ext>
            </p:extLst>
          </p:nvPr>
        </p:nvGraphicFramePr>
        <p:xfrm>
          <a:off x="1181260" y="1746250"/>
          <a:ext cx="9829480" cy="4422775"/>
        </p:xfrm>
        <a:graphic>
          <a:graphicData uri="http://schemas.openxmlformats.org/drawingml/2006/table">
            <a:tbl>
              <a:tblPr firstRow="1" bandRow="1">
                <a:tableStyleId>{5C22544A-7EE6-4342-B048-85BDC9FD1C3A}</a:tableStyleId>
              </a:tblPr>
              <a:tblGrid>
                <a:gridCol w="1965896">
                  <a:extLst>
                    <a:ext uri="{9D8B030D-6E8A-4147-A177-3AD203B41FA5}">
                      <a16:colId xmlns:a16="http://schemas.microsoft.com/office/drawing/2014/main" val="1689330750"/>
                    </a:ext>
                  </a:extLst>
                </a:gridCol>
                <a:gridCol w="1965896">
                  <a:extLst>
                    <a:ext uri="{9D8B030D-6E8A-4147-A177-3AD203B41FA5}">
                      <a16:colId xmlns:a16="http://schemas.microsoft.com/office/drawing/2014/main" val="2660631934"/>
                    </a:ext>
                  </a:extLst>
                </a:gridCol>
                <a:gridCol w="1965896">
                  <a:extLst>
                    <a:ext uri="{9D8B030D-6E8A-4147-A177-3AD203B41FA5}">
                      <a16:colId xmlns:a16="http://schemas.microsoft.com/office/drawing/2014/main" val="3909717689"/>
                    </a:ext>
                  </a:extLst>
                </a:gridCol>
                <a:gridCol w="1965896">
                  <a:extLst>
                    <a:ext uri="{9D8B030D-6E8A-4147-A177-3AD203B41FA5}">
                      <a16:colId xmlns:a16="http://schemas.microsoft.com/office/drawing/2014/main" val="1603189107"/>
                    </a:ext>
                  </a:extLst>
                </a:gridCol>
                <a:gridCol w="1965896">
                  <a:extLst>
                    <a:ext uri="{9D8B030D-6E8A-4147-A177-3AD203B41FA5}">
                      <a16:colId xmlns:a16="http://schemas.microsoft.com/office/drawing/2014/main" val="2755691855"/>
                    </a:ext>
                  </a:extLst>
                </a:gridCol>
              </a:tblGrid>
              <a:tr h="884555">
                <a:tc>
                  <a:txBody>
                    <a:bodyPr/>
                    <a:lstStyle/>
                    <a:p>
                      <a:pPr algn="ctr"/>
                      <a:r>
                        <a:rPr lang="en-US" sz="1400" b="0" i="0" cap="all" spc="200" baseline="0" dirty="0">
                          <a:solidFill>
                            <a:schemeClr val="tx1"/>
                          </a:solidFill>
                          <a:latin typeface="Posterama" panose="020B0504020200020000" pitchFamily="34" charset="0"/>
                        </a:rPr>
                        <a:t>2022</a:t>
                      </a:r>
                    </a:p>
                  </a:txBody>
                  <a:tcPr anchor="ctr">
                    <a:solidFill>
                      <a:schemeClr val="accent4"/>
                    </a:solidFill>
                  </a:tcPr>
                </a:tc>
                <a:tc>
                  <a:txBody>
                    <a:bodyPr/>
                    <a:lstStyle/>
                    <a:p>
                      <a:pPr algn="ctr"/>
                      <a:r>
                        <a:rPr lang="en-US" sz="1400" b="0" i="0" cap="all" spc="200" baseline="0" dirty="0">
                          <a:solidFill>
                            <a:schemeClr val="tx1"/>
                          </a:solidFill>
                          <a:latin typeface="Posterama" panose="020B0504020200020000" pitchFamily="34" charset="0"/>
                          <a:cs typeface="Posterama" panose="020B0504020200020000" pitchFamily="34" charset="0"/>
                        </a:rPr>
                        <a:t>B2B</a:t>
                      </a:r>
                    </a:p>
                  </a:txBody>
                  <a:tcPr anchor="ctr">
                    <a:solidFill>
                      <a:schemeClr val="accent4"/>
                    </a:solidFill>
                  </a:tcPr>
                </a:tc>
                <a:tc>
                  <a:txBody>
                    <a:bodyPr/>
                    <a:lstStyle/>
                    <a:p>
                      <a:pPr algn="ctr"/>
                      <a:r>
                        <a:rPr lang="en-US" sz="1400" b="0" i="0" cap="all" spc="200" baseline="0" dirty="0">
                          <a:solidFill>
                            <a:schemeClr val="tx1"/>
                          </a:solidFill>
                          <a:latin typeface="Posterama" panose="020B0504020200020000" pitchFamily="34" charset="0"/>
                          <a:cs typeface="Posterama" panose="020B0504020200020000" pitchFamily="34" charset="0"/>
                        </a:rPr>
                        <a:t>Supply chain</a:t>
                      </a:r>
                    </a:p>
                  </a:txBody>
                  <a:tcPr anchor="ctr">
                    <a:solidFill>
                      <a:schemeClr val="accent4"/>
                    </a:solidFill>
                  </a:tcPr>
                </a:tc>
                <a:tc>
                  <a:txBody>
                    <a:bodyPr/>
                    <a:lstStyle/>
                    <a:p>
                      <a:pPr algn="ctr"/>
                      <a:r>
                        <a:rPr lang="en-US" sz="1400" b="0" i="0" cap="all" spc="200" baseline="0" dirty="0">
                          <a:solidFill>
                            <a:schemeClr val="tx1"/>
                          </a:solidFill>
                          <a:latin typeface="Posterama" panose="020B0504020200020000" pitchFamily="34" charset="0"/>
                          <a:cs typeface="Posterama" panose="020B0504020200020000" pitchFamily="34" charset="0"/>
                        </a:rPr>
                        <a:t>ROI</a:t>
                      </a:r>
                    </a:p>
                  </a:txBody>
                  <a:tcPr anchor="ctr">
                    <a:solidFill>
                      <a:schemeClr val="accent4"/>
                    </a:solidFill>
                  </a:tcPr>
                </a:tc>
                <a:tc>
                  <a:txBody>
                    <a:bodyPr/>
                    <a:lstStyle/>
                    <a:p>
                      <a:pPr algn="ctr"/>
                      <a:r>
                        <a:rPr lang="en-US" sz="1400" b="0" i="0" cap="all" spc="200" baseline="0" dirty="0">
                          <a:solidFill>
                            <a:schemeClr val="tx1"/>
                          </a:solidFill>
                          <a:latin typeface="Posterama" panose="020B0504020200020000" pitchFamily="34" charset="0"/>
                          <a:cs typeface="Posterama" panose="020B0504020200020000" pitchFamily="34" charset="0"/>
                        </a:rPr>
                        <a:t>E-commerce</a:t>
                      </a:r>
                    </a:p>
                  </a:txBody>
                  <a:tcPr anchor="ctr">
                    <a:solidFill>
                      <a:schemeClr val="accent4"/>
                    </a:solidFill>
                  </a:tcPr>
                </a:tc>
                <a:extLst>
                  <a:ext uri="{0D108BD9-81ED-4DB2-BD59-A6C34878D82A}">
                    <a16:rowId xmlns:a16="http://schemas.microsoft.com/office/drawing/2014/main" val="479928716"/>
                  </a:ext>
                </a:extLst>
              </a:tr>
              <a:tr h="884555">
                <a:tc>
                  <a:txBody>
                    <a:bodyPr/>
                    <a:lstStyle/>
                    <a:p>
                      <a:pPr algn="ctr"/>
                      <a:r>
                        <a:rPr lang="en-US" sz="1400" b="0" i="0" baseline="0" dirty="0">
                          <a:solidFill>
                            <a:schemeClr val="tx2">
                              <a:lumMod val="75000"/>
                            </a:schemeClr>
                          </a:solidFill>
                          <a:latin typeface="Daytona Pro Condensed Light" panose="020B0306030503040204" pitchFamily="34" charset="0"/>
                        </a:rPr>
                        <a:t>Q1</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4.5</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2.3</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1.7</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5.0</a:t>
                      </a:r>
                    </a:p>
                  </a:txBody>
                  <a:tcPr anchor="ctr">
                    <a:solidFill>
                      <a:schemeClr val="accent2">
                        <a:alpha val="10000"/>
                      </a:schemeClr>
                    </a:solidFill>
                  </a:tcPr>
                </a:tc>
                <a:extLst>
                  <a:ext uri="{0D108BD9-81ED-4DB2-BD59-A6C34878D82A}">
                    <a16:rowId xmlns:a16="http://schemas.microsoft.com/office/drawing/2014/main" val="1760208656"/>
                  </a:ext>
                </a:extLst>
              </a:tr>
              <a:tr h="884555">
                <a:tc>
                  <a:txBody>
                    <a:bodyPr/>
                    <a:lstStyle/>
                    <a:p>
                      <a:pPr algn="ctr"/>
                      <a:r>
                        <a:rPr lang="en-US" sz="1400" b="0" i="0" baseline="0" dirty="0">
                          <a:solidFill>
                            <a:schemeClr val="tx2">
                              <a:lumMod val="75000"/>
                            </a:schemeClr>
                          </a:solidFill>
                          <a:latin typeface="Daytona Pro Condensed Light" panose="020B0306030503040204" pitchFamily="34" charset="0"/>
                        </a:rPr>
                        <a:t>Q2</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3.2</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5.1</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4.4</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3.0</a:t>
                      </a:r>
                    </a:p>
                  </a:txBody>
                  <a:tcPr anchor="ctr">
                    <a:solidFill>
                      <a:schemeClr val="accent1">
                        <a:alpha val="15000"/>
                      </a:schemeClr>
                    </a:solidFill>
                  </a:tcPr>
                </a:tc>
                <a:extLst>
                  <a:ext uri="{0D108BD9-81ED-4DB2-BD59-A6C34878D82A}">
                    <a16:rowId xmlns:a16="http://schemas.microsoft.com/office/drawing/2014/main" val="3634243071"/>
                  </a:ext>
                </a:extLst>
              </a:tr>
              <a:tr h="884555">
                <a:tc>
                  <a:txBody>
                    <a:bodyPr/>
                    <a:lstStyle/>
                    <a:p>
                      <a:pPr algn="ctr"/>
                      <a:r>
                        <a:rPr lang="en-US" sz="1400" b="0" i="0" baseline="0" dirty="0">
                          <a:solidFill>
                            <a:schemeClr val="tx2">
                              <a:lumMod val="75000"/>
                            </a:schemeClr>
                          </a:solidFill>
                          <a:latin typeface="Daytona Pro Condensed Light" panose="020B0306030503040204" pitchFamily="34" charset="0"/>
                        </a:rPr>
                        <a:t>Q3</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2.1</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1.7</a:t>
                      </a:r>
                    </a:p>
                  </a:txBody>
                  <a:tcPr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2.5</a:t>
                      </a:r>
                    </a:p>
                  </a:txBody>
                  <a:tcPr marL="0" marR="0" marT="0" marB="0" anchor="ctr">
                    <a:solidFill>
                      <a:schemeClr val="accent2">
                        <a:alpha val="10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2.8</a:t>
                      </a:r>
                    </a:p>
                  </a:txBody>
                  <a:tcPr anchor="ctr">
                    <a:solidFill>
                      <a:schemeClr val="accent2">
                        <a:alpha val="10000"/>
                      </a:schemeClr>
                    </a:solidFill>
                  </a:tcPr>
                </a:tc>
                <a:extLst>
                  <a:ext uri="{0D108BD9-81ED-4DB2-BD59-A6C34878D82A}">
                    <a16:rowId xmlns:a16="http://schemas.microsoft.com/office/drawing/2014/main" val="415808797"/>
                  </a:ext>
                </a:extLst>
              </a:tr>
              <a:tr h="884555">
                <a:tc>
                  <a:txBody>
                    <a:bodyPr/>
                    <a:lstStyle/>
                    <a:p>
                      <a:pPr algn="ctr"/>
                      <a:r>
                        <a:rPr lang="en-US" sz="1400" b="0" i="0" baseline="0" dirty="0">
                          <a:solidFill>
                            <a:schemeClr val="tx2">
                              <a:lumMod val="75000"/>
                            </a:schemeClr>
                          </a:solidFill>
                          <a:latin typeface="Daytona Pro Condensed Light" panose="020B0306030503040204" pitchFamily="34" charset="0"/>
                        </a:rPr>
                        <a:t>Q4</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4.5</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2.2</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1.7</a:t>
                      </a:r>
                    </a:p>
                  </a:txBody>
                  <a:tcPr anchor="ctr">
                    <a:solidFill>
                      <a:schemeClr val="accent1">
                        <a:alpha val="15000"/>
                      </a:schemeClr>
                    </a:solidFill>
                  </a:tcPr>
                </a:tc>
                <a:tc>
                  <a:txBody>
                    <a:bodyPr/>
                    <a:lstStyle/>
                    <a:p>
                      <a:pPr algn="ctr"/>
                      <a:r>
                        <a:rPr lang="en-US" sz="1400" b="0" i="0" baseline="0" dirty="0">
                          <a:solidFill>
                            <a:schemeClr val="tx2">
                              <a:lumMod val="75000"/>
                            </a:schemeClr>
                          </a:solidFill>
                          <a:latin typeface="Daytona Pro Condensed Light" panose="020B0306030503040204" pitchFamily="34" charset="0"/>
                        </a:rPr>
                        <a:t>7.0</a:t>
                      </a:r>
                    </a:p>
                  </a:txBody>
                  <a:tcPr anchor="ctr">
                    <a:solidFill>
                      <a:schemeClr val="accent1">
                        <a:alpha val="15000"/>
                      </a:schemeClr>
                    </a:solidFill>
                  </a:tcP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“Business opportunities are like buses.</a:t>
            </a:r>
            <a:br>
              <a:rPr lang="en-US" dirty="0"/>
            </a:br>
            <a:r>
              <a:rPr lang="en-US" dirty="0"/>
              <a:t>There’s always another one coming.”</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r>
              <a:rPr lang="en-US" dirty="0"/>
              <a:t>Richard Branson</a:t>
            </a:r>
          </a:p>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p:txBody>
          <a:bodyPr/>
          <a:lstStyle/>
          <a:p>
            <a:r>
              <a:rPr lang="en-US" sz="4800" dirty="0"/>
              <a:t>Plan for </a:t>
            </a:r>
            <a:br>
              <a:rPr lang="en-US" sz="4800" dirty="0"/>
            </a:br>
            <a:r>
              <a:rPr lang="en-US" sz="4800" dirty="0"/>
              <a:t>product launch</a:t>
            </a:r>
            <a:endParaRPr lang="en-US" dirty="0"/>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presentation title</a:t>
            </a: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p:txBody>
          <a:bodyPr/>
          <a:lstStyle/>
          <a:p>
            <a:r>
              <a:rPr lang="en-US" dirty="0"/>
              <a:t>planning</a:t>
            </a: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p:txBody>
          <a:bodyPr/>
          <a:lstStyle/>
          <a:p>
            <a:pPr>
              <a:spcBef>
                <a:spcPts val="0"/>
              </a:spcBef>
              <a:spcAft>
                <a:spcPts val="0"/>
              </a:spcAft>
            </a:pPr>
            <a:r>
              <a:rPr lang="en-US" dirty="0"/>
              <a:t>Synergize scalable </a:t>
            </a:r>
          </a:p>
          <a:p>
            <a:pPr>
              <a:spcBef>
                <a:spcPts val="0"/>
              </a:spcBef>
              <a:spcAft>
                <a:spcPts val="0"/>
              </a:spcAft>
            </a:pPr>
            <a:r>
              <a:rPr lang="en-US" dirty="0"/>
              <a:t>e-commerce</a:t>
            </a:r>
          </a:p>
          <a:p>
            <a:endParaRPr lang="en-US" dirty="0"/>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p:txBody>
          <a:bodyPr/>
          <a:lstStyle/>
          <a:p>
            <a:r>
              <a:rPr lang="en-US" dirty="0"/>
              <a:t>marketing</a:t>
            </a:r>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p:txBody>
          <a:bodyPr/>
          <a:lstStyle/>
          <a:p>
            <a:r>
              <a:rPr lang="en-US" dirty="0"/>
              <a:t>Disseminate standardized metrics</a:t>
            </a:r>
          </a:p>
          <a:p>
            <a:endParaRPr lang="en-US" dirty="0"/>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p:txBody>
          <a:bodyPr/>
          <a:lstStyle/>
          <a:p>
            <a:r>
              <a:rPr lang="en-US" dirty="0"/>
              <a:t>design</a:t>
            </a:r>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p:txBody>
          <a:bodyPr/>
          <a:lstStyle/>
          <a:p>
            <a:pPr>
              <a:spcBef>
                <a:spcPts val="0"/>
              </a:spcBef>
              <a:spcAft>
                <a:spcPts val="0"/>
              </a:spcAft>
            </a:pPr>
            <a:r>
              <a:rPr lang="en-US" dirty="0"/>
              <a:t>Coordinate</a:t>
            </a:r>
          </a:p>
          <a:p>
            <a:pPr>
              <a:spcBef>
                <a:spcPts val="0"/>
              </a:spcBef>
              <a:spcAft>
                <a:spcPts val="0"/>
              </a:spcAft>
            </a:pPr>
            <a:r>
              <a:rPr lang="en-US" dirty="0"/>
              <a:t>e-business applications</a:t>
            </a:r>
          </a:p>
          <a:p>
            <a:endParaRPr lang="en-US" dirty="0"/>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p:txBody>
          <a:bodyPr/>
          <a:lstStyle/>
          <a:p>
            <a:r>
              <a:rPr lang="en-US" dirty="0"/>
              <a:t>strategy</a:t>
            </a:r>
          </a:p>
        </p:txBody>
      </p:sp>
      <p:sp>
        <p:nvSpPr>
          <p:cNvPr id="13" name="Text Placeholder 12">
            <a:extLst>
              <a:ext uri="{FF2B5EF4-FFF2-40B4-BE49-F238E27FC236}">
                <a16:creationId xmlns:a16="http://schemas.microsoft.com/office/drawing/2014/main" id="{808185AA-496A-A5EB-3328-97A615D131B5}"/>
              </a:ext>
            </a:extLst>
          </p:cNvPr>
          <p:cNvSpPr>
            <a:spLocks noGrp="1"/>
          </p:cNvSpPr>
          <p:nvPr>
            <p:ph type="body" sz="quarter" idx="23"/>
          </p:nvPr>
        </p:nvSpPr>
        <p:spPr/>
        <p:txBody>
          <a:bodyPr/>
          <a:lstStyle/>
          <a:p>
            <a:r>
              <a:rPr lang="en-US" dirty="0"/>
              <a:t>Foster holistically superior methodologies</a:t>
            </a:r>
          </a:p>
          <a:p>
            <a:endParaRPr lang="en-US" dirty="0"/>
          </a:p>
        </p:txBody>
      </p:sp>
      <p:sp>
        <p:nvSpPr>
          <p:cNvPr id="14" name="Text Placeholder 13">
            <a:extLst>
              <a:ext uri="{FF2B5EF4-FFF2-40B4-BE49-F238E27FC236}">
                <a16:creationId xmlns:a16="http://schemas.microsoft.com/office/drawing/2014/main" id="{37831CC4-0B09-14AA-184F-D3ECC41DECED}"/>
              </a:ext>
            </a:extLst>
          </p:cNvPr>
          <p:cNvSpPr>
            <a:spLocks noGrp="1"/>
          </p:cNvSpPr>
          <p:nvPr>
            <p:ph type="body" sz="quarter" idx="28"/>
          </p:nvPr>
        </p:nvSpPr>
        <p:spPr/>
        <p:txBody>
          <a:bodyPr/>
          <a:lstStyle/>
          <a:p>
            <a:r>
              <a:rPr lang="en-US" dirty="0"/>
              <a:t>Launch</a:t>
            </a:r>
          </a:p>
        </p:txBody>
      </p:sp>
      <p:sp>
        <p:nvSpPr>
          <p:cNvPr id="15" name="Text Placeholder 14">
            <a:extLst>
              <a:ext uri="{FF2B5EF4-FFF2-40B4-BE49-F238E27FC236}">
                <a16:creationId xmlns:a16="http://schemas.microsoft.com/office/drawing/2014/main" id="{7511B12E-ED27-B573-2E5E-DBA687F9987D}"/>
              </a:ext>
            </a:extLst>
          </p:cNvPr>
          <p:cNvSpPr>
            <a:spLocks noGrp="1"/>
          </p:cNvSpPr>
          <p:nvPr>
            <p:ph type="body" sz="quarter" idx="29"/>
          </p:nvPr>
        </p:nvSpPr>
        <p:spPr/>
        <p:txBody>
          <a:bodyPr/>
          <a:lstStyle/>
          <a:p>
            <a:pPr>
              <a:spcBef>
                <a:spcPts val="0"/>
              </a:spcBef>
              <a:spcAft>
                <a:spcPts val="0"/>
              </a:spcAft>
            </a:pPr>
            <a:r>
              <a:rPr lang="en-US" dirty="0"/>
              <a:t>Deploy strategic networks with compelling </a:t>
            </a:r>
          </a:p>
          <a:p>
            <a:pPr>
              <a:spcBef>
                <a:spcPts val="0"/>
              </a:spcBef>
              <a:spcAft>
                <a:spcPts val="0"/>
              </a:spcAft>
            </a:pPr>
            <a:r>
              <a:rPr lang="en-US" dirty="0"/>
              <a:t>e-business needs</a:t>
            </a:r>
          </a:p>
          <a:p>
            <a:endParaRPr lang="en-US" dirty="0"/>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Tree>
    <p:extLst>
      <p:ext uri="{BB962C8B-B14F-4D97-AF65-F5344CB8AC3E}">
        <p14:creationId xmlns:p14="http://schemas.microsoft.com/office/powerpoint/2010/main" val="260745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p:txBody>
          <a:bodyPr/>
          <a:lstStyle/>
          <a:p>
            <a:r>
              <a:rPr lang="en-US" dirty="0"/>
              <a:t>Timeline </a:t>
            </a:r>
          </a:p>
        </p:txBody>
      </p:sp>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9</a:t>
            </a:fld>
            <a:endParaRPr lang="en-US" dirty="0"/>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p:txBody>
          <a:bodyPr/>
          <a:lstStyle/>
          <a:p>
            <a:endParaRPr lang="en-US" dirty="0"/>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p:txBody>
          <a:bodyPr/>
          <a:lstStyle/>
          <a:p>
            <a:r>
              <a:rPr lang="en-US" dirty="0"/>
              <a:t>Sep</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p:txBody>
          <a:bodyPr/>
          <a:lstStyle/>
          <a:p>
            <a:pPr lvl="0"/>
            <a:r>
              <a:rPr lang="en-US" dirty="0"/>
              <a:t>Synergize scalable </a:t>
            </a:r>
          </a:p>
          <a:p>
            <a:pPr lvl="0"/>
            <a:r>
              <a:rPr lang="en-US" dirty="0"/>
              <a:t>e-commerce</a:t>
            </a:r>
          </a:p>
          <a:p>
            <a:endParaRPr lang="en-US" dirty="0"/>
          </a:p>
        </p:txBody>
      </p:sp>
      <p:sp>
        <p:nvSpPr>
          <p:cNvPr id="81" name="Text Placeholder 80">
            <a:extLst>
              <a:ext uri="{FF2B5EF4-FFF2-40B4-BE49-F238E27FC236}">
                <a16:creationId xmlns:a16="http://schemas.microsoft.com/office/drawing/2014/main" id="{F670FB6E-8396-CF15-B901-347F21C06620}"/>
              </a:ext>
            </a:extLst>
          </p:cNvPr>
          <p:cNvSpPr>
            <a:spLocks noGrp="1"/>
          </p:cNvSpPr>
          <p:nvPr>
            <p:ph type="body" sz="quarter" idx="31"/>
          </p:nvPr>
        </p:nvSpPr>
        <p:spPr/>
        <p:txBody>
          <a:bodyPr/>
          <a:lstStyle/>
          <a:p>
            <a:endParaRPr lang="en-US" dirty="0"/>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p:txBody>
          <a:bodyPr/>
          <a:lstStyle/>
          <a:p>
            <a:r>
              <a:rPr lang="en-US" dirty="0"/>
              <a:t>oct</a:t>
            </a:r>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p:txBody>
          <a:bodyPr/>
          <a:lstStyle/>
          <a:p>
            <a:pPr lvl="0"/>
            <a:r>
              <a:rPr lang="en-US" dirty="0"/>
              <a:t>Disseminate standardized </a:t>
            </a:r>
          </a:p>
          <a:p>
            <a:pPr lvl="0"/>
            <a:r>
              <a:rPr lang="en-US" dirty="0"/>
              <a:t>metrics</a:t>
            </a:r>
          </a:p>
          <a:p>
            <a:endParaRPr lang="en-US" dirty="0"/>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p:txBody>
          <a:bodyPr/>
          <a:lstStyle/>
          <a:p>
            <a:endParaRPr lang="en-US" dirty="0"/>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p:txBody>
          <a:bodyPr/>
          <a:lstStyle/>
          <a:p>
            <a:r>
              <a:rPr lang="en-US" dirty="0"/>
              <a:t>nov</a:t>
            </a:r>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p:txBody>
          <a:bodyPr/>
          <a:lstStyle/>
          <a:p>
            <a:pPr lvl="0"/>
            <a:r>
              <a:rPr lang="en-US" dirty="0"/>
              <a:t>Coordinate </a:t>
            </a:r>
          </a:p>
          <a:p>
            <a:pPr lvl="0"/>
            <a:r>
              <a:rPr lang="en-US" dirty="0"/>
              <a:t>e-business applications</a:t>
            </a:r>
          </a:p>
          <a:p>
            <a:endParaRPr lang="en-US" dirty="0"/>
          </a:p>
        </p:txBody>
      </p:sp>
      <p:sp>
        <p:nvSpPr>
          <p:cNvPr id="84" name="Text Placeholder 83">
            <a:extLst>
              <a:ext uri="{FF2B5EF4-FFF2-40B4-BE49-F238E27FC236}">
                <a16:creationId xmlns:a16="http://schemas.microsoft.com/office/drawing/2014/main" id="{3FE9BB50-1FAA-348B-F236-D51B9527BE3B}"/>
              </a:ext>
            </a:extLst>
          </p:cNvPr>
          <p:cNvSpPr>
            <a:spLocks noGrp="1"/>
          </p:cNvSpPr>
          <p:nvPr>
            <p:ph type="body" sz="quarter" idx="34"/>
          </p:nvPr>
        </p:nvSpPr>
        <p:spPr/>
        <p:txBody>
          <a:bodyPr/>
          <a:lstStyle/>
          <a:p>
            <a:endParaRPr lang="en-US" dirty="0"/>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p:txBody>
          <a:bodyPr/>
          <a:lstStyle/>
          <a:p>
            <a:r>
              <a:rPr lang="en-US" dirty="0"/>
              <a:t>dec</a:t>
            </a:r>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p:txBody>
          <a:bodyPr/>
          <a:lstStyle/>
          <a:p>
            <a:r>
              <a:rPr lang="en-US" dirty="0"/>
              <a:t>Foster holistically superior methodologies</a:t>
            </a:r>
          </a:p>
          <a:p>
            <a:endParaRPr lang="en-US" dirty="0"/>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p:txBody>
          <a:bodyPr/>
          <a:lstStyle/>
          <a:p>
            <a:endParaRPr lang="en-US" dirty="0"/>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p:txBody>
          <a:bodyPr/>
          <a:lstStyle/>
          <a:p>
            <a:r>
              <a:rPr lang="en-US" dirty="0"/>
              <a:t>jan</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p:txBody>
          <a:bodyPr/>
          <a:lstStyle/>
          <a:p>
            <a:pPr lvl="0"/>
            <a:r>
              <a:rPr lang="en-US" dirty="0"/>
              <a:t>Deploy strategic networks with compelling </a:t>
            </a:r>
          </a:p>
          <a:p>
            <a:pPr lvl="0"/>
            <a:r>
              <a:rPr lang="en-US" dirty="0"/>
              <a:t>e-business needs</a:t>
            </a:r>
          </a:p>
          <a:p>
            <a:endParaRPr lang="en-US" dirty="0"/>
          </a:p>
        </p:txBody>
      </p:sp>
    </p:spTree>
    <p:extLst>
      <p:ext uri="{BB962C8B-B14F-4D97-AF65-F5344CB8AC3E}">
        <p14:creationId xmlns:p14="http://schemas.microsoft.com/office/powerpoint/2010/main" val="7588822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{EEB1BB31-B330-4CBC-AD8F-4A034ACFE23D}tf67061901_win32</Template>
  <TotalTime>45</TotalTime>
  <Words>380</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Daytona Condensed Light</vt:lpstr>
      <vt:lpstr>Daytona Pro Condensed Light</vt:lpstr>
      <vt:lpstr>Posterama</vt:lpstr>
      <vt:lpstr>Office Theme</vt:lpstr>
      <vt:lpstr>Brain Tumors Detection using Deep learning </vt:lpstr>
      <vt:lpstr>Agenda</vt:lpstr>
      <vt:lpstr>Introduction</vt:lpstr>
      <vt:lpstr>Primary goals</vt:lpstr>
      <vt:lpstr>Quarterly performance</vt:lpstr>
      <vt:lpstr>Areas of growth</vt:lpstr>
      <vt:lpstr>“Business opportunities are like buses. There’s always another one coming.”</vt:lpstr>
      <vt:lpstr>Plan for  product launch</vt:lpstr>
      <vt:lpstr>Timeline </vt:lpstr>
      <vt:lpstr>Areas of focus</vt:lpstr>
      <vt:lpstr>How we  got there</vt:lpstr>
      <vt:lpstr>Summary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Rosa Cho</dc:creator>
  <cp:lastModifiedBy>Rosa Cho</cp:lastModifiedBy>
  <cp:revision>3</cp:revision>
  <dcterms:created xsi:type="dcterms:W3CDTF">2022-12-06T22:25:08Z</dcterms:created>
  <dcterms:modified xsi:type="dcterms:W3CDTF">2022-12-06T23:10:46Z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