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2/16/2015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2/16/2015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2/16/2015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Management Development</a:t>
            </a:r>
            <a:endParaRPr lang="en-US" dirty="0"/>
          </a:p>
        </p:txBody>
      </p:sp>
      <p:sp>
        <p:nvSpPr>
          <p:cNvPr id="3" name="Subtitle 2"/>
          <p:cNvSpPr>
            <a:spLocks noGrp="1"/>
          </p:cNvSpPr>
          <p:nvPr>
            <p:ph type="subTitle" idx="1"/>
          </p:nvPr>
        </p:nvSpPr>
        <p:spPr/>
        <p:txBody>
          <a:bodyPr>
            <a:normAutofit/>
          </a:bodyPr>
          <a:lstStyle/>
          <a:p>
            <a:r>
              <a:rPr lang="en-US" sz="2300" dirty="0" smtClean="0"/>
              <a:t>What is management development and why should you do it?</a:t>
            </a:r>
            <a:endParaRPr lang="en-US" sz="2300" dirty="0"/>
          </a:p>
        </p:txBody>
      </p:sp>
    </p:spTree>
    <p:extLst>
      <p:ext uri="{BB962C8B-B14F-4D97-AF65-F5344CB8AC3E}">
        <p14:creationId xmlns:p14="http://schemas.microsoft.com/office/powerpoint/2010/main" val="219357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Games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Key Characteristics: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Physically or Computerized</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Helps develop soft skills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Some of these games can be found at: http://mentoric.com</a:t>
            </a:r>
          </a:p>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6593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Games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Key Characteristics: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Physically or Computerized</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Helps develop soft skills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Some of these games can be found at: http://mentoric.com</a:t>
            </a:r>
          </a:p>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23349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University-Related Programs</a:t>
            </a:r>
            <a:endParaRPr lang="en-US" dirty="0"/>
          </a:p>
        </p:txBody>
      </p:sp>
      <p:sp>
        <p:nvSpPr>
          <p:cNvPr id="3" name="Content Placeholder 2"/>
          <p:cNvSpPr>
            <a:spLocks noGrp="1"/>
          </p:cNvSpPr>
          <p:nvPr>
            <p:ph idx="1"/>
          </p:nvPr>
        </p:nvSpPr>
        <p:spPr/>
        <p:txBody>
          <a:bodyPr>
            <a:normAutofit/>
          </a:bodyPr>
          <a:lstStyle/>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pic>
        <p:nvPicPr>
          <p:cNvPr id="3076" name="Picture 4" descr="http://www.boguslav.com/images/borgWarner_l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67" y="2714413"/>
            <a:ext cx="5686425" cy="22860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4vector.com/thumb_data/afd-7348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555" y="2025545"/>
            <a:ext cx="4048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7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University-Related Programs</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07000"/>
              </a:lnSpc>
              <a:spcBef>
                <a:spcPts val="0"/>
              </a:spcBef>
              <a:spcAft>
                <a:spcPts val="800"/>
              </a:spcAft>
              <a:buNone/>
            </a:pPr>
            <a:r>
              <a:rPr lang="en-US" sz="3600" i="1" dirty="0" smtClean="0"/>
              <a:t>Programs at Western Carolina University</a:t>
            </a:r>
          </a:p>
          <a:p>
            <a:pPr marL="342900" marR="0" lvl="0" indent="-342900">
              <a:lnSpc>
                <a:spcPct val="107000"/>
              </a:lnSpc>
              <a:spcBef>
                <a:spcPts val="0"/>
              </a:spcBef>
              <a:spcAft>
                <a:spcPts val="0"/>
              </a:spcAft>
              <a:buFont typeface="Symbol" panose="05050102010706020507" pitchFamily="18" charset="2"/>
              <a:buChar char=""/>
            </a:pPr>
            <a:r>
              <a:rPr lang="en-US" sz="3600" dirty="0">
                <a:latin typeface="Calibri" panose="020F0502020204030204" pitchFamily="34" charset="0"/>
                <a:ea typeface="Calibri" panose="020F0502020204030204" pitchFamily="34" charset="0"/>
                <a:cs typeface="Times New Roman" panose="02020603050405020304" pitchFamily="18" charset="0"/>
              </a:rPr>
              <a:t>Accounting, Finance, Information Systems, and Economics</a:t>
            </a:r>
          </a:p>
          <a:p>
            <a:pPr marL="342900" marR="0" lvl="0" indent="-342900">
              <a:lnSpc>
                <a:spcPct val="107000"/>
              </a:lnSpc>
              <a:spcBef>
                <a:spcPts val="0"/>
              </a:spcBef>
              <a:spcAft>
                <a:spcPts val="0"/>
              </a:spcAft>
              <a:buFont typeface="Symbol" panose="05050102010706020507" pitchFamily="18" charset="2"/>
              <a:buChar char=""/>
            </a:pPr>
            <a:r>
              <a:rPr lang="en-US" sz="3600" dirty="0">
                <a:latin typeface="Calibri" panose="020F0502020204030204" pitchFamily="34" charset="0"/>
                <a:ea typeface="Calibri" panose="020F0502020204030204" pitchFamily="34" charset="0"/>
                <a:cs typeface="Times New Roman" panose="02020603050405020304" pitchFamily="18" charset="0"/>
              </a:rPr>
              <a:t>Business Administration and Law and Sport Management</a:t>
            </a:r>
          </a:p>
          <a:p>
            <a:pPr marL="342900" marR="0" lvl="0" indent="-342900">
              <a:lnSpc>
                <a:spcPct val="107000"/>
              </a:lnSpc>
              <a:spcBef>
                <a:spcPts val="0"/>
              </a:spcBef>
              <a:spcAft>
                <a:spcPts val="0"/>
              </a:spcAft>
              <a:buFont typeface="Symbol" panose="05050102010706020507" pitchFamily="18" charset="2"/>
              <a:buChar char=""/>
            </a:pPr>
            <a:r>
              <a:rPr lang="en-US" sz="3600" dirty="0">
                <a:latin typeface="Calibri" panose="020F0502020204030204" pitchFamily="34" charset="0"/>
                <a:ea typeface="Calibri" panose="020F0502020204030204" pitchFamily="34" charset="0"/>
                <a:cs typeface="Times New Roman" panose="02020603050405020304" pitchFamily="18" charset="0"/>
              </a:rPr>
              <a:t>Entrepreneurship, Sales and Marketing, and Hospitality and Tourism</a:t>
            </a:r>
          </a:p>
          <a:p>
            <a:pPr marL="342900" marR="0" lvl="0" indent="-342900">
              <a:lnSpc>
                <a:spcPct val="107000"/>
              </a:lnSpc>
              <a:spcBef>
                <a:spcPts val="0"/>
              </a:spcBef>
              <a:spcAft>
                <a:spcPts val="800"/>
              </a:spcAft>
              <a:buFont typeface="Symbol" panose="05050102010706020507" pitchFamily="18" charset="2"/>
              <a:buChar char=""/>
            </a:pPr>
            <a:r>
              <a:rPr lang="en-US" sz="3600" dirty="0">
                <a:latin typeface="Calibri" panose="020F0502020204030204" pitchFamily="34" charset="0"/>
                <a:ea typeface="Calibri" panose="020F0502020204030204" pitchFamily="34" charset="0"/>
                <a:cs typeface="Times New Roman" panose="02020603050405020304" pitchFamily="18" charset="0"/>
              </a:rPr>
              <a:t>And Global Management and Strategy</a:t>
            </a:r>
          </a:p>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01282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programs with universities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Types of Joint programs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Financing additional education for employees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University seminars or lectures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Can help organizations develop specific development programs</a:t>
            </a:r>
          </a:p>
          <a:p>
            <a:pPr marL="342900" marR="0" lvl="0" indent="-342900">
              <a:lnSpc>
                <a:spcPct val="107000"/>
              </a:lnSpc>
              <a:spcBef>
                <a:spcPts val="0"/>
              </a:spcBef>
              <a:spcAft>
                <a:spcPts val="0"/>
              </a:spcAft>
              <a:buFont typeface="Symbol" panose="05050102010706020507" pitchFamily="18" charset="2"/>
              <a:buChar char=""/>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39348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programs with universities</a:t>
            </a:r>
            <a:endParaRPr lang="en-US" dirty="0"/>
          </a:p>
        </p:txBody>
      </p:sp>
      <p:sp>
        <p:nvSpPr>
          <p:cNvPr id="3" name="Content Placeholder 2"/>
          <p:cNvSpPr>
            <a:spLocks noGrp="1"/>
          </p:cNvSpPr>
          <p:nvPr>
            <p:ph idx="1"/>
          </p:nvPr>
        </p:nvSpPr>
        <p:spPr/>
        <p:txBody>
          <a:bodyPr>
            <a:normAutofit lnSpcReduction="10000"/>
          </a:bodyPr>
          <a:lstStyle/>
          <a:p>
            <a:pPr marL="0" indent="0">
              <a:lnSpc>
                <a:spcPct val="107000"/>
              </a:lnSpc>
              <a:spcBef>
                <a:spcPts val="0"/>
              </a:spcBef>
              <a:spcAft>
                <a:spcPts val="800"/>
              </a:spcAft>
              <a:buNone/>
            </a:pPr>
            <a:r>
              <a:rPr lang="en-US" sz="3600" i="1" dirty="0" smtClean="0"/>
              <a:t>The Hasbro Example with Dartmouth</a:t>
            </a:r>
          </a:p>
          <a:p>
            <a:pPr marL="342900" marR="0" lvl="0" indent="-342900">
              <a:lnSpc>
                <a:spcPct val="107000"/>
              </a:lnSpc>
              <a:spcBef>
                <a:spcPts val="0"/>
              </a:spcBef>
              <a:spcAft>
                <a:spcPts val="0"/>
              </a:spcAft>
              <a:buFont typeface="+mj-lt"/>
              <a:buAutoNum type="arabicPeriod"/>
            </a:pPr>
            <a:r>
              <a:rPr lang="en-US" sz="3600" dirty="0" smtClean="0">
                <a:latin typeface="Calibri" panose="020F0502020204030204" pitchFamily="34" charset="0"/>
                <a:ea typeface="Calibri" panose="020F0502020204030204" pitchFamily="34" charset="0"/>
                <a:cs typeface="Times New Roman" panose="02020603050405020304" pitchFamily="18" charset="0"/>
              </a:rPr>
              <a:t>360-degree </a:t>
            </a:r>
            <a:r>
              <a:rPr lang="en-US" sz="3600" dirty="0">
                <a:latin typeface="Calibri" panose="020F0502020204030204" pitchFamily="34" charset="0"/>
                <a:ea typeface="Calibri" panose="020F0502020204030204" pitchFamily="34" charset="0"/>
                <a:cs typeface="Times New Roman" panose="02020603050405020304" pitchFamily="18" charset="0"/>
              </a:rPr>
              <a:t>performance assessment </a:t>
            </a:r>
            <a:r>
              <a:rPr lang="en-US" sz="3600" dirty="0" smtClean="0">
                <a:latin typeface="Calibri" panose="020F0502020204030204" pitchFamily="34" charset="0"/>
                <a:ea typeface="Calibri" panose="020F0502020204030204" pitchFamily="34" charset="0"/>
                <a:cs typeface="Times New Roman" panose="02020603050405020304" pitchFamily="18" charset="0"/>
              </a:rPr>
              <a:t>at arrival</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600" dirty="0" smtClean="0">
                <a:latin typeface="Calibri" panose="020F0502020204030204" pitchFamily="34" charset="0"/>
                <a:ea typeface="Calibri" panose="020F0502020204030204" pitchFamily="34" charset="0"/>
                <a:cs typeface="Times New Roman" panose="02020603050405020304" pitchFamily="18" charset="0"/>
              </a:rPr>
              <a:t>Individual coaching from executive coaches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600" dirty="0" smtClean="0">
                <a:latin typeface="Calibri" panose="020F0502020204030204" pitchFamily="34" charset="0"/>
                <a:ea typeface="Calibri" panose="020F0502020204030204" pitchFamily="34" charset="0"/>
                <a:cs typeface="Times New Roman" panose="02020603050405020304" pitchFamily="18" charset="0"/>
              </a:rPr>
              <a:t>MBA-like coursework guided by the executive’s needs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3600" dirty="0" smtClean="0">
                <a:latin typeface="Calibri" panose="020F0502020204030204" pitchFamily="34" charset="0"/>
                <a:ea typeface="Calibri" panose="020F0502020204030204" pitchFamily="34" charset="0"/>
                <a:cs typeface="Times New Roman" panose="02020603050405020304" pitchFamily="18" charset="0"/>
              </a:rPr>
              <a:t>Utilized Action Learning teams with Hasbro’s coaches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47258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In-House Development Centers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Types of Programs:</a:t>
            </a:r>
            <a:endParaRPr lang="en-US" sz="3600" i="1" dirty="0"/>
          </a:p>
          <a:p>
            <a:pPr marL="342900" marR="0" lvl="0" indent="-342900">
              <a:lnSpc>
                <a:spcPct val="107000"/>
              </a:lnSpc>
              <a:spcBef>
                <a:spcPts val="0"/>
              </a:spcBef>
              <a:spcAft>
                <a:spcPts val="0"/>
              </a:spcAft>
              <a:buFont typeface="Symbol" panose="05050102010706020507" pitchFamily="18" charset="2"/>
              <a:buChar char=""/>
            </a:pPr>
            <a:endParaRPr lang="en-US" sz="3600" dirty="0" smtClean="0">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Classroom Learning</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Assessment Centers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Online Learning</a:t>
            </a: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817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GoogleEDU</a:t>
            </a:r>
            <a:endParaRPr lang="en-US" dirty="0"/>
          </a:p>
        </p:txBody>
      </p:sp>
      <p:sp>
        <p:nvSpPr>
          <p:cNvPr id="3" name="Content Placeholder 2"/>
          <p:cNvSpPr>
            <a:spLocks noGrp="1"/>
          </p:cNvSpPr>
          <p:nvPr>
            <p:ph idx="1"/>
          </p:nvPr>
        </p:nvSpPr>
        <p:spPr/>
        <p:txBody>
          <a:bodyPr>
            <a:normAutofit/>
          </a:bodyPr>
          <a:lstStyle/>
          <a:p>
            <a:pPr marL="0" marR="0" lvl="0" indent="0">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pic>
        <p:nvPicPr>
          <p:cNvPr id="4098" name="Picture 2" descr="https://googleedu.onlineapplications.net/imglib/20140824_googleed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580" y="3751988"/>
            <a:ext cx="4316016" cy="2301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4.bp.blogspot.com/-JOqxgp-ZWe0/U3BtyEQlEiI/AAAAAAAAOfg/Doq6Q2MwIKA/s1600/google-logo-874x2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580" y="1993420"/>
            <a:ext cx="4476750" cy="15367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rfm.com/wp-content/uploads/2012/07/shutterstock_807064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201" y="1993420"/>
            <a:ext cx="3479800" cy="406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87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In-House Development Centers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Learning Portals:</a:t>
            </a:r>
            <a:endParaRPr lang="en-US" sz="3600" i="1" dirty="0"/>
          </a:p>
          <a:p>
            <a:pPr marL="342900" marR="0" lvl="0" indent="-342900">
              <a:lnSpc>
                <a:spcPct val="107000"/>
              </a:lnSpc>
              <a:spcBef>
                <a:spcPts val="0"/>
              </a:spcBef>
              <a:spcAft>
                <a:spcPts val="0"/>
              </a:spcAft>
              <a:buFont typeface="Symbol" panose="05050102010706020507" pitchFamily="18" charset="2"/>
              <a:buChar char=""/>
            </a:pPr>
            <a:endParaRPr lang="en-US" sz="3600" dirty="0" smtClean="0">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Dynamic knowledge</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Moderated content</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Codified content</a:t>
            </a: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8884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Development Assignments for Mission-Critical Employees</a:t>
            </a:r>
            <a:endParaRPr lang="en-US" dirty="0"/>
          </a:p>
        </p:txBody>
      </p:sp>
      <p:sp>
        <p:nvSpPr>
          <p:cNvPr id="3" name="Content Placeholder 2"/>
          <p:cNvSpPr>
            <a:spLocks noGrp="1"/>
          </p:cNvSpPr>
          <p:nvPr>
            <p:ph idx="1"/>
          </p:nvPr>
        </p:nvSpPr>
        <p:spPr/>
        <p:txBody>
          <a:bodyPr>
            <a:normAutofit/>
          </a:bodyPr>
          <a:lstStyle/>
          <a:p>
            <a:pPr marL="0" indent="0">
              <a:lnSpc>
                <a:spcPct val="107000"/>
              </a:lnSpc>
              <a:spcBef>
                <a:spcPts val="0"/>
              </a:spcBef>
              <a:spcAft>
                <a:spcPts val="800"/>
              </a:spcAft>
              <a:buNone/>
            </a:pPr>
            <a:r>
              <a:rPr lang="en-US" sz="3600" i="1" dirty="0" smtClean="0"/>
              <a:t>Segmenting high performing employees through:</a:t>
            </a:r>
            <a:endParaRPr lang="en-US" sz="3600" i="1" dirty="0"/>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Business </a:t>
            </a:r>
            <a:r>
              <a:rPr lang="en-US" sz="3600" dirty="0" err="1" smtClean="0">
                <a:latin typeface="Calibri" panose="020F0502020204030204" pitchFamily="34" charset="0"/>
                <a:cs typeface="Times New Roman" panose="02020603050405020304" pitchFamily="18" charset="0"/>
              </a:rPr>
              <a:t>impant</a:t>
            </a:r>
            <a:endParaRPr lang="en-US" sz="3600" dirty="0" smtClean="0">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High performers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High potentials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cs typeface="Times New Roman" panose="02020603050405020304" pitchFamily="18" charset="0"/>
              </a:rPr>
              <a:t>Critical skills</a:t>
            </a: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17778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Development</a:t>
            </a:r>
            <a:endParaRPr lang="en-US" dirty="0"/>
          </a:p>
        </p:txBody>
      </p:sp>
      <p:sp>
        <p:nvSpPr>
          <p:cNvPr id="3" name="Content Placeholder 2"/>
          <p:cNvSpPr>
            <a:spLocks noGrp="1"/>
          </p:cNvSpPr>
          <p:nvPr>
            <p:ph idx="1"/>
          </p:nvPr>
        </p:nvSpPr>
        <p:spPr/>
        <p:txBody>
          <a:bodyPr/>
          <a:lstStyle/>
          <a:p>
            <a:pPr marL="0" indent="0">
              <a:buNone/>
            </a:pPr>
            <a:r>
              <a:rPr lang="en-US" sz="2400" dirty="0" smtClean="0"/>
              <a:t>Most popular methods:</a:t>
            </a:r>
          </a:p>
          <a:p>
            <a:pPr marL="0" indent="0">
              <a:buNone/>
            </a:pPr>
            <a:endParaRPr lang="en-US" sz="2400" dirty="0" smtClean="0"/>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Managerial On-the-Job Training</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Case Study Method</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Management Games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Outside Programs and Seminars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University-Related Programs</a:t>
            </a:r>
          </a:p>
          <a:p>
            <a:pPr marL="342900" marR="0" lvl="0" indent="-342900">
              <a:lnSpc>
                <a:spcPct val="107000"/>
              </a:lnSpc>
              <a:spcBef>
                <a:spcPts val="0"/>
              </a:spcBef>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In-House Development Centers</a:t>
            </a:r>
          </a:p>
          <a:p>
            <a:pPr marL="342900" marR="0" lvl="0" indent="-342900">
              <a:lnSpc>
                <a:spcPct val="107000"/>
              </a:lnSpc>
              <a:spcBef>
                <a:spcPts val="0"/>
              </a:spcBef>
              <a:spcAft>
                <a:spcPts val="800"/>
              </a:spcAft>
              <a:buFont typeface="Symbol" panose="05050102010706020507" pitchFamily="18" charset="2"/>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Differential </a:t>
            </a:r>
            <a:r>
              <a:rPr lang="en-US" sz="2400" dirty="0">
                <a:latin typeface="Calibri" panose="020F0502020204030204" pitchFamily="34" charset="0"/>
                <a:ea typeface="Calibri" panose="020F0502020204030204" pitchFamily="34" charset="0"/>
                <a:cs typeface="Times New Roman" panose="02020603050405020304" pitchFamily="18" charset="0"/>
              </a:rPr>
              <a:t>Development Assignments for Mission-Critical Employees</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3494664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Five points about Management Development</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07000"/>
              </a:lnSpc>
              <a:spcBef>
                <a:spcPts val="0"/>
              </a:spcBef>
              <a:spcAft>
                <a:spcPts val="800"/>
              </a:spcAft>
              <a:buNone/>
            </a:pPr>
            <a:r>
              <a:rPr lang="en-US" sz="3600" i="1" dirty="0" smtClean="0"/>
              <a:t>Segmenting high performing employees through:</a:t>
            </a:r>
            <a:endParaRPr lang="en-US" sz="3600" i="1" dirty="0"/>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Management development is any attempt to improve managerial performance.</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Management development’s ultimate goal is to enhance the organization’s performance.</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Management development has to be relevant to the organization’s needs.</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There are many methods of effective Management Development that have been proven effective.</a:t>
            </a:r>
          </a:p>
          <a:p>
            <a:pPr marL="342900" marR="0" lvl="0" indent="-342900">
              <a:lnSpc>
                <a:spcPct val="107000"/>
              </a:lnSpc>
              <a:spcBef>
                <a:spcPts val="0"/>
              </a:spcBef>
              <a:spcAft>
                <a:spcPts val="80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The most popular methods for Management development are classroom-based learning, executive coaching, action learning, 360-degree feedback, experiential learning, off-site retreats, mentoring, and job rotation.</a:t>
            </a:r>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51888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Q&amp;A</a:t>
            </a:r>
            <a:endParaRPr lang="en-US" dirty="0"/>
          </a:p>
        </p:txBody>
      </p:sp>
      <p:sp>
        <p:nvSpPr>
          <p:cNvPr id="3" name="Content Placeholder 2"/>
          <p:cNvSpPr>
            <a:spLocks noGrp="1"/>
          </p:cNvSpPr>
          <p:nvPr>
            <p:ph idx="1"/>
          </p:nvPr>
        </p:nvSpPr>
        <p:spPr/>
        <p:txBody>
          <a:bodyPr>
            <a:noAutofit/>
          </a:bodyPr>
          <a:lstStyle/>
          <a:p>
            <a:pPr marL="0" indent="0">
              <a:lnSpc>
                <a:spcPct val="107000"/>
              </a:lnSpc>
              <a:spcBef>
                <a:spcPts val="0"/>
              </a:spcBef>
              <a:spcAft>
                <a:spcPts val="800"/>
              </a:spcAft>
              <a:buNone/>
            </a:pPr>
            <a:r>
              <a:rPr lang="en-US" sz="1400" i="1" dirty="0" smtClean="0"/>
              <a:t>Sources:</a:t>
            </a:r>
          </a:p>
          <a:p>
            <a:r>
              <a:rPr lang="en-US" sz="1400" dirty="0"/>
              <a:t>Ahmed, </a:t>
            </a:r>
            <a:r>
              <a:rPr lang="en-US" sz="1400" dirty="0" err="1"/>
              <a:t>Ghosia</a:t>
            </a:r>
            <a:r>
              <a:rPr lang="en-US" sz="1400" dirty="0"/>
              <a:t>, Gillian </a:t>
            </a:r>
            <a:r>
              <a:rPr lang="en-US" sz="1400" dirty="0" err="1"/>
              <a:t>Ragsdell</a:t>
            </a:r>
            <a:r>
              <a:rPr lang="en-US" sz="1400" dirty="0"/>
              <a:t>, and Wendy </a:t>
            </a:r>
            <a:r>
              <a:rPr lang="en-US" sz="1400" dirty="0" err="1"/>
              <a:t>Olphert</a:t>
            </a:r>
            <a:r>
              <a:rPr lang="en-US" sz="1400" dirty="0"/>
              <a:t>. "Knowledge Sharing In Project Teams: A Research </a:t>
            </a:r>
            <a:r>
              <a:rPr lang="en-US" sz="1400" dirty="0" smtClean="0"/>
              <a:t>Model </a:t>
            </a:r>
            <a:r>
              <a:rPr lang="en-US" sz="1400" dirty="0"/>
              <a:t>Underpinned By Action Learning." </a:t>
            </a:r>
            <a:r>
              <a:rPr lang="en-US" sz="1400" i="1" dirty="0"/>
              <a:t>Proceedings Of The International Conference </a:t>
            </a:r>
            <a:r>
              <a:rPr lang="en-US" sz="1400" i="1" dirty="0" smtClean="0"/>
              <a:t>On Intellectual </a:t>
            </a:r>
            <a:r>
              <a:rPr lang="en-US" sz="1400" i="1" dirty="0"/>
              <a:t>Capital, Knowledge Management &amp; Organizational Learning</a:t>
            </a:r>
            <a:r>
              <a:rPr lang="en-US" sz="1400" dirty="0"/>
              <a:t>(2014): </a:t>
            </a:r>
            <a:r>
              <a:rPr lang="en-US" sz="1400" dirty="0" smtClean="0"/>
              <a:t>455-464</a:t>
            </a:r>
            <a:r>
              <a:rPr lang="en-US" sz="1400" dirty="0"/>
              <a:t>. </a:t>
            </a:r>
            <a:r>
              <a:rPr lang="en-US" sz="1400" i="1" dirty="0"/>
              <a:t>Business Source Complete</a:t>
            </a:r>
            <a:r>
              <a:rPr lang="en-US" sz="1400" dirty="0"/>
              <a:t>. Web. 14 Feb. </a:t>
            </a:r>
            <a:r>
              <a:rPr lang="en-US" sz="1400" dirty="0" smtClean="0"/>
              <a:t>2015.</a:t>
            </a:r>
          </a:p>
          <a:p>
            <a:r>
              <a:rPr lang="en-US" sz="1400" dirty="0" err="1"/>
              <a:t>Dessler</a:t>
            </a:r>
            <a:r>
              <a:rPr lang="en-US" sz="1400" dirty="0"/>
              <a:t>, Gary. </a:t>
            </a:r>
            <a:r>
              <a:rPr lang="en-US" sz="1400" i="1" dirty="0"/>
              <a:t>A Framework for Human Resource Management</a:t>
            </a:r>
            <a:r>
              <a:rPr lang="en-US" sz="1400" dirty="0"/>
              <a:t>. 7th ed. Upper Saddle River, NJ: Pearson </a:t>
            </a:r>
            <a:r>
              <a:rPr lang="en-US" sz="1400" dirty="0" smtClean="0"/>
              <a:t>Prentice </a:t>
            </a:r>
            <a:r>
              <a:rPr lang="en-US" sz="1400" dirty="0"/>
              <a:t>Hall, 2013. Print</a:t>
            </a:r>
            <a:r>
              <a:rPr lang="en-US" sz="1400" dirty="0" smtClean="0"/>
              <a:t>.</a:t>
            </a:r>
          </a:p>
          <a:p>
            <a:r>
              <a:rPr lang="en-US" sz="1400" dirty="0" err="1"/>
              <a:t>Leemkuil</a:t>
            </a:r>
            <a:r>
              <a:rPr lang="en-US" sz="1400" dirty="0"/>
              <a:t>, </a:t>
            </a:r>
            <a:r>
              <a:rPr lang="en-US" sz="1400" dirty="0" err="1"/>
              <a:t>Heny</a:t>
            </a:r>
            <a:r>
              <a:rPr lang="en-US" sz="1400" dirty="0"/>
              <a:t> and Ton De Jong, “Adaptive Advice in Learning With a Computer-Based Knowledge </a:t>
            </a:r>
            <a:r>
              <a:rPr lang="en-US" sz="1400" dirty="0" smtClean="0"/>
              <a:t>Management </a:t>
            </a:r>
            <a:r>
              <a:rPr lang="en-US" sz="1400" dirty="0"/>
              <a:t>Simulation Game.”  </a:t>
            </a:r>
            <a:r>
              <a:rPr lang="en-US" sz="1400" i="1" dirty="0"/>
              <a:t>Academy of Management Learning &amp; Education</a:t>
            </a:r>
            <a:r>
              <a:rPr lang="en-US" sz="1400" dirty="0"/>
              <a:t> </a:t>
            </a:r>
            <a:r>
              <a:rPr lang="en-US" sz="1400" dirty="0" smtClean="0"/>
              <a:t>11.4 (2012</a:t>
            </a:r>
            <a:r>
              <a:rPr lang="en-US" sz="1400" dirty="0"/>
              <a:t>):653-665. </a:t>
            </a:r>
            <a:r>
              <a:rPr lang="en-US" sz="1400" i="1" dirty="0"/>
              <a:t>Business Source Complete</a:t>
            </a:r>
            <a:r>
              <a:rPr lang="en-US" sz="1400" dirty="0"/>
              <a:t>. Web. 14 Feb. 2015</a:t>
            </a:r>
            <a:r>
              <a:rPr lang="en-US" sz="1400" dirty="0" smtClean="0"/>
              <a:t>.</a:t>
            </a:r>
          </a:p>
          <a:p>
            <a:r>
              <a:rPr lang="en-US" sz="1400" dirty="0" err="1"/>
              <a:t>Nalbantian</a:t>
            </a:r>
            <a:r>
              <a:rPr lang="en-US" sz="1400" dirty="0"/>
              <a:t>, Haig R., and Richard A. </a:t>
            </a:r>
            <a:r>
              <a:rPr lang="en-US" sz="1400" dirty="0" err="1"/>
              <a:t>Guzzo</a:t>
            </a:r>
            <a:r>
              <a:rPr lang="en-US" sz="1400" dirty="0"/>
              <a:t>. "Making Mobility Matter." </a:t>
            </a:r>
            <a:r>
              <a:rPr lang="en-US" sz="1400" i="1" dirty="0"/>
              <a:t>Harvard Business Review</a:t>
            </a:r>
            <a:r>
              <a:rPr lang="en-US" sz="1400" dirty="0"/>
              <a:t> </a:t>
            </a:r>
            <a:r>
              <a:rPr lang="en-US" sz="1400" dirty="0" smtClean="0"/>
              <a:t>87.3 (2009</a:t>
            </a:r>
            <a:r>
              <a:rPr lang="en-US" sz="1400" dirty="0"/>
              <a:t>): 76-84. </a:t>
            </a:r>
            <a:r>
              <a:rPr lang="en-US" sz="1400" i="1" dirty="0"/>
              <a:t>Business Source Complete</a:t>
            </a:r>
            <a:r>
              <a:rPr lang="en-US" sz="1400" dirty="0"/>
              <a:t>. Web. 14 Feb. 2015</a:t>
            </a:r>
            <a:r>
              <a:rPr lang="en-US" sz="1400" dirty="0" smtClean="0"/>
              <a:t>.</a:t>
            </a:r>
          </a:p>
          <a:p>
            <a:r>
              <a:rPr lang="en-US" sz="1400" dirty="0"/>
              <a:t>O’Neil, Judy and Victoria J. </a:t>
            </a:r>
            <a:r>
              <a:rPr lang="en-US" sz="1400" dirty="0" err="1"/>
              <a:t>Marsick</a:t>
            </a:r>
            <a:r>
              <a:rPr lang="en-US" sz="1400" dirty="0"/>
              <a:t>. “Action Learning Coaching.” </a:t>
            </a:r>
            <a:r>
              <a:rPr lang="en-US" sz="1400" i="1" dirty="0"/>
              <a:t>Advances in Developing Human </a:t>
            </a:r>
            <a:r>
              <a:rPr lang="en-US" sz="1400" i="1" dirty="0" smtClean="0"/>
              <a:t>Resources </a:t>
            </a:r>
            <a:r>
              <a:rPr lang="en-US" sz="1400" dirty="0"/>
              <a:t>16.2 (2014): 202-221. </a:t>
            </a:r>
            <a:r>
              <a:rPr lang="en-US" sz="1400" i="1" dirty="0"/>
              <a:t>Sage Publications</a:t>
            </a:r>
            <a:r>
              <a:rPr lang="en-US" sz="1400" dirty="0"/>
              <a:t>. Web 14 Feb </a:t>
            </a:r>
            <a:r>
              <a:rPr lang="en-US" sz="1400" dirty="0" smtClean="0"/>
              <a:t>2015.</a:t>
            </a:r>
          </a:p>
          <a:p>
            <a:r>
              <a:rPr lang="en-US" sz="1400" dirty="0"/>
              <a:t>Walker, Joseph. "School's in Session at Google." </a:t>
            </a:r>
            <a:r>
              <a:rPr lang="en-US" sz="1400" i="1" dirty="0"/>
              <a:t>The Wall Street Journal</a:t>
            </a:r>
            <a:r>
              <a:rPr lang="en-US" sz="1400" dirty="0"/>
              <a:t>. 5 July 2012. Web. 16 Feb. 2015</a:t>
            </a:r>
            <a:r>
              <a:rPr lang="en-US" sz="1400" dirty="0" smtClean="0"/>
              <a:t>.&lt;</a:t>
            </a:r>
            <a:r>
              <a:rPr lang="en-US" sz="1400" dirty="0"/>
              <a:t>http://www.wsj.com/articles/SB10001424052702303410404577466852658514144</a:t>
            </a:r>
            <a:r>
              <a:rPr lang="en-US" sz="1400" dirty="0" smtClean="0"/>
              <a:t>&gt;.</a:t>
            </a:r>
            <a:endParaRPr lang="en-US" sz="1400" dirty="0"/>
          </a:p>
          <a:p>
            <a:endParaRPr lang="en-US" sz="1400" dirty="0"/>
          </a:p>
          <a:p>
            <a:endParaRPr lang="en-US" sz="1400" dirty="0"/>
          </a:p>
          <a:p>
            <a:endParaRPr lang="en-US" sz="1400" dirty="0" smtClean="0"/>
          </a:p>
          <a:p>
            <a:pPr marL="0" indent="0">
              <a:lnSpc>
                <a:spcPct val="107000"/>
              </a:lnSpc>
              <a:spcBef>
                <a:spcPts val="0"/>
              </a:spcBef>
              <a:spcAft>
                <a:spcPts val="800"/>
              </a:spcAft>
              <a:buNone/>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199165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On-the-Job Training</a:t>
            </a:r>
            <a:endParaRPr lang="en-US" dirty="0"/>
          </a:p>
        </p:txBody>
      </p:sp>
      <p:sp>
        <p:nvSpPr>
          <p:cNvPr id="3" name="Content Placeholder 2"/>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Job Rotation</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a:latin typeface="Calibri" panose="020F0502020204030204" pitchFamily="34" charset="0"/>
                <a:ea typeface="Calibri" panose="020F0502020204030204" pitchFamily="34" charset="0"/>
                <a:cs typeface="Times New Roman" panose="02020603050405020304" pitchFamily="18" charset="0"/>
              </a:rPr>
              <a:t>The Coaching or Understudy method</a:t>
            </a:r>
          </a:p>
          <a:p>
            <a:pPr marL="342900" marR="0" lvl="0" indent="-342900">
              <a:lnSpc>
                <a:spcPct val="107000"/>
              </a:lnSpc>
              <a:spcBef>
                <a:spcPts val="0"/>
              </a:spcBef>
              <a:spcAft>
                <a:spcPts val="80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Action </a:t>
            </a:r>
            <a:r>
              <a:rPr lang="en-US" sz="3600" dirty="0">
                <a:latin typeface="Calibri" panose="020F0502020204030204" pitchFamily="34" charset="0"/>
                <a:ea typeface="Calibri" panose="020F0502020204030204" pitchFamily="34" charset="0"/>
                <a:cs typeface="Times New Roman" panose="02020603050405020304" pitchFamily="18" charset="0"/>
              </a:rPr>
              <a:t>Learning</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183418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Rotation</a:t>
            </a:r>
            <a:endParaRPr lang="en-US" dirty="0"/>
          </a:p>
        </p:txBody>
      </p:sp>
      <p:sp>
        <p:nvSpPr>
          <p:cNvPr id="3" name="Content Placeholder 2"/>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Normally for general workers</a:t>
            </a: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Allows managers to learn about different departments quickly</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Marriott found it to reduce turnover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113318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Coaching or Understudy Method</a:t>
            </a:r>
            <a:endParaRPr lang="en-US" dirty="0"/>
          </a:p>
        </p:txBody>
      </p:sp>
      <p:sp>
        <p:nvSpPr>
          <p:cNvPr id="3" name="Content Placeholder 2"/>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Symbol" panose="05050102010706020507" pitchFamily="18" charset="2"/>
              <a:buChar char=""/>
            </a:pPr>
            <a:r>
              <a:rPr lang="en-US" sz="3600" dirty="0" smtClean="0">
                <a:latin typeface="Calibri" panose="020F0502020204030204" pitchFamily="34" charset="0"/>
                <a:ea typeface="Calibri" panose="020F0502020204030204" pitchFamily="34" charset="0"/>
                <a:cs typeface="Times New Roman" panose="02020603050405020304" pitchFamily="18" charset="0"/>
              </a:rPr>
              <a:t>Six step method:</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Establishing a relationship of trust between the coach and the coachee</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Evaluating the coachee and the professional setting in which he or she works;</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Providing feedback on this evaluation to the coachee;</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Establishing a development plan and setting goals;</a:t>
            </a:r>
          </a:p>
          <a:p>
            <a:pPr marL="342900" marR="0" lvl="0" indent="-342900">
              <a:lnSpc>
                <a:spcPct val="107000"/>
              </a:lnSpc>
              <a:spcBef>
                <a:spcPts val="0"/>
              </a:spcBef>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Implementing the behaviors to be developed or improved; and</a:t>
            </a:r>
          </a:p>
          <a:p>
            <a:pPr marL="342900" marR="0" lvl="0" indent="-342900">
              <a:lnSpc>
                <a:spcPct val="107000"/>
              </a:lnSpc>
              <a:spcBef>
                <a:spcPts val="0"/>
              </a:spcBef>
              <a:spcAft>
                <a:spcPts val="80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Evaluating the progress achieved.</a:t>
            </a:r>
          </a:p>
          <a:p>
            <a:pPr marL="342900" marR="0" lvl="0" indent="-342900">
              <a:lnSpc>
                <a:spcPct val="107000"/>
              </a:lnSpc>
              <a:spcBef>
                <a:spcPts val="0"/>
              </a:spcBef>
              <a:spcAft>
                <a:spcPts val="800"/>
              </a:spcAft>
              <a:buFont typeface="Symbol" panose="05050102010706020507" pitchFamily="18" charset="2"/>
              <a:buChar char=""/>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245428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Learning</a:t>
            </a:r>
            <a:endParaRPr lang="en-US" dirty="0"/>
          </a:p>
        </p:txBody>
      </p:sp>
      <p:sp>
        <p:nvSpPr>
          <p:cNvPr id="3" name="Content Placeholder 2"/>
          <p:cNvSpPr>
            <a:spLocks noGrp="1"/>
          </p:cNvSpPr>
          <p:nvPr>
            <p:ph idx="1"/>
          </p:nvPr>
        </p:nvSpPr>
        <p:spPr/>
        <p:txBody>
          <a:bodyPr>
            <a:normAutofit fontScale="92500"/>
          </a:bodyPr>
          <a:lstStyle/>
          <a:p>
            <a:pPr marL="0" indent="0">
              <a:lnSpc>
                <a:spcPct val="107000"/>
              </a:lnSpc>
              <a:spcBef>
                <a:spcPts val="0"/>
              </a:spcBef>
              <a:spcAft>
                <a:spcPts val="800"/>
              </a:spcAft>
              <a:buNone/>
            </a:pPr>
            <a:r>
              <a:rPr lang="en-US" sz="2800" i="1" dirty="0" smtClean="0"/>
              <a:t>O’Neil and </a:t>
            </a:r>
            <a:r>
              <a:rPr lang="en-US" sz="2800" i="1" dirty="0" err="1" smtClean="0"/>
              <a:t>Marsick</a:t>
            </a:r>
            <a:r>
              <a:rPr lang="en-US" sz="2800" i="1" dirty="0" smtClean="0"/>
              <a:t> published in Advances in Developing Human Resources:</a:t>
            </a:r>
          </a:p>
          <a:p>
            <a:pPr marL="0" indent="0">
              <a:lnSpc>
                <a:spcPct val="107000"/>
              </a:lnSpc>
              <a:spcBef>
                <a:spcPts val="0"/>
              </a:spcBef>
              <a:spcAft>
                <a:spcPts val="800"/>
              </a:spcAft>
              <a:buNone/>
            </a:pPr>
            <a:endParaRPr lang="en-US" sz="2800" i="1" dirty="0" smtClean="0"/>
          </a:p>
          <a:p>
            <a:pPr marL="0" indent="0">
              <a:lnSpc>
                <a:spcPct val="107000"/>
              </a:lnSpc>
              <a:spcBef>
                <a:spcPts val="0"/>
              </a:spcBef>
              <a:spcAft>
                <a:spcPts val="800"/>
              </a:spcAft>
              <a:buNone/>
            </a:pPr>
            <a:r>
              <a:rPr lang="en-US" sz="2800" i="1" dirty="0" smtClean="0"/>
              <a:t>“An </a:t>
            </a:r>
            <a:r>
              <a:rPr lang="en-US" sz="2800" i="1" dirty="0"/>
              <a:t>approach to working with and developing people that uses work on an actual project or problem as the way to learn.  Participants work in small groups to take action to solve their problem and learn how to learn from that action.  Often a learning coach works with the group in order to help the members learn how to balance their work with the learning from that work</a:t>
            </a:r>
            <a:r>
              <a:rPr lang="en-US" sz="2800" i="1" dirty="0" smtClean="0"/>
              <a:t>.”</a:t>
            </a:r>
            <a:endParaRPr lang="en-US" sz="2800" dirty="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03261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Learning</a:t>
            </a:r>
            <a:endParaRPr lang="en-US" dirty="0"/>
          </a:p>
        </p:txBody>
      </p:sp>
      <p:sp>
        <p:nvSpPr>
          <p:cNvPr id="3" name="Content Placeholder 2"/>
          <p:cNvSpPr>
            <a:spLocks noGrp="1"/>
          </p:cNvSpPr>
          <p:nvPr>
            <p:ph idx="1"/>
          </p:nvPr>
        </p:nvSpPr>
        <p:spPr/>
        <p:txBody>
          <a:bodyPr>
            <a:normAutofit/>
          </a:bodyPr>
          <a:lstStyle/>
          <a:p>
            <a:pPr marL="0" marR="0" lvl="0" indent="0">
              <a:lnSpc>
                <a:spcPct val="107000"/>
              </a:lnSpc>
              <a:spcBef>
                <a:spcPts val="0"/>
              </a:spcBef>
              <a:spcAft>
                <a:spcPts val="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smtClean="0"/>
          </a:p>
        </p:txBody>
      </p:sp>
      <p:pic>
        <p:nvPicPr>
          <p:cNvPr id="4" name="Picture 3"/>
          <p:cNvPicPr/>
          <p:nvPr/>
        </p:nvPicPr>
        <p:blipFill>
          <a:blip r:embed="rId2"/>
          <a:stretch>
            <a:fillRect/>
          </a:stretch>
        </p:blipFill>
        <p:spPr>
          <a:xfrm>
            <a:off x="1526222" y="1833034"/>
            <a:ext cx="9200515" cy="4465592"/>
          </a:xfrm>
          <a:prstGeom prst="rect">
            <a:avLst/>
          </a:prstGeom>
        </p:spPr>
      </p:pic>
    </p:spTree>
    <p:extLst>
      <p:ext uri="{BB962C8B-B14F-4D97-AF65-F5344CB8AC3E}">
        <p14:creationId xmlns:p14="http://schemas.microsoft.com/office/powerpoint/2010/main" val="259543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Learning</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07000"/>
              </a:lnSpc>
              <a:spcBef>
                <a:spcPts val="0"/>
              </a:spcBef>
              <a:spcAft>
                <a:spcPts val="800"/>
              </a:spcAft>
              <a:buNone/>
            </a:pPr>
            <a:r>
              <a:rPr lang="en-US" sz="2800" i="1" dirty="0" smtClean="0"/>
              <a:t>Key Benefits: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Sharing of Tacit knowledge and experiences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Converting </a:t>
            </a:r>
            <a:r>
              <a:rPr lang="en-US" sz="2800" dirty="0" smtClean="0">
                <a:latin typeface="Calibri" panose="020F0502020204030204" pitchFamily="34" charset="0"/>
                <a:ea typeface="Calibri" panose="020F0502020204030204" pitchFamily="34" charset="0"/>
                <a:cs typeface="Times New Roman" panose="02020603050405020304" pitchFamily="18" charset="0"/>
              </a:rPr>
              <a:t>tacit </a:t>
            </a:r>
            <a:r>
              <a:rPr lang="en-US" sz="2800" dirty="0">
                <a:latin typeface="Calibri" panose="020F0502020204030204" pitchFamily="34" charset="0"/>
                <a:ea typeface="Calibri" panose="020F0502020204030204" pitchFamily="34" charset="0"/>
                <a:cs typeface="Times New Roman" panose="02020603050405020304" pitchFamily="18" charset="0"/>
              </a:rPr>
              <a:t>experiences into explicit knowledge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The team combines the knowledge that is shared by individuals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Sharing of problems and lessons learned</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Reflection on experience of taking action</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Addressing the intractable problems of the organization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Questioning insight and assumptions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Transforming organizational culture</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Increasing self-awareness and building trust</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Enabling action taking </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Resolving real business problems</a:t>
            </a:r>
          </a:p>
          <a:p>
            <a:pPr marL="342900" marR="0" lvl="0" indent="-342900">
              <a:lnSpc>
                <a:spcPct val="107000"/>
              </a:lnSpc>
              <a:spcBef>
                <a:spcPts val="0"/>
              </a:spcBef>
              <a:spcAft>
                <a:spcPts val="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Times New Roman" panose="02020603050405020304" pitchFamily="18" charset="0"/>
              </a:rPr>
              <a:t>Improving social processes</a:t>
            </a:r>
          </a:p>
          <a:p>
            <a:pPr marL="342900" marR="0" lvl="0" indent="-342900">
              <a:lnSpc>
                <a:spcPct val="107000"/>
              </a:lnSpc>
              <a:spcBef>
                <a:spcPts val="0"/>
              </a:spcBef>
              <a:spcAft>
                <a:spcPts val="800"/>
              </a:spcAft>
              <a:buFont typeface="Symbol" panose="05050102010706020507" pitchFamily="18" charset="2"/>
              <a:buChar char=""/>
            </a:pPr>
            <a:r>
              <a:rPr lang="en-US" sz="2800" dirty="0" smtClean="0">
                <a:latin typeface="Calibri" panose="020F0502020204030204" pitchFamily="34" charset="0"/>
                <a:ea typeface="Calibri" panose="020F0502020204030204" pitchFamily="34" charset="0"/>
                <a:cs typeface="Times New Roman" panose="02020603050405020304" pitchFamily="18" charset="0"/>
              </a:rPr>
              <a:t>And Empowering </a:t>
            </a:r>
            <a:r>
              <a:rPr lang="en-US" sz="2800" dirty="0">
                <a:latin typeface="Calibri" panose="020F0502020204030204" pitchFamily="34" charset="0"/>
                <a:ea typeface="Calibri" panose="020F0502020204030204" pitchFamily="34" charset="0"/>
                <a:cs typeface="Times New Roman" panose="02020603050405020304" pitchFamily="18" charset="0"/>
              </a:rPr>
              <a:t>people</a:t>
            </a:r>
          </a:p>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60125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 Method</a:t>
            </a:r>
            <a:endParaRPr lang="en-US" dirty="0"/>
          </a:p>
        </p:txBody>
      </p:sp>
      <p:sp>
        <p:nvSpPr>
          <p:cNvPr id="3" name="Content Placeholder 2"/>
          <p:cNvSpPr>
            <a:spLocks noGrp="1"/>
          </p:cNvSpPr>
          <p:nvPr>
            <p:ph idx="1"/>
          </p:nvPr>
        </p:nvSpPr>
        <p:spPr>
          <a:xfrm>
            <a:off x="1630680" y="5490634"/>
            <a:ext cx="10058400" cy="4023360"/>
          </a:xfrm>
        </p:spPr>
        <p:txBody>
          <a:bodyPr>
            <a:normAutofit/>
          </a:bodyPr>
          <a:lstStyle/>
          <a:p>
            <a:pPr>
              <a:lnSpc>
                <a:spcPct val="107000"/>
              </a:lnSpc>
              <a:spcBef>
                <a:spcPts val="0"/>
              </a:spcBef>
              <a:spcAft>
                <a:spcPts val="800"/>
              </a:spcAft>
            </a:pPr>
            <a:endParaRPr lang="en-US" sz="2800" dirty="0" smtClean="0"/>
          </a:p>
          <a:p>
            <a:pPr marL="342900" marR="0" lvl="0" indent="-342900">
              <a:lnSpc>
                <a:spcPct val="107000"/>
              </a:lnSpc>
              <a:spcBef>
                <a:spcPts val="0"/>
              </a:spcBef>
              <a:spcAft>
                <a:spcPts val="800"/>
              </a:spcAft>
              <a:buFont typeface="Symbol" panose="05050102010706020507" pitchFamily="18" charset="2"/>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600" dirty="0" smtClean="0"/>
          </a:p>
        </p:txBody>
      </p:sp>
      <p:pic>
        <p:nvPicPr>
          <p:cNvPr id="1026" name="Picture 2" descr="http://denisewakeman.com/wp-content/uploads/2012/10/case-studies-word-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27692"/>
            <a:ext cx="8674058" cy="443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22098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47</TotalTime>
  <Words>612</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Retrospect</vt:lpstr>
      <vt:lpstr>Management Development</vt:lpstr>
      <vt:lpstr>Management Development</vt:lpstr>
      <vt:lpstr>Managerial On-the-Job Training</vt:lpstr>
      <vt:lpstr>Job Rotation</vt:lpstr>
      <vt:lpstr>The Coaching or Understudy Method</vt:lpstr>
      <vt:lpstr>Action Learning</vt:lpstr>
      <vt:lpstr>Action Learning</vt:lpstr>
      <vt:lpstr>Action Learning</vt:lpstr>
      <vt:lpstr>The Case Study Method</vt:lpstr>
      <vt:lpstr>Management Games</vt:lpstr>
      <vt:lpstr>Management Games</vt:lpstr>
      <vt:lpstr>University-Related Programs</vt:lpstr>
      <vt:lpstr>University-Related Programs</vt:lpstr>
      <vt:lpstr>Joint programs with universities</vt:lpstr>
      <vt:lpstr>Joint programs with universities</vt:lpstr>
      <vt:lpstr>In-House Development Centers</vt:lpstr>
      <vt:lpstr>GoogleEDU</vt:lpstr>
      <vt:lpstr>In-House Development Centers</vt:lpstr>
      <vt:lpstr>Differential Development Assignments for Mission-Critical Employees</vt:lpstr>
      <vt:lpstr>Five points about Management Development</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Development</dc:title>
  <dc:creator>Microsoft account</dc:creator>
  <cp:lastModifiedBy>Microsoft account</cp:lastModifiedBy>
  <cp:revision>6</cp:revision>
  <dcterms:created xsi:type="dcterms:W3CDTF">2015-02-16T07:09:54Z</dcterms:created>
  <dcterms:modified xsi:type="dcterms:W3CDTF">2015-02-16T07:57:09Z</dcterms:modified>
</cp:coreProperties>
</file>