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e W. Lee" initials="" lastIdx="5" clrIdx="0"/>
  <p:cmAuthor id="1" name="진윤호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5T17:52:32.298" idx="2">
    <p:pos x="6000" y="0"/>
    <p:text>모든 슬라이드가 폰트 크기등 템플릿에 일관성 있게 할 것.</p:text>
  </p:cm>
  <p:cm authorId="1" dt="2019-11-06T01:51:54.328" idx="1">
    <p:pos x="6000" y="0"/>
    <p:text>_Marked as resolved_</p:text>
  </p:cm>
  <p:cm authorId="1" dt="2019-11-06T01:52:33.385" idx="2">
    <p:pos x="6000" y="0"/>
    <p:text>_Re-opened_
교수님, template에 나와있는 bullet과 동일하게 맞춰봤는데 이제 괜찮을까요?</p:text>
  </p:cm>
  <p:cm authorId="0" dt="2019-11-06T01:59:44.509" idx="3">
    <p:pos x="6000" y="0"/>
    <p:text>훨 낫네요. Thanks. 근데, 저 까만 bullet은 어떻게 할 수 없는거..?  왜 업로드하면 까만 bullet이 되는지 몰르겠네요.  암튼, 지금 것도 괜찮습닏다.</p:text>
  </p:cm>
  <p:cm authorId="0" dt="2019-11-06T02:00:04.738" idx="4">
    <p:pos x="6000" y="0"/>
    <p:text>오늘 수업 마지막 10분 전에 과제 소개시간 주겠습니다.</p:text>
  </p:cm>
  <p:cm authorId="0" dt="2019-11-06T02:07:01.994" idx="1">
    <p:pos x="6000" y="0"/>
    <p:text>전체적으로 template이 너무 구림 (검은 bullet등). 내가 Homework 폴더에 넣어 놓은 template 사용하여 다시 올릴 것.</p:text>
  </p:cm>
  <p:cm authorId="1" dt="2019-11-06T02:07:01.994" idx="3">
    <p:pos x="6000" y="0"/>
    <p:text>네, 감사합니다. bullet 문제는 다시 한번 확인해보겠습니다.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5T17:55:43.622" idx="5">
    <p:pos x="6000" y="0"/>
    <p:text>슬라이드 템플릿에 맞게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663" y="654117"/>
            <a:ext cx="6106500" cy="348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a02fc9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a02fc9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f217d67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663" y="654117"/>
            <a:ext cx="6106500" cy="348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g73f217d677_1_50:notes"/>
          <p:cNvSpPr txBox="1">
            <a:spLocks noGrp="1"/>
          </p:cNvSpPr>
          <p:nvPr>
            <p:ph type="body" idx="1"/>
          </p:nvPr>
        </p:nvSpPr>
        <p:spPr>
          <a:xfrm>
            <a:off x="930303" y="4360781"/>
            <a:ext cx="5009400" cy="4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3f217d677_1_50:notes"/>
          <p:cNvSpPr txBox="1">
            <a:spLocks noGrp="1"/>
          </p:cNvSpPr>
          <p:nvPr>
            <p:ph type="sldNum" idx="12"/>
          </p:nvPr>
        </p:nvSpPr>
        <p:spPr>
          <a:xfrm>
            <a:off x="3864334" y="8721561"/>
            <a:ext cx="30057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300" tIns="43150" rIns="86300" bIns="431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8</a:t>
            </a:fld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128100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6776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 rot="5400000">
            <a:off x="5761350" y="1368000"/>
            <a:ext cx="4579200" cy="21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 rot="5400000">
            <a:off x="1311713" y="-743250"/>
            <a:ext cx="4579200" cy="6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내용 및 내용 2개" type="objAndTwoObj">
  <p:cSld name="OBJECT_AND_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4662488" y="1021556"/>
            <a:ext cx="3871800" cy="18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662488" y="2943225"/>
            <a:ext cx="3871800" cy="18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 rtl="0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62488" y="1021556"/>
            <a:ext cx="3871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74090" y="278387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38175" y="1021556"/>
            <a:ext cx="3871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62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62488" y="1021556"/>
            <a:ext cx="38718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62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57762" y="333803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241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4090" y="278387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17160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6324601" y="-25961"/>
            <a:ext cx="28194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Seoul National University 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830843" y="4958834"/>
            <a:ext cx="31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000" b="1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-16031" y="4972050"/>
            <a:ext cx="3009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SNU 4190.308-002: Computer Architecture (Fall 2019)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ewlee@sn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28111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700"/>
              <a:t>Homework #4: Cache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" sz="1500" b="0"/>
            </a:br>
            <a:r>
              <a:rPr lang="en" sz="1500" b="0"/>
              <a:t>November 6</a:t>
            </a:r>
            <a:r>
              <a:rPr lang="en" sz="1500" b="0" baseline="30000"/>
              <a:t>th</a:t>
            </a:r>
            <a:r>
              <a:rPr lang="en" sz="1500" b="0"/>
              <a:t>, 2019</a:t>
            </a:r>
            <a:endParaRPr sz="2700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705896" y="2914650"/>
            <a:ext cx="7678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500"/>
              <a:t>Jae W. Lee (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jaewlee@snu.ac.kr</a:t>
            </a:r>
            <a:r>
              <a:rPr lang="en" sz="1500"/>
              <a:t>)</a:t>
            </a:r>
            <a:endParaRPr sz="1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500"/>
              <a:t>Computer Science and Engineering</a:t>
            </a:r>
            <a:endParaRPr sz="15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500"/>
              <a:t>Seoul National University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TA: Yunho Jin, Jeonghun Gong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Submission 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396875" y="994397"/>
            <a:ext cx="7310768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Compress your source code and write-up into a single zip file.</a:t>
            </a:r>
            <a:endParaRPr sz="1800"/>
          </a:p>
          <a:p>
            <a:pPr marL="914400" lvl="1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Compress csim.c and your report.</a:t>
            </a:r>
            <a:endParaRPr sz="1500"/>
          </a:p>
          <a:p>
            <a:pPr marL="914400" lvl="1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Filename should be [student_id].zip (example: 2019-12345.zip).</a:t>
            </a:r>
            <a:endParaRPr sz="1500"/>
          </a:p>
          <a:p>
            <a:pPr marL="914400" lvl="1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500"/>
              <a:t>Please submit it in ZIP format. Other formats are not accepted.</a:t>
            </a:r>
            <a:r>
              <a:rPr lang="en" sz="1800"/>
              <a:t> </a:t>
            </a:r>
            <a:endParaRPr sz="1800"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Submission deadline: By 2019. 11. 20 (Wed) 23:59 KST</a:t>
            </a:r>
            <a:endParaRPr sz="180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00" cy="57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Grades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638175" y="1021550"/>
            <a:ext cx="7379100" cy="37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Writeup: 10%</a:t>
            </a:r>
            <a:endParaRPr sz="1800"/>
          </a:p>
          <a:p>
            <a:pPr marL="457200" lvl="0" indent="-295275" algn="l" rtl="0"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Late Submission:</a:t>
            </a:r>
            <a:endParaRPr sz="1800" b="0"/>
          </a:p>
          <a:p>
            <a:pPr marL="914400" lvl="1" indent="-333375" algn="l" rtl="0"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Within next 24 hours: 10% deduction</a:t>
            </a:r>
            <a:endParaRPr sz="1500"/>
          </a:p>
          <a:p>
            <a:pPr marL="914400" lvl="1" indent="-333375" algn="l" rtl="0"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Within next 48 hours: 30% deduction</a:t>
            </a:r>
            <a:endParaRPr sz="1500"/>
          </a:p>
          <a:p>
            <a:pPr marL="914400" lvl="1" indent="-333375" algn="l" rtl="0"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Within next 72 hours: 50% deduction</a:t>
            </a:r>
            <a:endParaRPr sz="1500"/>
          </a:p>
          <a:p>
            <a:pPr marL="914400" lvl="1" indent="-333375" algn="l" rtl="0"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After next 72 hours: Submission not accepted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2" marR="0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of </a:t>
            </a: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8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050"/>
              <a:buFont typeface="Noto Sans Symbols"/>
              <a:buChar char="⬛"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be asked to 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cache simulator</a:t>
            </a:r>
            <a:endParaRPr sz="1800"/>
          </a:p>
          <a:p>
            <a:pPr marL="742950" marR="0" lvl="1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50"/>
              <a:buFont typeface="Noto Sans Symbols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cache structure</a:t>
            </a:r>
            <a:endParaRPr sz="1500"/>
          </a:p>
          <a:p>
            <a:pPr marL="742950" marR="0" lvl="1" indent="-250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50"/>
              <a:buFont typeface="Noto Sans Symbols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cache policy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endParaRPr sz="1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57762" y="333803"/>
            <a:ext cx="7591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9062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4294967295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You need Linux environment</a:t>
            </a:r>
            <a:endParaRPr sz="1800"/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Install valgrind tool for extracting memory traces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sz="1500" b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Download PA4.tar from eTL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 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 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 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sz="1500" b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362675" y="1753875"/>
            <a:ext cx="3830700" cy="279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sudo apt-get install valgrind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1330575" y="2688800"/>
            <a:ext cx="3894900" cy="25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tar -xvf PA4.tar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330575" y="3038675"/>
            <a:ext cx="3894900" cy="25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cd PA4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330575" y="3388550"/>
            <a:ext cx="3894900" cy="250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make clean; make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9062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What You Need to Do</a:t>
            </a:r>
            <a:endParaRPr sz="36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Your Task: Implement a cache simulator producing the same output as the reference simulator (=</a:t>
            </a: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csim-ref</a:t>
            </a:r>
            <a:r>
              <a:rPr lang="en" sz="1800"/>
              <a:t>)</a:t>
            </a:r>
            <a:endParaRPr sz="1800" b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sz="1800"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Reference cache simulator can simulate a cache with</a:t>
            </a:r>
            <a:endParaRPr sz="1800"/>
          </a:p>
          <a:p>
            <a:pPr marL="914400" lvl="1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Arbitrary cache size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Arbitrary associativity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LRU replacement policy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 b="1"/>
              <a:t>File to modify (and submit)</a:t>
            </a:r>
            <a:r>
              <a:rPr lang="en" sz="1800"/>
              <a:t>: </a:t>
            </a: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csim.c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9062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Test your code: An Example</a:t>
            </a:r>
            <a:endParaRPr sz="36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125" y="1021550"/>
            <a:ext cx="5933881" cy="37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9062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Helper Programs</a:t>
            </a:r>
            <a:endParaRPr sz="360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96875" y="1021550"/>
            <a:ext cx="87471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 dirty="0" err="1"/>
              <a:t>valgrind</a:t>
            </a:r>
            <a:r>
              <a:rPr lang="en" sz="1800" dirty="0"/>
              <a:t> : generate trace files</a:t>
            </a:r>
            <a:endParaRPr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Char char="⬛"/>
            </a:pPr>
            <a:r>
              <a:rPr lang="en-US" sz="1800" dirty="0"/>
              <a:t>v</a:t>
            </a:r>
            <a:r>
              <a:rPr lang="en" sz="1800" dirty="0" err="1"/>
              <a:t>algrind</a:t>
            </a:r>
            <a:r>
              <a:rPr lang="en" sz="1800" dirty="0"/>
              <a:t> output</a:t>
            </a:r>
            <a:endParaRPr sz="1800" dirty="0"/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		</a:t>
            </a:r>
            <a:endParaRPr dirty="0"/>
          </a:p>
          <a:p>
            <a:pPr marL="28575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 dirty="0"/>
              <a:t>	&lt;[operation] address, size &gt;</a:t>
            </a:r>
            <a:endParaRPr sz="1600" b="1" dirty="0"/>
          </a:p>
          <a:p>
            <a:pPr marL="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800" dirty="0"/>
              <a:t>				</a:t>
            </a:r>
            <a:r>
              <a:rPr lang="en" sz="1500" b="0" dirty="0"/>
              <a:t>I: instruction load (no space before [operation])</a:t>
            </a:r>
            <a:endParaRPr sz="1500"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500" b="0" dirty="0"/>
              <a:t>				L: data load</a:t>
            </a:r>
            <a:endParaRPr sz="1500" b="0" dirty="0"/>
          </a:p>
          <a:p>
            <a:pPr marL="457200" lvl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500" b="0" dirty="0"/>
              <a:t>			S: data store</a:t>
            </a:r>
            <a:endParaRPr sz="1500"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500" b="0" dirty="0"/>
              <a:t>				M: data modify (store after load)</a:t>
            </a:r>
            <a:endParaRPr sz="1500" b="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800" dirty="0"/>
              <a:t>		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						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			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lang="en" sz="1100" b="0" dirty="0">
                <a:latin typeface="Arial"/>
                <a:ea typeface="Arial"/>
                <a:cs typeface="Arial"/>
                <a:sym typeface="Arial"/>
              </a:rPr>
              <a:t>		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006" y="2658781"/>
            <a:ext cx="1937250" cy="1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86000" y="1501950"/>
            <a:ext cx="8169000" cy="436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valgrind --log-fd=1 --tool=lackey -v --trace-mem=yes ls -l &gt; &lt;filename.trace&gt;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9062" lvl="0" indent="-1190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/>
              <a:t>Helper Programs</a:t>
            </a:r>
            <a:endParaRPr sz="36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csim-ref:</a:t>
            </a:r>
            <a:r>
              <a:rPr lang="en"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reference cache simulator program</a:t>
            </a:r>
            <a:endParaRPr sz="18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-h: optional help flag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-v: optional verbose flag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-s: # of set index bits(S = 2</a:t>
            </a:r>
            <a:r>
              <a:rPr lang="en" sz="1500" baseline="30000"/>
              <a:t>s</a:t>
            </a:r>
            <a:r>
              <a:rPr lang="en" sz="1500" b="1"/>
              <a:t> </a:t>
            </a:r>
            <a:r>
              <a:rPr lang="en" sz="1500"/>
              <a:t> number of sets)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-E: number of lines per set (=associativity)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-b: block bits (B = 2</a:t>
            </a:r>
            <a:r>
              <a:rPr lang="en" sz="1500" baseline="30000"/>
              <a:t>b</a:t>
            </a:r>
            <a:r>
              <a:rPr lang="en" sz="1500"/>
              <a:t> bytes per block)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-t: trace file</a:t>
            </a:r>
            <a:endParaRPr sz="1500"/>
          </a:p>
        </p:txBody>
      </p:sp>
      <p:sp>
        <p:nvSpPr>
          <p:cNvPr id="102" name="Google Shape;102;p20"/>
          <p:cNvSpPr txBox="1"/>
          <p:nvPr/>
        </p:nvSpPr>
        <p:spPr>
          <a:xfrm>
            <a:off x="1398350" y="1523350"/>
            <a:ext cx="5771100" cy="352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./csim-ref [-hv] -s &lt;s&gt; -E &lt;E&gt; -b &lt;b&gt; -t &lt;trace file&gt;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57018" y="326758"/>
            <a:ext cx="759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9062" lvl="0" indent="-11906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Cache Organization (S, E, B)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 rot="5400000">
            <a:off x="4143302" y="-952826"/>
            <a:ext cx="171600" cy="4648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1"/>
          <p:cNvGrpSpPr/>
          <p:nvPr/>
        </p:nvGrpSpPr>
        <p:grpSpPr>
          <a:xfrm>
            <a:off x="1905000" y="1559249"/>
            <a:ext cx="4648200" cy="369450"/>
            <a:chOff x="1637766" y="1995289"/>
            <a:chExt cx="4648200" cy="492600"/>
          </a:xfrm>
        </p:grpSpPr>
        <p:sp>
          <p:nvSpPr>
            <p:cNvPr id="111" name="Google Shape;111;p21"/>
            <p:cNvSpPr/>
            <p:nvPr/>
          </p:nvSpPr>
          <p:spPr>
            <a:xfrm>
              <a:off x="1637766" y="1995289"/>
              <a:ext cx="4648200" cy="492600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1784795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3048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21"/>
            <p:cNvCxnSpPr/>
            <p:nvPr/>
          </p:nvCxnSpPr>
          <p:spPr>
            <a:xfrm>
              <a:off x="4349839" y="2254873"/>
              <a:ext cx="609600" cy="1500"/>
            </a:xfrm>
            <a:prstGeom prst="straightConnector1">
              <a:avLst/>
            </a:prstGeom>
            <a:noFill/>
            <a:ln w="7620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21"/>
            <p:cNvSpPr/>
            <p:nvPr/>
          </p:nvSpPr>
          <p:spPr>
            <a:xfrm>
              <a:off x="4953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6" name="Google Shape;116;p21"/>
          <p:cNvCxnSpPr/>
          <p:nvPr/>
        </p:nvCxnSpPr>
        <p:spPr>
          <a:xfrm>
            <a:off x="2133600" y="3014462"/>
            <a:ext cx="4267200" cy="8400"/>
          </a:xfrm>
          <a:prstGeom prst="straightConnector1">
            <a:avLst/>
          </a:prstGeom>
          <a:noFill/>
          <a:ln w="762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7" name="Google Shape;117;p21"/>
          <p:cNvSpPr/>
          <p:nvPr/>
        </p:nvSpPr>
        <p:spPr>
          <a:xfrm>
            <a:off x="1524000" y="1550801"/>
            <a:ext cx="228600" cy="20499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886200" y="1008475"/>
            <a:ext cx="1957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2</a:t>
            </a:r>
            <a:r>
              <a:rPr lang="en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lines per set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27333" y="2433304"/>
            <a:ext cx="1122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2</a:t>
            </a:r>
            <a:r>
              <a:rPr lang="en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/>
          </a:p>
        </p:txBody>
      </p:sp>
      <p:cxnSp>
        <p:nvCxnSpPr>
          <p:cNvPr id="120" name="Google Shape;120;p21"/>
          <p:cNvCxnSpPr>
            <a:endCxn id="121" idx="1"/>
          </p:cNvCxnSpPr>
          <p:nvPr/>
        </p:nvCxnSpPr>
        <p:spPr>
          <a:xfrm rot="10800000" flipH="1">
            <a:off x="6553300" y="1552712"/>
            <a:ext cx="596700" cy="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1" name="Google Shape;121;p21"/>
          <p:cNvSpPr txBox="1"/>
          <p:nvPr/>
        </p:nvSpPr>
        <p:spPr>
          <a:xfrm>
            <a:off x="7150000" y="1414262"/>
            <a:ext cx="470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383E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096000" y="1753937"/>
            <a:ext cx="914400" cy="10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3" name="Google Shape;123;p21"/>
          <p:cNvSpPr txBox="1"/>
          <p:nvPr/>
        </p:nvSpPr>
        <p:spPr>
          <a:xfrm>
            <a:off x="6971766" y="1708763"/>
            <a:ext cx="53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383E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/>
          </a:p>
        </p:txBody>
      </p:sp>
      <p:grpSp>
        <p:nvGrpSpPr>
          <p:cNvPr id="124" name="Google Shape;124;p21"/>
          <p:cNvGrpSpPr/>
          <p:nvPr/>
        </p:nvGrpSpPr>
        <p:grpSpPr>
          <a:xfrm>
            <a:off x="1905000" y="1985762"/>
            <a:ext cx="4648200" cy="369450"/>
            <a:chOff x="1637766" y="1995289"/>
            <a:chExt cx="4648200" cy="492600"/>
          </a:xfrm>
        </p:grpSpPr>
        <p:sp>
          <p:nvSpPr>
            <p:cNvPr id="125" name="Google Shape;125;p21"/>
            <p:cNvSpPr/>
            <p:nvPr/>
          </p:nvSpPr>
          <p:spPr>
            <a:xfrm>
              <a:off x="1637766" y="1995289"/>
              <a:ext cx="4648200" cy="492600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1784795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3048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21"/>
            <p:cNvCxnSpPr/>
            <p:nvPr/>
          </p:nvCxnSpPr>
          <p:spPr>
            <a:xfrm>
              <a:off x="4349839" y="2254873"/>
              <a:ext cx="609600" cy="1500"/>
            </a:xfrm>
            <a:prstGeom prst="straightConnector1">
              <a:avLst/>
            </a:prstGeom>
            <a:noFill/>
            <a:ln w="7620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29" name="Google Shape;129;p21"/>
            <p:cNvSpPr/>
            <p:nvPr/>
          </p:nvSpPr>
          <p:spPr>
            <a:xfrm>
              <a:off x="4953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1"/>
          <p:cNvGrpSpPr/>
          <p:nvPr/>
        </p:nvGrpSpPr>
        <p:grpSpPr>
          <a:xfrm>
            <a:off x="1905000" y="2416499"/>
            <a:ext cx="4648200" cy="369450"/>
            <a:chOff x="1637766" y="1995289"/>
            <a:chExt cx="4648200" cy="492600"/>
          </a:xfrm>
        </p:grpSpPr>
        <p:sp>
          <p:nvSpPr>
            <p:cNvPr id="131" name="Google Shape;131;p21"/>
            <p:cNvSpPr/>
            <p:nvPr/>
          </p:nvSpPr>
          <p:spPr>
            <a:xfrm>
              <a:off x="1637766" y="1995289"/>
              <a:ext cx="4648200" cy="492600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784795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048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21"/>
            <p:cNvCxnSpPr/>
            <p:nvPr/>
          </p:nvCxnSpPr>
          <p:spPr>
            <a:xfrm>
              <a:off x="4349839" y="2254873"/>
              <a:ext cx="609600" cy="1500"/>
            </a:xfrm>
            <a:prstGeom prst="straightConnector1">
              <a:avLst/>
            </a:prstGeom>
            <a:noFill/>
            <a:ln w="7620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21"/>
            <p:cNvSpPr/>
            <p:nvPr/>
          </p:nvSpPr>
          <p:spPr>
            <a:xfrm>
              <a:off x="4953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21"/>
          <p:cNvGrpSpPr/>
          <p:nvPr/>
        </p:nvGrpSpPr>
        <p:grpSpPr>
          <a:xfrm>
            <a:off x="1905000" y="3216599"/>
            <a:ext cx="4648200" cy="369450"/>
            <a:chOff x="1637766" y="1995289"/>
            <a:chExt cx="4648200" cy="492600"/>
          </a:xfrm>
        </p:grpSpPr>
        <p:sp>
          <p:nvSpPr>
            <p:cNvPr id="137" name="Google Shape;137;p21"/>
            <p:cNvSpPr/>
            <p:nvPr/>
          </p:nvSpPr>
          <p:spPr>
            <a:xfrm>
              <a:off x="1637766" y="1995289"/>
              <a:ext cx="4648200" cy="492600"/>
            </a:xfrm>
            <a:prstGeom prst="rect">
              <a:avLst/>
            </a:prstGeom>
            <a:solidFill>
              <a:srgbClr val="D5D5F4"/>
            </a:solid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1784795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3048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" name="Google Shape;140;p21"/>
            <p:cNvCxnSpPr/>
            <p:nvPr/>
          </p:nvCxnSpPr>
          <p:spPr>
            <a:xfrm>
              <a:off x="4349839" y="2254873"/>
              <a:ext cx="609600" cy="1500"/>
            </a:xfrm>
            <a:prstGeom prst="straightConnector1">
              <a:avLst/>
            </a:prstGeom>
            <a:noFill/>
            <a:ln w="76200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21"/>
            <p:cNvSpPr/>
            <p:nvPr/>
          </p:nvSpPr>
          <p:spPr>
            <a:xfrm>
              <a:off x="4953000" y="2090806"/>
              <a:ext cx="1187100" cy="312300"/>
            </a:xfrm>
            <a:prstGeom prst="rect">
              <a:avLst/>
            </a:prstGeom>
            <a:solidFill>
              <a:srgbClr val="ACACEA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endPara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21"/>
          <p:cNvSpPr/>
          <p:nvPr/>
        </p:nvSpPr>
        <p:spPr>
          <a:xfrm>
            <a:off x="2146824" y="3532173"/>
            <a:ext cx="3523500" cy="649500"/>
          </a:xfrm>
          <a:prstGeom prst="trapezoid">
            <a:avLst>
              <a:gd name="adj" fmla="val 135061"/>
            </a:avLst>
          </a:prstGeom>
          <a:solidFill>
            <a:srgbClr val="E5E5E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146824" y="4181609"/>
            <a:ext cx="3523500" cy="400200"/>
          </a:xfrm>
          <a:prstGeom prst="rect">
            <a:avLst/>
          </a:prstGeom>
          <a:solidFill>
            <a:srgbClr val="ACACEA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645068" y="4267334"/>
            <a:ext cx="2727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917673" y="4267334"/>
            <a:ext cx="2727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4178468" y="4267334"/>
            <a:ext cx="2727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5092868" y="4267334"/>
            <a:ext cx="4572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Calibri"/>
              <a:buNone/>
            </a:pPr>
            <a:r>
              <a:rPr lang="en" sz="1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B-1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4451073" y="4267334"/>
            <a:ext cx="6417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>
            <a:off x="4585224" y="4381038"/>
            <a:ext cx="457200" cy="120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0" name="Google Shape;150;p21"/>
          <p:cNvSpPr/>
          <p:nvPr/>
        </p:nvSpPr>
        <p:spPr>
          <a:xfrm>
            <a:off x="2742478" y="4267334"/>
            <a:ext cx="7179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2273468" y="4276591"/>
            <a:ext cx="272700" cy="228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5400000" flipH="1">
            <a:off x="4524645" y="3761900"/>
            <a:ext cx="171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012058" y="4781176"/>
            <a:ext cx="3925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2</a:t>
            </a:r>
            <a:r>
              <a:rPr lang="en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 per cache block (the data)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6096000" y="3834452"/>
            <a:ext cx="3151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Cache size: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S x E x B data bytes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943288" y="4752201"/>
            <a:ext cx="95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rot="-5400000">
            <a:off x="2323262" y="4618741"/>
            <a:ext cx="2286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96875" y="171450"/>
            <a:ext cx="8747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 rules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638174" y="1021556"/>
            <a:ext cx="7857239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csim.c should run without failure</a:t>
            </a:r>
            <a:endParaRPr sz="1800"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Should work for arbitrary </a:t>
            </a:r>
            <a:r>
              <a:rPr lang="en" sz="1800" i="1"/>
              <a:t>s, E, b</a:t>
            </a:r>
            <a:endParaRPr sz="1800"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Focus only on data cache </a:t>
            </a:r>
            <a:endParaRPr/>
          </a:p>
          <a:p>
            <a:pPr marL="914400" lvl="1" indent="-3333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ignore “I</a:t>
            </a:r>
            <a:r>
              <a:rPr lang="en" sz="1500" i="1"/>
              <a:t>”</a:t>
            </a:r>
            <a:r>
              <a:rPr lang="en" sz="1500"/>
              <a:t> operations in traces</a:t>
            </a:r>
            <a:endParaRPr sz="1500"/>
          </a:p>
          <a:p>
            <a:pPr marL="914400" lvl="1" indent="-3333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“I” operations start in the first column while others start in second (should help you parse trace files)</a:t>
            </a:r>
            <a:endParaRPr sz="1500"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/>
              <a:t>Call </a:t>
            </a:r>
            <a:r>
              <a:rPr lang="en" sz="1800" b="0">
                <a:latin typeface="Consolas"/>
                <a:ea typeface="Consolas"/>
                <a:cs typeface="Consolas"/>
                <a:sym typeface="Consolas"/>
              </a:rPr>
              <a:t>printSummary()</a:t>
            </a:r>
            <a:r>
              <a:rPr lang="en" sz="1800"/>
              <a:t> in cachelab.c at the end of your main function</a:t>
            </a:r>
            <a:endParaRPr sz="1800"/>
          </a:p>
          <a:p>
            <a:pPr marL="914400" lvl="1" indent="-333375" algn="l" rtl="0">
              <a:spcBef>
                <a:spcPts val="480"/>
              </a:spcBef>
              <a:spcAft>
                <a:spcPts val="0"/>
              </a:spcAft>
              <a:buSzPts val="1650"/>
              <a:buChar char="▪"/>
            </a:pPr>
            <a:r>
              <a:rPr lang="en" sz="1500"/>
              <a:t>printSummary(hit_count, miss_count, eviction_count);</a:t>
            </a:r>
            <a:endParaRPr sz="1500"/>
          </a:p>
          <a:p>
            <a:pPr marL="457200" lvl="0" indent="-29527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Char char="⬛"/>
            </a:pPr>
            <a:r>
              <a:rPr lang="en" sz="1800">
                <a:solidFill>
                  <a:srgbClr val="000000"/>
                </a:solidFill>
              </a:rPr>
              <a:t>All memory accesses are aligned properly </a:t>
            </a:r>
            <a:endParaRPr/>
          </a:p>
          <a:p>
            <a:pPr marL="914400" lvl="1" indent="-3333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Char char="▪"/>
            </a:pPr>
            <a:r>
              <a:rPr lang="en" sz="1500">
                <a:solidFill>
                  <a:srgbClr val="000000"/>
                </a:solidFill>
              </a:rPr>
              <a:t>Single memory access does not cross block boundary</a:t>
            </a:r>
            <a:endParaRPr sz="1500"/>
          </a:p>
          <a:p>
            <a:pPr marL="13716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1800" b="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1522.000700-logic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Macintosh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Narrow</vt:lpstr>
      <vt:lpstr>Times New Roman</vt:lpstr>
      <vt:lpstr>Calibri</vt:lpstr>
      <vt:lpstr>Arial</vt:lpstr>
      <vt:lpstr>Noto Sans Symbols</vt:lpstr>
      <vt:lpstr>Consolas</vt:lpstr>
      <vt:lpstr>Courier New</vt:lpstr>
      <vt:lpstr>M1522.000700-logic</vt:lpstr>
      <vt:lpstr>Homework #4: Cache  November 6th, 2019</vt:lpstr>
      <vt:lpstr>PowerPoint Presentation</vt:lpstr>
      <vt:lpstr>Setup</vt:lpstr>
      <vt:lpstr>What You Need to Do</vt:lpstr>
      <vt:lpstr>Test your code: An Example</vt:lpstr>
      <vt:lpstr>Helper Programs</vt:lpstr>
      <vt:lpstr>Helper Programs</vt:lpstr>
      <vt:lpstr>General Cache Organization (S, E, B)</vt:lpstr>
      <vt:lpstr>Program rules</vt:lpstr>
      <vt:lpstr>Submission </vt:lpstr>
      <vt:lpstr>Grades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#4: Cache  November 6th, 2019</dc:title>
  <cp:lastModifiedBy>진윤호</cp:lastModifiedBy>
  <cp:revision>2</cp:revision>
  <dcterms:modified xsi:type="dcterms:W3CDTF">2019-11-06T14:23:02Z</dcterms:modified>
</cp:coreProperties>
</file>