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19" r:id="rId2"/>
    <p:sldId id="320" r:id="rId3"/>
    <p:sldId id="321" r:id="rId4"/>
    <p:sldId id="322" r:id="rId5"/>
    <p:sldId id="323" r:id="rId6"/>
    <p:sldId id="324" r:id="rId7"/>
    <p:sldId id="325" r:id="rId8"/>
    <p:sldId id="326" r:id="rId9"/>
    <p:sldId id="327" r:id="rId10"/>
    <p:sldId id="328" r:id="rId11"/>
    <p:sldId id="329" r:id="rId12"/>
    <p:sldId id="33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1860F-0246-6943-9513-9B83B6C99F1D}"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D236A-9B84-094E-B29D-B15C4B2091A2}" type="slidenum">
              <a:rPr lang="en-US" smtClean="0"/>
              <a:t>‹#›</a:t>
            </a:fld>
            <a:endParaRPr lang="en-US"/>
          </a:p>
        </p:txBody>
      </p:sp>
    </p:spTree>
    <p:extLst>
      <p:ext uri="{BB962C8B-B14F-4D97-AF65-F5344CB8AC3E}">
        <p14:creationId xmlns:p14="http://schemas.microsoft.com/office/powerpoint/2010/main" val="133948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will now move onto version control. We’ll cover what are git and </a:t>
            </a:r>
            <a:r>
              <a:rPr lang="en-US" dirty="0" err="1"/>
              <a:t>github</a:t>
            </a:r>
            <a:r>
              <a:rPr lang="en-US" dirty="0"/>
              <a:t>, some features of GitHub. Then we’ll take a dive into some IDEs, and developing software. Finally, we’ll take a dive into licensing.</a:t>
            </a:r>
          </a:p>
        </p:txBody>
      </p:sp>
      <p:sp>
        <p:nvSpPr>
          <p:cNvPr id="4" name="Slide Number Placeholder 3"/>
          <p:cNvSpPr>
            <a:spLocks noGrp="1"/>
          </p:cNvSpPr>
          <p:nvPr>
            <p:ph type="sldNum" sz="quarter" idx="5"/>
          </p:nvPr>
        </p:nvSpPr>
        <p:spPr/>
        <p:txBody>
          <a:bodyPr/>
          <a:lstStyle/>
          <a:p>
            <a:fld id="{F8B5ED22-7F78-2343-B2F8-62A450EBBC76}" type="slidenum">
              <a:rPr lang="en-US" smtClean="0"/>
              <a:t>2</a:t>
            </a:fld>
            <a:endParaRPr lang="en-US"/>
          </a:p>
        </p:txBody>
      </p:sp>
    </p:spTree>
    <p:extLst>
      <p:ext uri="{BB962C8B-B14F-4D97-AF65-F5344CB8AC3E}">
        <p14:creationId xmlns:p14="http://schemas.microsoft.com/office/powerpoint/2010/main" val="399578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licenses are available to you:</a:t>
            </a:r>
          </a:p>
          <a:p>
            <a:endParaRPr lang="en-US" dirty="0"/>
          </a:p>
          <a:p>
            <a:r>
              <a:rPr lang="en-US" dirty="0"/>
              <a:t>If you are contributing or extending a piece of software where your work is highly dependent on or is almost the same as the original software, then it is generally best to use the same license as the original project. Many licenses actually require you to use the same license.</a:t>
            </a:r>
          </a:p>
          <a:p>
            <a:endParaRPr lang="en-US" dirty="0"/>
          </a:p>
          <a:p>
            <a:r>
              <a:rPr lang="en-US" dirty="0"/>
              <a:t>Then there are essentially two types of licenses: commercially permissive and commercially non-permissive. The core difference is, can you use the code in order to produce closed source code. So for permissive licenses, people can take your code and use it for commercial closed source purposes. Some very common examples are the Apache and MIT licenses.</a:t>
            </a:r>
          </a:p>
          <a:p>
            <a:endParaRPr lang="en-US" dirty="0"/>
          </a:p>
          <a:p>
            <a:r>
              <a:rPr lang="en-US" dirty="0"/>
              <a:t>The second are highly restrictive: if people use your code, they have to essentially make their own code also open source. The most common version of this type of license is the GNU GPLv3, which also comes in the </a:t>
            </a:r>
            <a:r>
              <a:rPr lang="en-US" dirty="0" err="1"/>
              <a:t>affero</a:t>
            </a:r>
            <a:r>
              <a:rPr lang="en-US" dirty="0"/>
              <a:t> form – which also means any SaaS applications being run on servers must also be open source.</a:t>
            </a:r>
          </a:p>
          <a:p>
            <a:endParaRPr lang="en-US" dirty="0"/>
          </a:p>
          <a:p>
            <a:r>
              <a:rPr lang="en-US" dirty="0"/>
              <a:t>So why wouldn’t you just GPL everything? Everything open source right? Well the GPL license is very restrictive – imagine trying to develop machine learning applications in industry if </a:t>
            </a:r>
            <a:r>
              <a:rPr lang="en-US" dirty="0" err="1"/>
              <a:t>PyTorch</a:t>
            </a:r>
            <a:r>
              <a:rPr lang="en-US" dirty="0"/>
              <a:t> was under a GPL license…?</a:t>
            </a:r>
          </a:p>
          <a:p>
            <a:endParaRPr lang="en-US" dirty="0"/>
          </a:p>
          <a:p>
            <a:r>
              <a:rPr lang="en-US" dirty="0"/>
              <a:t>You can also negotiate with individual users a separate license to allow commercial use.</a:t>
            </a:r>
          </a:p>
        </p:txBody>
      </p:sp>
      <p:sp>
        <p:nvSpPr>
          <p:cNvPr id="4" name="Slide Number Placeholder 3"/>
          <p:cNvSpPr>
            <a:spLocks noGrp="1"/>
          </p:cNvSpPr>
          <p:nvPr>
            <p:ph type="sldNum" sz="quarter" idx="5"/>
          </p:nvPr>
        </p:nvSpPr>
        <p:spPr/>
        <p:txBody>
          <a:bodyPr/>
          <a:lstStyle/>
          <a:p>
            <a:fld id="{F8B5ED22-7F78-2343-B2F8-62A450EBBC76}" type="slidenum">
              <a:rPr lang="en-US" smtClean="0"/>
              <a:t>12</a:t>
            </a:fld>
            <a:endParaRPr lang="en-US"/>
          </a:p>
        </p:txBody>
      </p:sp>
    </p:spTree>
    <p:extLst>
      <p:ext uri="{BB962C8B-B14F-4D97-AF65-F5344CB8AC3E}">
        <p14:creationId xmlns:p14="http://schemas.microsoft.com/office/powerpoint/2010/main" val="408947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a way that we can keep track of these files. It comes in really handy if you want to work with very many people.</a:t>
            </a:r>
          </a:p>
          <a:p>
            <a:endParaRPr lang="en-US" dirty="0"/>
          </a:p>
          <a:p>
            <a:r>
              <a:rPr lang="en-US" dirty="0"/>
              <a:t>We will quickly go through an intro to git here, and then we’ll cover other things that we need as they come up.</a:t>
            </a:r>
          </a:p>
          <a:p>
            <a:endParaRPr lang="en-US" dirty="0"/>
          </a:p>
          <a:p>
            <a:r>
              <a:rPr lang="en-US" dirty="0"/>
              <a:t>I’ve just included some general rules for git and </a:t>
            </a:r>
            <a:r>
              <a:rPr lang="en-US" dirty="0" err="1"/>
              <a:t>github</a:t>
            </a:r>
            <a:r>
              <a:rPr lang="en-US" dirty="0"/>
              <a:t>.</a:t>
            </a:r>
          </a:p>
          <a:p>
            <a:endParaRPr lang="en-US" dirty="0"/>
          </a:p>
          <a:p>
            <a:r>
              <a:rPr lang="en-US" dirty="0"/>
              <a:t>So the main structure of git is the branch. When you make a change you add the change to your pile of changes. Then when you’re finished, you commit these changes.</a:t>
            </a:r>
          </a:p>
          <a:p>
            <a:endParaRPr lang="en-US" dirty="0"/>
          </a:p>
          <a:p>
            <a:r>
              <a:rPr lang="en-US" dirty="0"/>
              <a:t>There are a few different approaches to using git. Main branch and dev branch is a decent way to go for open source software development.</a:t>
            </a:r>
          </a:p>
        </p:txBody>
      </p:sp>
      <p:sp>
        <p:nvSpPr>
          <p:cNvPr id="4" name="Slide Number Placeholder 3"/>
          <p:cNvSpPr>
            <a:spLocks noGrp="1"/>
          </p:cNvSpPr>
          <p:nvPr>
            <p:ph type="sldNum" sz="quarter" idx="5"/>
          </p:nvPr>
        </p:nvSpPr>
        <p:spPr/>
        <p:txBody>
          <a:bodyPr/>
          <a:lstStyle/>
          <a:p>
            <a:fld id="{F8B5ED22-7F78-2343-B2F8-62A450EBBC76}" type="slidenum">
              <a:rPr lang="en-US" smtClean="0"/>
              <a:t>4</a:t>
            </a:fld>
            <a:endParaRPr lang="en-US"/>
          </a:p>
        </p:txBody>
      </p:sp>
    </p:spTree>
    <p:extLst>
      <p:ext uri="{BB962C8B-B14F-4D97-AF65-F5344CB8AC3E}">
        <p14:creationId xmlns:p14="http://schemas.microsoft.com/office/powerpoint/2010/main" val="225572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make your code publicly available, how do you do this? We essentially use cloud storage, but for code!</a:t>
            </a:r>
          </a:p>
          <a:p>
            <a:endParaRPr lang="en-US" dirty="0"/>
          </a:p>
          <a:p>
            <a:r>
              <a:rPr lang="en-US" dirty="0"/>
              <a:t>There are quite a few version control repositories out there. It allows you to make changes, track changes, upload and download files, publicly share your code, deploy websites, etc.</a:t>
            </a:r>
          </a:p>
          <a:p>
            <a:endParaRPr lang="en-US" dirty="0"/>
          </a:p>
          <a:p>
            <a:r>
              <a:rPr lang="en-US" dirty="0"/>
              <a:t>By far the most popular are </a:t>
            </a:r>
            <a:r>
              <a:rPr lang="en-US" dirty="0" err="1"/>
              <a:t>github</a:t>
            </a:r>
            <a:r>
              <a:rPr lang="en-US" dirty="0"/>
              <a:t> and </a:t>
            </a:r>
            <a:r>
              <a:rPr lang="en-US" dirty="0" err="1"/>
              <a:t>gitlab</a:t>
            </a:r>
            <a:r>
              <a:rPr lang="en-US" dirty="0"/>
              <a:t>, but there are others as well like bitbucket and </a:t>
            </a:r>
            <a:r>
              <a:rPr lang="en-US" dirty="0" err="1"/>
              <a:t>sourceforge</a:t>
            </a:r>
            <a:r>
              <a:rPr lang="en-US" dirty="0"/>
              <a:t>. Often code will be posted to very many of these.</a:t>
            </a:r>
          </a:p>
          <a:p>
            <a:endParaRPr lang="en-US" dirty="0"/>
          </a:p>
          <a:p>
            <a:r>
              <a:rPr lang="en-US" dirty="0"/>
              <a:t>So we’ll just walk through </a:t>
            </a:r>
            <a:r>
              <a:rPr lang="en-US" dirty="0" err="1"/>
              <a:t>github</a:t>
            </a:r>
            <a:r>
              <a:rPr lang="en-US" dirty="0"/>
              <a:t> and what it looks like (anybody with experience of git and </a:t>
            </a:r>
            <a:r>
              <a:rPr lang="en-US" dirty="0" err="1"/>
              <a:t>github</a:t>
            </a:r>
            <a:r>
              <a:rPr lang="en-US" dirty="0"/>
              <a:t>, please feel free to add anything at any time.)</a:t>
            </a:r>
          </a:p>
        </p:txBody>
      </p:sp>
      <p:sp>
        <p:nvSpPr>
          <p:cNvPr id="4" name="Slide Number Placeholder 3"/>
          <p:cNvSpPr>
            <a:spLocks noGrp="1"/>
          </p:cNvSpPr>
          <p:nvPr>
            <p:ph type="sldNum" sz="quarter" idx="5"/>
          </p:nvPr>
        </p:nvSpPr>
        <p:spPr/>
        <p:txBody>
          <a:bodyPr/>
          <a:lstStyle/>
          <a:p>
            <a:fld id="{F8B5ED22-7F78-2343-B2F8-62A450EBBC76}" type="slidenum">
              <a:rPr lang="en-US" smtClean="0"/>
              <a:t>5</a:t>
            </a:fld>
            <a:endParaRPr lang="en-US"/>
          </a:p>
        </p:txBody>
      </p:sp>
    </p:spTree>
    <p:extLst>
      <p:ext uri="{BB962C8B-B14F-4D97-AF65-F5344CB8AC3E}">
        <p14:creationId xmlns:p14="http://schemas.microsoft.com/office/powerpoint/2010/main" val="240549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GitHub emerge as the go-to VC repo?</a:t>
            </a:r>
          </a:p>
          <a:p>
            <a:endParaRPr lang="en-US" dirty="0"/>
          </a:p>
          <a:p>
            <a:pPr marL="171450" indent="-171450">
              <a:buFontTx/>
              <a:buChar char="-"/>
            </a:pPr>
            <a:r>
              <a:rPr lang="en-US" dirty="0"/>
              <a:t>Early emergence advantage: GitHub was one of the first and most prominent platforms to provide git-based online version control</a:t>
            </a:r>
          </a:p>
          <a:p>
            <a:pPr marL="171450" indent="-171450">
              <a:buFontTx/>
              <a:buChar char="-"/>
            </a:pPr>
            <a:r>
              <a:rPr lang="en-US" dirty="0"/>
              <a:t>User friendly: GitHub is very user friendly, and has a wide range of features for developers. Things like pull requests, issue tracking, and code review tools have become integral to modern software workflows</a:t>
            </a:r>
          </a:p>
          <a:p>
            <a:pPr marL="171450" indent="-171450">
              <a:buFontTx/>
              <a:buChar char="-"/>
            </a:pPr>
            <a:r>
              <a:rPr lang="en-US" dirty="0"/>
              <a:t>Lots of third party tool integrations that enhance the functionality and integrate with other development tools and services.</a:t>
            </a:r>
          </a:p>
          <a:p>
            <a:pPr marL="171450" indent="-171450">
              <a:buFontTx/>
              <a:buChar char="-"/>
            </a:pPr>
            <a:r>
              <a:rPr lang="en-US" dirty="0"/>
              <a:t>Many popular open source projects are on GitHub, and they have attracted a large community of developers</a:t>
            </a:r>
          </a:p>
          <a:p>
            <a:pPr marL="171450" indent="-171450">
              <a:buFontTx/>
              <a:buChar char="-"/>
            </a:pPr>
            <a:r>
              <a:rPr lang="en-US" dirty="0"/>
              <a:t>In 2018, Microsoft acquired GitHub, which further solidified its position, and provided additional resources, as well as integration with other Microsoft tools and services.</a:t>
            </a:r>
          </a:p>
          <a:p>
            <a:pPr marL="171450" indent="-171450">
              <a:buFontTx/>
              <a:buChar char="-"/>
            </a:pPr>
            <a:endParaRPr lang="en-US" dirty="0"/>
          </a:p>
          <a:p>
            <a:pPr marL="171450" indent="-171450">
              <a:buFontTx/>
              <a:buChar char="-"/>
            </a:pPr>
            <a:r>
              <a:rPr lang="en-US" dirty="0"/>
              <a:t>A great feature is also </a:t>
            </a:r>
            <a:r>
              <a:rPr lang="en-US" dirty="0" err="1"/>
              <a:t>Codespaces</a:t>
            </a:r>
            <a:r>
              <a:rPr lang="en-US" dirty="0"/>
              <a:t>, which we will use today</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all in all, GitHub is a great platform.</a:t>
            </a:r>
          </a:p>
        </p:txBody>
      </p:sp>
      <p:sp>
        <p:nvSpPr>
          <p:cNvPr id="4" name="Slide Number Placeholder 3"/>
          <p:cNvSpPr>
            <a:spLocks noGrp="1"/>
          </p:cNvSpPr>
          <p:nvPr>
            <p:ph type="sldNum" sz="quarter" idx="5"/>
          </p:nvPr>
        </p:nvSpPr>
        <p:spPr/>
        <p:txBody>
          <a:bodyPr/>
          <a:lstStyle/>
          <a:p>
            <a:fld id="{F8B5ED22-7F78-2343-B2F8-62A450EBBC76}" type="slidenum">
              <a:rPr lang="en-US" smtClean="0"/>
              <a:t>6</a:t>
            </a:fld>
            <a:endParaRPr lang="en-US"/>
          </a:p>
        </p:txBody>
      </p:sp>
    </p:spTree>
    <p:extLst>
      <p:ext uri="{BB962C8B-B14F-4D97-AF65-F5344CB8AC3E}">
        <p14:creationId xmlns:p14="http://schemas.microsoft.com/office/powerpoint/2010/main" val="427742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 many ways to write python code. My story arc went something like this:</a:t>
            </a:r>
          </a:p>
          <a:p>
            <a:endParaRPr lang="en-US" dirty="0"/>
          </a:p>
          <a:p>
            <a:r>
              <a:rPr lang="en-US" dirty="0"/>
              <a:t>I first learnt to use python using Wing IDE. I then switched to using Anaconda, because at the time it was hot and billed as a great framework for scientific software, which it really was – it made things very convenient. So I used mainly </a:t>
            </a:r>
            <a:r>
              <a:rPr lang="en-US" dirty="0" err="1"/>
              <a:t>Jupyter</a:t>
            </a:r>
            <a:r>
              <a:rPr lang="en-US" dirty="0"/>
              <a:t> Notebooks, and Spyder. Spyder offers a great landing zone for people who are migrating from MATLAB, because the look and feel of it are very familiar. Then I did some work involving C/C++, so I used Atom for a while. Then I moved back to mostly working in Python, so I switched back and forth between PyCharm and </a:t>
            </a:r>
            <a:r>
              <a:rPr lang="en-US" dirty="0" err="1"/>
              <a:t>Jupyter</a:t>
            </a:r>
            <a:r>
              <a:rPr lang="en-US" dirty="0"/>
              <a:t>. I really liked the convenience of PyCharm. I also had a brief affair with Spyder again, after I discovered how much storage space my PyCharm projects were taking up. Also during this time, I used Nano because I was working on a remote server and needed to edit some scripts. Then I was working in C++ again, so I switched to Visual Studio, which is a very heavy all around beast of a development environment – it really is a very comprehensive tool, and when you’re developing C++ code, it takes a way a lot of the pain. And now I’ve permanently settled on VS Code. With Zed for Rust.</a:t>
            </a:r>
          </a:p>
          <a:p>
            <a:endParaRPr lang="en-US" dirty="0"/>
          </a:p>
          <a:p>
            <a:r>
              <a:rPr lang="en-US" dirty="0"/>
              <a:t>You still have a subset of people who insist on using Vim or Nano, but we just nod politely when they speak to us.</a:t>
            </a:r>
          </a:p>
        </p:txBody>
      </p:sp>
      <p:sp>
        <p:nvSpPr>
          <p:cNvPr id="4" name="Slide Number Placeholder 3"/>
          <p:cNvSpPr>
            <a:spLocks noGrp="1"/>
          </p:cNvSpPr>
          <p:nvPr>
            <p:ph type="sldNum" sz="quarter" idx="5"/>
          </p:nvPr>
        </p:nvSpPr>
        <p:spPr/>
        <p:txBody>
          <a:bodyPr/>
          <a:lstStyle/>
          <a:p>
            <a:fld id="{F8B5ED22-7F78-2343-B2F8-62A450EBBC76}" type="slidenum">
              <a:rPr lang="en-US" smtClean="0"/>
              <a:t>7</a:t>
            </a:fld>
            <a:endParaRPr lang="en-US"/>
          </a:p>
        </p:txBody>
      </p:sp>
    </p:spTree>
    <p:extLst>
      <p:ext uri="{BB962C8B-B14F-4D97-AF65-F5344CB8AC3E}">
        <p14:creationId xmlns:p14="http://schemas.microsoft.com/office/powerpoint/2010/main" val="1145184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 Code is a good all round development environment.</a:t>
            </a:r>
          </a:p>
          <a:p>
            <a:endParaRPr lang="en-US" dirty="0"/>
          </a:p>
          <a:p>
            <a:r>
              <a:rPr lang="en-US" dirty="0"/>
              <a:t>Some advantages:</a:t>
            </a:r>
          </a:p>
          <a:p>
            <a:pPr marL="171450" indent="-171450">
              <a:buFontTx/>
              <a:buChar char="-"/>
            </a:pPr>
            <a:r>
              <a:rPr lang="en-US" dirty="0"/>
              <a:t>VS Code is quite lightweight, which means it opens quickly, and executes code quickly</a:t>
            </a:r>
          </a:p>
          <a:p>
            <a:pPr marL="171450" indent="-171450">
              <a:buFontTx/>
              <a:buChar char="-"/>
            </a:pPr>
            <a:r>
              <a:rPr lang="en-US" dirty="0"/>
              <a:t>You don’t have to use it for Python, you can use it for basically any language you want, or even multiple languages</a:t>
            </a:r>
          </a:p>
          <a:p>
            <a:pPr marL="171450" indent="-171450">
              <a:buFontTx/>
              <a:buChar char="-"/>
            </a:pPr>
            <a:r>
              <a:rPr lang="en-US" dirty="0"/>
              <a:t>It comes with all of the features you expect it to: a debugger, a terminal, testing</a:t>
            </a:r>
          </a:p>
          <a:p>
            <a:pPr marL="171450" indent="-171450">
              <a:buFontTx/>
              <a:buChar char="-"/>
            </a:pPr>
            <a:r>
              <a:rPr lang="en-US" dirty="0"/>
              <a:t>Probably the most powerful part of VS Code are the extensions:</a:t>
            </a:r>
          </a:p>
          <a:p>
            <a:pPr marL="628650" lvl="1" indent="-171450">
              <a:buFontTx/>
              <a:buChar char="-"/>
            </a:pPr>
            <a:r>
              <a:rPr lang="en-US" dirty="0" err="1"/>
              <a:t>Jupyter</a:t>
            </a:r>
            <a:r>
              <a:rPr lang="en-US" dirty="0"/>
              <a:t> – </a:t>
            </a:r>
            <a:r>
              <a:rPr lang="en-US" dirty="0" err="1"/>
              <a:t>Jupyter</a:t>
            </a:r>
            <a:r>
              <a:rPr lang="en-US" dirty="0"/>
              <a:t> is really good for exploratory analysis and quick prototyping, so if you want to use it, you can.</a:t>
            </a:r>
          </a:p>
          <a:p>
            <a:pPr marL="628650" lvl="1" indent="-171450">
              <a:buFontTx/>
              <a:buChar char="-"/>
            </a:pPr>
            <a:r>
              <a:rPr lang="en-US" dirty="0"/>
              <a:t>Version control and </a:t>
            </a:r>
            <a:r>
              <a:rPr lang="en-US" dirty="0" err="1"/>
              <a:t>github</a:t>
            </a:r>
            <a:r>
              <a:rPr lang="en-US" dirty="0"/>
              <a:t> integration. You don’t need to use the terminal for git, you can do most of the simple stuff from the UI</a:t>
            </a:r>
          </a:p>
          <a:p>
            <a:pPr marL="628650" lvl="1" indent="-171450">
              <a:buFontTx/>
              <a:buChar char="-"/>
            </a:pPr>
            <a:r>
              <a:rPr lang="en-US" dirty="0"/>
              <a:t>Remote development – you can setup </a:t>
            </a:r>
            <a:r>
              <a:rPr lang="en-US" dirty="0" err="1"/>
              <a:t>vscode</a:t>
            </a:r>
            <a:r>
              <a:rPr lang="en-US" dirty="0"/>
              <a:t> as a remote development environment. So if you’re doing any work on the HPC, you can set things up so that you can just do all of your work from code, as if you’re working locally, which is a fantastic feature</a:t>
            </a:r>
          </a:p>
          <a:p>
            <a:pPr marL="628650" lvl="1" indent="-171450">
              <a:buFontTx/>
              <a:buChar char="-"/>
            </a:pPr>
            <a:r>
              <a:rPr lang="en-US" dirty="0"/>
              <a:t>It has copilot, and copilot chat.</a:t>
            </a:r>
          </a:p>
          <a:p>
            <a:pPr marL="628650" lvl="1"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F8B5ED22-7F78-2343-B2F8-62A450EBBC76}" type="slidenum">
              <a:rPr lang="en-US" smtClean="0"/>
              <a:t>8</a:t>
            </a:fld>
            <a:endParaRPr lang="en-US"/>
          </a:p>
        </p:txBody>
      </p:sp>
    </p:spTree>
    <p:extLst>
      <p:ext uri="{BB962C8B-B14F-4D97-AF65-F5344CB8AC3E}">
        <p14:creationId xmlns:p14="http://schemas.microsoft.com/office/powerpoint/2010/main" val="10813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anybody here use Copilot?</a:t>
            </a:r>
          </a:p>
          <a:p>
            <a:endParaRPr lang="en-US" dirty="0"/>
          </a:p>
          <a:p>
            <a:r>
              <a:rPr lang="en-US" dirty="0"/>
              <a:t>There are some advantages and disadvantages about using </a:t>
            </a:r>
            <a:r>
              <a:rPr lang="en-US" dirty="0" err="1"/>
              <a:t>Copliot</a:t>
            </a:r>
            <a:endParaRPr lang="en-US" dirty="0"/>
          </a:p>
          <a:p>
            <a:pPr marL="171450" indent="-171450">
              <a:buFontTx/>
              <a:buChar char="-"/>
            </a:pPr>
            <a:r>
              <a:rPr lang="en-US" dirty="0"/>
              <a:t>Reduces time to write fairly easy bits of code.</a:t>
            </a:r>
          </a:p>
          <a:p>
            <a:pPr marL="628650" lvl="1" indent="-171450">
              <a:buFontTx/>
              <a:buChar char="-"/>
            </a:pPr>
            <a:r>
              <a:rPr lang="en-US" dirty="0"/>
              <a:t>An example might be trying to parse a certain file type. You might say, write me a function that will read a .txt file and break it down by lines.</a:t>
            </a:r>
          </a:p>
          <a:p>
            <a:pPr marL="628650" lvl="1" indent="-171450">
              <a:buFontTx/>
              <a:buChar char="-"/>
            </a:pPr>
            <a:r>
              <a:rPr lang="en-US" dirty="0"/>
              <a:t>Or some </a:t>
            </a:r>
            <a:r>
              <a:rPr lang="en-US" dirty="0" err="1"/>
              <a:t>numpy</a:t>
            </a:r>
            <a:r>
              <a:rPr lang="en-US" dirty="0"/>
              <a:t> or pandas functionality that you can’t quite remember like, give me the column with this heading and the column with this heading, multiply them together, reverse it, and then take the 10</a:t>
            </a:r>
            <a:r>
              <a:rPr lang="en-US" baseline="30000" dirty="0"/>
              <a:t>th</a:t>
            </a:r>
            <a:r>
              <a:rPr lang="en-US" dirty="0"/>
              <a:t> element of the result and put it into a dictionary. And </a:t>
            </a:r>
            <a:r>
              <a:rPr lang="en-US" dirty="0" err="1"/>
              <a:t>numpy</a:t>
            </a:r>
            <a:r>
              <a:rPr lang="en-US" dirty="0"/>
              <a:t> will have like a </a:t>
            </a:r>
            <a:r>
              <a:rPr lang="en-US" dirty="0" err="1"/>
              <a:t>oneliner</a:t>
            </a:r>
            <a:r>
              <a:rPr lang="en-US" dirty="0"/>
              <a:t> that will do it or something.</a:t>
            </a:r>
          </a:p>
          <a:p>
            <a:pPr marL="171450" lvl="0" indent="-171450">
              <a:buFontTx/>
              <a:buChar char="-"/>
            </a:pPr>
            <a:r>
              <a:rPr lang="en-US" dirty="0"/>
              <a:t>This means you spend less time on stack overflow and sifting through documentation</a:t>
            </a:r>
          </a:p>
          <a:p>
            <a:pPr marL="171450" lvl="0" indent="-171450">
              <a:buFontTx/>
              <a:buChar char="-"/>
            </a:pPr>
            <a:r>
              <a:rPr lang="en-US" dirty="0"/>
              <a:t>It can help you write basic test cases. And I do mean very basic.</a:t>
            </a:r>
          </a:p>
          <a:p>
            <a:pPr marL="171450" lvl="0" indent="-171450">
              <a:buFontTx/>
              <a:buChar char="-"/>
            </a:pPr>
            <a:r>
              <a:rPr lang="en-US" dirty="0"/>
              <a:t>It can help you find issues with code, or find the source of errors, or suboptimal code</a:t>
            </a:r>
          </a:p>
          <a:p>
            <a:pPr marL="171450" lvl="0" indent="-171450">
              <a:buFontTx/>
              <a:buChar char="-"/>
            </a:pPr>
            <a:r>
              <a:rPr lang="en-US" dirty="0"/>
              <a:t>It’s a great learning tool. I am what you might call a backend developer, so I know very little about building frontend </a:t>
            </a:r>
            <a:r>
              <a:rPr lang="en-US" dirty="0" err="1"/>
              <a:t>Uis</a:t>
            </a:r>
            <a:r>
              <a:rPr lang="en-US" dirty="0"/>
              <a:t> using things like JS/HTML/CSS. And there is a lot of information out there about these tools, which means copilot has probably had a lot of exposure to them in its training data.</a:t>
            </a:r>
          </a:p>
          <a:p>
            <a:endParaRPr lang="en-US" dirty="0"/>
          </a:p>
          <a:p>
            <a:r>
              <a:rPr lang="en-US" dirty="0"/>
              <a:t>Disadvantages</a:t>
            </a:r>
          </a:p>
          <a:p>
            <a:pPr marL="171450" indent="-171450">
              <a:buFontTx/>
              <a:buChar char="-"/>
            </a:pPr>
            <a:r>
              <a:rPr lang="en-US" dirty="0"/>
              <a:t>It sometimes produces total nonsense. At it’s heart, copilot is a large language model, and LLMs are highly susceptible to hallucination</a:t>
            </a:r>
          </a:p>
          <a:p>
            <a:pPr marL="171450" indent="-171450">
              <a:buFontTx/>
              <a:buChar char="-"/>
            </a:pPr>
            <a:r>
              <a:rPr lang="en-US" dirty="0"/>
              <a:t>This is a </a:t>
            </a:r>
            <a:r>
              <a:rPr lang="en-US" dirty="0" err="1"/>
              <a:t>microsoft</a:t>
            </a:r>
            <a:r>
              <a:rPr lang="en-US" dirty="0"/>
              <a:t> product and it is closed source. You have no idea what’s going on under the hood and are therefore susceptible to their terms of use, and any updates they make.</a:t>
            </a:r>
          </a:p>
          <a:p>
            <a:pPr marL="171450" indent="-171450">
              <a:buFontTx/>
              <a:buChar char="-"/>
            </a:pPr>
            <a:r>
              <a:rPr lang="en-US" dirty="0"/>
              <a:t>You might waste time looking for faulty bits of code.</a:t>
            </a:r>
          </a:p>
          <a:p>
            <a:endParaRPr lang="en-US" dirty="0"/>
          </a:p>
          <a:p>
            <a:r>
              <a:rPr lang="en-US" dirty="0"/>
              <a:t>There are many divisive opinions on using large language models for work. In my opinion, to turn away from it entirely is a mistake. It can be a real productivity booster if used correctly, but can lead to serious problems if abused.</a:t>
            </a:r>
            <a:br>
              <a:rPr lang="en-US" dirty="0"/>
            </a:br>
            <a:r>
              <a:rPr lang="en-US" dirty="0"/>
              <a:t>Some other models to use are GPT4, and Claude Opus. Both are highly capable.</a:t>
            </a:r>
          </a:p>
          <a:p>
            <a:endParaRPr lang="en-US" dirty="0"/>
          </a:p>
          <a:p>
            <a:r>
              <a:rPr lang="en-US" dirty="0"/>
              <a:t>Copilot is not a substitute for actually understanding your code. You need to verify that it’s correct!</a:t>
            </a:r>
          </a:p>
          <a:p>
            <a:endParaRPr lang="en-US" dirty="0"/>
          </a:p>
          <a:p>
            <a:r>
              <a:rPr lang="en-US" dirty="0"/>
              <a:t>So, do I use it? Yes!</a:t>
            </a:r>
          </a:p>
        </p:txBody>
      </p:sp>
      <p:sp>
        <p:nvSpPr>
          <p:cNvPr id="4" name="Slide Number Placeholder 3"/>
          <p:cNvSpPr>
            <a:spLocks noGrp="1"/>
          </p:cNvSpPr>
          <p:nvPr>
            <p:ph type="sldNum" sz="quarter" idx="5"/>
          </p:nvPr>
        </p:nvSpPr>
        <p:spPr/>
        <p:txBody>
          <a:bodyPr/>
          <a:lstStyle/>
          <a:p>
            <a:fld id="{F8B5ED22-7F78-2343-B2F8-62A450EBBC76}" type="slidenum">
              <a:rPr lang="en-US" smtClean="0"/>
              <a:t>9</a:t>
            </a:fld>
            <a:endParaRPr lang="en-US"/>
          </a:p>
        </p:txBody>
      </p:sp>
    </p:spTree>
    <p:extLst>
      <p:ext uri="{BB962C8B-B14F-4D97-AF65-F5344CB8AC3E}">
        <p14:creationId xmlns:p14="http://schemas.microsoft.com/office/powerpoint/2010/main" val="348496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files that are quite important to your project repository:</a:t>
            </a:r>
          </a:p>
          <a:p>
            <a:endParaRPr lang="en-US" dirty="0"/>
          </a:p>
          <a:p>
            <a:pPr marL="171450" indent="-171450">
              <a:buFontTx/>
              <a:buChar char="-"/>
            </a:pPr>
            <a:r>
              <a:rPr lang="en-US" dirty="0"/>
              <a:t>A </a:t>
            </a:r>
            <a:r>
              <a:rPr lang="en-US" dirty="0" err="1"/>
              <a:t>README.md</a:t>
            </a:r>
            <a:r>
              <a:rPr lang="en-US" dirty="0"/>
              <a:t> file. Includes some general information about your project. Written in a markdown language which is simple and quick to use, with a lot of functionality. There is also the ability to add html and </a:t>
            </a:r>
            <a:r>
              <a:rPr lang="en-US" dirty="0" err="1"/>
              <a:t>css</a:t>
            </a:r>
            <a:r>
              <a:rPr lang="en-US" dirty="0"/>
              <a:t> for more complicated pages.</a:t>
            </a:r>
          </a:p>
          <a:p>
            <a:pPr marL="171450" indent="-171450">
              <a:buFontTx/>
              <a:buChar char="-"/>
            </a:pPr>
            <a:endParaRPr lang="en-US" dirty="0"/>
          </a:p>
          <a:p>
            <a:pPr marL="171450" indent="-171450">
              <a:buFontTx/>
              <a:buChar char="-"/>
            </a:pPr>
            <a:r>
              <a:rPr lang="en-US" dirty="0"/>
              <a:t>A .</a:t>
            </a:r>
            <a:r>
              <a:rPr lang="en-US" dirty="0" err="1"/>
              <a:t>gitignore</a:t>
            </a:r>
            <a:r>
              <a:rPr lang="en-US" dirty="0"/>
              <a:t> file. Everything that you want to hide from the public. There is usually a standard template that you can follow. Git will not track the changes made in the files or folders listed in the </a:t>
            </a:r>
            <a:r>
              <a:rPr lang="en-US" dirty="0" err="1"/>
              <a:t>gitignore</a:t>
            </a:r>
            <a:r>
              <a:rPr lang="en-US" dirty="0"/>
              <a:t> file and it will not sync them to your repo. You would include your local environment here, and things like large data files, or .env files that include private information like API keys.</a:t>
            </a:r>
          </a:p>
          <a:p>
            <a:pPr marL="171450" indent="-171450">
              <a:buFontTx/>
              <a:buChar char="-"/>
            </a:pPr>
            <a:r>
              <a:rPr lang="en-US" dirty="0"/>
              <a:t>A LICENSE file. This is a very important file</a:t>
            </a:r>
          </a:p>
        </p:txBody>
      </p:sp>
      <p:sp>
        <p:nvSpPr>
          <p:cNvPr id="4" name="Slide Number Placeholder 3"/>
          <p:cNvSpPr>
            <a:spLocks noGrp="1"/>
          </p:cNvSpPr>
          <p:nvPr>
            <p:ph type="sldNum" sz="quarter" idx="5"/>
          </p:nvPr>
        </p:nvSpPr>
        <p:spPr/>
        <p:txBody>
          <a:bodyPr/>
          <a:lstStyle/>
          <a:p>
            <a:fld id="{F8B5ED22-7F78-2343-B2F8-62A450EBBC76}" type="slidenum">
              <a:rPr lang="en-US" smtClean="0"/>
              <a:t>10</a:t>
            </a:fld>
            <a:endParaRPr lang="en-US"/>
          </a:p>
        </p:txBody>
      </p:sp>
    </p:spTree>
    <p:extLst>
      <p:ext uri="{BB962C8B-B14F-4D97-AF65-F5344CB8AC3E}">
        <p14:creationId xmlns:p14="http://schemas.microsoft.com/office/powerpoint/2010/main" val="411754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others to use your code, you have to include a license. If you don’t, then other people cannot legally take your code and modify it in any way.</a:t>
            </a:r>
          </a:p>
          <a:p>
            <a:endParaRPr lang="en-US" dirty="0"/>
          </a:p>
          <a:p>
            <a:r>
              <a:rPr lang="en-US" dirty="0"/>
              <a:t>Similarly, if you come across code that has no license, you can’t use it!</a:t>
            </a:r>
          </a:p>
          <a:p>
            <a:endParaRPr lang="en-US" dirty="0"/>
          </a:p>
          <a:p>
            <a:r>
              <a:rPr lang="en-US" dirty="0"/>
              <a:t>This is probably not what you intend when you decide not to include a license. So you should include one!</a:t>
            </a:r>
          </a:p>
        </p:txBody>
      </p:sp>
      <p:sp>
        <p:nvSpPr>
          <p:cNvPr id="4" name="Slide Number Placeholder 3"/>
          <p:cNvSpPr>
            <a:spLocks noGrp="1"/>
          </p:cNvSpPr>
          <p:nvPr>
            <p:ph type="sldNum" sz="quarter" idx="5"/>
          </p:nvPr>
        </p:nvSpPr>
        <p:spPr/>
        <p:txBody>
          <a:bodyPr/>
          <a:lstStyle/>
          <a:p>
            <a:fld id="{F8B5ED22-7F78-2343-B2F8-62A450EBBC76}" type="slidenum">
              <a:rPr lang="en-US" smtClean="0"/>
              <a:t>11</a:t>
            </a:fld>
            <a:endParaRPr lang="en-US"/>
          </a:p>
        </p:txBody>
      </p:sp>
    </p:spTree>
    <p:extLst>
      <p:ext uri="{BB962C8B-B14F-4D97-AF65-F5344CB8AC3E}">
        <p14:creationId xmlns:p14="http://schemas.microsoft.com/office/powerpoint/2010/main" val="129658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34C2-FCEC-6C23-378F-A48F53AC06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33410ED-51D0-1C80-D4C5-F92D70762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7E51896-DD28-46FB-0DF9-F68ECD7283AB}"/>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5" name="Footer Placeholder 4">
            <a:extLst>
              <a:ext uri="{FF2B5EF4-FFF2-40B4-BE49-F238E27FC236}">
                <a16:creationId xmlns:a16="http://schemas.microsoft.com/office/drawing/2014/main" id="{F58FCCBA-FF96-2694-EFA0-B64732AB2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40723-F3B8-B7B7-D514-6076C5B70DD0}"/>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40929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0939-73ED-7242-9902-63F3AEA5E62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AA0079-E977-EE00-E06D-417FFC34D7A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1CE925-5A5C-E6D7-480E-040A3A9D6F3D}"/>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5" name="Footer Placeholder 4">
            <a:extLst>
              <a:ext uri="{FF2B5EF4-FFF2-40B4-BE49-F238E27FC236}">
                <a16:creationId xmlns:a16="http://schemas.microsoft.com/office/drawing/2014/main" id="{D208BDC2-9EBA-C47A-ACBF-4EF4FA0A2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A0B9-A9B0-A3AE-D50D-14E454C5C145}"/>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50106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88E9B-B561-B452-091A-DCAA683E311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11018D-B45E-2942-F11B-451FB2CD03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32F875-4DC3-40F6-D2B6-C14D6A594FC9}"/>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5" name="Footer Placeholder 4">
            <a:extLst>
              <a:ext uri="{FF2B5EF4-FFF2-40B4-BE49-F238E27FC236}">
                <a16:creationId xmlns:a16="http://schemas.microsoft.com/office/drawing/2014/main" id="{60F47AAE-00DB-3FC0-6D84-FCFE6A77A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06692-2248-ED2C-2EC6-2B5A334B2A93}"/>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286046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0" i="0">
                <a:solidFill>
                  <a:srgbClr val="235EE2"/>
                </a:solidFill>
                <a:latin typeface="Aptos" panose="020B0004020202020204" pitchFamily="34" charset="0"/>
                <a:cs typeface="Aptos" panose="020B0004020202020204" pitchFamily="34" charset="0"/>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i="0">
                <a:solidFill>
                  <a:srgbClr val="235EE2"/>
                </a:solidFill>
                <a:latin typeface="Aptos" panose="020B0004020202020204" pitchFamily="34" charset="0"/>
                <a:cs typeface="Aptos" panose="020B0004020202020204" pitchFamily="34" charset="0"/>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310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0" i="0" baseline="0">
                <a:solidFill>
                  <a:srgbClr val="235EE2"/>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0" i="0" baseline="0">
                <a:solidFill>
                  <a:schemeClr val="tx1">
                    <a:lumMod val="75000"/>
                    <a:lumOff val="25000"/>
                  </a:schemeClr>
                </a:solidFill>
                <a:latin typeface="Aptos" panose="020B0004020202020204" pitchFamily="34" charset="0"/>
                <a:cs typeface="Aptos" panose="020B0004020202020204" pitchFamily="34" charset="0"/>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375268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08C1-09EB-FFDF-0EAF-3580AD364A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725C3D-BFCC-45D2-D4FC-2667E2A435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AD423C-74F2-43FC-7CB3-84508CFBE09F}"/>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5" name="Footer Placeholder 4">
            <a:extLst>
              <a:ext uri="{FF2B5EF4-FFF2-40B4-BE49-F238E27FC236}">
                <a16:creationId xmlns:a16="http://schemas.microsoft.com/office/drawing/2014/main" id="{3DEB7548-A0A2-35F8-F295-92FA3C143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A679D-401C-9897-1F64-8CF9ACFA4F59}"/>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77845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88D3-3D93-2B2C-656D-D8E8E51B258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07131F-866E-F239-BB44-BC7415E752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0649770-A51A-9748-45F3-6BFFC17B3B01}"/>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5" name="Footer Placeholder 4">
            <a:extLst>
              <a:ext uri="{FF2B5EF4-FFF2-40B4-BE49-F238E27FC236}">
                <a16:creationId xmlns:a16="http://schemas.microsoft.com/office/drawing/2014/main" id="{CA7F278D-AF19-559C-E669-02AF9B714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09692-D0FE-7114-1B74-37EE0855BFFE}"/>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245838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27C5-6E84-D50D-E301-E461E58BE0E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F37FA8-C6DC-8FCB-816C-B490618303D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3E391A8-3926-F6F9-45D0-376F64714A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92D003E-CEC8-107E-3935-67DD650E88E0}"/>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6" name="Footer Placeholder 5">
            <a:extLst>
              <a:ext uri="{FF2B5EF4-FFF2-40B4-BE49-F238E27FC236}">
                <a16:creationId xmlns:a16="http://schemas.microsoft.com/office/drawing/2014/main" id="{60434C9D-D89F-DF7B-91D6-CB470EC0B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FD450-2C2F-4753-18A5-33CA53DE149B}"/>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246116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0E54-E3C3-95E4-25B6-E960C0AE860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49FB9F-9C6F-8EF4-B479-3024D31D8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7FCFA9F-A69B-70D2-FEAA-AC107C99D0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13B0298-7F99-CE75-BE71-1084F9AA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82E629D-F3C0-7F17-35E0-FE495535BB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71DDCDB-2435-562D-25BD-7087F82DAE48}"/>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8" name="Footer Placeholder 7">
            <a:extLst>
              <a:ext uri="{FF2B5EF4-FFF2-40B4-BE49-F238E27FC236}">
                <a16:creationId xmlns:a16="http://schemas.microsoft.com/office/drawing/2014/main" id="{687E3190-8F10-93B5-3EF6-E7D92ACD00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24C09-B80D-E10C-77C3-DA7B19A8BEFB}"/>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312896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7064-9645-69E6-CA4D-91748A3E31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C76C2E8-8291-E584-C6AA-028E422740E4}"/>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4" name="Footer Placeholder 3">
            <a:extLst>
              <a:ext uri="{FF2B5EF4-FFF2-40B4-BE49-F238E27FC236}">
                <a16:creationId xmlns:a16="http://schemas.microsoft.com/office/drawing/2014/main" id="{D93B03D8-A62B-3BE9-CE04-0C4FFE316F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D499CF-309A-F18E-468A-DDA6C40ECCDD}"/>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393699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D1426B-C4EC-DD1D-FBAC-73876E2D8BDB}"/>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3" name="Footer Placeholder 2">
            <a:extLst>
              <a:ext uri="{FF2B5EF4-FFF2-40B4-BE49-F238E27FC236}">
                <a16:creationId xmlns:a16="http://schemas.microsoft.com/office/drawing/2014/main" id="{584E82C5-A44E-74B4-0F2D-AE6F018B88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021F85-321D-42CF-F9BB-85BCFC340145}"/>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294079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2CB5-F3CE-9683-29F8-386B9B8C8A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A357052-9720-2DCC-132C-F1015AC00C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0D9B58E-6C49-A87C-F282-464709F09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44CC68-7854-B33A-EDA2-F0F38FD6D224}"/>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6" name="Footer Placeholder 5">
            <a:extLst>
              <a:ext uri="{FF2B5EF4-FFF2-40B4-BE49-F238E27FC236}">
                <a16:creationId xmlns:a16="http://schemas.microsoft.com/office/drawing/2014/main" id="{CD972988-2369-E291-294F-CDFDA8978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2E3A7-D576-C258-6E24-3BF5345D043C}"/>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346370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2436-EDBE-4731-345E-9C864E2B0B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B023DE5-6152-5DFE-B03D-022B9C710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9A7BA4-1026-CD27-A27E-76DA4BAB3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3A54C3-9424-951D-FDA4-F1DAFB067359}"/>
              </a:ext>
            </a:extLst>
          </p:cNvPr>
          <p:cNvSpPr>
            <a:spLocks noGrp="1"/>
          </p:cNvSpPr>
          <p:nvPr>
            <p:ph type="dt" sz="half" idx="10"/>
          </p:nvPr>
        </p:nvSpPr>
        <p:spPr/>
        <p:txBody>
          <a:bodyPr/>
          <a:lstStyle/>
          <a:p>
            <a:fld id="{E0E47B38-4403-474D-B901-AA01AFFF0327}" type="datetimeFigureOut">
              <a:rPr lang="en-US" smtClean="0"/>
              <a:t>4/29/24</a:t>
            </a:fld>
            <a:endParaRPr lang="en-US"/>
          </a:p>
        </p:txBody>
      </p:sp>
      <p:sp>
        <p:nvSpPr>
          <p:cNvPr id="6" name="Footer Placeholder 5">
            <a:extLst>
              <a:ext uri="{FF2B5EF4-FFF2-40B4-BE49-F238E27FC236}">
                <a16:creationId xmlns:a16="http://schemas.microsoft.com/office/drawing/2014/main" id="{15D9C205-35B7-08F3-5B5E-1A08FA998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6CE3A-7618-AE83-C997-97027F79EAFA}"/>
              </a:ext>
            </a:extLst>
          </p:cNvPr>
          <p:cNvSpPr>
            <a:spLocks noGrp="1"/>
          </p:cNvSpPr>
          <p:nvPr>
            <p:ph type="sldNum" sz="quarter" idx="12"/>
          </p:nvPr>
        </p:nvSpPr>
        <p:spPr/>
        <p:txBody>
          <a:bodyPr/>
          <a:lstStyle/>
          <a:p>
            <a:fld id="{39BACA97-18A8-F24C-84AA-B9B027C721DD}" type="slidenum">
              <a:rPr lang="en-US" smtClean="0"/>
              <a:t>‹#›</a:t>
            </a:fld>
            <a:endParaRPr lang="en-US"/>
          </a:p>
        </p:txBody>
      </p:sp>
    </p:spTree>
    <p:extLst>
      <p:ext uri="{BB962C8B-B14F-4D97-AF65-F5344CB8AC3E}">
        <p14:creationId xmlns:p14="http://schemas.microsoft.com/office/powerpoint/2010/main" val="803707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33D2F-4DFA-C5BA-D5F1-B6295DBE8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88F21B-7BA4-B70F-7FAD-9A5D34692E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1CE3C6-E1BB-080A-9504-DC156946D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E47B38-4403-474D-B901-AA01AFFF0327}" type="datetimeFigureOut">
              <a:rPr lang="en-US" smtClean="0"/>
              <a:t>4/29/24</a:t>
            </a:fld>
            <a:endParaRPr lang="en-US"/>
          </a:p>
        </p:txBody>
      </p:sp>
      <p:sp>
        <p:nvSpPr>
          <p:cNvPr id="5" name="Footer Placeholder 4">
            <a:extLst>
              <a:ext uri="{FF2B5EF4-FFF2-40B4-BE49-F238E27FC236}">
                <a16:creationId xmlns:a16="http://schemas.microsoft.com/office/drawing/2014/main" id="{D1B80EC9-BE61-77E6-EC77-29D5C48CC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C1AC0C-3AC5-CF0F-585C-40C4D1540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BACA97-18A8-F24C-84AA-B9B027C721DD}" type="slidenum">
              <a:rPr lang="en-US" smtClean="0"/>
              <a:t>‹#›</a:t>
            </a:fld>
            <a:endParaRPr lang="en-US"/>
          </a:p>
        </p:txBody>
      </p:sp>
    </p:spTree>
    <p:extLst>
      <p:ext uri="{BB962C8B-B14F-4D97-AF65-F5344CB8AC3E}">
        <p14:creationId xmlns:p14="http://schemas.microsoft.com/office/powerpoint/2010/main" val="1247091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E1B8A-DF12-1B91-E4D6-7E855AFAFFA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C1CA23B-B931-1BA6-F5ED-7D82DD946D5B}"/>
              </a:ext>
            </a:extLst>
          </p:cNvPr>
          <p:cNvSpPr>
            <a:spLocks noGrp="1"/>
          </p:cNvSpPr>
          <p:nvPr>
            <p:ph type="body" sz="quarter" idx="10"/>
          </p:nvPr>
        </p:nvSpPr>
        <p:spPr/>
        <p:txBody>
          <a:bodyPr vert="horz" lIns="121920" tIns="60960" rIns="121920" bIns="60960" rtlCol="0" anchor="t">
            <a:normAutofit/>
          </a:bodyPr>
          <a:lstStyle/>
          <a:p>
            <a:r>
              <a:rPr lang="en-GB" dirty="0"/>
              <a:t>Version Control with Git and GitHub</a:t>
            </a:r>
          </a:p>
        </p:txBody>
      </p:sp>
    </p:spTree>
    <p:extLst>
      <p:ext uri="{BB962C8B-B14F-4D97-AF65-F5344CB8AC3E}">
        <p14:creationId xmlns:p14="http://schemas.microsoft.com/office/powerpoint/2010/main" val="318514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5250E7-8472-0446-8564-39FE1A1FAEF4}"/>
              </a:ext>
            </a:extLst>
          </p:cNvPr>
          <p:cNvSpPr>
            <a:spLocks noGrp="1"/>
          </p:cNvSpPr>
          <p:nvPr>
            <p:ph type="body" sz="quarter" idx="10"/>
          </p:nvPr>
        </p:nvSpPr>
        <p:spPr/>
        <p:txBody>
          <a:bodyPr/>
          <a:lstStyle/>
          <a:p>
            <a:r>
              <a:rPr lang="en-US" dirty="0"/>
              <a:t>Key GitHub files</a:t>
            </a:r>
          </a:p>
        </p:txBody>
      </p:sp>
      <p:sp>
        <p:nvSpPr>
          <p:cNvPr id="3" name="Text Placeholder 2">
            <a:extLst>
              <a:ext uri="{FF2B5EF4-FFF2-40B4-BE49-F238E27FC236}">
                <a16:creationId xmlns:a16="http://schemas.microsoft.com/office/drawing/2014/main" id="{59EE3445-D5E6-083F-4743-37EE3B24634B}"/>
              </a:ext>
            </a:extLst>
          </p:cNvPr>
          <p:cNvSpPr>
            <a:spLocks noGrp="1"/>
          </p:cNvSpPr>
          <p:nvPr>
            <p:ph type="body" sz="quarter" idx="11"/>
          </p:nvPr>
        </p:nvSpPr>
        <p:spPr/>
        <p:txBody>
          <a:bodyPr/>
          <a:lstStyle/>
          <a:p>
            <a:r>
              <a:rPr lang="en-US" dirty="0"/>
              <a:t>There are some key files that appear in GitHub</a:t>
            </a:r>
          </a:p>
        </p:txBody>
      </p:sp>
      <p:sp>
        <p:nvSpPr>
          <p:cNvPr id="4" name="Text Placeholder 3">
            <a:extLst>
              <a:ext uri="{FF2B5EF4-FFF2-40B4-BE49-F238E27FC236}">
                <a16:creationId xmlns:a16="http://schemas.microsoft.com/office/drawing/2014/main" id="{5F3238AE-2296-8115-5C5A-4B0308D9F555}"/>
              </a:ext>
            </a:extLst>
          </p:cNvPr>
          <p:cNvSpPr>
            <a:spLocks noGrp="1"/>
          </p:cNvSpPr>
          <p:nvPr>
            <p:ph type="body" sz="quarter" idx="12"/>
          </p:nvPr>
        </p:nvSpPr>
        <p:spPr/>
        <p:txBody>
          <a:bodyPr/>
          <a:lstStyle/>
          <a:p>
            <a:r>
              <a:rPr lang="en-US" dirty="0" err="1"/>
              <a:t>README.md</a:t>
            </a:r>
            <a:endParaRPr lang="en-US" dirty="0"/>
          </a:p>
          <a:p>
            <a:pPr lvl="1"/>
            <a:r>
              <a:rPr lang="en-US" dirty="0"/>
              <a:t>Includes information about your project</a:t>
            </a:r>
          </a:p>
          <a:p>
            <a:pPr lvl="1"/>
            <a:r>
              <a:rPr lang="en-US" dirty="0"/>
              <a:t>Markdown format</a:t>
            </a:r>
          </a:p>
          <a:p>
            <a:pPr lvl="1"/>
            <a:r>
              <a:rPr lang="en-US" dirty="0"/>
              <a:t>Can also include HTML and CSS, and can get quite complicated</a:t>
            </a:r>
          </a:p>
          <a:p>
            <a:r>
              <a:rPr lang="en-US" dirty="0"/>
              <a:t>.</a:t>
            </a:r>
            <a:r>
              <a:rPr lang="en-US" dirty="0" err="1"/>
              <a:t>gitignore</a:t>
            </a:r>
            <a:endParaRPr lang="en-US" dirty="0"/>
          </a:p>
          <a:p>
            <a:pPr lvl="1"/>
            <a:r>
              <a:rPr lang="en-US" dirty="0"/>
              <a:t>Everything that you don’t want to commit to your git history and your repo</a:t>
            </a:r>
          </a:p>
          <a:p>
            <a:pPr lvl="1"/>
            <a:r>
              <a:rPr lang="en-US" dirty="0"/>
              <a:t>Usually standard templates</a:t>
            </a:r>
          </a:p>
          <a:p>
            <a:pPr lvl="1"/>
            <a:r>
              <a:rPr lang="en-US" dirty="0"/>
              <a:t>You should include any files that contain private information such as API keys!</a:t>
            </a:r>
          </a:p>
          <a:p>
            <a:pPr lvl="1"/>
            <a:r>
              <a:rPr lang="en-US" dirty="0"/>
              <a:t>Copilot can produce this for you very easily.</a:t>
            </a:r>
          </a:p>
          <a:p>
            <a:r>
              <a:rPr lang="en-US" dirty="0"/>
              <a:t>LICENSE</a:t>
            </a:r>
          </a:p>
          <a:p>
            <a:endParaRPr lang="en-US" dirty="0"/>
          </a:p>
        </p:txBody>
      </p:sp>
    </p:spTree>
    <p:extLst>
      <p:ext uri="{BB962C8B-B14F-4D97-AF65-F5344CB8AC3E}">
        <p14:creationId xmlns:p14="http://schemas.microsoft.com/office/powerpoint/2010/main" val="130540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AC5A6-5EA7-24F0-3A27-C4DD17361B9A}"/>
              </a:ext>
            </a:extLst>
          </p:cNvPr>
          <p:cNvSpPr>
            <a:spLocks noGrp="1"/>
          </p:cNvSpPr>
          <p:nvPr>
            <p:ph type="body" sz="quarter" idx="10"/>
          </p:nvPr>
        </p:nvSpPr>
        <p:spPr/>
        <p:txBody>
          <a:bodyPr/>
          <a:lstStyle/>
          <a:p>
            <a:r>
              <a:rPr lang="en-US" dirty="0"/>
              <a:t>Software licensing</a:t>
            </a:r>
          </a:p>
        </p:txBody>
      </p:sp>
      <p:sp>
        <p:nvSpPr>
          <p:cNvPr id="3" name="Text Placeholder 2">
            <a:extLst>
              <a:ext uri="{FF2B5EF4-FFF2-40B4-BE49-F238E27FC236}">
                <a16:creationId xmlns:a16="http://schemas.microsoft.com/office/drawing/2014/main" id="{D3A7C242-96E5-A132-E00E-F389CF5D2E34}"/>
              </a:ext>
            </a:extLst>
          </p:cNvPr>
          <p:cNvSpPr>
            <a:spLocks noGrp="1"/>
          </p:cNvSpPr>
          <p:nvPr>
            <p:ph type="body" sz="quarter" idx="11"/>
          </p:nvPr>
        </p:nvSpPr>
        <p:spPr/>
        <p:txBody>
          <a:bodyPr/>
          <a:lstStyle/>
          <a:p>
            <a:r>
              <a:rPr lang="en-US" dirty="0"/>
              <a:t>Including a license in your software is critical</a:t>
            </a:r>
          </a:p>
        </p:txBody>
      </p:sp>
      <p:sp>
        <p:nvSpPr>
          <p:cNvPr id="4" name="Text Placeholder 3">
            <a:extLst>
              <a:ext uri="{FF2B5EF4-FFF2-40B4-BE49-F238E27FC236}">
                <a16:creationId xmlns:a16="http://schemas.microsoft.com/office/drawing/2014/main" id="{00C78B43-B65F-7946-538E-09E68EA43BEC}"/>
              </a:ext>
            </a:extLst>
          </p:cNvPr>
          <p:cNvSpPr>
            <a:spLocks noGrp="1"/>
          </p:cNvSpPr>
          <p:nvPr>
            <p:ph type="body" sz="quarter" idx="12"/>
          </p:nvPr>
        </p:nvSpPr>
        <p:spPr>
          <a:xfrm>
            <a:off x="503659" y="1867010"/>
            <a:ext cx="11176000" cy="4158233"/>
          </a:xfrm>
        </p:spPr>
        <p:txBody>
          <a:bodyPr>
            <a:normAutofit/>
          </a:bodyPr>
          <a:lstStyle/>
          <a:p>
            <a:pPr marL="0" indent="0" algn="ctr">
              <a:buNone/>
            </a:pPr>
            <a:r>
              <a:rPr lang="en-US" b="1" i="1" dirty="0">
                <a:solidFill>
                  <a:srgbClr val="FF0000"/>
                </a:solidFill>
              </a:rPr>
              <a:t>“When you make a creative work (which includes code), the work is under exclusive copyright by default. Unless you include a license that specifies otherwise, nobody else can copy, distribute, or modify your work without being at risk of take-downs, shake-downs, or litigation. Once the work has other contributors (each a copyright holder), ‘nobody’ starts including you.”</a:t>
            </a:r>
          </a:p>
          <a:p>
            <a:endParaRPr lang="en-US" dirty="0"/>
          </a:p>
          <a:p>
            <a:r>
              <a:rPr lang="en-US" dirty="0"/>
              <a:t>If you don’t include a license, other people can view and fork your code, but they can’t modify it or use it in any meaningful way.</a:t>
            </a:r>
          </a:p>
          <a:p>
            <a:r>
              <a:rPr lang="en-US" dirty="0"/>
              <a:t>Not allowing others to use your code is probably not what you intended by not including a license.</a:t>
            </a:r>
          </a:p>
          <a:p>
            <a:r>
              <a:rPr lang="en-US" dirty="0"/>
              <a:t>If you come across software that has no license, this means you have no permission to use, modify or share the code.</a:t>
            </a:r>
          </a:p>
          <a:p>
            <a:pPr lvl="1"/>
            <a:r>
              <a:rPr lang="en-US" dirty="0"/>
              <a:t>Ask the maintainers to include a license</a:t>
            </a:r>
          </a:p>
          <a:p>
            <a:pPr lvl="1"/>
            <a:r>
              <a:rPr lang="en-US" dirty="0"/>
              <a:t>Don’t use it</a:t>
            </a:r>
          </a:p>
          <a:p>
            <a:pPr lvl="1"/>
            <a:r>
              <a:rPr lang="en-US" dirty="0"/>
              <a:t>Negotiate a private license</a:t>
            </a:r>
          </a:p>
        </p:txBody>
      </p:sp>
      <p:sp>
        <p:nvSpPr>
          <p:cNvPr id="5" name="Rectangle 4">
            <a:extLst>
              <a:ext uri="{FF2B5EF4-FFF2-40B4-BE49-F238E27FC236}">
                <a16:creationId xmlns:a16="http://schemas.microsoft.com/office/drawing/2014/main" id="{D0B390C7-44BE-8137-18C6-053C86F2D4C6}"/>
              </a:ext>
            </a:extLst>
          </p:cNvPr>
          <p:cNvSpPr/>
          <p:nvPr/>
        </p:nvSpPr>
        <p:spPr>
          <a:xfrm>
            <a:off x="570133" y="1760045"/>
            <a:ext cx="11043051" cy="1333429"/>
          </a:xfrm>
          <a:prstGeom prst="rect">
            <a:avLst/>
          </a:prstGeom>
          <a:solidFill>
            <a:srgbClr val="C00000">
              <a:alpha val="20000"/>
            </a:srgbClr>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445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21D80C-6D21-E056-FFEC-0E254573AD7F}"/>
              </a:ext>
            </a:extLst>
          </p:cNvPr>
          <p:cNvSpPr>
            <a:spLocks noGrp="1"/>
          </p:cNvSpPr>
          <p:nvPr>
            <p:ph type="body" sz="quarter" idx="10"/>
          </p:nvPr>
        </p:nvSpPr>
        <p:spPr/>
        <p:txBody>
          <a:bodyPr/>
          <a:lstStyle/>
          <a:p>
            <a:r>
              <a:rPr lang="en-US" dirty="0"/>
              <a:t>Software licensing</a:t>
            </a:r>
          </a:p>
        </p:txBody>
      </p:sp>
      <p:sp>
        <p:nvSpPr>
          <p:cNvPr id="3" name="Text Placeholder 2">
            <a:extLst>
              <a:ext uri="{FF2B5EF4-FFF2-40B4-BE49-F238E27FC236}">
                <a16:creationId xmlns:a16="http://schemas.microsoft.com/office/drawing/2014/main" id="{2EAA3C50-99D2-8680-7C71-ED38F815B62C}"/>
              </a:ext>
            </a:extLst>
          </p:cNvPr>
          <p:cNvSpPr>
            <a:spLocks noGrp="1"/>
          </p:cNvSpPr>
          <p:nvPr>
            <p:ph type="body" sz="quarter" idx="11"/>
          </p:nvPr>
        </p:nvSpPr>
        <p:spPr/>
        <p:txBody>
          <a:bodyPr/>
          <a:lstStyle/>
          <a:p>
            <a:r>
              <a:rPr lang="en-US" dirty="0"/>
              <a:t>What types of licenses are available</a:t>
            </a:r>
          </a:p>
        </p:txBody>
      </p:sp>
      <p:sp>
        <p:nvSpPr>
          <p:cNvPr id="4" name="Text Placeholder 3">
            <a:extLst>
              <a:ext uri="{FF2B5EF4-FFF2-40B4-BE49-F238E27FC236}">
                <a16:creationId xmlns:a16="http://schemas.microsoft.com/office/drawing/2014/main" id="{696BCD64-7D07-7275-9161-A544A4FFA03A}"/>
              </a:ext>
            </a:extLst>
          </p:cNvPr>
          <p:cNvSpPr>
            <a:spLocks noGrp="1"/>
          </p:cNvSpPr>
          <p:nvPr>
            <p:ph type="body" sz="quarter" idx="12"/>
          </p:nvPr>
        </p:nvSpPr>
        <p:spPr>
          <a:xfrm>
            <a:off x="503659" y="1867010"/>
            <a:ext cx="5592341" cy="3994529"/>
          </a:xfrm>
        </p:spPr>
        <p:txBody>
          <a:bodyPr/>
          <a:lstStyle/>
          <a:p>
            <a:r>
              <a:rPr lang="en-US" dirty="0"/>
              <a:t>Community licensing</a:t>
            </a:r>
          </a:p>
          <a:p>
            <a:pPr lvl="1"/>
            <a:r>
              <a:rPr lang="en-US" dirty="0"/>
              <a:t>For when you are extending existing software, it is easiest to use the same license as the existing project.</a:t>
            </a:r>
          </a:p>
          <a:p>
            <a:r>
              <a:rPr lang="en-US" dirty="0"/>
              <a:t>Permissive licensing</a:t>
            </a:r>
          </a:p>
          <a:p>
            <a:pPr lvl="1"/>
            <a:r>
              <a:rPr lang="en-US" dirty="0"/>
              <a:t>Anybody can do anything they want with your software</a:t>
            </a:r>
          </a:p>
          <a:p>
            <a:pPr lvl="1"/>
            <a:r>
              <a:rPr lang="en-US" dirty="0"/>
              <a:t>Includes making closed source versions</a:t>
            </a:r>
          </a:p>
          <a:p>
            <a:r>
              <a:rPr lang="en-US" dirty="0"/>
              <a:t>Non-commercial licensing</a:t>
            </a:r>
          </a:p>
          <a:p>
            <a:pPr lvl="1"/>
            <a:r>
              <a:rPr lang="en-US" dirty="0"/>
              <a:t>Anybody can do almost anything with your software…</a:t>
            </a:r>
          </a:p>
          <a:p>
            <a:pPr lvl="1"/>
            <a:r>
              <a:rPr lang="en-US" dirty="0"/>
              <a:t>…except making closed source versions.</a:t>
            </a:r>
          </a:p>
        </p:txBody>
      </p:sp>
      <p:sp>
        <p:nvSpPr>
          <p:cNvPr id="6" name="Text Placeholder 3">
            <a:extLst>
              <a:ext uri="{FF2B5EF4-FFF2-40B4-BE49-F238E27FC236}">
                <a16:creationId xmlns:a16="http://schemas.microsoft.com/office/drawing/2014/main" id="{667A7450-5E4F-62F0-3B59-3CF8D4B2EAA4}"/>
              </a:ext>
            </a:extLst>
          </p:cNvPr>
          <p:cNvSpPr txBox="1">
            <a:spLocks/>
          </p:cNvSpPr>
          <p:nvPr/>
        </p:nvSpPr>
        <p:spPr>
          <a:xfrm>
            <a:off x="7674429" y="1867010"/>
            <a:ext cx="4005230" cy="3994529"/>
          </a:xfrm>
          <a:prstGeom prst="rect">
            <a:avLst/>
          </a:prstGeom>
        </p:spPr>
        <p:txBody>
          <a:bodyPr vert="horz" lIns="91440" tIns="45720" rIns="91440" bIns="45720" rtlCol="0">
            <a:normAutofit/>
          </a:bodyPr>
          <a:lstStyle>
            <a:lvl1pPr marL="380990" indent="-380990" algn="l" defTabSz="914400" rtl="0" eaLnBrk="1" latinLnBrk="0" hangingPunct="1">
              <a:lnSpc>
                <a:spcPct val="90000"/>
              </a:lnSpc>
              <a:spcBef>
                <a:spcPts val="1000"/>
              </a:spcBef>
              <a:buClr>
                <a:srgbClr val="235EE2"/>
              </a:buClr>
              <a:buSzPct val="70000"/>
              <a:buFont typeface="Courier New"/>
              <a:buChar char="o"/>
              <a:defRPr sz="1867" b="0" i="0" kern="1200" baseline="0">
                <a:solidFill>
                  <a:schemeClr val="tx1">
                    <a:lumMod val="75000"/>
                    <a:lumOff val="25000"/>
                  </a:schemeClr>
                </a:solidFill>
                <a:latin typeface="Aptos" panose="020B0004020202020204" pitchFamily="34" charset="0"/>
                <a:ea typeface="+mn-ea"/>
                <a:cs typeface="Aptos" panose="020B0004020202020204" pitchFamily="34" charset="0"/>
              </a:defRPr>
            </a:lvl1pPr>
            <a:lvl2pPr marL="685800" indent="-228600" algn="l" defTabSz="914400" rtl="0" eaLnBrk="1" latinLnBrk="0" hangingPunct="1">
              <a:lnSpc>
                <a:spcPct val="90000"/>
              </a:lnSpc>
              <a:spcBef>
                <a:spcPts val="500"/>
              </a:spcBef>
              <a:buClr>
                <a:srgbClr val="235E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Permissive licenses:</a:t>
            </a:r>
          </a:p>
          <a:p>
            <a:r>
              <a:rPr lang="en-US" dirty="0"/>
              <a:t>Apache 2.0</a:t>
            </a:r>
          </a:p>
          <a:p>
            <a:r>
              <a:rPr lang="en-US" dirty="0"/>
              <a:t>MIT</a:t>
            </a:r>
          </a:p>
          <a:p>
            <a:pPr marL="0" indent="0">
              <a:buNone/>
            </a:pPr>
            <a:endParaRPr lang="en-US" dirty="0"/>
          </a:p>
          <a:p>
            <a:pPr marL="0" indent="0">
              <a:buNone/>
            </a:pPr>
            <a:r>
              <a:rPr lang="en-US" dirty="0"/>
              <a:t>Non-commercial:</a:t>
            </a:r>
          </a:p>
          <a:p>
            <a:r>
              <a:rPr lang="en-US" dirty="0"/>
              <a:t>GNU GPLv3</a:t>
            </a:r>
          </a:p>
          <a:p>
            <a:r>
              <a:rPr lang="en-US" dirty="0"/>
              <a:t>Mozilla Public</a:t>
            </a:r>
          </a:p>
        </p:txBody>
      </p:sp>
    </p:spTree>
    <p:extLst>
      <p:ext uri="{BB962C8B-B14F-4D97-AF65-F5344CB8AC3E}">
        <p14:creationId xmlns:p14="http://schemas.microsoft.com/office/powerpoint/2010/main" val="364326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A66082-DDD2-3570-7762-BBE3001D6D83}"/>
              </a:ext>
            </a:extLst>
          </p:cNvPr>
          <p:cNvSpPr>
            <a:spLocks noGrp="1"/>
          </p:cNvSpPr>
          <p:nvPr>
            <p:ph type="body" sz="quarter" idx="10"/>
          </p:nvPr>
        </p:nvSpPr>
        <p:spPr/>
        <p:txBody>
          <a:bodyPr/>
          <a:lstStyle/>
          <a:p>
            <a:r>
              <a:rPr lang="en-US" dirty="0"/>
              <a:t>Version Control with Git and GitHub</a:t>
            </a:r>
          </a:p>
        </p:txBody>
      </p:sp>
      <p:sp>
        <p:nvSpPr>
          <p:cNvPr id="3" name="Text Placeholder 2">
            <a:extLst>
              <a:ext uri="{FF2B5EF4-FFF2-40B4-BE49-F238E27FC236}">
                <a16:creationId xmlns:a16="http://schemas.microsoft.com/office/drawing/2014/main" id="{5545FD34-DE4D-9F4F-5129-9F2FEDA9F35E}"/>
              </a:ext>
            </a:extLst>
          </p:cNvPr>
          <p:cNvSpPr>
            <a:spLocks noGrp="1"/>
          </p:cNvSpPr>
          <p:nvPr>
            <p:ph type="body" sz="quarter" idx="11"/>
          </p:nvPr>
        </p:nvSpPr>
        <p:spPr/>
        <p:txBody>
          <a:bodyPr/>
          <a:lstStyle/>
          <a:p>
            <a:r>
              <a:rPr lang="en-US" dirty="0"/>
              <a:t>Overview</a:t>
            </a:r>
          </a:p>
        </p:txBody>
      </p:sp>
      <p:sp>
        <p:nvSpPr>
          <p:cNvPr id="4" name="Text Placeholder 3">
            <a:extLst>
              <a:ext uri="{FF2B5EF4-FFF2-40B4-BE49-F238E27FC236}">
                <a16:creationId xmlns:a16="http://schemas.microsoft.com/office/drawing/2014/main" id="{B435E7AF-2B40-9C85-04C7-811324DB5461}"/>
              </a:ext>
            </a:extLst>
          </p:cNvPr>
          <p:cNvSpPr>
            <a:spLocks noGrp="1"/>
          </p:cNvSpPr>
          <p:nvPr>
            <p:ph type="body" sz="quarter" idx="12"/>
          </p:nvPr>
        </p:nvSpPr>
        <p:spPr/>
        <p:txBody>
          <a:bodyPr/>
          <a:lstStyle/>
          <a:p>
            <a:r>
              <a:rPr lang="en-US" dirty="0"/>
              <a:t>Why is version control important?</a:t>
            </a:r>
          </a:p>
          <a:p>
            <a:r>
              <a:rPr lang="en-US" dirty="0"/>
              <a:t>What are Git and GitHub?</a:t>
            </a:r>
          </a:p>
          <a:p>
            <a:pPr lvl="1"/>
            <a:r>
              <a:rPr lang="en-US" dirty="0"/>
              <a:t>Repos</a:t>
            </a:r>
          </a:p>
          <a:p>
            <a:pPr lvl="1"/>
            <a:r>
              <a:rPr lang="en-US" dirty="0"/>
              <a:t>Organizations</a:t>
            </a:r>
          </a:p>
          <a:p>
            <a:pPr lvl="1"/>
            <a:r>
              <a:rPr lang="en-US" dirty="0"/>
              <a:t>Features</a:t>
            </a:r>
          </a:p>
          <a:p>
            <a:r>
              <a:rPr lang="en-US" dirty="0"/>
              <a:t>How to integrate basic version controlling with your work</a:t>
            </a:r>
          </a:p>
          <a:p>
            <a:pPr lvl="1"/>
            <a:r>
              <a:rPr lang="en-US" dirty="0"/>
              <a:t>Development environments</a:t>
            </a:r>
          </a:p>
          <a:p>
            <a:pPr lvl="1"/>
            <a:r>
              <a:rPr lang="en-US" dirty="0"/>
              <a:t>Licensing</a:t>
            </a:r>
          </a:p>
        </p:txBody>
      </p:sp>
    </p:spTree>
    <p:extLst>
      <p:ext uri="{BB962C8B-B14F-4D97-AF65-F5344CB8AC3E}">
        <p14:creationId xmlns:p14="http://schemas.microsoft.com/office/powerpoint/2010/main" val="76391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505D42-2C88-E948-45CB-85489B692184}"/>
              </a:ext>
            </a:extLst>
          </p:cNvPr>
          <p:cNvSpPr>
            <a:spLocks noGrp="1"/>
          </p:cNvSpPr>
          <p:nvPr>
            <p:ph type="body" sz="quarter" idx="10"/>
          </p:nvPr>
        </p:nvSpPr>
        <p:spPr/>
        <p:txBody>
          <a:bodyPr/>
          <a:lstStyle/>
          <a:p>
            <a:r>
              <a:rPr lang="en-US" dirty="0"/>
              <a:t>Why is version control important?</a:t>
            </a:r>
          </a:p>
        </p:txBody>
      </p:sp>
      <p:sp>
        <p:nvSpPr>
          <p:cNvPr id="3" name="Text Placeholder 2">
            <a:extLst>
              <a:ext uri="{FF2B5EF4-FFF2-40B4-BE49-F238E27FC236}">
                <a16:creationId xmlns:a16="http://schemas.microsoft.com/office/drawing/2014/main" id="{ACD0F44F-F4CE-1FE2-E84D-9D8364CD133A}"/>
              </a:ext>
            </a:extLst>
          </p:cNvPr>
          <p:cNvSpPr>
            <a:spLocks noGrp="1"/>
          </p:cNvSpPr>
          <p:nvPr>
            <p:ph type="body" sz="quarter" idx="11"/>
          </p:nvPr>
        </p:nvSpPr>
        <p:spPr/>
        <p:txBody>
          <a:bodyPr/>
          <a:lstStyle/>
          <a:p>
            <a:r>
              <a:rPr lang="en-US" dirty="0"/>
              <a:t>VC can help you create ethical software</a:t>
            </a:r>
          </a:p>
        </p:txBody>
      </p:sp>
      <p:sp>
        <p:nvSpPr>
          <p:cNvPr id="4" name="Text Placeholder 3">
            <a:extLst>
              <a:ext uri="{FF2B5EF4-FFF2-40B4-BE49-F238E27FC236}">
                <a16:creationId xmlns:a16="http://schemas.microsoft.com/office/drawing/2014/main" id="{E268FBC5-B99D-75D8-93FE-334D0D9CD1BF}"/>
              </a:ext>
            </a:extLst>
          </p:cNvPr>
          <p:cNvSpPr>
            <a:spLocks noGrp="1"/>
          </p:cNvSpPr>
          <p:nvPr>
            <p:ph type="body" sz="quarter" idx="12"/>
          </p:nvPr>
        </p:nvSpPr>
        <p:spPr/>
        <p:txBody>
          <a:bodyPr/>
          <a:lstStyle/>
          <a:p>
            <a:r>
              <a:rPr lang="en-US" dirty="0"/>
              <a:t>UNESCO guidelines:</a:t>
            </a:r>
          </a:p>
          <a:p>
            <a:pPr lvl="1"/>
            <a:r>
              <a:rPr lang="en-US" dirty="0"/>
              <a:t>Safety and Security</a:t>
            </a:r>
          </a:p>
          <a:p>
            <a:pPr lvl="1"/>
            <a:r>
              <a:rPr lang="en-US" dirty="0"/>
              <a:t>Accountability</a:t>
            </a:r>
          </a:p>
          <a:p>
            <a:pPr lvl="1"/>
            <a:r>
              <a:rPr lang="en-US" dirty="0"/>
              <a:t>Transparency and </a:t>
            </a:r>
            <a:r>
              <a:rPr lang="en-US" dirty="0" err="1"/>
              <a:t>explainability</a:t>
            </a:r>
            <a:endParaRPr lang="en-US" dirty="0"/>
          </a:p>
          <a:p>
            <a:r>
              <a:rPr lang="en-US" dirty="0"/>
              <a:t>FAIR</a:t>
            </a:r>
          </a:p>
          <a:p>
            <a:pPr lvl="1"/>
            <a:r>
              <a:rPr lang="en-US" dirty="0"/>
              <a:t>Your software will be findable</a:t>
            </a:r>
          </a:p>
          <a:p>
            <a:pPr lvl="1"/>
            <a:r>
              <a:rPr lang="en-US" dirty="0"/>
              <a:t>People can use your software, or modify it or build on top of it</a:t>
            </a:r>
          </a:p>
          <a:p>
            <a:r>
              <a:rPr lang="en-US" dirty="0"/>
              <a:t>Personal benefits</a:t>
            </a:r>
          </a:p>
          <a:p>
            <a:pPr lvl="1"/>
            <a:r>
              <a:rPr lang="en-US" dirty="0"/>
              <a:t>You can undo catastrophic mistakes!</a:t>
            </a:r>
          </a:p>
          <a:p>
            <a:pPr lvl="1"/>
            <a:r>
              <a:rPr lang="en-US" dirty="0"/>
              <a:t>Another route for community engagement.</a:t>
            </a:r>
          </a:p>
          <a:p>
            <a:pPr lvl="1"/>
            <a:r>
              <a:rPr lang="en-US" dirty="0"/>
              <a:t>Required in industry</a:t>
            </a:r>
          </a:p>
          <a:p>
            <a:pPr lvl="1"/>
            <a:endParaRPr lang="en-US" dirty="0"/>
          </a:p>
        </p:txBody>
      </p:sp>
    </p:spTree>
    <p:extLst>
      <p:ext uri="{BB962C8B-B14F-4D97-AF65-F5344CB8AC3E}">
        <p14:creationId xmlns:p14="http://schemas.microsoft.com/office/powerpoint/2010/main" val="165307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1BC30A-57F5-8626-2852-FFC83BF85D2B}"/>
              </a:ext>
            </a:extLst>
          </p:cNvPr>
          <p:cNvSpPr>
            <a:spLocks noGrp="1"/>
          </p:cNvSpPr>
          <p:nvPr>
            <p:ph type="body" sz="quarter" idx="10"/>
          </p:nvPr>
        </p:nvSpPr>
        <p:spPr/>
        <p:txBody>
          <a:bodyPr/>
          <a:lstStyle/>
          <a:p>
            <a:r>
              <a:rPr lang="en-US" dirty="0"/>
              <a:t>Git</a:t>
            </a:r>
          </a:p>
        </p:txBody>
      </p:sp>
      <p:sp>
        <p:nvSpPr>
          <p:cNvPr id="3" name="Text Placeholder 2">
            <a:extLst>
              <a:ext uri="{FF2B5EF4-FFF2-40B4-BE49-F238E27FC236}">
                <a16:creationId xmlns:a16="http://schemas.microsoft.com/office/drawing/2014/main" id="{335D149B-9A23-8A69-F5C2-0F57B1269665}"/>
              </a:ext>
            </a:extLst>
          </p:cNvPr>
          <p:cNvSpPr>
            <a:spLocks noGrp="1"/>
          </p:cNvSpPr>
          <p:nvPr>
            <p:ph type="body" sz="quarter" idx="11"/>
          </p:nvPr>
        </p:nvSpPr>
        <p:spPr/>
        <p:txBody>
          <a:bodyPr/>
          <a:lstStyle/>
          <a:p>
            <a:r>
              <a:rPr lang="en-US" dirty="0"/>
              <a:t>About Git</a:t>
            </a:r>
          </a:p>
        </p:txBody>
      </p:sp>
      <p:sp>
        <p:nvSpPr>
          <p:cNvPr id="4" name="Text Placeholder 3">
            <a:extLst>
              <a:ext uri="{FF2B5EF4-FFF2-40B4-BE49-F238E27FC236}">
                <a16:creationId xmlns:a16="http://schemas.microsoft.com/office/drawing/2014/main" id="{8CBB43CE-5283-E063-0381-8C6C2E22DC2B}"/>
              </a:ext>
            </a:extLst>
          </p:cNvPr>
          <p:cNvSpPr>
            <a:spLocks noGrp="1"/>
          </p:cNvSpPr>
          <p:nvPr>
            <p:ph type="body" sz="quarter" idx="12"/>
          </p:nvPr>
        </p:nvSpPr>
        <p:spPr/>
        <p:txBody>
          <a:bodyPr/>
          <a:lstStyle/>
          <a:p>
            <a:r>
              <a:rPr lang="en-US" dirty="0"/>
              <a:t>Git helps us keep track of versions of files.</a:t>
            </a:r>
          </a:p>
          <a:p>
            <a:r>
              <a:rPr lang="en-US" dirty="0"/>
              <a:t>Git is very useful if you are working with many collaborators.</a:t>
            </a:r>
          </a:p>
          <a:p>
            <a:r>
              <a:rPr lang="en-US" dirty="0"/>
              <a:t>Relatively straight-forward to use, but can come with some headaches.</a:t>
            </a:r>
          </a:p>
          <a:p>
            <a:r>
              <a:rPr lang="en-US" dirty="0"/>
              <a:t>Through the course material, we will explore most of the git commands that you will need throughout your life.</a:t>
            </a:r>
          </a:p>
          <a:p>
            <a:r>
              <a:rPr lang="en-US" dirty="0"/>
              <a:t>Good rules:</a:t>
            </a:r>
          </a:p>
          <a:p>
            <a:pPr lvl="1"/>
            <a:r>
              <a:rPr lang="en-US" dirty="0"/>
              <a:t>Have a main branch and a dev branch</a:t>
            </a:r>
          </a:p>
          <a:p>
            <a:pPr lvl="1"/>
            <a:r>
              <a:rPr lang="en-US" dirty="0"/>
              <a:t>Commit often, and when you have working code</a:t>
            </a:r>
          </a:p>
          <a:p>
            <a:pPr lvl="1"/>
            <a:r>
              <a:rPr lang="en-US" dirty="0"/>
              <a:t>Amend commits if they are similar</a:t>
            </a:r>
          </a:p>
          <a:p>
            <a:pPr lvl="1"/>
            <a:endParaRPr lang="en-US" dirty="0"/>
          </a:p>
        </p:txBody>
      </p:sp>
      <p:pic>
        <p:nvPicPr>
          <p:cNvPr id="2050" name="Picture 2" descr="Git - Logo Downloads">
            <a:extLst>
              <a:ext uri="{FF2B5EF4-FFF2-40B4-BE49-F238E27FC236}">
                <a16:creationId xmlns:a16="http://schemas.microsoft.com/office/drawing/2014/main" id="{F00B5A16-2108-92FE-D8AB-D93C1A354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939" y="410366"/>
            <a:ext cx="438492" cy="43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93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F9A90C-2F9F-9444-4134-5535189504A2}"/>
              </a:ext>
            </a:extLst>
          </p:cNvPr>
          <p:cNvSpPr>
            <a:spLocks noGrp="1"/>
          </p:cNvSpPr>
          <p:nvPr>
            <p:ph type="body" sz="quarter" idx="10"/>
          </p:nvPr>
        </p:nvSpPr>
        <p:spPr/>
        <p:txBody>
          <a:bodyPr/>
          <a:lstStyle/>
          <a:p>
            <a:r>
              <a:rPr lang="en-US" dirty="0"/>
              <a:t>An introduction to GitHub</a:t>
            </a:r>
          </a:p>
        </p:txBody>
      </p:sp>
      <p:sp>
        <p:nvSpPr>
          <p:cNvPr id="3" name="Text Placeholder 2">
            <a:extLst>
              <a:ext uri="{FF2B5EF4-FFF2-40B4-BE49-F238E27FC236}">
                <a16:creationId xmlns:a16="http://schemas.microsoft.com/office/drawing/2014/main" id="{ACF25453-4E02-29FD-6ADF-93E97828B70F}"/>
              </a:ext>
            </a:extLst>
          </p:cNvPr>
          <p:cNvSpPr>
            <a:spLocks noGrp="1"/>
          </p:cNvSpPr>
          <p:nvPr>
            <p:ph type="body" sz="quarter" idx="11"/>
          </p:nvPr>
        </p:nvSpPr>
        <p:spPr/>
        <p:txBody>
          <a:bodyPr/>
          <a:lstStyle/>
          <a:p>
            <a:r>
              <a:rPr lang="en-US" dirty="0"/>
              <a:t>A number of version control repositories exist:</a:t>
            </a:r>
          </a:p>
        </p:txBody>
      </p:sp>
      <p:pic>
        <p:nvPicPr>
          <p:cNvPr id="1028" name="Picture 4" descr="Was ist GitHub?">
            <a:extLst>
              <a:ext uri="{FF2B5EF4-FFF2-40B4-BE49-F238E27FC236}">
                <a16:creationId xmlns:a16="http://schemas.microsoft.com/office/drawing/2014/main" id="{F936B48B-D540-7FAC-2561-7493613CC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40" y="1745437"/>
            <a:ext cx="4302975" cy="14307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most-comprehensive AI-powered DevSecOps platform | GitLab">
            <a:extLst>
              <a:ext uri="{FF2B5EF4-FFF2-40B4-BE49-F238E27FC236}">
                <a16:creationId xmlns:a16="http://schemas.microsoft.com/office/drawing/2014/main" id="{1DFB07F9-DF99-1DC4-3A85-8D1686418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8178" y="1980842"/>
            <a:ext cx="4147046" cy="9069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B810056-51E4-2F74-0DC3-316F6876E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659" y="3681825"/>
            <a:ext cx="4462887" cy="6289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ourceForge.net | 16x">
            <a:extLst>
              <a:ext uri="{FF2B5EF4-FFF2-40B4-BE49-F238E27FC236}">
                <a16:creationId xmlns:a16="http://schemas.microsoft.com/office/drawing/2014/main" id="{27A25B7C-6B66-8985-B8DF-0A37821DAB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0321" y="3509057"/>
            <a:ext cx="6052434" cy="99472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hat is Azure DevOps?. DevOps — the combination of the teams… | by Ajesh  Martin | featurepreneur | Medium">
            <a:extLst>
              <a:ext uri="{FF2B5EF4-FFF2-40B4-BE49-F238E27FC236}">
                <a16:creationId xmlns:a16="http://schemas.microsoft.com/office/drawing/2014/main" id="{DBA2C229-1EB4-80A7-3E57-EADE79D913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3266" y="4653735"/>
            <a:ext cx="2753280" cy="1720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itHub - Shared-Inc/CloudForge: CloudForge is a super simple, lightweight  HTML templating engine for Node.js. It's built on top of doT.js with  reusable component support, build output minification and lightning fast  Sass compilation.">
            <a:extLst>
              <a:ext uri="{FF2B5EF4-FFF2-40B4-BE49-F238E27FC236}">
                <a16:creationId xmlns:a16="http://schemas.microsoft.com/office/drawing/2014/main" id="{21381457-EA84-6F1F-058C-AA34DA0D37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0999" y="4816471"/>
            <a:ext cx="4371078" cy="1395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6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9E169E-6F4A-9C08-1237-06CA3FFB7B76}"/>
              </a:ext>
            </a:extLst>
          </p:cNvPr>
          <p:cNvSpPr>
            <a:spLocks noGrp="1"/>
          </p:cNvSpPr>
          <p:nvPr>
            <p:ph type="body" sz="quarter" idx="10"/>
          </p:nvPr>
        </p:nvSpPr>
        <p:spPr/>
        <p:txBody>
          <a:bodyPr/>
          <a:lstStyle/>
          <a:p>
            <a:r>
              <a:rPr lang="en-US" dirty="0"/>
              <a:t>Why GitHub?</a:t>
            </a:r>
          </a:p>
        </p:txBody>
      </p:sp>
      <p:sp>
        <p:nvSpPr>
          <p:cNvPr id="3" name="Text Placeholder 2">
            <a:extLst>
              <a:ext uri="{FF2B5EF4-FFF2-40B4-BE49-F238E27FC236}">
                <a16:creationId xmlns:a16="http://schemas.microsoft.com/office/drawing/2014/main" id="{15DA903D-3AA6-5AFD-021C-ACD151D00D32}"/>
              </a:ext>
            </a:extLst>
          </p:cNvPr>
          <p:cNvSpPr>
            <a:spLocks noGrp="1"/>
          </p:cNvSpPr>
          <p:nvPr>
            <p:ph type="body" sz="quarter" idx="11"/>
          </p:nvPr>
        </p:nvSpPr>
        <p:spPr/>
        <p:txBody>
          <a:bodyPr>
            <a:normAutofit fontScale="92500"/>
          </a:bodyPr>
          <a:lstStyle/>
          <a:p>
            <a:r>
              <a:rPr lang="en-US" dirty="0"/>
              <a:t>GitHub has emerged as the front-runner in digital version control repositories.</a:t>
            </a:r>
          </a:p>
        </p:txBody>
      </p:sp>
      <p:sp>
        <p:nvSpPr>
          <p:cNvPr id="4" name="Text Placeholder 3">
            <a:extLst>
              <a:ext uri="{FF2B5EF4-FFF2-40B4-BE49-F238E27FC236}">
                <a16:creationId xmlns:a16="http://schemas.microsoft.com/office/drawing/2014/main" id="{F11F3C45-F6F3-1B90-AD70-5389BE3B218C}"/>
              </a:ext>
            </a:extLst>
          </p:cNvPr>
          <p:cNvSpPr>
            <a:spLocks noGrp="1"/>
          </p:cNvSpPr>
          <p:nvPr>
            <p:ph type="body" sz="quarter" idx="12"/>
          </p:nvPr>
        </p:nvSpPr>
        <p:spPr/>
        <p:txBody>
          <a:bodyPr/>
          <a:lstStyle/>
          <a:p>
            <a:r>
              <a:rPr lang="en-US" dirty="0"/>
              <a:t>Early advantage</a:t>
            </a:r>
          </a:p>
          <a:p>
            <a:r>
              <a:rPr lang="en-US" dirty="0"/>
              <a:t>User-friendly UI</a:t>
            </a:r>
          </a:p>
          <a:p>
            <a:r>
              <a:rPr lang="en-US" dirty="0"/>
              <a:t>Ecosystem and integrations</a:t>
            </a:r>
          </a:p>
          <a:p>
            <a:r>
              <a:rPr lang="en-US" dirty="0"/>
              <a:t>Strong community</a:t>
            </a:r>
          </a:p>
          <a:p>
            <a:r>
              <a:rPr lang="en-US" dirty="0"/>
              <a:t>Microsoft acquisition</a:t>
            </a:r>
          </a:p>
          <a:p>
            <a:endParaRPr lang="en-US" dirty="0"/>
          </a:p>
          <a:p>
            <a:pPr marL="0" indent="0">
              <a:buNone/>
            </a:pPr>
            <a:r>
              <a:rPr lang="en-US" dirty="0"/>
              <a:t>These reasons make GitHub a relatively safe choice for software developers to store remote versions of their code.</a:t>
            </a:r>
          </a:p>
        </p:txBody>
      </p:sp>
    </p:spTree>
    <p:extLst>
      <p:ext uri="{BB962C8B-B14F-4D97-AF65-F5344CB8AC3E}">
        <p14:creationId xmlns:p14="http://schemas.microsoft.com/office/powerpoint/2010/main" val="150115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A1AC26-8F65-FE90-8220-57042AF29B87}"/>
              </a:ext>
            </a:extLst>
          </p:cNvPr>
          <p:cNvSpPr>
            <a:spLocks noGrp="1"/>
          </p:cNvSpPr>
          <p:nvPr>
            <p:ph type="body" sz="quarter" idx="10"/>
          </p:nvPr>
        </p:nvSpPr>
        <p:spPr/>
        <p:txBody>
          <a:bodyPr/>
          <a:lstStyle/>
          <a:p>
            <a:r>
              <a:rPr lang="en-US" dirty="0"/>
              <a:t>Developing code</a:t>
            </a:r>
          </a:p>
        </p:txBody>
      </p:sp>
      <p:sp>
        <p:nvSpPr>
          <p:cNvPr id="3" name="Text Placeholder 2">
            <a:extLst>
              <a:ext uri="{FF2B5EF4-FFF2-40B4-BE49-F238E27FC236}">
                <a16:creationId xmlns:a16="http://schemas.microsoft.com/office/drawing/2014/main" id="{0A801CF8-5F7F-AAFD-31C1-6C96F0C6A1DC}"/>
              </a:ext>
            </a:extLst>
          </p:cNvPr>
          <p:cNvSpPr>
            <a:spLocks noGrp="1"/>
          </p:cNvSpPr>
          <p:nvPr>
            <p:ph type="body" sz="quarter" idx="11"/>
          </p:nvPr>
        </p:nvSpPr>
        <p:spPr/>
        <p:txBody>
          <a:bodyPr/>
          <a:lstStyle/>
          <a:p>
            <a:r>
              <a:rPr lang="en-US" dirty="0"/>
              <a:t>There are many ways to develop Python code:</a:t>
            </a:r>
          </a:p>
        </p:txBody>
      </p:sp>
      <p:pic>
        <p:nvPicPr>
          <p:cNvPr id="2050" name="Picture 2" descr="Project Jupyter - Wikipedia">
            <a:extLst>
              <a:ext uri="{FF2B5EF4-FFF2-40B4-BE49-F238E27FC236}">
                <a16:creationId xmlns:a16="http://schemas.microsoft.com/office/drawing/2014/main" id="{26DCC56A-41B9-DB83-5B2E-4B67A888E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76" y="1625746"/>
            <a:ext cx="1861579" cy="2157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ython Tool Review: Using PyCharm for Python Development - and More |  Caktus Group">
            <a:extLst>
              <a:ext uri="{FF2B5EF4-FFF2-40B4-BE49-F238E27FC236}">
                <a16:creationId xmlns:a16="http://schemas.microsoft.com/office/drawing/2014/main" id="{545251B2-9A5C-3A7D-0CB7-6664F0E06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946" y="4005824"/>
            <a:ext cx="1661724" cy="16617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pyder (software) - Wikipedia">
            <a:extLst>
              <a:ext uri="{FF2B5EF4-FFF2-40B4-BE49-F238E27FC236}">
                <a16:creationId xmlns:a16="http://schemas.microsoft.com/office/drawing/2014/main" id="{E79743DE-1D76-5692-6CDD-F6D34A6E6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407" y="4102541"/>
            <a:ext cx="4040091" cy="20200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87A6C68-2B21-E94C-AA9C-71D87AD9DD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8400" y="1898364"/>
            <a:ext cx="1760724" cy="16125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 Studio - Wikipedia">
            <a:extLst>
              <a:ext uri="{FF2B5EF4-FFF2-40B4-BE49-F238E27FC236}">
                <a16:creationId xmlns:a16="http://schemas.microsoft.com/office/drawing/2014/main" id="{94DD1084-4EC7-9BAE-247E-598D626FF7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74589" y="1146008"/>
            <a:ext cx="2286235" cy="2286235"/>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CADD5119-FA5D-2670-B596-813EB7CAD50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44419" y="3642505"/>
            <a:ext cx="2069487" cy="2069487"/>
          </a:xfrm>
          <a:prstGeom prst="rect">
            <a:avLst/>
          </a:prstGeom>
        </p:spPr>
      </p:pic>
      <p:pic>
        <p:nvPicPr>
          <p:cNvPr id="2062" name="Picture 14">
            <a:extLst>
              <a:ext uri="{FF2B5EF4-FFF2-40B4-BE49-F238E27FC236}">
                <a16:creationId xmlns:a16="http://schemas.microsoft.com/office/drawing/2014/main" id="{41175E11-0647-F9E2-C61A-206AB4EAA3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75771" y="1865490"/>
            <a:ext cx="1804897" cy="180824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GNU nano - Wikipedia">
            <a:extLst>
              <a:ext uri="{FF2B5EF4-FFF2-40B4-BE49-F238E27FC236}">
                <a16:creationId xmlns:a16="http://schemas.microsoft.com/office/drawing/2014/main" id="{3DE328DD-208B-0997-57B8-87E29D3CF7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5924" y="4238196"/>
            <a:ext cx="2069487" cy="206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8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B34BC6-BE55-C627-C81C-C109F83AFA85}"/>
              </a:ext>
            </a:extLst>
          </p:cNvPr>
          <p:cNvSpPr>
            <a:spLocks noGrp="1"/>
          </p:cNvSpPr>
          <p:nvPr>
            <p:ph type="body" sz="quarter" idx="10"/>
          </p:nvPr>
        </p:nvSpPr>
        <p:spPr/>
        <p:txBody>
          <a:bodyPr/>
          <a:lstStyle/>
          <a:p>
            <a:r>
              <a:rPr lang="en-US" dirty="0"/>
              <a:t>Developing code</a:t>
            </a:r>
          </a:p>
        </p:txBody>
      </p:sp>
      <p:sp>
        <p:nvSpPr>
          <p:cNvPr id="3" name="Text Placeholder 2">
            <a:extLst>
              <a:ext uri="{FF2B5EF4-FFF2-40B4-BE49-F238E27FC236}">
                <a16:creationId xmlns:a16="http://schemas.microsoft.com/office/drawing/2014/main" id="{F355D84D-AD41-41DC-7194-E14AC1002C2B}"/>
              </a:ext>
            </a:extLst>
          </p:cNvPr>
          <p:cNvSpPr>
            <a:spLocks noGrp="1"/>
          </p:cNvSpPr>
          <p:nvPr>
            <p:ph type="body" sz="quarter" idx="11"/>
          </p:nvPr>
        </p:nvSpPr>
        <p:spPr/>
        <p:txBody>
          <a:bodyPr/>
          <a:lstStyle/>
          <a:p>
            <a:r>
              <a:rPr lang="en-US" dirty="0"/>
              <a:t>We use Visual Studio Code</a:t>
            </a:r>
          </a:p>
        </p:txBody>
      </p:sp>
      <p:sp>
        <p:nvSpPr>
          <p:cNvPr id="4" name="Text Placeholder 3">
            <a:extLst>
              <a:ext uri="{FF2B5EF4-FFF2-40B4-BE49-F238E27FC236}">
                <a16:creationId xmlns:a16="http://schemas.microsoft.com/office/drawing/2014/main" id="{8D202832-B504-7333-315E-80539E672A93}"/>
              </a:ext>
            </a:extLst>
          </p:cNvPr>
          <p:cNvSpPr>
            <a:spLocks noGrp="1"/>
          </p:cNvSpPr>
          <p:nvPr>
            <p:ph type="body" sz="quarter" idx="12"/>
          </p:nvPr>
        </p:nvSpPr>
        <p:spPr/>
        <p:txBody>
          <a:bodyPr/>
          <a:lstStyle/>
          <a:p>
            <a:r>
              <a:rPr lang="en-US" dirty="0"/>
              <a:t>Lightweight, and faster than some other environments.</a:t>
            </a:r>
          </a:p>
          <a:p>
            <a:r>
              <a:rPr lang="en-US" dirty="0"/>
              <a:t>Not restricted to a single language.</a:t>
            </a:r>
          </a:p>
          <a:p>
            <a:r>
              <a:rPr lang="en-US" dirty="0"/>
              <a:t>Has a debugger and terminal.</a:t>
            </a:r>
          </a:p>
          <a:p>
            <a:r>
              <a:rPr lang="en-US" dirty="0"/>
              <a:t>Extensions:</a:t>
            </a:r>
          </a:p>
          <a:p>
            <a:pPr lvl="1"/>
            <a:r>
              <a:rPr lang="en-US" dirty="0" err="1"/>
              <a:t>Jupyter</a:t>
            </a:r>
            <a:endParaRPr lang="en-US" dirty="0"/>
          </a:p>
          <a:p>
            <a:pPr lvl="1"/>
            <a:r>
              <a:rPr lang="en-US" dirty="0"/>
              <a:t>Remote development and cloud integration</a:t>
            </a:r>
          </a:p>
          <a:p>
            <a:pPr lvl="1"/>
            <a:r>
              <a:rPr lang="en-US" dirty="0"/>
              <a:t>VC and GitHub integration</a:t>
            </a:r>
          </a:p>
          <a:p>
            <a:pPr lvl="1"/>
            <a:r>
              <a:rPr lang="en-US" dirty="0"/>
              <a:t>Copilot</a:t>
            </a:r>
          </a:p>
          <a:p>
            <a:r>
              <a:rPr lang="en-US" dirty="0"/>
              <a:t>Lots of nice themes!</a:t>
            </a:r>
          </a:p>
        </p:txBody>
      </p:sp>
      <p:pic>
        <p:nvPicPr>
          <p:cNvPr id="5" name="Graphic 4">
            <a:extLst>
              <a:ext uri="{FF2B5EF4-FFF2-40B4-BE49-F238E27FC236}">
                <a16:creationId xmlns:a16="http://schemas.microsoft.com/office/drawing/2014/main" id="{54F296BD-01D8-2F3E-6F91-3DB14105C4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2114" y="1146008"/>
            <a:ext cx="416347" cy="416347"/>
          </a:xfrm>
          <a:prstGeom prst="rect">
            <a:avLst/>
          </a:prstGeom>
        </p:spPr>
      </p:pic>
    </p:spTree>
    <p:extLst>
      <p:ext uri="{BB962C8B-B14F-4D97-AF65-F5344CB8AC3E}">
        <p14:creationId xmlns:p14="http://schemas.microsoft.com/office/powerpoint/2010/main" val="396058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F5439A-7606-7362-388E-E43FFCC7E303}"/>
              </a:ext>
            </a:extLst>
          </p:cNvPr>
          <p:cNvSpPr>
            <a:spLocks noGrp="1"/>
          </p:cNvSpPr>
          <p:nvPr>
            <p:ph type="body" sz="quarter" idx="10"/>
          </p:nvPr>
        </p:nvSpPr>
        <p:spPr/>
        <p:txBody>
          <a:bodyPr/>
          <a:lstStyle/>
          <a:p>
            <a:r>
              <a:rPr lang="en-US" dirty="0"/>
              <a:t>An aside about Copilot…</a:t>
            </a:r>
          </a:p>
        </p:txBody>
      </p:sp>
      <p:sp>
        <p:nvSpPr>
          <p:cNvPr id="3" name="Text Placeholder 2">
            <a:extLst>
              <a:ext uri="{FF2B5EF4-FFF2-40B4-BE49-F238E27FC236}">
                <a16:creationId xmlns:a16="http://schemas.microsoft.com/office/drawing/2014/main" id="{79E6F465-2CC9-4B66-C2DD-109B2F2863CD}"/>
              </a:ext>
            </a:extLst>
          </p:cNvPr>
          <p:cNvSpPr>
            <a:spLocks noGrp="1"/>
          </p:cNvSpPr>
          <p:nvPr>
            <p:ph type="body" sz="quarter" idx="11"/>
          </p:nvPr>
        </p:nvSpPr>
        <p:spPr/>
        <p:txBody>
          <a:bodyPr/>
          <a:lstStyle/>
          <a:p>
            <a:r>
              <a:rPr lang="en-US" dirty="0"/>
              <a:t>Should you use it…?</a:t>
            </a:r>
          </a:p>
        </p:txBody>
      </p:sp>
      <p:sp>
        <p:nvSpPr>
          <p:cNvPr id="4" name="Text Placeholder 3">
            <a:extLst>
              <a:ext uri="{FF2B5EF4-FFF2-40B4-BE49-F238E27FC236}">
                <a16:creationId xmlns:a16="http://schemas.microsoft.com/office/drawing/2014/main" id="{3BE67CF5-FC98-DD7C-4F00-36C1C06C9712}"/>
              </a:ext>
            </a:extLst>
          </p:cNvPr>
          <p:cNvSpPr>
            <a:spLocks noGrp="1"/>
          </p:cNvSpPr>
          <p:nvPr>
            <p:ph type="body" sz="quarter" idx="12"/>
          </p:nvPr>
        </p:nvSpPr>
        <p:spPr/>
        <p:txBody>
          <a:bodyPr>
            <a:normAutofit lnSpcReduction="10000"/>
          </a:bodyPr>
          <a:lstStyle/>
          <a:p>
            <a:r>
              <a:rPr lang="en-US" dirty="0"/>
              <a:t>Advantages</a:t>
            </a:r>
          </a:p>
          <a:p>
            <a:pPr lvl="1"/>
            <a:r>
              <a:rPr lang="en-US" dirty="0"/>
              <a:t>Reduces the time to write relatively straight-forward bits of code</a:t>
            </a:r>
          </a:p>
          <a:p>
            <a:pPr lvl="1"/>
            <a:r>
              <a:rPr lang="en-US" dirty="0"/>
              <a:t>Substitute for spending time digging through stack overflow or the documentation</a:t>
            </a:r>
          </a:p>
          <a:p>
            <a:pPr lvl="1"/>
            <a:r>
              <a:rPr lang="en-US" dirty="0"/>
              <a:t>Write basic test cases</a:t>
            </a:r>
          </a:p>
          <a:p>
            <a:pPr lvl="1"/>
            <a:r>
              <a:rPr lang="en-US" dirty="0"/>
              <a:t>Find issues with code, and help optimize</a:t>
            </a:r>
          </a:p>
          <a:p>
            <a:pPr lvl="1"/>
            <a:r>
              <a:rPr lang="en-US" dirty="0"/>
              <a:t>Great for learning new things</a:t>
            </a:r>
          </a:p>
          <a:p>
            <a:r>
              <a:rPr lang="en-US" dirty="0"/>
              <a:t>Disadvantages</a:t>
            </a:r>
          </a:p>
          <a:p>
            <a:pPr lvl="1"/>
            <a:r>
              <a:rPr lang="en-US" dirty="0"/>
              <a:t>Sometimes produces nonsense – susceptible to hallucination, just like other LLMs</a:t>
            </a:r>
          </a:p>
          <a:p>
            <a:pPr lvl="1"/>
            <a:r>
              <a:rPr lang="en-US" dirty="0"/>
              <a:t>At the mercy of Microsoft updating or nerfing</a:t>
            </a:r>
          </a:p>
          <a:p>
            <a:pPr lvl="1"/>
            <a:r>
              <a:rPr lang="en-US" dirty="0"/>
              <a:t>Potential to waste time looking for faulty code</a:t>
            </a:r>
          </a:p>
          <a:p>
            <a:pPr lvl="1"/>
            <a:endParaRPr lang="en-US" dirty="0"/>
          </a:p>
          <a:p>
            <a:r>
              <a:rPr lang="en-US" dirty="0"/>
              <a:t>Remember…</a:t>
            </a:r>
          </a:p>
          <a:p>
            <a:pPr lvl="1"/>
            <a:r>
              <a:rPr lang="en-US" dirty="0"/>
              <a:t>Human-in-the-loop</a:t>
            </a:r>
          </a:p>
          <a:p>
            <a:pPr lvl="1"/>
            <a:r>
              <a:rPr lang="en-US" dirty="0"/>
              <a:t>It is not a substitute for understanding</a:t>
            </a:r>
          </a:p>
        </p:txBody>
      </p:sp>
      <p:pic>
        <p:nvPicPr>
          <p:cNvPr id="4098" name="Picture 2">
            <a:extLst>
              <a:ext uri="{FF2B5EF4-FFF2-40B4-BE49-F238E27FC236}">
                <a16:creationId xmlns:a16="http://schemas.microsoft.com/office/drawing/2014/main" id="{A8AF4861-3369-63C2-4BE9-AF9B22A46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436" y="321805"/>
            <a:ext cx="631654" cy="5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90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2522</Words>
  <Application>Microsoft Macintosh PowerPoint</Application>
  <PresentationFormat>Widescreen</PresentationFormat>
  <Paragraphs>210</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Avenir Book</vt:lpstr>
      <vt:lpstr>Avenir Heavy</vt:lpstr>
      <vt:lpstr>Courier New</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1</cp:revision>
  <dcterms:created xsi:type="dcterms:W3CDTF">2024-04-29T13:58:24Z</dcterms:created>
  <dcterms:modified xsi:type="dcterms:W3CDTF">2024-04-29T13:59:11Z</dcterms:modified>
</cp:coreProperties>
</file>