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334" r:id="rId2"/>
    <p:sldId id="341" r:id="rId3"/>
    <p:sldId id="337" r:id="rId4"/>
    <p:sldId id="338" r:id="rId5"/>
    <p:sldId id="339" r:id="rId6"/>
    <p:sldId id="340" r:id="rId7"/>
    <p:sldId id="33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66"/>
    <p:restoredTop sz="94130"/>
  </p:normalViewPr>
  <p:slideViewPr>
    <p:cSldViewPr snapToGrid="0">
      <p:cViewPr varScale="1">
        <p:scale>
          <a:sx n="72" d="100"/>
          <a:sy n="72" d="100"/>
        </p:scale>
        <p:origin x="15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7046E-D6F2-1049-BB25-A2A4A582DC69}" type="datetimeFigureOut">
              <a:rPr lang="en-US" smtClean="0"/>
              <a:t>4/29/24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543D9F-B799-F54A-B6BC-FD8644035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54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1:10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5232F6-B76B-E748-9DF9-431B1E2F1F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0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here are some of the tools we were talking about earlier. What would you want from a good tool? What features would you want it to support. So here are 9 things you might want out of a tool in python.</a:t>
            </a:r>
          </a:p>
          <a:p>
            <a:endParaRPr lang="en-US" dirty="0"/>
          </a:p>
          <a:p>
            <a:r>
              <a:rPr lang="en-US" dirty="0"/>
              <a:t>Of these features </a:t>
            </a:r>
            <a:r>
              <a:rPr lang="en-US" dirty="0" err="1"/>
              <a:t>conda</a:t>
            </a:r>
            <a:r>
              <a:rPr lang="en-US" dirty="0"/>
              <a:t> does not support </a:t>
            </a:r>
            <a:r>
              <a:rPr lang="en-US" dirty="0" err="1"/>
              <a:t>pyproject.toml</a:t>
            </a:r>
            <a:r>
              <a:rPr lang="en-US" dirty="0"/>
              <a:t> or </a:t>
            </a:r>
            <a:r>
              <a:rPr lang="en-US" dirty="0" err="1"/>
              <a:t>PyPI</a:t>
            </a:r>
            <a:r>
              <a:rPr lang="en-US" dirty="0"/>
              <a:t> (although, some evidence from the </a:t>
            </a:r>
            <a:r>
              <a:rPr lang="en-US" dirty="0" err="1"/>
              <a:t>conda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 page suggests they may be working on this)…</a:t>
            </a:r>
          </a:p>
          <a:p>
            <a:endParaRPr lang="en-US" dirty="0"/>
          </a:p>
          <a:p>
            <a:r>
              <a:rPr lang="en-US" dirty="0"/>
              <a:t>To build packages with </a:t>
            </a:r>
            <a:r>
              <a:rPr lang="en-US" dirty="0" err="1"/>
              <a:t>conda</a:t>
            </a:r>
            <a:r>
              <a:rPr lang="en-US" dirty="0"/>
              <a:t> requires an additional tool </a:t>
            </a:r>
            <a:r>
              <a:rPr lang="en-US" dirty="0" err="1"/>
              <a:t>conda</a:t>
            </a:r>
            <a:r>
              <a:rPr lang="en-US" dirty="0"/>
              <a:t>-build.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5232F6-B76B-E748-9DF9-431B1E2F1F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74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Anaconda used to be the go-to for scientific software, and it’s still quite popular today.</a:t>
            </a:r>
          </a:p>
          <a:p>
            <a:endParaRPr lang="en-US" dirty="0"/>
          </a:p>
          <a:p>
            <a:r>
              <a:rPr lang="en-US" dirty="0"/>
              <a:t>Anaconda itself is very bloated and comes with something like 2GiB of installs. There is an alternative: </a:t>
            </a:r>
            <a:r>
              <a:rPr lang="en-US" dirty="0" err="1"/>
              <a:t>miniconda</a:t>
            </a:r>
            <a:r>
              <a:rPr lang="en-US" dirty="0"/>
              <a:t>, which is lightweight. However it still comes with the downsides mentioned in the previous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5232F6-B76B-E748-9DF9-431B1E2F1F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05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5232F6-B76B-E748-9DF9-431B1E2F1F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42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we talked about important files for </a:t>
            </a:r>
            <a:r>
              <a:rPr lang="en-US" dirty="0" err="1"/>
              <a:t>github</a:t>
            </a:r>
            <a:r>
              <a:rPr lang="en-US" dirty="0"/>
              <a:t> and git, well this is the important file for </a:t>
            </a:r>
            <a:r>
              <a:rPr lang="en-US"/>
              <a:t>poetry. The </a:t>
            </a:r>
            <a:r>
              <a:rPr lang="en-US" dirty="0" err="1"/>
              <a:t>toml</a:t>
            </a:r>
            <a:r>
              <a:rPr lang="en-US" dirty="0"/>
              <a:t> file is the control center for your python project.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7C25D-664A-AF49-AB61-72833E81F4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55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5232F6-B76B-E748-9DF9-431B1E2F1F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82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22BD8-20AF-4E3E-B430-E5798CAEF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2B6919-2D00-6CD0-B9D5-0662394F7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AA349-F5DB-638A-A425-9705E5F8B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D92F-6D6E-004A-90D2-81C12CD63C9C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C5AB6-8F8B-A72F-E22B-A7FF2EB71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7E8DA-AF5D-B1C0-A2FB-A7ECF7259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3347-BCF9-9742-8E03-F10BFA85B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08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E4AB0-C6BE-A0B9-7E10-4BB69F8F2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1FB4C-35C7-3239-9760-AD9F7AEC3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BF816-FA11-7D88-7591-2D52DA939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D92F-6D6E-004A-90D2-81C12CD63C9C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4DD0F-AC28-2C82-8D87-35F617B8D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E31A7-D760-3292-D5DB-20259CE6D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3347-BCF9-9742-8E03-F10BFA85B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64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EDE3C6-E283-FE88-4C20-43A85D2CA5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349AE-AD4B-BC6A-2864-C4F7429B2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B1459-6813-5C43-C5BD-FE640BF30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D92F-6D6E-004A-90D2-81C12CD63C9C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4D128-B231-7776-F200-0E3AD6C3E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6BE00-6DBF-0309-C20C-4FF6A9200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3347-BCF9-9742-8E03-F10BFA85B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88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b/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1" y="5688218"/>
            <a:ext cx="7288945" cy="1169781"/>
          </a:xfrm>
          <a:prstGeom prst="rect">
            <a:avLst/>
          </a:prstGeom>
          <a:solidFill>
            <a:srgbClr val="1F5A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269E6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56" y="6042840"/>
            <a:ext cx="1718851" cy="514429"/>
          </a:xfrm>
          <a:prstGeom prst="rect">
            <a:avLst/>
          </a:prstGeom>
        </p:spPr>
      </p:pic>
      <p:pic>
        <p:nvPicPr>
          <p:cNvPr id="11" name="Picture 10" descr="Schmidt 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034" y="6042839"/>
            <a:ext cx="1162612" cy="514431"/>
          </a:xfrm>
          <a:prstGeom prst="rect">
            <a:avLst/>
          </a:prstGeom>
        </p:spPr>
      </p:pic>
      <p:sp>
        <p:nvSpPr>
          <p:cNvPr id="10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808654" y="1492897"/>
            <a:ext cx="6480292" cy="1458343"/>
          </a:xfrm>
        </p:spPr>
        <p:txBody>
          <a:bodyPr/>
          <a:lstStyle>
            <a:lvl1pPr marL="0" indent="0">
              <a:buNone/>
              <a:defRPr b="0" i="0">
                <a:solidFill>
                  <a:srgbClr val="235EE2"/>
                </a:solidFill>
                <a:latin typeface="Aptos" panose="020B0004020202020204" pitchFamily="34" charset="0"/>
                <a:cs typeface="Aptos" panose="020B0004020202020204" pitchFamily="34" charset="0"/>
              </a:defRPr>
            </a:lvl1pPr>
          </a:lstStyle>
          <a:p>
            <a:pPr lvl="0"/>
            <a:r>
              <a:rPr lang="en-GB" dirty="0"/>
              <a:t>Title</a:t>
            </a:r>
            <a:endParaRPr lang="en-US" dirty="0"/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808654" y="3054911"/>
            <a:ext cx="6480292" cy="870859"/>
          </a:xfrm>
        </p:spPr>
        <p:txBody>
          <a:bodyPr>
            <a:normAutofit/>
          </a:bodyPr>
          <a:lstStyle>
            <a:lvl1pPr marL="0" indent="0">
              <a:buNone/>
              <a:defRPr sz="2667" b="0" i="0">
                <a:solidFill>
                  <a:srgbClr val="235EE2"/>
                </a:solidFill>
                <a:latin typeface="Aptos" panose="020B0004020202020204" pitchFamily="34" charset="0"/>
                <a:cs typeface="Aptos" panose="020B0004020202020204" pitchFamily="34" charset="0"/>
              </a:defRPr>
            </a:lvl1pPr>
          </a:lstStyle>
          <a:p>
            <a:pPr lvl="0"/>
            <a:r>
              <a:rPr lang="en-GB" dirty="0"/>
              <a:t>Sub-title</a:t>
            </a:r>
            <a:endParaRPr lang="en-US" dirty="0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808654" y="4022529"/>
            <a:ext cx="6480292" cy="483811"/>
          </a:xfrm>
        </p:spPr>
        <p:txBody>
          <a:bodyPr>
            <a:normAutofit/>
          </a:bodyPr>
          <a:lstStyle>
            <a:lvl1pPr marL="0" indent="0">
              <a:buNone/>
              <a:defRPr sz="2133" b="0">
                <a:solidFill>
                  <a:srgbClr val="235EE2"/>
                </a:solidFill>
                <a:latin typeface="Helvetica Light"/>
                <a:cs typeface="Helvetica Light"/>
              </a:defRPr>
            </a:lvl1pPr>
          </a:lstStyle>
          <a:p>
            <a:pPr lvl="0"/>
            <a:r>
              <a:rPr lang="en-GB"/>
              <a:t>Sub-text</a:t>
            </a:r>
            <a:endParaRPr lang="en-US"/>
          </a:p>
        </p:txBody>
      </p:sp>
      <p:pic>
        <p:nvPicPr>
          <p:cNvPr id="18" name="Picture 17" descr="colours_1.pn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14"/>
          <a:stretch/>
        </p:blipFill>
        <p:spPr>
          <a:xfrm>
            <a:off x="7288946" y="22435"/>
            <a:ext cx="4903055" cy="6835564"/>
          </a:xfrm>
          <a:prstGeom prst="rect">
            <a:avLst/>
          </a:prstGeom>
        </p:spPr>
      </p:pic>
      <p:cxnSp>
        <p:nvCxnSpPr>
          <p:cNvPr id="19" name="Straight Connector 18"/>
          <p:cNvCxnSpPr/>
          <p:nvPr userDrawn="1"/>
        </p:nvCxnSpPr>
        <p:spPr>
          <a:xfrm>
            <a:off x="808654" y="2999615"/>
            <a:ext cx="6480292" cy="0"/>
          </a:xfrm>
          <a:prstGeom prst="line">
            <a:avLst/>
          </a:prstGeom>
          <a:ln>
            <a:solidFill>
              <a:srgbClr val="235EE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1205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129" y="0"/>
            <a:ext cx="4873871" cy="7395883"/>
          </a:xfrm>
          <a:prstGeom prst="rect">
            <a:avLst/>
          </a:prstGeom>
        </p:spPr>
      </p:pic>
      <p:sp>
        <p:nvSpPr>
          <p:cNvPr id="11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03659" y="373404"/>
            <a:ext cx="11176000" cy="63391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200" b="0" i="0" baseline="0">
                <a:solidFill>
                  <a:srgbClr val="235EE2"/>
                </a:solidFill>
                <a:latin typeface="Aptos" panose="020B0004020202020204" pitchFamily="34" charset="0"/>
                <a:cs typeface="Aptos" panose="020B0004020202020204" pitchFamily="34" charset="0"/>
              </a:defRPr>
            </a:lvl1pPr>
            <a:lvl2pPr>
              <a:defRPr>
                <a:latin typeface="Avenir Heavy"/>
                <a:cs typeface="Avenir Heavy"/>
              </a:defRPr>
            </a:lvl2pPr>
            <a:lvl3pPr>
              <a:defRPr>
                <a:latin typeface="Avenir Heavy"/>
                <a:cs typeface="Avenir Heavy"/>
              </a:defRPr>
            </a:lvl3pPr>
            <a:lvl4pPr>
              <a:defRPr>
                <a:latin typeface="Avenir Heavy"/>
                <a:cs typeface="Avenir Heavy"/>
              </a:defRPr>
            </a:lvl4pPr>
            <a:lvl5pPr>
              <a:defRPr>
                <a:latin typeface="Avenir Heavy"/>
                <a:cs typeface="Avenir Heavy"/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03659" y="1071268"/>
            <a:ext cx="11176000" cy="0"/>
          </a:xfrm>
          <a:prstGeom prst="line">
            <a:avLst/>
          </a:prstGeom>
          <a:ln>
            <a:solidFill>
              <a:srgbClr val="1F5A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03659" y="1146008"/>
            <a:ext cx="11176000" cy="59942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667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  <a:cs typeface="Aptos" panose="020B0004020202020204" pitchFamily="34" charset="0"/>
              </a:defRPr>
            </a:lvl1pPr>
            <a:lvl2pPr>
              <a:defRPr>
                <a:latin typeface="Avenir Heavy"/>
                <a:cs typeface="Avenir Heavy"/>
              </a:defRPr>
            </a:lvl2pPr>
            <a:lvl3pPr>
              <a:defRPr>
                <a:latin typeface="Avenir Heavy"/>
                <a:cs typeface="Avenir Heavy"/>
              </a:defRPr>
            </a:lvl3pPr>
            <a:lvl4pPr>
              <a:defRPr>
                <a:latin typeface="Avenir Heavy"/>
                <a:cs typeface="Avenir Heavy"/>
              </a:defRPr>
            </a:lvl4pPr>
            <a:lvl5pPr>
              <a:defRPr>
                <a:latin typeface="Avenir Heavy"/>
                <a:cs typeface="Avenir Heavy"/>
              </a:defRPr>
            </a:lvl5pPr>
          </a:lstStyle>
          <a:p>
            <a:pPr lvl="0"/>
            <a:r>
              <a:rPr lang="en-US" dirty="0"/>
              <a:t>Sub-title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03659" y="1867010"/>
            <a:ext cx="11176000" cy="3994529"/>
          </a:xfrm>
          <a:prstGeom prst="rect">
            <a:avLst/>
          </a:prstGeom>
        </p:spPr>
        <p:txBody>
          <a:bodyPr vert="horz"/>
          <a:lstStyle>
            <a:lvl1pPr marL="380990" indent="-380990">
              <a:buClr>
                <a:srgbClr val="235EE2"/>
              </a:buClr>
              <a:buSzPct val="70000"/>
              <a:buFont typeface="Courier New"/>
              <a:buChar char="o"/>
              <a:defRPr sz="1867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  <a:cs typeface="Aptos" panose="020B0004020202020204" pitchFamily="34" charset="0"/>
              </a:defRPr>
            </a:lvl1pPr>
            <a:lvl2pPr>
              <a:buClr>
                <a:srgbClr val="235EE2"/>
              </a:buClr>
              <a:buSzPct val="70000"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/>
                <a:cs typeface="Helvetica Light"/>
              </a:defRPr>
            </a:lvl2pPr>
            <a:lvl3pPr>
              <a:defRPr>
                <a:latin typeface="Avenir Heavy"/>
                <a:cs typeface="Avenir Heavy"/>
              </a:defRPr>
            </a:lvl3pPr>
            <a:lvl4pPr>
              <a:defRPr>
                <a:latin typeface="Avenir Heavy"/>
                <a:cs typeface="Avenir Heavy"/>
              </a:defRPr>
            </a:lvl4pPr>
            <a:lvl5pPr>
              <a:defRPr>
                <a:latin typeface="Avenir Heavy"/>
                <a:cs typeface="Avenir Heavy"/>
              </a:defRPr>
            </a:lvl5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>
                <a:latin typeface="Avenir Book"/>
                <a:cs typeface="Avenir Book"/>
              </a:rPr>
              <a:t>Sub text</a:t>
            </a:r>
            <a:endParaRPr lang="en-US" dirty="0"/>
          </a:p>
          <a:p>
            <a:pPr lvl="0"/>
            <a:endParaRPr lang="en-US" dirty="0"/>
          </a:p>
        </p:txBody>
      </p:sp>
      <p:pic>
        <p:nvPicPr>
          <p:cNvPr id="10" name="Picture 9" descr="logo landscap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19" y="6042840"/>
            <a:ext cx="1719725" cy="514429"/>
          </a:xfrm>
          <a:prstGeom prst="rect">
            <a:avLst/>
          </a:prstGeom>
        </p:spPr>
      </p:pic>
      <p:pic>
        <p:nvPicPr>
          <p:cNvPr id="12" name="Picture 11" descr="Schmidt 1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034" y="6042839"/>
            <a:ext cx="1162612" cy="51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344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E5FFC-0435-C95B-C7C9-C83A34F60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A2DC9-14AB-4F65-CEF4-4C944518A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53818-4F77-F6BD-1039-7C3D1B3C4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D92F-6D6E-004A-90D2-81C12CD63C9C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D01D2-3E93-3BCD-6977-07845206F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6F442-EB09-9D72-2233-56A00706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3347-BCF9-9742-8E03-F10BFA85B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10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1F013-B02A-97C4-B253-6E6C3AEBC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DEF11-3A2E-0A3C-7DDE-F0DA65A50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8AC6C-C878-EE0E-A3FE-7701796D2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D92F-6D6E-004A-90D2-81C12CD63C9C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AEDEA-1E90-9BCD-075C-8F1B543E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3615B-FFBC-5DFC-EE31-C9528812C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3347-BCF9-9742-8E03-F10BFA85B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47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27ED5-CB0E-7025-CCBE-84D0F1105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BF29B-CE90-3457-C2D2-2684FC9461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0B0D2F-1E33-41EB-E4BB-FDAB8B7EC0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1692A-E9BC-3EDF-891D-256E7B75E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D92F-6D6E-004A-90D2-81C12CD63C9C}" type="datetimeFigureOut">
              <a:rPr lang="en-US" smtClean="0"/>
              <a:t>4/29/24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54BE59-1159-892A-CDBE-ED411EDE0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5C2B0-A7EF-338E-F11B-A6C9C4097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3347-BCF9-9742-8E03-F10BFA85B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64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D97B8-4860-993E-DFAC-EA47838D3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0EFD9-7A61-ECBB-AFD7-4F8C6B2DF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BC476E-E924-BAC5-6FDF-776CB28D2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0E0376-9350-7C08-1D26-C10FD6B80B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CDA030-5688-F297-FAB1-E05D60D14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3A8EF3-1387-8CA7-2CCA-A957D585A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D92F-6D6E-004A-90D2-81C12CD63C9C}" type="datetimeFigureOut">
              <a:rPr lang="en-US" smtClean="0"/>
              <a:t>4/29/24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BE6120-5078-B934-3F39-03F7078B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3C8964-483E-18AD-A4A0-7A5AAFAAC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3347-BCF9-9742-8E03-F10BFA85B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14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071F2-23A6-CB55-DBF1-87B84ACBA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8A77C3-C91E-5C9B-802C-74E666080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D92F-6D6E-004A-90D2-81C12CD63C9C}" type="datetimeFigureOut">
              <a:rPr lang="en-US" smtClean="0"/>
              <a:t>4/29/24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3FE9C9-CC96-5F3F-A341-65D7EED7D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0338D-FD8F-583E-1419-6252C4E8F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3347-BCF9-9742-8E03-F10BFA85B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84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013340-35F9-59B5-32BD-D1CEA27E5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D92F-6D6E-004A-90D2-81C12CD63C9C}" type="datetimeFigureOut">
              <a:rPr lang="en-US" smtClean="0"/>
              <a:t>4/29/24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615E69-FF4F-5A6C-6FCC-B89E79A32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D373C-A2C4-7D41-46F2-6FE69AAB8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3347-BCF9-9742-8E03-F10BFA85B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324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9988C-99E7-68B8-EA94-982F0532D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DDB91-EEB4-F989-67E0-0016F82F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565C96-6053-F381-910C-B5A2C0C45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FC3F6B-04DC-C7AB-5E2D-14DEFC534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D92F-6D6E-004A-90D2-81C12CD63C9C}" type="datetimeFigureOut">
              <a:rPr lang="en-US" smtClean="0"/>
              <a:t>4/29/24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8B64E-B6FE-9A3C-FF15-77CB5B00B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B80EF-8C21-B994-3EB0-2EDF1BF54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3347-BCF9-9742-8E03-F10BFA85B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3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CB81D-8655-15DD-9223-0C9772798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277EEC-8F47-4674-1CFC-D44345758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C70098-1ACD-FC9E-0B5F-180B5A527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A66D0F-C398-D3C6-301C-B421E5F12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D92F-6D6E-004A-90D2-81C12CD63C9C}" type="datetimeFigureOut">
              <a:rPr lang="en-US" smtClean="0"/>
              <a:t>4/29/24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89AEF-7191-E3BF-DF6B-EF4C29940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87BAB-6028-F2D1-D5A0-4DFCFCD1B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3347-BCF9-9742-8E03-F10BFA85B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2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27697B-1B59-10C1-8DEB-39B7B03E0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FE6EE-E29D-3E45-B8D6-95BF25783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4DAAF-5781-4A6A-356D-4C8E52575C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89D92F-6D6E-004A-90D2-81C12CD63C9C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F4FDF-8BF9-A89D-A15F-88B0055D7E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D389A-8B8E-14A7-0850-9AE4BF26C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4B3347-BCF9-9742-8E03-F10BFA85B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61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4E1B8A-DF12-1B91-E4D6-7E855AFAF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1CA23B-B931-1BA6-F5ED-7D82DD946D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21920" tIns="60960" rIns="121920" bIns="60960" rtlCol="0" anchor="t">
            <a:normAutofit/>
          </a:bodyPr>
          <a:lstStyle/>
          <a:p>
            <a:r>
              <a:rPr lang="en-GB" dirty="0"/>
              <a:t>Developing with Poetry</a:t>
            </a:r>
          </a:p>
        </p:txBody>
      </p:sp>
    </p:spTree>
    <p:extLst>
      <p:ext uri="{BB962C8B-B14F-4D97-AF65-F5344CB8AC3E}">
        <p14:creationId xmlns:p14="http://schemas.microsoft.com/office/powerpoint/2010/main" val="3090596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E9102B-4495-08E4-1B45-D26AFC78EB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Why Poetry?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0AD8C73-9510-D073-7A0A-E5EC7D77CD74}"/>
              </a:ext>
            </a:extLst>
          </p:cNvPr>
          <p:cNvGraphicFramePr>
            <a:graphicFrameLocks noGrp="1"/>
          </p:cNvGraphicFramePr>
          <p:nvPr/>
        </p:nvGraphicFramePr>
        <p:xfrm>
          <a:off x="503659" y="1394695"/>
          <a:ext cx="8344919" cy="40686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2599">
                  <a:extLst>
                    <a:ext uri="{9D8B030D-6E8A-4147-A177-3AD203B41FA5}">
                      <a16:colId xmlns:a16="http://schemas.microsoft.com/office/drawing/2014/main" val="743048357"/>
                    </a:ext>
                  </a:extLst>
                </a:gridCol>
                <a:gridCol w="1842868">
                  <a:extLst>
                    <a:ext uri="{9D8B030D-6E8A-4147-A177-3AD203B41FA5}">
                      <a16:colId xmlns:a16="http://schemas.microsoft.com/office/drawing/2014/main" val="2004621250"/>
                    </a:ext>
                  </a:extLst>
                </a:gridCol>
                <a:gridCol w="1392702">
                  <a:extLst>
                    <a:ext uri="{9D8B030D-6E8A-4147-A177-3AD203B41FA5}">
                      <a16:colId xmlns:a16="http://schemas.microsoft.com/office/drawing/2014/main" val="1136672158"/>
                    </a:ext>
                  </a:extLst>
                </a:gridCol>
                <a:gridCol w="2250830">
                  <a:extLst>
                    <a:ext uri="{9D8B030D-6E8A-4147-A177-3AD203B41FA5}">
                      <a16:colId xmlns:a16="http://schemas.microsoft.com/office/drawing/2014/main" val="1178430758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20162631"/>
                    </a:ext>
                  </a:extLst>
                </a:gridCol>
              </a:tblGrid>
              <a:tr h="671995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u="none" strike="noStrike" dirty="0">
                          <a:effectLst/>
                        </a:rPr>
                        <a:t>Tool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u="none" strike="noStrike" dirty="0">
                          <a:effectLst/>
                        </a:rPr>
                        <a:t>Maintainer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u="none" strike="noStrike" dirty="0">
                          <a:effectLst/>
                        </a:rPr>
                        <a:t># supported features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u="none" strike="noStrike" dirty="0">
                          <a:effectLst/>
                        </a:rPr>
                        <a:t># partially supported features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u="none" strike="noStrike" dirty="0">
                          <a:effectLst/>
                        </a:rPr>
                        <a:t># unsupported features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90379416"/>
                  </a:ext>
                </a:extLst>
              </a:tr>
              <a:tr h="257137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setuptools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 err="1">
                          <a:effectLst/>
                        </a:rPr>
                        <a:t>PyPA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4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2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3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9113386"/>
                  </a:ext>
                </a:extLst>
              </a:tr>
              <a:tr h="257137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pip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 err="1">
                          <a:effectLst/>
                        </a:rPr>
                        <a:t>PyPA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2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1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6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3082048"/>
                  </a:ext>
                </a:extLst>
              </a:tr>
              <a:tr h="257137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venv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 err="1">
                          <a:effectLst/>
                        </a:rPr>
                        <a:t>PyPA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1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8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8995009"/>
                  </a:ext>
                </a:extLst>
              </a:tr>
              <a:tr h="257137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wheel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PyPA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0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1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8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3052146"/>
                  </a:ext>
                </a:extLst>
              </a:tr>
              <a:tr h="257137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Twine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 err="1">
                          <a:effectLst/>
                        </a:rPr>
                        <a:t>PyPA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1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0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8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81757925"/>
                  </a:ext>
                </a:extLst>
              </a:tr>
              <a:tr h="257137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pip-tools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Jazzband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2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0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7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43133251"/>
                  </a:ext>
                </a:extLst>
              </a:tr>
              <a:tr h="257137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pipx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PyPA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2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1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6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7916161"/>
                  </a:ext>
                </a:extLst>
              </a:tr>
              <a:tr h="257137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conda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Anaconda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3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4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2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2353652"/>
                  </a:ext>
                </a:extLst>
              </a:tr>
              <a:tr h="257137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pipenv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PyPA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3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1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5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9698757"/>
                  </a:ext>
                </a:extLst>
              </a:tr>
              <a:tr h="505644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Poetry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Sebastien Eustace et al.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7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2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0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219751"/>
                  </a:ext>
                </a:extLst>
              </a:tr>
              <a:tr h="257137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Hatch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PyPA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7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0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2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552696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F088517-AAF0-5C8E-1C5F-417FA801F973}"/>
              </a:ext>
            </a:extLst>
          </p:cNvPr>
          <p:cNvSpPr txBox="1"/>
          <p:nvPr/>
        </p:nvSpPr>
        <p:spPr>
          <a:xfrm>
            <a:off x="8989255" y="1360449"/>
            <a:ext cx="2920247" cy="4801314"/>
          </a:xfrm>
          <a:prstGeom prst="rect">
            <a:avLst/>
          </a:prstGeom>
          <a:solidFill>
            <a:schemeClr val="accent1">
              <a:tint val="20000"/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Manage environments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Install packages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Package apps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Package libraries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Package C extensions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Install in editable mode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Lock dependencies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pyproject.toml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PyPI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725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7A66082-DDD2-3570-7762-BBE3001D6D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about Anaconda/</a:t>
            </a:r>
            <a:r>
              <a:rPr lang="en-US" dirty="0" err="1"/>
              <a:t>Conda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5FD34-DE4D-9F4F-5129-9F2FEDA9F3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We want to make life easy!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35E7AF-2B40-9C85-04C7-811324DB546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3659" y="1867010"/>
            <a:ext cx="5130659" cy="3994529"/>
          </a:xfrm>
        </p:spPr>
        <p:txBody>
          <a:bodyPr/>
          <a:lstStyle/>
          <a:p>
            <a:r>
              <a:rPr lang="en-US" dirty="0"/>
              <a:t>Anaconda is very “heavy” piece of software.</a:t>
            </a:r>
          </a:p>
          <a:p>
            <a:r>
              <a:rPr lang="en-US" dirty="0"/>
              <a:t>Most of the time, people don’t use it correctly.</a:t>
            </a:r>
          </a:p>
          <a:p>
            <a:r>
              <a:rPr lang="en-US" dirty="0"/>
              <a:t>If you do have to use </a:t>
            </a:r>
            <a:r>
              <a:rPr lang="en-US" dirty="0" err="1"/>
              <a:t>conda</a:t>
            </a:r>
            <a:r>
              <a:rPr lang="en-US" dirty="0"/>
              <a:t>, use </a:t>
            </a:r>
            <a:r>
              <a:rPr lang="en-US" dirty="0" err="1"/>
              <a:t>miniconda</a:t>
            </a:r>
            <a:r>
              <a:rPr lang="en-US" dirty="0"/>
              <a:t>.</a:t>
            </a:r>
          </a:p>
          <a:p>
            <a:r>
              <a:rPr lang="en-US" dirty="0"/>
              <a:t>For this workshop, we will use:</a:t>
            </a:r>
          </a:p>
          <a:p>
            <a:pPr lvl="1"/>
            <a:r>
              <a:rPr lang="en-US" dirty="0"/>
              <a:t>Poetry</a:t>
            </a:r>
          </a:p>
          <a:p>
            <a:pPr lvl="1"/>
            <a:r>
              <a:rPr lang="en-US" dirty="0" err="1"/>
              <a:t>venv</a:t>
            </a:r>
            <a:r>
              <a:rPr lang="en-US" dirty="0"/>
              <a:t> (standard with python)</a:t>
            </a:r>
          </a:p>
          <a:p>
            <a:pPr lvl="1"/>
            <a:r>
              <a:rPr lang="en-US" dirty="0"/>
              <a:t>Pip (standard with python)</a:t>
            </a:r>
          </a:p>
        </p:txBody>
      </p:sp>
      <p:pic>
        <p:nvPicPr>
          <p:cNvPr id="1026" name="Picture 2" descr="Python Environment">
            <a:extLst>
              <a:ext uri="{FF2B5EF4-FFF2-40B4-BE49-F238E27FC236}">
                <a16:creationId xmlns:a16="http://schemas.microsoft.com/office/drawing/2014/main" id="{CE3CA113-A8EB-0668-9CC4-5B857B3E8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659" y="1240617"/>
            <a:ext cx="5297819" cy="5243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836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E652C1-11FA-8465-E9C7-9DEA5297DC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to use Poetry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BB8B0-0063-A8AF-80D3-92B8318CF3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Way #1 – start off your project the right way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3B15B13-3EE6-06F2-B647-10BD69EAD76C}"/>
              </a:ext>
            </a:extLst>
          </p:cNvPr>
          <p:cNvSpPr/>
          <p:nvPr/>
        </p:nvSpPr>
        <p:spPr>
          <a:xfrm>
            <a:off x="618971" y="1733636"/>
            <a:ext cx="4048445" cy="3267734"/>
          </a:xfrm>
          <a:prstGeom prst="roundRect">
            <a:avLst>
              <a:gd name="adj" fmla="val 2835"/>
            </a:avLst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:~$ poetry new my-project</a:t>
            </a:r>
          </a:p>
          <a:p>
            <a:endParaRPr lang="en-US" sz="2000" dirty="0">
              <a:solidFill>
                <a:schemeClr val="tx2">
                  <a:lumMod val="25000"/>
                  <a:lumOff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my-project</a:t>
            </a:r>
          </a:p>
          <a:p>
            <a:r>
              <a:rPr lang="en-GB" sz="20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├── pyproject.toml</a:t>
            </a:r>
          </a:p>
          <a:p>
            <a:r>
              <a:rPr lang="en-GB" sz="20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├── README.md</a:t>
            </a:r>
          </a:p>
          <a:p>
            <a:r>
              <a:rPr lang="en-GB" sz="20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├── </a:t>
            </a:r>
            <a:r>
              <a:rPr lang="en-GB" sz="20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my_project</a:t>
            </a:r>
            <a:endParaRPr lang="en-GB" sz="2000" dirty="0">
              <a:solidFill>
                <a:schemeClr val="tx2">
                  <a:lumMod val="25000"/>
                  <a:lumOff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│   └── __</a:t>
            </a:r>
            <a:r>
              <a:rPr lang="en-GB" sz="20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init__.py</a:t>
            </a:r>
            <a:endParaRPr lang="en-GB" sz="2000" dirty="0">
              <a:solidFill>
                <a:schemeClr val="tx2">
                  <a:lumMod val="25000"/>
                  <a:lumOff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└── tests</a:t>
            </a:r>
          </a:p>
          <a:p>
            <a:r>
              <a:rPr lang="en-GB" sz="20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└── __</a:t>
            </a:r>
            <a:r>
              <a:rPr lang="en-GB" sz="20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init__.py</a:t>
            </a:r>
            <a:endParaRPr lang="en-US" sz="2000" dirty="0">
              <a:solidFill>
                <a:schemeClr val="tx2">
                  <a:lumMod val="25000"/>
                  <a:lumOff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BCAFC25-9559-D8F6-7B0C-731301506F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22149" y="1733636"/>
            <a:ext cx="5130659" cy="3994529"/>
          </a:xfrm>
        </p:spPr>
        <p:txBody>
          <a:bodyPr/>
          <a:lstStyle/>
          <a:p>
            <a:r>
              <a:rPr lang="en-US" dirty="0"/>
              <a:t>Initializing a new project is easy</a:t>
            </a:r>
          </a:p>
          <a:p>
            <a:r>
              <a:rPr lang="en-US" dirty="0"/>
              <a:t>Standard files and directory structure is created for you</a:t>
            </a:r>
          </a:p>
          <a:p>
            <a:r>
              <a:rPr lang="en-US" dirty="0"/>
              <a:t>Adding packages is easy:</a:t>
            </a:r>
          </a:p>
          <a:p>
            <a:pPr lvl="1"/>
            <a:r>
              <a:rPr lang="en-US" dirty="0">
                <a:solidFill>
                  <a:schemeClr val="tx2">
                    <a:lumMod val="25000"/>
                    <a:lumOff val="75000"/>
                  </a:schemeClr>
                </a:solidFill>
                <a:highlight>
                  <a:srgbClr val="00008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:~$ poetry add </a:t>
            </a:r>
            <a:r>
              <a:rPr lang="en-US" dirty="0" err="1">
                <a:solidFill>
                  <a:schemeClr val="tx2">
                    <a:lumMod val="25000"/>
                    <a:lumOff val="75000"/>
                  </a:schemeClr>
                </a:solidFill>
                <a:highlight>
                  <a:srgbClr val="00008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numpy</a:t>
            </a:r>
            <a:endParaRPr lang="en-US" dirty="0">
              <a:solidFill>
                <a:schemeClr val="tx2">
                  <a:lumMod val="25000"/>
                  <a:lumOff val="75000"/>
                </a:schemeClr>
              </a:solidFill>
              <a:highlight>
                <a:srgbClr val="00008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</a:rPr>
              <a:t>Poetry will automatically update your </a:t>
            </a:r>
            <a:r>
              <a:rPr lang="en-US" dirty="0" err="1">
                <a:solidFill>
                  <a:schemeClr val="tx1"/>
                </a:solidFill>
              </a:rPr>
              <a:t>toml</a:t>
            </a:r>
            <a:r>
              <a:rPr lang="en-US" dirty="0">
                <a:solidFill>
                  <a:schemeClr val="tx1"/>
                </a:solidFill>
              </a:rPr>
              <a:t> file</a:t>
            </a:r>
          </a:p>
          <a:p>
            <a:r>
              <a:rPr lang="en-US" dirty="0">
                <a:solidFill>
                  <a:schemeClr val="tx1"/>
                </a:solidFill>
              </a:rPr>
              <a:t>Poetry will also manage your virtual environment if you have already created one</a:t>
            </a:r>
          </a:p>
        </p:txBody>
      </p:sp>
    </p:spTree>
    <p:extLst>
      <p:ext uri="{BB962C8B-B14F-4D97-AF65-F5344CB8AC3E}">
        <p14:creationId xmlns:p14="http://schemas.microsoft.com/office/powerpoint/2010/main" val="3957717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62E679-BFEE-F793-FE9E-34EF66FC91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to use Poetry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F24BD-6BB1-8A02-CE84-E68742DCC6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Way #2 – Initializing a pre-existing project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C8CABE-13B9-C2A1-18D2-9BF1D8DC3DE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This way is a little more involved, and it is covered in the course material</a:t>
            </a:r>
          </a:p>
          <a:p>
            <a:pPr lvl="1"/>
            <a:r>
              <a:rPr lang="en-US" dirty="0"/>
              <a:t>Poetry </a:t>
            </a:r>
            <a:r>
              <a:rPr lang="en-US" dirty="0" err="1"/>
              <a:t>init</a:t>
            </a:r>
            <a:endParaRPr lang="en-US" dirty="0"/>
          </a:p>
          <a:p>
            <a:pPr lvl="1"/>
            <a:r>
              <a:rPr lang="en-US" dirty="0"/>
              <a:t>You will then follow some instructions to create your </a:t>
            </a:r>
            <a:r>
              <a:rPr lang="en-US" dirty="0" err="1"/>
              <a:t>toml</a:t>
            </a:r>
            <a:r>
              <a:rPr lang="en-US" dirty="0"/>
              <a:t> file</a:t>
            </a:r>
          </a:p>
          <a:p>
            <a:r>
              <a:rPr lang="en-US" dirty="0"/>
              <a:t>I recommend always starting off your projects in the right way – assuming that you will always be writing significant pieces of software!</a:t>
            </a:r>
          </a:p>
          <a:p>
            <a:r>
              <a:rPr lang="en-US" dirty="0"/>
              <a:t>By default, Poetry will create a virtual environment.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i="1" dirty="0">
                <a:solidFill>
                  <a:srgbClr val="002060"/>
                </a:solidFill>
              </a:rPr>
              <a:t>“Poetry will detect and respect an existing virtual environment that has been externally activated.</a:t>
            </a:r>
          </a:p>
          <a:p>
            <a:pPr marL="0" indent="0" algn="ctr">
              <a:buNone/>
            </a:pPr>
            <a:r>
              <a:rPr lang="en-US" i="1" dirty="0">
                <a:solidFill>
                  <a:srgbClr val="002060"/>
                </a:solidFill>
              </a:rPr>
              <a:t>To take advantage of this, simply activate a virtual environment using your preferred method or tooling, before running any Poetry commands.”</a:t>
            </a:r>
          </a:p>
        </p:txBody>
      </p:sp>
    </p:spTree>
    <p:extLst>
      <p:ext uri="{BB962C8B-B14F-4D97-AF65-F5344CB8AC3E}">
        <p14:creationId xmlns:p14="http://schemas.microsoft.com/office/powerpoint/2010/main" val="3062498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D436B4-B49C-E966-F908-555062DE26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toml</a:t>
            </a:r>
            <a:r>
              <a:rPr lang="en-US" dirty="0"/>
              <a:t>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7D19C-9D4A-4378-52B2-E856B6FAFB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toml</a:t>
            </a:r>
            <a:r>
              <a:rPr lang="en-US" dirty="0"/>
              <a:t> file is the control center for your project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147675-9888-679A-DA5D-A77BDD7C6C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Metadata</a:t>
            </a:r>
          </a:p>
          <a:p>
            <a:pPr lvl="1"/>
            <a:r>
              <a:rPr lang="en-US" dirty="0"/>
              <a:t>Name, version, description, authors, licensing, included packages</a:t>
            </a:r>
          </a:p>
          <a:p>
            <a:r>
              <a:rPr lang="en-US" dirty="0"/>
              <a:t>Dependency management</a:t>
            </a:r>
          </a:p>
          <a:p>
            <a:pPr lvl="1"/>
            <a:r>
              <a:rPr lang="en-US" dirty="0"/>
              <a:t>The libraries you need for the project</a:t>
            </a:r>
          </a:p>
          <a:p>
            <a:pPr lvl="1"/>
            <a:r>
              <a:rPr lang="en-US" dirty="0"/>
              <a:t>Development libraries</a:t>
            </a:r>
          </a:p>
          <a:p>
            <a:r>
              <a:rPr lang="en-US" dirty="0"/>
              <a:t>Build system configuration</a:t>
            </a:r>
          </a:p>
          <a:p>
            <a:pPr lvl="1"/>
            <a:r>
              <a:rPr lang="en-US" dirty="0"/>
              <a:t>What tools are used to build the project</a:t>
            </a:r>
          </a:p>
          <a:p>
            <a:r>
              <a:rPr lang="en-US" dirty="0"/>
              <a:t>Script configuration</a:t>
            </a:r>
          </a:p>
          <a:p>
            <a:pPr lvl="1"/>
            <a:r>
              <a:rPr lang="en-US" dirty="0"/>
              <a:t>CLI entry points</a:t>
            </a:r>
          </a:p>
        </p:txBody>
      </p:sp>
    </p:spTree>
    <p:extLst>
      <p:ext uri="{BB962C8B-B14F-4D97-AF65-F5344CB8AC3E}">
        <p14:creationId xmlns:p14="http://schemas.microsoft.com/office/powerpoint/2010/main" val="2778370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7A66082-DDD2-3570-7762-BBE3001D6D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Building and publishing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5FD34-DE4D-9F4F-5129-9F2FEDA9F3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Once your </a:t>
            </a:r>
            <a:r>
              <a:rPr lang="en-US" dirty="0" err="1"/>
              <a:t>PyPI</a:t>
            </a:r>
            <a:r>
              <a:rPr lang="en-US" dirty="0"/>
              <a:t> tokens are configured, life is good…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604F7C-B5C0-3FDA-E57C-9B300ECB0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59855"/>
            <a:ext cx="12192000" cy="331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012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617</Words>
  <Application>Microsoft Macintosh PowerPoint</Application>
  <PresentationFormat>Widescreen</PresentationFormat>
  <Paragraphs>145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Aptos</vt:lpstr>
      <vt:lpstr>Aptos Display</vt:lpstr>
      <vt:lpstr>Aptos Narrow</vt:lpstr>
      <vt:lpstr>Arial</vt:lpstr>
      <vt:lpstr>Avenir Book</vt:lpstr>
      <vt:lpstr>Avenir Heavy</vt:lpstr>
      <vt:lpstr>Consolas</vt:lpstr>
      <vt:lpstr>Courier New</vt:lpstr>
      <vt:lpstr>Helvetica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Daniels</dc:creator>
  <cp:lastModifiedBy>Ryan Daniels</cp:lastModifiedBy>
  <cp:revision>1</cp:revision>
  <dcterms:created xsi:type="dcterms:W3CDTF">2024-04-29T13:59:17Z</dcterms:created>
  <dcterms:modified xsi:type="dcterms:W3CDTF">2024-04-29T13:59:56Z</dcterms:modified>
</cp:coreProperties>
</file>