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8CA9B-F037-4C66-893F-9F45E50E3701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C556A-C27C-4564-AC3F-360DC48E5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2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556A-C27C-4564-AC3F-360DC48E57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7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809681" y="1504835"/>
            <a:ext cx="3237711" cy="3237711"/>
            <a:chOff x="0" y="0"/>
            <a:chExt cx="14400530" cy="144005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Freeform 4"/>
          <p:cNvSpPr/>
          <p:nvPr/>
        </p:nvSpPr>
        <p:spPr>
          <a:xfrm rot="5400000">
            <a:off x="16295438" y="175496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-10800000">
            <a:off x="16403796" y="5402609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0"/>
                </a:moveTo>
                <a:lnTo>
                  <a:pt x="1892551" y="0"/>
                </a:lnTo>
                <a:lnTo>
                  <a:pt x="1892551" y="3379556"/>
                </a:lnTo>
                <a:lnTo>
                  <a:pt x="0" y="337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 rot="5400000">
            <a:off x="13076661" y="5510967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 rot="5400000">
            <a:off x="12809681" y="8082026"/>
            <a:ext cx="700140" cy="700140"/>
            <a:chOff x="1371600" y="6705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40430" y="1568055"/>
            <a:ext cx="10393517" cy="7368657"/>
            <a:chOff x="0" y="0"/>
            <a:chExt cx="13858022" cy="982487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47625"/>
              <a:ext cx="13858022" cy="642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633"/>
                </a:lnSpc>
              </a:pPr>
              <a:r>
                <a:rPr lang="en-US" sz="11854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펀드</a:t>
              </a:r>
              <a:r>
                <a:rPr lang="en-US" sz="11854" b="1" dirty="0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</a:t>
              </a:r>
              <a:r>
                <a:rPr lang="en-US" sz="11854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포트폴리오</a:t>
              </a:r>
              <a:endParaRPr lang="en-US" sz="11854" b="1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endParaRPr>
            </a:p>
            <a:p>
              <a:pPr algn="l">
                <a:lnSpc>
                  <a:spcPts val="13633"/>
                </a:lnSpc>
              </a:pPr>
              <a:r>
                <a:rPr lang="en-US" sz="11854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구성</a:t>
              </a:r>
              <a:r>
                <a:rPr lang="en-US" sz="11854" b="1" dirty="0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</a:t>
              </a:r>
              <a:r>
                <a:rPr lang="en-US" sz="11854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챗봇</a:t>
              </a:r>
              <a:endParaRPr lang="en-US" sz="11854" b="1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endParaRPr>
            </a:p>
            <a:p>
              <a:pPr algn="l">
                <a:lnSpc>
                  <a:spcPts val="1494"/>
                </a:lnSpc>
              </a:pPr>
              <a:endParaRPr lang="en-US" sz="11854" b="1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endParaRPr>
            </a:p>
            <a:p>
              <a:pPr algn="l">
                <a:lnSpc>
                  <a:spcPts val="9200"/>
                </a:lnSpc>
              </a:pPr>
              <a:r>
                <a:rPr lang="en-US" sz="8000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FundAd</a:t>
              </a:r>
              <a:endParaRPr lang="en-US" sz="8000" b="1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163553"/>
              <a:ext cx="13858022" cy="2661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040"/>
                </a:lnSpc>
              </a:pPr>
              <a:r>
                <a:rPr lang="en-US" sz="288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휴먼지능정보공학전공</a:t>
              </a:r>
              <a:endParaRPr lang="en-US" sz="2886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algn="r">
                <a:lnSpc>
                  <a:spcPts val="4040"/>
                </a:lnSpc>
              </a:pPr>
              <a:r>
                <a:rPr lang="en-US" sz="288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태동시대</a:t>
              </a:r>
              <a:endParaRPr lang="en-US" sz="2886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algn="r">
                <a:lnSpc>
                  <a:spcPts val="4040"/>
                </a:lnSpc>
              </a:pPr>
              <a:r>
                <a:rPr lang="en-US" sz="288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2024.11.04 </a:t>
              </a:r>
            </a:p>
            <a:p>
              <a:pPr algn="r">
                <a:lnSpc>
                  <a:spcPts val="4040"/>
                </a:lnSpc>
                <a:spcBef>
                  <a:spcPct val="0"/>
                </a:spcBef>
              </a:pPr>
              <a:r>
                <a:rPr lang="en-US" sz="288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발표자</a:t>
              </a:r>
              <a:r>
                <a:rPr lang="en-US" sz="288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288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남태용</a:t>
              </a:r>
              <a:endParaRPr lang="en-US" sz="2886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9525" y="420400"/>
            <a:ext cx="5031531" cy="1449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 b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시연 영상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5420993" cy="10287000"/>
          </a:xfrm>
          <a:prstGeom prst="rect">
            <a:avLst/>
          </a:prstGeom>
          <a:solidFill>
            <a:srgbClr val="F7F4FA"/>
          </a:solid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990553" y="6379077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699982" y="6057191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ko-KR" altLang="en-US">
                <a:latin typeface="배달의민족 한나체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9839" y="1028700"/>
            <a:ext cx="4503266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기대효과 및 보완점</a:t>
            </a:r>
          </a:p>
        </p:txBody>
      </p:sp>
      <p:sp>
        <p:nvSpPr>
          <p:cNvPr id="7" name="Freeform 7"/>
          <p:cNvSpPr/>
          <p:nvPr/>
        </p:nvSpPr>
        <p:spPr>
          <a:xfrm>
            <a:off x="17002191" y="1028700"/>
            <a:ext cx="257109" cy="376665"/>
          </a:xfrm>
          <a:custGeom>
            <a:avLst/>
            <a:gdLst/>
            <a:ahLst/>
            <a:cxnLst/>
            <a:rect l="l" t="t" r="r" b="b"/>
            <a:pathLst>
              <a:path w="257109" h="376665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057763" y="1044585"/>
            <a:ext cx="9310477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기대효과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57763" y="1978425"/>
            <a:ext cx="9310477" cy="354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4000"/>
              </a:lnSpc>
              <a:buFont typeface="Arial"/>
              <a:buChar char="•"/>
            </a:pPr>
            <a:r>
              <a:rPr lang="en-US" sz="250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투자 접근성 향상: 맞춤형 추천과 시각화된 정보 제공으로 초보자도 쉽게 투자 정보를 이해하고 접근할 수 있게 합니다.</a:t>
            </a:r>
          </a:p>
          <a:p>
            <a:pPr marL="539751" lvl="1" indent="-269876" algn="l">
              <a:lnSpc>
                <a:spcPts val="4000"/>
              </a:lnSpc>
              <a:buFont typeface="Arial"/>
              <a:buChar char="•"/>
            </a:pPr>
            <a:r>
              <a:rPr lang="en-US" sz="250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시간과 비용 절감: 투자 성향 분석과 실시간 데이터 반영으로 투자에 필요한 시간을 줄이고, 신뢰성 높은 결정을 빠르게 내릴 수 있습니다.</a:t>
            </a:r>
          </a:p>
          <a:p>
            <a:pPr marL="539751" lvl="1" indent="-269876" algn="l">
              <a:lnSpc>
                <a:spcPts val="4000"/>
              </a:lnSpc>
              <a:buFont typeface="Arial"/>
              <a:buChar char="•"/>
            </a:pPr>
            <a:r>
              <a:rPr lang="en-US" sz="250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데이터 기반 신뢰성: 실시간 데이터와 최적화 알고리즘을 통해, 사용자에게 신뢰성 높은 맞춤형 포트폴리오를 제공합니다.</a:t>
            </a:r>
          </a:p>
          <a:p>
            <a:pPr algn="l">
              <a:lnSpc>
                <a:spcPts val="3999"/>
              </a:lnSpc>
            </a:pPr>
            <a:endParaRPr lang="en-US" sz="250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057763" y="5994800"/>
            <a:ext cx="9310477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보완점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57763" y="6975875"/>
            <a:ext cx="9310477" cy="2195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0" lvl="1" indent="-269875" algn="l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데이터 업데이트 주기 개선</a:t>
            </a:r>
          </a:p>
          <a:p>
            <a:pPr marL="539750" lvl="1" indent="-269875" algn="l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사용자 인터페이스 개선</a:t>
            </a:r>
          </a:p>
          <a:p>
            <a:pPr marL="539750" lvl="1" indent="-269875" algn="l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Riskfolio 최적화(Optimizer)</a:t>
            </a:r>
          </a:p>
          <a:p>
            <a:pPr marL="539750" lvl="1" indent="-269875" algn="l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다양한 입력값(국가 등) 확장을 통한 다양한 추천 기준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endParaRPr lang="en-US" sz="250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438390"/>
            <a:ext cx="11491649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휴먼지능정보공학전공</a:t>
            </a:r>
          </a:p>
          <a:p>
            <a:pPr algn="r">
              <a:lnSpc>
                <a:spcPts val="3640"/>
              </a:lnSpc>
            </a:pPr>
            <a:r>
              <a:rPr lang="en-US" sz="260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태동시대</a:t>
            </a:r>
          </a:p>
          <a:p>
            <a:pPr algn="r">
              <a:lnSpc>
                <a:spcPts val="3640"/>
              </a:lnSpc>
            </a:pPr>
            <a:r>
              <a:rPr lang="en-US" sz="260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2024.11.04 발표자 남태용</a:t>
            </a:r>
          </a:p>
          <a:p>
            <a:pPr algn="r">
              <a:lnSpc>
                <a:spcPts val="3640"/>
              </a:lnSpc>
              <a:spcBef>
                <a:spcPct val="0"/>
              </a:spcBef>
            </a:pPr>
            <a:endParaRPr lang="en-US" sz="260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28700" y="1947054"/>
            <a:ext cx="11491649" cy="2904570"/>
            <a:chOff x="0" y="-9525"/>
            <a:chExt cx="15322198" cy="3872760"/>
          </a:xfrm>
        </p:grpSpPr>
        <p:sp>
          <p:nvSpPr>
            <p:cNvPr id="4" name="TextBox 4"/>
            <p:cNvSpPr txBox="1"/>
            <p:nvPr/>
          </p:nvSpPr>
          <p:spPr>
            <a:xfrm>
              <a:off x="0" y="1415310"/>
              <a:ext cx="15322198" cy="2447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400"/>
                </a:lnSpc>
              </a:pPr>
              <a:r>
                <a:rPr lang="en-US" sz="12000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"/>
                  <a:sym typeface="Aileron Heavy"/>
                </a:rPr>
                <a:t>감사합니다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5322198" cy="1025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"/>
                  <a:sym typeface="Aileron Heavy"/>
                </a:rPr>
                <a:t>태동시대 FundAd</a:t>
              </a:r>
            </a:p>
          </p:txBody>
        </p:sp>
      </p:grpSp>
      <p:sp>
        <p:nvSpPr>
          <p:cNvPr id="6" name="Freeform 6"/>
          <p:cNvSpPr/>
          <p:nvPr/>
        </p:nvSpPr>
        <p:spPr>
          <a:xfrm rot="-10800000" flipV="1">
            <a:off x="16395449" y="6907444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sp>
        <p:nvSpPr>
          <p:cNvPr id="7" name="Freeform 7"/>
          <p:cNvSpPr/>
          <p:nvPr/>
        </p:nvSpPr>
        <p:spPr>
          <a:xfrm rot="-10800000">
            <a:off x="14219728" y="485162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4"/>
                </a:lnTo>
                <a:lnTo>
                  <a:pt x="0" y="2879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sp>
        <p:nvSpPr>
          <p:cNvPr id="8" name="Freeform 8"/>
          <p:cNvSpPr/>
          <p:nvPr/>
        </p:nvSpPr>
        <p:spPr>
          <a:xfrm rot="-10800000">
            <a:off x="14219728" y="1322403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-10800000">
            <a:off x="14618691" y="1028700"/>
            <a:ext cx="700140" cy="700140"/>
            <a:chOff x="1371600" y="6705600"/>
            <a:chExt cx="10972800" cy="10972800"/>
          </a:xfrm>
        </p:grpSpPr>
        <p:sp>
          <p:nvSpPr>
            <p:cNvPr id="10" name="Freeform 10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ko-KR" altLang="en-US">
                <a:latin typeface="배달의민족 한나체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14219728" y="8380846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24950" y="1723966"/>
            <a:ext cx="12334350" cy="8104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8000"/>
              </a:lnSpc>
              <a:buFont typeface="Arial"/>
              <a:buChar char="•"/>
            </a:pP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개요</a:t>
            </a:r>
            <a:r>
              <a:rPr lang="en-US" sz="5000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 및 </a:t>
            </a: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구축</a:t>
            </a:r>
            <a:r>
              <a:rPr lang="en-US" sz="5000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 </a:t>
            </a: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목표</a:t>
            </a:r>
            <a:endParaRPr lang="en-US" sz="5000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Aileron Heavy"/>
              <a:sym typeface="Aileron Heavy"/>
            </a:endParaRPr>
          </a:p>
          <a:p>
            <a:pPr marL="1079501" lvl="1" indent="-539750" algn="l">
              <a:lnSpc>
                <a:spcPts val="8000"/>
              </a:lnSpc>
              <a:buFont typeface="Arial"/>
              <a:buChar char="•"/>
            </a:pP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펀드</a:t>
            </a:r>
            <a:r>
              <a:rPr lang="en-US" sz="5000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 </a:t>
            </a: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데이터</a:t>
            </a:r>
            <a:r>
              <a:rPr lang="en-US" sz="5000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 </a:t>
            </a: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소개</a:t>
            </a:r>
            <a:endParaRPr lang="en-US" sz="5000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Aileron Heavy"/>
              <a:sym typeface="Aileron Heavy"/>
            </a:endParaRPr>
          </a:p>
          <a:p>
            <a:pPr marL="1079501" lvl="1" indent="-539750" algn="l">
              <a:lnSpc>
                <a:spcPts val="8000"/>
              </a:lnSpc>
              <a:buFont typeface="Arial"/>
              <a:buChar char="•"/>
            </a:pP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프로세스</a:t>
            </a:r>
            <a:r>
              <a:rPr lang="en-US" sz="5000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 </a:t>
            </a: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설명</a:t>
            </a:r>
            <a:endParaRPr lang="en-US" sz="5000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Aileron Heavy"/>
              <a:sym typeface="Aileron Heavy"/>
            </a:endParaRPr>
          </a:p>
          <a:p>
            <a:pPr marL="1079501" lvl="1" indent="-539750" algn="l">
              <a:lnSpc>
                <a:spcPts val="8000"/>
              </a:lnSpc>
              <a:buFont typeface="Arial"/>
              <a:buChar char="•"/>
            </a:pP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기존</a:t>
            </a:r>
            <a:r>
              <a:rPr lang="en-US" sz="5000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 </a:t>
            </a: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펀드</a:t>
            </a:r>
            <a:r>
              <a:rPr lang="en-US" sz="5000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 </a:t>
            </a: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홈페이지와의</a:t>
            </a:r>
            <a:r>
              <a:rPr lang="en-US" sz="5000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 </a:t>
            </a: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차별점</a:t>
            </a:r>
            <a:endParaRPr lang="en-US" sz="5000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Aileron Heavy"/>
              <a:sym typeface="Aileron Heavy"/>
            </a:endParaRPr>
          </a:p>
          <a:p>
            <a:pPr marL="1079501" lvl="1" indent="-539750" algn="l">
              <a:lnSpc>
                <a:spcPts val="8000"/>
              </a:lnSpc>
              <a:buFont typeface="Arial"/>
              <a:buChar char="•"/>
            </a:pP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추천</a:t>
            </a:r>
            <a:r>
              <a:rPr lang="en-US" sz="5000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 </a:t>
            </a: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알고리즘</a:t>
            </a:r>
            <a:r>
              <a:rPr lang="en-US" sz="5000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 </a:t>
            </a: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설명</a:t>
            </a:r>
            <a:endParaRPr lang="en-US" sz="5000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Aileron Heavy"/>
              <a:sym typeface="Aileron Heavy"/>
            </a:endParaRPr>
          </a:p>
          <a:p>
            <a:pPr marL="1079501" lvl="1" indent="-539750" algn="l">
              <a:lnSpc>
                <a:spcPts val="8000"/>
              </a:lnSpc>
              <a:buFont typeface="Arial"/>
              <a:buChar char="•"/>
            </a:pP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시각화</a:t>
            </a:r>
            <a:r>
              <a:rPr lang="en-US" sz="5000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 </a:t>
            </a: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설명</a:t>
            </a:r>
            <a:endParaRPr lang="en-US" sz="5000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Aileron Heavy"/>
              <a:sym typeface="Aileron Heavy"/>
            </a:endParaRPr>
          </a:p>
          <a:p>
            <a:pPr marL="1079501" lvl="1" indent="-539750" algn="l">
              <a:lnSpc>
                <a:spcPts val="8000"/>
              </a:lnSpc>
              <a:buFont typeface="Arial"/>
              <a:buChar char="•"/>
            </a:pP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시연</a:t>
            </a:r>
            <a:r>
              <a:rPr lang="en-US" sz="5000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 </a:t>
            </a: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영상</a:t>
            </a:r>
            <a:endParaRPr lang="en-US" sz="5000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Aileron Heavy"/>
              <a:sym typeface="Aileron Heavy"/>
            </a:endParaRPr>
          </a:p>
          <a:p>
            <a:pPr marL="1079501" lvl="1" indent="-539750" algn="l">
              <a:lnSpc>
                <a:spcPts val="8000"/>
              </a:lnSpc>
              <a:buFont typeface="Arial"/>
              <a:buChar char="•"/>
            </a:pPr>
            <a:r>
              <a:rPr lang="en-US" sz="5000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"/>
                <a:sym typeface="Aileron Heavy"/>
              </a:rPr>
              <a:t>기대효과</a:t>
            </a:r>
            <a:endParaRPr lang="en-US" sz="5000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Aileron Heavy"/>
              <a:sym typeface="Aileron Heavy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  <p:txBody>
          <a:bodyPr/>
          <a:lstStyle/>
          <a:p>
            <a:endParaRPr lang="ko-KR" altLang="en-US">
              <a:latin typeface="배달의민족 한나체"/>
            </a:endParaRPr>
          </a:p>
        </p:txBody>
      </p:sp>
      <p:sp>
        <p:nvSpPr>
          <p:cNvPr id="4" name="Freeform 4"/>
          <p:cNvSpPr/>
          <p:nvPr/>
        </p:nvSpPr>
        <p:spPr>
          <a:xfrm rot="-10800000">
            <a:off x="991650" y="1378770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</a:endParaRP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 rot="-10800000">
            <a:off x="641581" y="1028700"/>
            <a:ext cx="700140" cy="700140"/>
            <a:chOff x="1371600" y="6705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  <p:txBody>
            <a:bodyPr/>
            <a:lstStyle/>
            <a:p>
              <a:endParaRPr lang="ko-KR" altLang="en-US">
                <a:latin typeface="배달의민족 한나체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 rot="-10800000">
            <a:off x="991650" y="477480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</a:endParaRPr>
          </a:p>
        </p:txBody>
      </p:sp>
      <p:sp>
        <p:nvSpPr>
          <p:cNvPr id="8" name="Freeform 8"/>
          <p:cNvSpPr/>
          <p:nvPr/>
        </p:nvSpPr>
        <p:spPr>
          <a:xfrm flipH="1">
            <a:off x="2790961" y="6825913"/>
            <a:ext cx="1938209" cy="3461087"/>
          </a:xfrm>
          <a:custGeom>
            <a:avLst/>
            <a:gdLst/>
            <a:ahLst/>
            <a:cxnLst/>
            <a:rect l="l" t="t" r="r" b="b"/>
            <a:pathLst>
              <a:path w="1938209" h="3461087">
                <a:moveTo>
                  <a:pt x="1938209" y="0"/>
                </a:moveTo>
                <a:lnTo>
                  <a:pt x="0" y="0"/>
                </a:lnTo>
                <a:lnTo>
                  <a:pt x="0" y="3461087"/>
                </a:lnTo>
                <a:lnTo>
                  <a:pt x="1938209" y="3461087"/>
                </a:lnTo>
                <a:lnTo>
                  <a:pt x="19382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64634" y="258763"/>
            <a:ext cx="1869400" cy="134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목차</a:t>
            </a:r>
            <a:endParaRPr lang="en-US" sz="8000" b="1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Aileron Heavy Bold"/>
              <a:sym typeface="Aileron Heavy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002191" y="8881635"/>
            <a:ext cx="257109" cy="376665"/>
          </a:xfrm>
          <a:custGeom>
            <a:avLst/>
            <a:gdLst/>
            <a:ahLst/>
            <a:cxnLst/>
            <a:rect l="l" t="t" r="r" b="b"/>
            <a:pathLst>
              <a:path w="257109" h="376665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4163361" y="4581239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6101746" y="7065688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 rot="-10800000" flipV="1">
            <a:off x="16395449" y="0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163361" y="1241572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705120" y="995659"/>
            <a:ext cx="12552655" cy="2910446"/>
            <a:chOff x="0" y="0"/>
            <a:chExt cx="16736873" cy="3880595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6368766" cy="1188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199"/>
                </a:lnSpc>
              </a:pPr>
              <a:r>
                <a:rPr lang="en-US" sz="5999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프로젝트</a:t>
              </a:r>
              <a:r>
                <a:rPr lang="en-US" sz="5999" b="1" dirty="0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</a:t>
              </a:r>
              <a:r>
                <a:rPr lang="en-US" sz="5999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개요</a:t>
              </a:r>
              <a:endParaRPr lang="en-US" sz="5999" b="1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68107" y="1682419"/>
              <a:ext cx="16368766" cy="21981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19"/>
                </a:lnSpc>
              </a:pPr>
              <a:r>
                <a:rPr lang="ko-KR" alt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펀드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투자자들이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자신에게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맞는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펀드를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선택하기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어려워하는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문제를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</a:p>
            <a:p>
              <a:pPr algn="l">
                <a:lnSpc>
                  <a:spcPts val="4419"/>
                </a:lnSpc>
              </a:pP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해결하고자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, 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사용자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성향에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맞춘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맞춤형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펀드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추천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시스템을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구축했습니다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.</a:t>
              </a:r>
            </a:p>
            <a:p>
              <a:pPr algn="l">
                <a:lnSpc>
                  <a:spcPts val="4419"/>
                </a:lnSpc>
                <a:spcBef>
                  <a:spcPct val="0"/>
                </a:spcBef>
              </a:pP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초보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투자자들에게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길라잡이로써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도움을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줄 수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있는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156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프로그램입니다</a:t>
              </a:r>
              <a:r>
                <a:rPr lang="en-US" sz="3156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028700" y="1159357"/>
            <a:ext cx="346643" cy="346643"/>
            <a:chOff x="1371600" y="6705600"/>
            <a:chExt cx="10972800" cy="10972800"/>
          </a:xfrm>
        </p:grpSpPr>
        <p:sp>
          <p:nvSpPr>
            <p:cNvPr id="12" name="Freeform 12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33973" y="4574095"/>
            <a:ext cx="15607752" cy="4571140"/>
            <a:chOff x="0" y="-9525"/>
            <a:chExt cx="20810336" cy="609485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20810336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프로젝트</a:t>
              </a:r>
              <a:r>
                <a:rPr lang="en-US" sz="6000" b="1" dirty="0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</a:t>
              </a:r>
              <a:r>
                <a:rPr lang="en-US" sz="6000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구축</a:t>
              </a:r>
              <a:r>
                <a:rPr lang="en-US" sz="6000" b="1" dirty="0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</a:t>
              </a:r>
              <a:r>
                <a:rPr lang="en-US" sz="6000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목표</a:t>
              </a:r>
              <a:endParaRPr lang="en-US" sz="6000" b="1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843529"/>
              <a:ext cx="20810336" cy="4241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맞춤형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추천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제공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: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사용자의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투자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성향에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맞는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펀드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추천</a:t>
              </a:r>
              <a:endParaRPr lang="en-US" sz="3000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투자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초보자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지원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: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챗봇을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통해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신규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투자자도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쉽게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정보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확인</a:t>
              </a:r>
              <a:endParaRPr lang="en-US" sz="3000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실시간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데이터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반영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: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최신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펀드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정보를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반영해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신뢰성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있는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추천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제공</a:t>
              </a:r>
              <a:endParaRPr lang="en-US" sz="3000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정보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시각화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: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한눈에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정보를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볼 수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있는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그래프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제공</a:t>
              </a:r>
              <a:endParaRPr lang="en-US" sz="3000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다양한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섹터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정보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제공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: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사용자가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원하는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섹터별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펀드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정보를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확인하고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선택할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수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있도록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지원</a:t>
              </a:r>
              <a:endParaRPr lang="en-US" sz="3000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endParaRPr lang="en-US" sz="3000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028700" y="4751919"/>
            <a:ext cx="361429" cy="361429"/>
            <a:chOff x="1371600" y="6705600"/>
            <a:chExt cx="10972800" cy="10972800"/>
          </a:xfrm>
        </p:grpSpPr>
        <p:sp>
          <p:nvSpPr>
            <p:cNvPr id="17" name="Freeform 17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4255" y="2393940"/>
            <a:ext cx="13782576" cy="4241862"/>
            <a:chOff x="0" y="-9525"/>
            <a:chExt cx="18376768" cy="5655815"/>
          </a:xfrm>
        </p:grpSpPr>
        <p:sp>
          <p:nvSpPr>
            <p:cNvPr id="3" name="TextBox 3"/>
            <p:cNvSpPr txBox="1"/>
            <p:nvPr/>
          </p:nvSpPr>
          <p:spPr>
            <a:xfrm>
              <a:off x="908443" y="-9525"/>
              <a:ext cx="17468325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00"/>
                </a:lnSpc>
              </a:pPr>
              <a:r>
                <a:rPr lang="en-US" sz="4500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금융투자협회</a:t>
              </a:r>
              <a:endParaRPr lang="en-US" sz="4500" b="1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08443" y="1152924"/>
              <a:ext cx="17468325" cy="449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6641" lvl="1" indent="-323321" algn="l">
                <a:lnSpc>
                  <a:spcPts val="3594"/>
                </a:lnSpc>
                <a:buFont typeface="Arial"/>
                <a:buChar char="•"/>
              </a:pPr>
              <a:r>
                <a:rPr lang="en-US" sz="2995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펀드공시</a:t>
              </a:r>
              <a:r>
                <a:rPr lang="en-US" sz="2995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(</a:t>
              </a:r>
              <a:r>
                <a:rPr lang="en-US" sz="2995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기준가격</a:t>
              </a:r>
              <a:r>
                <a:rPr lang="en-US" sz="2995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, </a:t>
              </a:r>
              <a:r>
                <a:rPr lang="en-US" sz="2995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설정원본</a:t>
              </a:r>
              <a:r>
                <a:rPr lang="en-US" sz="2995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)</a:t>
              </a:r>
            </a:p>
            <a:p>
              <a:pPr marL="646641" lvl="1" indent="-323321" algn="l">
                <a:lnSpc>
                  <a:spcPts val="3594"/>
                </a:lnSpc>
                <a:buFont typeface="Arial"/>
                <a:buChar char="•"/>
              </a:pPr>
              <a:r>
                <a:rPr lang="en-US" sz="2995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펀드</a:t>
              </a:r>
              <a:r>
                <a:rPr lang="en-US" sz="2995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2995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투자설명서</a:t>
              </a:r>
              <a:endParaRPr lang="en-US" sz="2995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marL="323320" lvl="1" algn="l">
                <a:lnSpc>
                  <a:spcPts val="3594"/>
                </a:lnSpc>
              </a:pPr>
              <a:endParaRPr lang="en-US" sz="2995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marL="646641" lvl="1" indent="-323321" algn="l">
                <a:lnSpc>
                  <a:spcPts val="3594"/>
                </a:lnSpc>
                <a:buFont typeface="Arial"/>
                <a:buChar char="•"/>
              </a:pPr>
              <a:r>
                <a:rPr lang="ko-KR" altLang="en-US" sz="2995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펀드 정보의 공식 출처에서 가져오는 정확한 최신 펀드 데이터</a:t>
              </a:r>
              <a:endParaRPr lang="en-US" altLang="ko-KR" sz="2995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marL="646641" lvl="1" indent="-323321" algn="l">
                <a:lnSpc>
                  <a:spcPts val="3594"/>
                </a:lnSpc>
                <a:buFont typeface="Arial"/>
                <a:buChar char="•"/>
              </a:pPr>
              <a:r>
                <a:rPr lang="ko-KR" altLang="en-US" sz="2995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투자자들이 명확하게 이해할 수 있도록 추가 제공하는 투자설명서</a:t>
              </a:r>
              <a:endParaRPr lang="en-US" altLang="ko-KR" sz="2995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marL="646641" lvl="1" indent="-323321" algn="l">
                <a:lnSpc>
                  <a:spcPts val="3594"/>
                </a:lnSpc>
                <a:buFont typeface="Arial"/>
                <a:buChar char="•"/>
              </a:pPr>
              <a:endParaRPr lang="en-US" sz="2995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algn="l">
                <a:lnSpc>
                  <a:spcPts val="2394"/>
                </a:lnSpc>
              </a:pPr>
              <a:r>
                <a:rPr lang="en-US" sz="1995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https://dis.kofia.or.kr/websquare/index.jsp?w2xPath=/wq/fundann/DISFundStdPrice.xml&amp;divisionId=MDIS01004001000000&amp;serviceId=SDIS01004001000</a:t>
              </a:r>
            </a:p>
          </p:txBody>
        </p: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223524"/>
              <a:ext cx="450199" cy="450199"/>
              <a:chOff x="1371600" y="6705600"/>
              <a:chExt cx="10972800" cy="1097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7F4FA"/>
              </a:solidFill>
            </p:spPr>
            <p:txBody>
              <a:bodyPr/>
              <a:lstStyle/>
              <a:p>
                <a:endParaRPr lang="ko-KR" altLang="en-US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p:grpSp>
      </p:grpSp>
      <p:sp>
        <p:nvSpPr>
          <p:cNvPr id="7" name="AutoShape 7"/>
          <p:cNvSpPr/>
          <p:nvPr/>
        </p:nvSpPr>
        <p:spPr>
          <a:xfrm>
            <a:off x="14954129" y="0"/>
            <a:ext cx="3333871" cy="10287000"/>
          </a:xfrm>
          <a:prstGeom prst="rect">
            <a:avLst/>
          </a:prstGeom>
          <a:solidFill>
            <a:srgbClr val="F7F4FA"/>
          </a:solidFill>
        </p:spPr>
        <p:txBody>
          <a:bodyPr/>
          <a:lstStyle/>
          <a:p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7130746" y="1065047"/>
            <a:ext cx="257109" cy="376665"/>
          </a:xfrm>
          <a:custGeom>
            <a:avLst/>
            <a:gdLst/>
            <a:ahLst/>
            <a:cxnLst/>
            <a:rect l="l" t="t" r="r" b="b"/>
            <a:pathLst>
              <a:path w="257109" h="376665">
                <a:moveTo>
                  <a:pt x="0" y="0"/>
                </a:moveTo>
                <a:lnTo>
                  <a:pt x="257108" y="0"/>
                </a:lnTo>
                <a:lnTo>
                  <a:pt x="257108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Freeform 9"/>
          <p:cNvSpPr/>
          <p:nvPr/>
        </p:nvSpPr>
        <p:spPr>
          <a:xfrm rot="-10800000" flipV="1">
            <a:off x="16395449" y="6907444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Freeform 10"/>
          <p:cNvSpPr/>
          <p:nvPr/>
        </p:nvSpPr>
        <p:spPr>
          <a:xfrm rot="5400000">
            <a:off x="15582776" y="3013150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 rot="5400000">
            <a:off x="16101746" y="2554722"/>
            <a:ext cx="700140" cy="700140"/>
            <a:chOff x="1371600" y="6705600"/>
            <a:chExt cx="10972800" cy="10972800"/>
          </a:xfrm>
        </p:grpSpPr>
        <p:sp>
          <p:nvSpPr>
            <p:cNvPr id="12" name="Freeform 12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  <p:txBody>
            <a:bodyPr/>
            <a:lstStyle/>
            <a:p>
              <a:endPara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 rot="5400000">
            <a:off x="15582776" y="6547661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74255" y="501422"/>
            <a:ext cx="7350853" cy="1351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  <a:spcBef>
                <a:spcPct val="0"/>
              </a:spcBef>
            </a:pPr>
            <a:r>
              <a:rPr lang="en-US" sz="7915" b="1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펀드</a:t>
            </a:r>
            <a:r>
              <a:rPr lang="en-US" sz="7915" b="1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 </a:t>
            </a:r>
            <a:r>
              <a:rPr lang="en-US" sz="7915" b="1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데이터</a:t>
            </a:r>
            <a:r>
              <a:rPr lang="en-US" sz="7915" b="1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 </a:t>
            </a:r>
            <a:r>
              <a:rPr lang="en-US" sz="7915" b="1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소개</a:t>
            </a:r>
            <a:endParaRPr lang="en-US" sz="7915" b="1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Aileron Heavy Bold"/>
              <a:sym typeface="Aileron Heavy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374255" y="6933768"/>
            <a:ext cx="13782576" cy="3326906"/>
            <a:chOff x="0" y="-9525"/>
            <a:chExt cx="18376768" cy="4435875"/>
          </a:xfrm>
        </p:grpSpPr>
        <p:sp>
          <p:nvSpPr>
            <p:cNvPr id="16" name="TextBox 16"/>
            <p:cNvSpPr txBox="1"/>
            <p:nvPr/>
          </p:nvSpPr>
          <p:spPr>
            <a:xfrm>
              <a:off x="908443" y="-9525"/>
              <a:ext cx="17468325" cy="923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00"/>
                </a:lnSpc>
              </a:pPr>
              <a:r>
                <a:rPr lang="en-US" sz="4500" b="1" dirty="0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Morningstar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08443" y="1143399"/>
              <a:ext cx="17468325" cy="3282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투자목적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,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국가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,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섹터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등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펀드</a:t>
              </a:r>
              <a: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3000" dirty="0" err="1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데이터</a:t>
              </a:r>
              <a:br>
                <a:rPr 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</a:br>
              <a:endParaRPr lang="en-US" sz="3000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ko-KR" altLang="en-US" sz="3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포트폴리오 구성에 필수적인 데이터</a:t>
              </a:r>
              <a:endParaRPr lang="en-US" sz="3000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algn="l">
                <a:lnSpc>
                  <a:spcPts val="3600"/>
                </a:lnSpc>
              </a:pPr>
              <a:endParaRPr lang="en-US" sz="3000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algn="l">
                <a:lnSpc>
                  <a:spcPts val="2400"/>
                </a:lnSpc>
              </a:pPr>
              <a:r>
                <a:rPr lang="en-US" sz="2000" dirty="0">
                  <a:solidFill>
                    <a:srgbClr val="F7F4FA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Roboto"/>
                  <a:sym typeface="Roboto"/>
                </a:rPr>
                <a:t>https://www.morningstar.co.kr/index.asp</a:t>
              </a:r>
            </a:p>
            <a:p>
              <a:pPr algn="l">
                <a:lnSpc>
                  <a:spcPts val="2394"/>
                </a:lnSpc>
              </a:pPr>
              <a:endParaRPr lang="en-US" sz="2000" dirty="0">
                <a:solidFill>
                  <a:srgbClr val="F7F4FA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223524"/>
              <a:ext cx="450199" cy="450199"/>
              <a:chOff x="1371600" y="6705600"/>
              <a:chExt cx="10972800" cy="1097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7F4FA"/>
              </a:solidFill>
            </p:spPr>
            <p:txBody>
              <a:bodyPr/>
              <a:lstStyle/>
              <a:p>
                <a:endParaRPr lang="ko-KR" altLang="en-US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  <p:txBody>
          <a:bodyPr/>
          <a:lstStyle/>
          <a:p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" name="Freeform 3"/>
          <p:cNvSpPr/>
          <p:nvPr/>
        </p:nvSpPr>
        <p:spPr>
          <a:xfrm rot="-10800000">
            <a:off x="991650" y="1378770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 rot="-10800000">
            <a:off x="641581" y="1028700"/>
            <a:ext cx="700140" cy="70014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  <p:txBody>
            <a:bodyPr/>
            <a:lstStyle/>
            <a:p>
              <a:endPara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991650" y="477480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Freeform 7"/>
          <p:cNvSpPr/>
          <p:nvPr/>
        </p:nvSpPr>
        <p:spPr>
          <a:xfrm flipH="1">
            <a:off x="2790961" y="6825913"/>
            <a:ext cx="1938209" cy="3461087"/>
          </a:xfrm>
          <a:custGeom>
            <a:avLst/>
            <a:gdLst/>
            <a:ahLst/>
            <a:cxnLst/>
            <a:rect l="l" t="t" r="r" b="b"/>
            <a:pathLst>
              <a:path w="1938209" h="3461087">
                <a:moveTo>
                  <a:pt x="1938209" y="0"/>
                </a:moveTo>
                <a:lnTo>
                  <a:pt x="0" y="0"/>
                </a:lnTo>
                <a:lnTo>
                  <a:pt x="0" y="3461087"/>
                </a:lnTo>
                <a:lnTo>
                  <a:pt x="1938209" y="3461087"/>
                </a:lnTo>
                <a:lnTo>
                  <a:pt x="19382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5109861" y="2594735"/>
            <a:ext cx="12891561" cy="7251503"/>
          </a:xfrm>
          <a:custGeom>
            <a:avLst/>
            <a:gdLst/>
            <a:ahLst/>
            <a:cxnLst/>
            <a:rect l="l" t="t" r="r" b="b"/>
            <a:pathLst>
              <a:path w="12891561" h="7251503">
                <a:moveTo>
                  <a:pt x="0" y="0"/>
                </a:moveTo>
                <a:lnTo>
                  <a:pt x="12891561" y="0"/>
                </a:lnTo>
                <a:lnTo>
                  <a:pt x="12891561" y="7251503"/>
                </a:lnTo>
                <a:lnTo>
                  <a:pt x="0" y="72515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805097" y="367799"/>
            <a:ext cx="7196326" cy="134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시스템</a:t>
            </a:r>
            <a:r>
              <a:rPr lang="en-US" sz="8000" b="1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 </a:t>
            </a:r>
            <a:r>
              <a:rPr lang="en-US" sz="8000" b="1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프로세스</a:t>
            </a:r>
            <a:endParaRPr lang="en-US" sz="8000" b="1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Aileron Heavy Bold"/>
              <a:sym typeface="Aileron Heavy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002191" y="1028700"/>
            <a:ext cx="257109" cy="376665"/>
          </a:xfrm>
          <a:custGeom>
            <a:avLst/>
            <a:gdLst/>
            <a:ahLst/>
            <a:cxnLst/>
            <a:rect l="l" t="t" r="r" b="b"/>
            <a:pathLst>
              <a:path w="257109" h="376665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200863" y="2251365"/>
            <a:ext cx="7657387" cy="2465660"/>
            <a:chOff x="0" y="0"/>
            <a:chExt cx="10209850" cy="328754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0209850" cy="100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99"/>
                </a:lnSpc>
              </a:pPr>
              <a:r>
                <a:rPr lang="en-US" sz="4999" b="1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추천</a:t>
              </a:r>
              <a:r>
                <a:rPr lang="en-US" sz="4999" b="1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</a:t>
              </a:r>
              <a:r>
                <a:rPr lang="en-US" sz="4999" b="1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알고리즘</a:t>
              </a:r>
              <a:endParaRPr lang="en-US" sz="4999" b="1" dirty="0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179347"/>
              <a:ext cx="10209850" cy="210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사용자 성향 분석을 통해 맞춤형 펀드 추천</a:t>
              </a: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최신 펀드 데이터 반영으로 신뢰성 높은 추천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endParaRPr lang="en-US" sz="3000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524443" y="2382022"/>
            <a:ext cx="346643" cy="346643"/>
            <a:chOff x="1371600" y="6705600"/>
            <a:chExt cx="10972800" cy="10972800"/>
          </a:xfrm>
        </p:grpSpPr>
        <p:sp>
          <p:nvSpPr>
            <p:cNvPr id="7" name="Freeform 7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ko-KR" altLang="en-US">
                <a:latin typeface="배달의민족 한나체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00863" y="6215626"/>
            <a:ext cx="7657387" cy="2465162"/>
            <a:chOff x="0" y="0"/>
            <a:chExt cx="10209850" cy="3286883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0209850" cy="100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99"/>
                </a:lnSpc>
              </a:pPr>
              <a:r>
                <a:rPr lang="en-US" sz="4999" b="1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챗봇</a:t>
              </a:r>
              <a:r>
                <a:rPr lang="en-US" sz="4999" b="1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</a:t>
              </a:r>
              <a:r>
                <a:rPr lang="en-US" sz="4999" b="1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기반</a:t>
              </a:r>
              <a:r>
                <a:rPr lang="en-US" sz="4999" b="1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</a:t>
              </a:r>
              <a:r>
                <a:rPr lang="en-US" sz="4999" b="1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서비스</a:t>
              </a:r>
              <a:endParaRPr lang="en-US" sz="4999" b="1" dirty="0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88872"/>
              <a:ext cx="10209850" cy="20980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사용자의 편의성을 위한 챗봇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직관적인 인터페이스</a:t>
              </a:r>
            </a:p>
            <a:p>
              <a:pPr algn="l">
                <a:lnSpc>
                  <a:spcPts val="4199"/>
                </a:lnSpc>
                <a:spcBef>
                  <a:spcPct val="0"/>
                </a:spcBef>
              </a:pPr>
              <a:endParaRPr lang="en-US" sz="2999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524443" y="6346283"/>
            <a:ext cx="346643" cy="346643"/>
            <a:chOff x="1371600" y="6705600"/>
            <a:chExt cx="10972800" cy="10972800"/>
          </a:xfrm>
        </p:grpSpPr>
        <p:sp>
          <p:nvSpPr>
            <p:cNvPr id="12" name="Freeform 12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ko-KR" altLang="en-US">
                <a:latin typeface="배달의민족 한나체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871643" y="2182606"/>
            <a:ext cx="7953173" cy="2526777"/>
            <a:chOff x="0" y="-9525"/>
            <a:chExt cx="10604230" cy="336903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10540610" cy="923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00"/>
                </a:lnSpc>
              </a:pPr>
              <a:r>
                <a:rPr lang="en-US" sz="4500" b="1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포트폴리오</a:t>
              </a:r>
              <a:r>
                <a:rPr lang="en-US" sz="4500" b="1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</a:t>
              </a:r>
              <a:r>
                <a:rPr lang="en-US" sz="4500" b="1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구성</a:t>
              </a:r>
              <a:r>
                <a:rPr lang="en-US" sz="4500" b="1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 </a:t>
              </a:r>
              <a:r>
                <a:rPr lang="en-US" sz="4000" b="1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(</a:t>
              </a:r>
              <a:r>
                <a:rPr lang="en-US" sz="4000" b="1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Riskfolio</a:t>
              </a:r>
              <a:r>
                <a:rPr lang="en-US" sz="4000" b="1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-lib </a:t>
              </a:r>
              <a:r>
                <a:rPr lang="en-US" sz="4000" b="1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최적화</a:t>
              </a:r>
              <a:r>
                <a:rPr lang="en-US" sz="4000" b="1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)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3620" y="1261500"/>
              <a:ext cx="10540610" cy="2098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698" lvl="1" indent="-323849" algn="l">
                <a:lnSpc>
                  <a:spcPts val="4199"/>
                </a:lnSpc>
                <a:buFont typeface="Arial"/>
                <a:buChar char="•"/>
              </a:pPr>
              <a:r>
                <a:rPr lang="en-US" sz="2999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상관계수가</a:t>
              </a:r>
              <a:r>
                <a:rPr lang="en-US" sz="2999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2999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낮은</a:t>
              </a:r>
              <a:r>
                <a:rPr lang="en-US" sz="2999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2999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펀드</a:t>
              </a:r>
              <a:r>
                <a:rPr lang="en-US" sz="2999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2999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조합으로</a:t>
              </a:r>
              <a:r>
                <a:rPr lang="en-US" sz="2999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2999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위험</a:t>
              </a:r>
              <a:r>
                <a:rPr lang="en-US" sz="2999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2999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분산</a:t>
              </a:r>
              <a:endParaRPr lang="en-US" sz="2999" dirty="0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marL="647698" lvl="1" indent="-323849" algn="l">
                <a:lnSpc>
                  <a:spcPts val="4199"/>
                </a:lnSpc>
                <a:buFont typeface="Arial"/>
                <a:buChar char="•"/>
              </a:pPr>
              <a:r>
                <a:rPr lang="en-US" sz="2999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Riskfolio-lib을</a:t>
              </a:r>
              <a:r>
                <a:rPr lang="en-US" sz="2999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2999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통한</a:t>
              </a:r>
              <a:r>
                <a:rPr lang="en-US" sz="2999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2999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최적화된</a:t>
              </a:r>
              <a:r>
                <a:rPr lang="en-US" sz="2999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2999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투자</a:t>
              </a:r>
              <a:r>
                <a:rPr lang="en-US" sz="2999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2999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비율</a:t>
              </a:r>
              <a:r>
                <a:rPr lang="en-US" sz="2999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 </a:t>
              </a:r>
              <a:r>
                <a:rPr lang="en-US" sz="2999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제공</a:t>
              </a:r>
              <a:endParaRPr lang="en-US" sz="2999" dirty="0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endParaRPr>
            </a:p>
            <a:p>
              <a:pPr algn="l">
                <a:lnSpc>
                  <a:spcPts val="4199"/>
                </a:lnSpc>
                <a:spcBef>
                  <a:spcPct val="0"/>
                </a:spcBef>
              </a:pPr>
              <a:endParaRPr lang="en-US" sz="2999" dirty="0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9191625" y="2320407"/>
            <a:ext cx="346643" cy="346643"/>
            <a:chOff x="1371600" y="6705600"/>
            <a:chExt cx="10972800" cy="10972800"/>
          </a:xfrm>
        </p:grpSpPr>
        <p:sp>
          <p:nvSpPr>
            <p:cNvPr id="17" name="Freeform 17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ko-KR" altLang="en-US">
                <a:latin typeface="배달의민족 한나체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919358" y="6187052"/>
            <a:ext cx="7857743" cy="2465660"/>
            <a:chOff x="0" y="0"/>
            <a:chExt cx="10476990" cy="3287547"/>
          </a:xfrm>
        </p:grpSpPr>
        <p:sp>
          <p:nvSpPr>
            <p:cNvPr id="19" name="TextBox 19"/>
            <p:cNvSpPr txBox="1"/>
            <p:nvPr/>
          </p:nvSpPr>
          <p:spPr>
            <a:xfrm>
              <a:off x="0" y="0"/>
              <a:ext cx="10476990" cy="100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99"/>
                </a:lnSpc>
              </a:pPr>
              <a:r>
                <a:rPr lang="en-US" sz="4999" b="1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맞춤형</a:t>
              </a:r>
              <a:r>
                <a:rPr lang="en-US" sz="4999" b="1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</a:t>
              </a:r>
              <a:r>
                <a:rPr lang="en-US" sz="4999" b="1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섹터</a:t>
              </a:r>
              <a:r>
                <a:rPr lang="en-US" sz="4999" b="1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</a:t>
              </a:r>
              <a:r>
                <a:rPr lang="en-US" sz="4999" b="1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선택</a:t>
              </a:r>
              <a:r>
                <a:rPr lang="en-US" sz="4999" b="1" dirty="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</a:t>
              </a:r>
              <a:r>
                <a:rPr lang="en-US" sz="4999" b="1" dirty="0" err="1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가능</a:t>
              </a:r>
              <a:endParaRPr lang="en-US" sz="4999" b="1" dirty="0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179347"/>
              <a:ext cx="10476990" cy="2108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3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다양한 섹터 분산 투자할 수 있는 기회 제공</a:t>
              </a:r>
            </a:p>
            <a:p>
              <a:pPr marL="647703" lvl="1" indent="-323852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>
                  <a:solidFill>
                    <a:srgbClr val="17161C"/>
                  </a:solidFill>
                  <a:latin typeface="배달의민족 한나체"/>
                  <a:ea typeface="배달의민족 한나체 Air" panose="020B0600000101010101" pitchFamily="50" charset="-127"/>
                  <a:cs typeface="Roboto"/>
                  <a:sym typeface="Roboto"/>
                </a:rPr>
                <a:t>사용자의 선호 분야 반영 가능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endParaRPr lang="en-US" sz="3000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endParaRPr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9242938" y="6317709"/>
            <a:ext cx="346643" cy="346643"/>
            <a:chOff x="1371600" y="6705600"/>
            <a:chExt cx="10972800" cy="10972800"/>
          </a:xfrm>
        </p:grpSpPr>
        <p:sp>
          <p:nvSpPr>
            <p:cNvPr id="22" name="Freeform 22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ko-KR" altLang="en-US">
                <a:latin typeface="배달의민족 한나체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524443" y="447095"/>
            <a:ext cx="10711708" cy="134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dirty="0" err="1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펀드</a:t>
            </a:r>
            <a:r>
              <a:rPr lang="en-US" sz="8000" b="1" dirty="0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 </a:t>
            </a:r>
            <a:r>
              <a:rPr lang="en-US" sz="8000" b="1" dirty="0" err="1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슈퍼마켓과의</a:t>
            </a:r>
            <a:r>
              <a:rPr lang="en-US" sz="8000" b="1" dirty="0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 </a:t>
            </a:r>
            <a:r>
              <a:rPr lang="en-US" sz="8000" b="1" dirty="0" err="1">
                <a:solidFill>
                  <a:srgbClr val="17161C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차별점</a:t>
            </a:r>
            <a:endParaRPr lang="en-US" sz="8000" b="1" dirty="0">
              <a:solidFill>
                <a:srgbClr val="17161C"/>
              </a:solidFill>
              <a:latin typeface="배달의민족 한나체"/>
              <a:ea typeface="배달의민족 한나체 Air" panose="020B0600000101010101" pitchFamily="50" charset="-127"/>
              <a:cs typeface="Aileron Heavy Bold"/>
              <a:sym typeface="Aileron Heavy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28700" y="2727553"/>
            <a:ext cx="322722" cy="322722"/>
            <a:chOff x="1371600" y="6705600"/>
            <a:chExt cx="10972800" cy="10972800"/>
          </a:xfrm>
        </p:grpSpPr>
        <p:sp>
          <p:nvSpPr>
            <p:cNvPr id="3" name="Freeform 3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7F4FA"/>
            </a:solidFill>
          </p:spPr>
          <p:txBody>
            <a:bodyPr/>
            <a:lstStyle/>
            <a:p>
              <a:endParaRPr lang="ko-KR" altLang="en-US">
                <a:latin typeface="배달의민족 한나체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633544" y="2551895"/>
            <a:ext cx="4288742" cy="2494044"/>
            <a:chOff x="0" y="0"/>
            <a:chExt cx="5718322" cy="3325391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5718322" cy="100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99"/>
                </a:lnSpc>
              </a:pPr>
              <a:r>
                <a:rPr lang="en-US" sz="4999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추천</a:t>
              </a:r>
              <a:r>
                <a:rPr lang="en-US" sz="4999" b="1" dirty="0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</a:t>
              </a:r>
              <a:r>
                <a:rPr lang="en-US" sz="4999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알고리즘</a:t>
              </a:r>
              <a:endParaRPr lang="en-US" sz="4999" b="1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68021"/>
              <a:ext cx="5718322" cy="2257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just">
                <a:lnSpc>
                  <a:spcPts val="4600"/>
                </a:lnSpc>
                <a:buFont typeface="Arial"/>
                <a:buChar char="•"/>
              </a:pPr>
              <a:r>
                <a:rPr lang="en-US" sz="2300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"/>
                  <a:sym typeface="Aileron Heavy"/>
                </a:rPr>
                <a:t>섹터</a:t>
              </a:r>
            </a:p>
            <a:p>
              <a:pPr marL="496571" lvl="1" indent="-248285" algn="just">
                <a:lnSpc>
                  <a:spcPts val="4600"/>
                </a:lnSpc>
                <a:buFont typeface="Arial"/>
                <a:buChar char="•"/>
              </a:pPr>
              <a:r>
                <a:rPr lang="en-US" sz="2300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"/>
                  <a:sym typeface="Aileron Heavy"/>
                </a:rPr>
                <a:t>펀드 등급별 기울기</a:t>
              </a:r>
            </a:p>
            <a:p>
              <a:pPr marL="496571" lvl="1" indent="-248285" algn="just">
                <a:lnSpc>
                  <a:spcPts val="4600"/>
                </a:lnSpc>
                <a:buFont typeface="Arial"/>
                <a:buChar char="•"/>
              </a:pPr>
              <a:r>
                <a:rPr lang="en-US" sz="2300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"/>
                  <a:sym typeface="Aileron Heavy"/>
                </a:rPr>
                <a:t>펀드 기울기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050840" y="2531975"/>
            <a:ext cx="11361145" cy="445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AutoNum type="arabicPeriod"/>
            </a:pP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사용자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성향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분석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테스트를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통한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성향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분석</a:t>
            </a:r>
            <a:endParaRPr lang="en-US" sz="2499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Roboto"/>
              <a:sym typeface="Roboto"/>
            </a:endParaRPr>
          </a:p>
          <a:p>
            <a:pPr marL="539749" lvl="1" indent="-269875" algn="l">
              <a:lnSpc>
                <a:spcPts val="3499"/>
              </a:lnSpc>
              <a:buAutoNum type="arabicPeriod"/>
            </a:pP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펀드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등급별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기울기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(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평균수익률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/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표준편차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)와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사용자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성향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매칭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-&gt;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사용자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기울기</a:t>
            </a:r>
            <a:endParaRPr lang="en-US" sz="2499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Roboto"/>
              <a:sym typeface="Roboto"/>
            </a:endParaRPr>
          </a:p>
          <a:p>
            <a:pPr marL="539749" lvl="1" indent="-269875" algn="l">
              <a:lnSpc>
                <a:spcPts val="3499"/>
              </a:lnSpc>
              <a:buAutoNum type="arabicPeriod"/>
            </a:pP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입력된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섹터에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해당되는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펀드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필터링</a:t>
            </a:r>
            <a:endParaRPr lang="en-US" sz="2499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Roboto"/>
              <a:sym typeface="Roboto"/>
            </a:endParaRPr>
          </a:p>
          <a:p>
            <a:pPr marL="539749" lvl="1" indent="-269875" algn="l">
              <a:lnSpc>
                <a:spcPts val="3499"/>
              </a:lnSpc>
              <a:buAutoNum type="arabicPeriod"/>
            </a:pP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사용자의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성향에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맞는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기울기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매칭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알고리즘을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통해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펀드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선택</a:t>
            </a:r>
            <a:endParaRPr lang="en-US" sz="2499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Roboto"/>
              <a:sym typeface="Roboto"/>
            </a:endParaRP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       -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사용자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기울기보다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높은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기울기가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있는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경우</a:t>
            </a:r>
            <a:endParaRPr lang="en-US" sz="2499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Roboto"/>
              <a:sym typeface="Roboto"/>
            </a:endParaRP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            -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위험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감수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성향일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때 :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최고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기울기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선택</a:t>
            </a:r>
            <a:endParaRPr lang="en-US" sz="2499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Roboto"/>
              <a:sym typeface="Roboto"/>
            </a:endParaRP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            -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안전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지향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성향일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때: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변동성이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낮은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펀드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중에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높은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수익률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기울기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선택</a:t>
            </a:r>
            <a:endParaRPr lang="en-US" sz="2499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Roboto"/>
              <a:sym typeface="Roboto"/>
            </a:endParaRP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       -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사용자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기울기보다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높은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기울기가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없는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경우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: </a:t>
            </a: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          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사용자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등급과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가장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가까운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펀드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기울기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선택</a:t>
            </a:r>
            <a:endParaRPr lang="en-US" sz="2499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Roboto"/>
              <a:sym typeface="Roboto"/>
            </a:endParaRPr>
          </a:p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  5. 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해당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펀드와의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상관계수가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가장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낮은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펀드</a:t>
            </a:r>
            <a:r>
              <a:rPr lang="en-US" sz="2499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 3,4개 </a:t>
            </a:r>
            <a:r>
              <a:rPr lang="en-US" sz="2499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선택</a:t>
            </a:r>
            <a:endParaRPr lang="en-US" sz="2499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Roboto"/>
              <a:sym typeface="Robo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50840" y="7870352"/>
            <a:ext cx="11079905" cy="176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3500"/>
              </a:lnSpc>
              <a:buAutoNum type="arabicPeriod"/>
            </a:pPr>
            <a:r>
              <a:rPr lang="en-US" sz="250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펀드명과 최근 수익률을 입력</a:t>
            </a:r>
          </a:p>
          <a:p>
            <a:pPr marL="539751" lvl="1" indent="-269876" algn="l">
              <a:lnSpc>
                <a:spcPts val="3500"/>
              </a:lnSpc>
              <a:buAutoNum type="arabicPeriod"/>
            </a:pPr>
            <a:r>
              <a:rPr lang="en-US" sz="250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리스크 관리 옵티마이저 설정 등을 통해 자산 집중 방지로 리스크 분산</a:t>
            </a:r>
          </a:p>
          <a:p>
            <a:pPr marL="539751" lvl="1" indent="-269876" algn="l">
              <a:lnSpc>
                <a:spcPts val="3500"/>
              </a:lnSpc>
              <a:buAutoNum type="arabicPeriod"/>
            </a:pPr>
            <a:r>
              <a:rPr lang="en-US" sz="250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최적의 투자 비율 계산</a:t>
            </a:r>
          </a:p>
          <a:p>
            <a:pPr marL="539751" lvl="1" indent="-269876" algn="l">
              <a:lnSpc>
                <a:spcPts val="3500"/>
              </a:lnSpc>
              <a:buAutoNum type="arabicPeriod"/>
            </a:pPr>
            <a:r>
              <a:rPr lang="en-US" sz="250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Roboto"/>
                <a:sym typeface="Roboto"/>
              </a:rPr>
              <a:t>파이차트로 시각화nd promotional strategies.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28700" y="8103160"/>
            <a:ext cx="322722" cy="322722"/>
            <a:chOff x="1371600" y="6705600"/>
            <a:chExt cx="10972800" cy="10972800"/>
          </a:xfrm>
        </p:grpSpPr>
        <p:sp>
          <p:nvSpPr>
            <p:cNvPr id="10" name="Freeform 10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7F4FA"/>
            </a:solidFill>
          </p:spPr>
          <p:txBody>
            <a:bodyPr/>
            <a:lstStyle/>
            <a:p>
              <a:endParaRPr lang="ko-KR" altLang="en-US">
                <a:latin typeface="배달의민족 한나체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33544" y="7927502"/>
            <a:ext cx="4288742" cy="1321287"/>
            <a:chOff x="0" y="0"/>
            <a:chExt cx="5718322" cy="176171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5718322" cy="100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999"/>
                </a:lnSpc>
              </a:pPr>
              <a:r>
                <a:rPr lang="en-US" sz="4999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포트폴리오</a:t>
              </a:r>
              <a:r>
                <a:rPr lang="en-US" sz="4999" b="1" dirty="0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 </a:t>
              </a:r>
              <a:r>
                <a:rPr lang="en-US" sz="4999" b="1" dirty="0" err="1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 Bold"/>
                  <a:sym typeface="Aileron Heavy Bold"/>
                </a:rPr>
                <a:t>구성</a:t>
              </a:r>
              <a:endParaRPr lang="en-US" sz="4999" b="1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68022"/>
              <a:ext cx="5718322" cy="693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79730" lvl="1" indent="-189865" algn="l">
                <a:lnSpc>
                  <a:spcPts val="4600"/>
                </a:lnSpc>
                <a:buFont typeface="Arial"/>
                <a:buChar char="•"/>
              </a:pPr>
              <a:r>
                <a:rPr lang="en-US" sz="2300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"/>
                  <a:sym typeface="Aileron Heavy"/>
                </a:rPr>
                <a:t>Riskfolio-lib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7002191" y="1028700"/>
            <a:ext cx="257109" cy="376665"/>
          </a:xfrm>
          <a:custGeom>
            <a:avLst/>
            <a:gdLst/>
            <a:ahLst/>
            <a:cxnLst/>
            <a:rect l="l" t="t" r="r" b="b"/>
            <a:pathLst>
              <a:path w="257109" h="376665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19522" y="455549"/>
            <a:ext cx="9623192" cy="1449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 b="1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포트폴리오</a:t>
            </a:r>
            <a:r>
              <a:rPr lang="en-US" sz="8499" b="1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 </a:t>
            </a:r>
            <a:r>
              <a:rPr lang="en-US" sz="8499" b="1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구성</a:t>
            </a:r>
            <a:r>
              <a:rPr lang="en-US" sz="8499" b="1" dirty="0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 </a:t>
            </a:r>
            <a:r>
              <a:rPr lang="en-US" sz="8499" b="1" dirty="0" err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과정</a:t>
            </a:r>
            <a:endParaRPr lang="en-US" sz="8499" b="1" dirty="0">
              <a:solidFill>
                <a:srgbClr val="F7F4FA"/>
              </a:solidFill>
              <a:latin typeface="배달의민족 한나체"/>
              <a:ea typeface="배달의민족 한나체 Air" panose="020B0600000101010101" pitchFamily="50" charset="-127"/>
              <a:cs typeface="Aileron Heavy Bold"/>
              <a:sym typeface="Aileron Heavy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sp>
        <p:nvSpPr>
          <p:cNvPr id="3" name="Freeform 3"/>
          <p:cNvSpPr/>
          <p:nvPr/>
        </p:nvSpPr>
        <p:spPr>
          <a:xfrm rot="-10800000">
            <a:off x="-167226" y="1984158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sp>
        <p:nvSpPr>
          <p:cNvPr id="4" name="Freeform 4"/>
          <p:cNvSpPr/>
          <p:nvPr/>
        </p:nvSpPr>
        <p:spPr>
          <a:xfrm rot="-10800000">
            <a:off x="-167226" y="5380192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4"/>
                </a:lnTo>
                <a:lnTo>
                  <a:pt x="0" y="2879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3294830" y="2164975"/>
            <a:ext cx="13964470" cy="607956"/>
            <a:chOff x="0" y="0"/>
            <a:chExt cx="18619294" cy="810608"/>
          </a:xfrm>
        </p:grpSpPr>
        <p:sp>
          <p:nvSpPr>
            <p:cNvPr id="6" name="TextBox 6"/>
            <p:cNvSpPr txBox="1"/>
            <p:nvPr/>
          </p:nvSpPr>
          <p:spPr>
            <a:xfrm>
              <a:off x="944824" y="0"/>
              <a:ext cx="17674469" cy="810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99"/>
                </a:lnSpc>
              </a:pPr>
              <a:r>
                <a:rPr lang="en-US" sz="3999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"/>
                  <a:sym typeface="Aileron Heavy"/>
                </a:rPr>
                <a:t>최근 1년 섹터별 트리맵(규모, 수익률)</a:t>
              </a:r>
            </a:p>
          </p:txBody>
        </p:sp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190156"/>
              <a:ext cx="430296" cy="430296"/>
              <a:chOff x="1371600" y="6705600"/>
              <a:chExt cx="10972800" cy="1097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255FF"/>
              </a:solidFill>
            </p:spPr>
            <p:txBody>
              <a:bodyPr/>
              <a:lstStyle/>
              <a:p>
                <a:endParaRPr lang="ko-KR" altLang="en-US">
                  <a:latin typeface="배달의민족 한나체"/>
                  <a:ea typeface="배달의민족 한나체 Air" panose="020B0600000101010101" pitchFamily="50" charset="-127"/>
                </a:endParaRPr>
              </a:p>
            </p:txBody>
          </p:sp>
        </p:grpSp>
      </p:grpSp>
      <p:sp>
        <p:nvSpPr>
          <p:cNvPr id="9" name="Freeform 9"/>
          <p:cNvSpPr/>
          <p:nvPr/>
        </p:nvSpPr>
        <p:spPr>
          <a:xfrm rot="-10800000">
            <a:off x="-167226" y="8762401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7409" y="420400"/>
            <a:ext cx="7128684" cy="1449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 b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시각화(그래프)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294830" y="6211848"/>
            <a:ext cx="13964470" cy="607956"/>
            <a:chOff x="0" y="0"/>
            <a:chExt cx="18619294" cy="810608"/>
          </a:xfrm>
        </p:grpSpPr>
        <p:sp>
          <p:nvSpPr>
            <p:cNvPr id="12" name="TextBox 12"/>
            <p:cNvSpPr txBox="1"/>
            <p:nvPr/>
          </p:nvSpPr>
          <p:spPr>
            <a:xfrm>
              <a:off x="944824" y="0"/>
              <a:ext cx="17674469" cy="810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99"/>
                </a:lnSpc>
              </a:pPr>
              <a:r>
                <a:rPr lang="en-US" sz="3999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"/>
                  <a:sym typeface="Aileron Heavy"/>
                </a:rPr>
                <a:t>연도별 섹터 수익률 순위(Top10) </a:t>
              </a:r>
            </a:p>
          </p:txBody>
        </p: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190156"/>
              <a:ext cx="430296" cy="430296"/>
              <a:chOff x="1371600" y="6705600"/>
              <a:chExt cx="10972800" cy="1097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255FF"/>
              </a:solidFill>
            </p:spPr>
            <p:txBody>
              <a:bodyPr/>
              <a:lstStyle/>
              <a:p>
                <a:endParaRPr lang="ko-KR" altLang="en-US">
                  <a:latin typeface="배달의민족 한나체"/>
                  <a:ea typeface="배달의민족 한나체 Air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sp>
        <p:nvSpPr>
          <p:cNvPr id="3" name="Freeform 3"/>
          <p:cNvSpPr/>
          <p:nvPr/>
        </p:nvSpPr>
        <p:spPr>
          <a:xfrm rot="-10800000">
            <a:off x="-167226" y="1984158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sp>
        <p:nvSpPr>
          <p:cNvPr id="4" name="Freeform 4"/>
          <p:cNvSpPr/>
          <p:nvPr/>
        </p:nvSpPr>
        <p:spPr>
          <a:xfrm rot="-10800000">
            <a:off x="-167226" y="5380192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4"/>
                </a:lnTo>
                <a:lnTo>
                  <a:pt x="0" y="2879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3294830" y="2164975"/>
            <a:ext cx="13964470" cy="607956"/>
            <a:chOff x="0" y="0"/>
            <a:chExt cx="18619294" cy="810608"/>
          </a:xfrm>
        </p:grpSpPr>
        <p:sp>
          <p:nvSpPr>
            <p:cNvPr id="6" name="TextBox 6"/>
            <p:cNvSpPr txBox="1"/>
            <p:nvPr/>
          </p:nvSpPr>
          <p:spPr>
            <a:xfrm>
              <a:off x="944824" y="0"/>
              <a:ext cx="17674469" cy="810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99"/>
                </a:lnSpc>
              </a:pPr>
              <a:r>
                <a:rPr lang="en-US" sz="3999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"/>
                  <a:sym typeface="Aileron Heavy"/>
                </a:rPr>
                <a:t>포트폴리오 최적화 파이차트</a:t>
              </a:r>
            </a:p>
          </p:txBody>
        </p:sp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190156"/>
              <a:ext cx="430296" cy="430296"/>
              <a:chOff x="1371600" y="6705600"/>
              <a:chExt cx="10972800" cy="1097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255FF"/>
              </a:solidFill>
            </p:spPr>
            <p:txBody>
              <a:bodyPr/>
              <a:lstStyle/>
              <a:p>
                <a:endParaRPr lang="ko-KR" altLang="en-US">
                  <a:latin typeface="배달의민족 한나체"/>
                  <a:ea typeface="배달의민족 한나체 Air" panose="020B0600000101010101" pitchFamily="50" charset="-127"/>
                </a:endParaRPr>
              </a:p>
            </p:txBody>
          </p:sp>
        </p:grpSp>
      </p:grpSp>
      <p:sp>
        <p:nvSpPr>
          <p:cNvPr id="9" name="Freeform 9"/>
          <p:cNvSpPr/>
          <p:nvPr/>
        </p:nvSpPr>
        <p:spPr>
          <a:xfrm rot="-10800000">
            <a:off x="-167226" y="8762401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배달의민족 한나체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7409" y="420400"/>
            <a:ext cx="7128684" cy="1449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 b="1">
                <a:solidFill>
                  <a:srgbClr val="F7F4FA"/>
                </a:solidFill>
                <a:latin typeface="배달의민족 한나체"/>
                <a:ea typeface="배달의민족 한나체 Air" panose="020B0600000101010101" pitchFamily="50" charset="-127"/>
                <a:cs typeface="Aileron Heavy Bold"/>
                <a:sym typeface="Aileron Heavy Bold"/>
              </a:rPr>
              <a:t>시각화(그래프)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294830" y="6211848"/>
            <a:ext cx="13964470" cy="607956"/>
            <a:chOff x="0" y="0"/>
            <a:chExt cx="18619294" cy="810608"/>
          </a:xfrm>
        </p:grpSpPr>
        <p:sp>
          <p:nvSpPr>
            <p:cNvPr id="12" name="TextBox 12"/>
            <p:cNvSpPr txBox="1"/>
            <p:nvPr/>
          </p:nvSpPr>
          <p:spPr>
            <a:xfrm>
              <a:off x="944824" y="0"/>
              <a:ext cx="17674469" cy="810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99"/>
                </a:lnSpc>
              </a:pPr>
              <a:r>
                <a:rPr lang="en-US" sz="3999">
                  <a:solidFill>
                    <a:srgbClr val="F7F4FA"/>
                  </a:solidFill>
                  <a:latin typeface="배달의민족 한나체"/>
                  <a:ea typeface="배달의민족 한나체 Air" panose="020B0600000101010101" pitchFamily="50" charset="-127"/>
                  <a:cs typeface="Aileron Heavy"/>
                  <a:sym typeface="Aileron Heavy"/>
                </a:rPr>
                <a:t>펀드 최근 1년 가격 및 규모 꺾은선 그래프</a:t>
              </a:r>
            </a:p>
          </p:txBody>
        </p: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190156"/>
              <a:ext cx="430296" cy="430296"/>
              <a:chOff x="1371600" y="6705600"/>
              <a:chExt cx="10972800" cy="1097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255FF"/>
              </a:solidFill>
            </p:spPr>
            <p:txBody>
              <a:bodyPr/>
              <a:lstStyle/>
              <a:p>
                <a:endParaRPr lang="ko-KR" altLang="en-US">
                  <a:latin typeface="배달의민족 한나체"/>
                  <a:ea typeface="배달의민족 한나체 Air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550</Words>
  <Application>Microsoft Office PowerPoint</Application>
  <PresentationFormat>사용자 지정</PresentationFormat>
  <Paragraphs>99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배달의민족 한나체 Air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펀드 포트폴리오 구성 챗봇 FundAd</dc:title>
  <cp:lastModifiedBy>태용 남</cp:lastModifiedBy>
  <cp:revision>8</cp:revision>
  <dcterms:created xsi:type="dcterms:W3CDTF">2006-08-16T00:00:00Z</dcterms:created>
  <dcterms:modified xsi:type="dcterms:W3CDTF">2024-11-03T02:17:55Z</dcterms:modified>
  <dc:identifier>DAGVVZEA7xA</dc:identifier>
</cp:coreProperties>
</file>