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0C_31930835.xml" ContentType="application/vnd.ms-powerpoint.comments+xml"/>
  <Override PartName="/ppt/comments/modernComment_108_ED99E87D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  <p:sldMasterId id="214748373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6" r:id="rId11"/>
    <p:sldId id="277" r:id="rId12"/>
    <p:sldId id="261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219515B-59BE-4CFD-B8CC-6C3E0EB5F7F8}">
          <p14:sldIdLst>
            <p14:sldId id="256"/>
          </p14:sldIdLst>
        </p14:section>
        <p14:section name="2차 중간 발표" id="{26003031-D256-461F-A667-AAA0EA021B4B}">
          <p14:sldIdLst>
            <p14:sldId id="267"/>
            <p14:sldId id="268"/>
            <p14:sldId id="269"/>
            <p14:sldId id="271"/>
            <p14:sldId id="272"/>
            <p14:sldId id="273"/>
            <p14:sldId id="274"/>
            <p14:sldId id="276"/>
            <p14:sldId id="277"/>
          </p14:sldIdLst>
        </p14:section>
        <p14:section name="1차 발표" id="{0DB989DA-DD2B-444C-A8FE-003B5CBE9536}">
          <p14:sldIdLst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AB8A13-DC36-149C-1F4B-8F892B785D53}" name="SO HUI KIM" initials="SK" userId="7c5216ddf8e749b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8F8F"/>
    <a:srgbClr val="FFC5C5"/>
    <a:srgbClr val="FFFFFF"/>
    <a:srgbClr val="FF8585"/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modernComment_108_ED99E8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EBCF85-1500-41FB-9D41-DBAAC85D632D}" authorId="{C2AB8A13-DC36-149C-1F4B-8F892B785D53}" created="2024-04-12T09:22:41.450">
    <pc:sldMkLst xmlns:pc="http://schemas.microsoft.com/office/powerpoint/2013/main/command">
      <pc:docMk/>
      <pc:sldMk cId="3986286717" sldId="264"/>
    </pc:sldMkLst>
    <p188:txBody>
      <a:bodyPr/>
      <a:lstStyle/>
      <a:p>
        <a:r>
          <a:rPr lang="ko-KR" altLang="en-US"/>
          <a:t>Y FEATURE를 한두개만 선정할지 논의 필요
</a:t>
        </a:r>
      </a:p>
    </p188:txBody>
  </p188:cm>
</p188:cmLst>
</file>

<file path=ppt/comments/modernComment_10C_319308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B8DC2C2-7ACD-419A-89BE-469B3B8DECAA}" authorId="{C2AB8A13-DC36-149C-1F4B-8F892B785D53}" created="2024-04-12T09:22:41.450">
    <pc:sldMkLst xmlns:pc="http://schemas.microsoft.com/office/powerpoint/2013/main/command">
      <pc:docMk/>
      <pc:sldMk cId="3986286717" sldId="264"/>
    </pc:sldMkLst>
    <p188:txBody>
      <a:bodyPr/>
      <a:lstStyle/>
      <a:p>
        <a:r>
          <a:rPr lang="ko-KR" altLang="en-US"/>
          <a:t>Y FEATURE를 한두개만 선정할지 논의 필요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7B32D-2910-4ADB-BEEF-397364BA6FB8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D5A803B6-1B44-424D-9098-87223A8C8BDD}">
      <dgm:prSet phldrT="[텍스트]" custT="1"/>
      <dgm:spPr>
        <a:solidFill>
          <a:srgbClr val="800000">
            <a:alpha val="50000"/>
          </a:srgbClr>
        </a:solidFill>
      </dgm:spPr>
      <dgm:t>
        <a:bodyPr/>
        <a:lstStyle/>
        <a:p>
          <a:pPr latinLnBrk="1"/>
          <a:r>
            <a:rPr lang="ko-KR" altLang="en-US" sz="1400" b="1" dirty="0">
              <a:solidFill>
                <a:schemeClr val="tx1"/>
              </a:solidFill>
            </a:rPr>
            <a:t>데이터 수집 및 </a:t>
          </a:r>
          <a:r>
            <a:rPr lang="ko-KR" altLang="en-US" sz="1400" b="1" dirty="0" err="1">
              <a:solidFill>
                <a:schemeClr val="tx1"/>
              </a:solidFill>
            </a:rPr>
            <a:t>전처리</a:t>
          </a:r>
          <a:endParaRPr lang="ko-KR" altLang="en-US" sz="1400" b="1" dirty="0">
            <a:solidFill>
              <a:schemeClr val="tx1"/>
            </a:solidFill>
          </a:endParaRPr>
        </a:p>
      </dgm:t>
    </dgm:pt>
    <dgm:pt modelId="{06B0C367-EC80-4734-B97E-89EB1BFAF3EA}" type="parTrans" cxnId="{3CC60E8D-A9F6-47B2-A870-7709AC67E1C8}">
      <dgm:prSet/>
      <dgm:spPr/>
      <dgm:t>
        <a:bodyPr/>
        <a:lstStyle/>
        <a:p>
          <a:pPr latinLnBrk="1"/>
          <a:endParaRPr lang="ko-KR" altLang="en-US" sz="1400"/>
        </a:p>
      </dgm:t>
    </dgm:pt>
    <dgm:pt modelId="{FC7AD9A3-C880-4C11-8DC0-10D12DBB7D43}" type="sibTrans" cxnId="{3CC60E8D-A9F6-47B2-A870-7709AC67E1C8}">
      <dgm:prSet/>
      <dgm:spPr/>
      <dgm:t>
        <a:bodyPr/>
        <a:lstStyle/>
        <a:p>
          <a:pPr latinLnBrk="1"/>
          <a:endParaRPr lang="ko-KR" altLang="en-US" sz="1400"/>
        </a:p>
      </dgm:t>
    </dgm:pt>
    <dgm:pt modelId="{8851F27B-D4E9-4F42-949D-032D595D5633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1400" dirty="0"/>
            <a:t>모델 설계 및 구현</a:t>
          </a:r>
        </a:p>
      </dgm:t>
    </dgm:pt>
    <dgm:pt modelId="{F754FA73-4224-466A-A708-29C9B98475E1}" type="parTrans" cxnId="{2D860ECC-FAB1-49CA-A37C-64A91CA1D085}">
      <dgm:prSet/>
      <dgm:spPr/>
      <dgm:t>
        <a:bodyPr/>
        <a:lstStyle/>
        <a:p>
          <a:pPr latinLnBrk="1"/>
          <a:endParaRPr lang="ko-KR" altLang="en-US" sz="1400"/>
        </a:p>
      </dgm:t>
    </dgm:pt>
    <dgm:pt modelId="{8ED94C5E-EBA0-46B2-9DEF-372FB7E7F66E}" type="sibTrans" cxnId="{2D860ECC-FAB1-49CA-A37C-64A91CA1D085}">
      <dgm:prSet/>
      <dgm:spPr/>
      <dgm:t>
        <a:bodyPr/>
        <a:lstStyle/>
        <a:p>
          <a:pPr latinLnBrk="1"/>
          <a:endParaRPr lang="ko-KR" altLang="en-US" sz="1400"/>
        </a:p>
      </dgm:t>
    </dgm:pt>
    <dgm:pt modelId="{F31A5E4C-8D48-4191-AF28-C1D3E99C7BE8}">
      <dgm:prSet phldrT="[텍스트]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sz="1400" dirty="0"/>
            <a:t>모델 평가</a:t>
          </a:r>
        </a:p>
      </dgm:t>
    </dgm:pt>
    <dgm:pt modelId="{692EF7C6-30A1-4923-9360-AC240CEFEC0E}" type="parTrans" cxnId="{3ABFF6EB-D709-46CB-8939-4F8E4937104E}">
      <dgm:prSet/>
      <dgm:spPr/>
      <dgm:t>
        <a:bodyPr/>
        <a:lstStyle/>
        <a:p>
          <a:pPr latinLnBrk="1"/>
          <a:endParaRPr lang="ko-KR" altLang="en-US" sz="1400"/>
        </a:p>
      </dgm:t>
    </dgm:pt>
    <dgm:pt modelId="{74743953-6F64-4746-AF7C-41A1C537F9ED}" type="sibTrans" cxnId="{3ABFF6EB-D709-46CB-8939-4F8E4937104E}">
      <dgm:prSet/>
      <dgm:spPr/>
      <dgm:t>
        <a:bodyPr/>
        <a:lstStyle/>
        <a:p>
          <a:pPr latinLnBrk="1"/>
          <a:endParaRPr lang="ko-KR" altLang="en-US" sz="1400"/>
        </a:p>
      </dgm:t>
    </dgm:pt>
    <dgm:pt modelId="{F6CC69E8-19D3-41F5-9AD2-0CF84628AAC6}">
      <dgm:prSet phldrT="[텍스트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1400" dirty="0"/>
            <a:t>결과 </a:t>
          </a:r>
        </a:p>
      </dgm:t>
    </dgm:pt>
    <dgm:pt modelId="{3BB205D0-2E22-4C16-A6FE-F0CA4480BFEE}" type="parTrans" cxnId="{B329D756-3F0D-4526-B07A-F5CA547AB118}">
      <dgm:prSet/>
      <dgm:spPr/>
      <dgm:t>
        <a:bodyPr/>
        <a:lstStyle/>
        <a:p>
          <a:pPr latinLnBrk="1"/>
          <a:endParaRPr lang="ko-KR" altLang="en-US" sz="1400"/>
        </a:p>
      </dgm:t>
    </dgm:pt>
    <dgm:pt modelId="{549FC8A1-FBF6-48D0-933A-E13B1860BA22}" type="sibTrans" cxnId="{B329D756-3F0D-4526-B07A-F5CA547AB118}">
      <dgm:prSet/>
      <dgm:spPr/>
      <dgm:t>
        <a:bodyPr/>
        <a:lstStyle/>
        <a:p>
          <a:pPr latinLnBrk="1"/>
          <a:endParaRPr lang="ko-KR" altLang="en-US" sz="1400"/>
        </a:p>
      </dgm:t>
    </dgm:pt>
    <dgm:pt modelId="{C66A13B6-A164-40B9-91D2-C28ADA7CEA6B}" type="pres">
      <dgm:prSet presAssocID="{4A87B32D-2910-4ADB-BEEF-397364BA6FB8}" presName="Name0" presStyleCnt="0">
        <dgm:presLayoutVars>
          <dgm:dir/>
          <dgm:animLvl val="lvl"/>
          <dgm:resizeHandles val="exact"/>
        </dgm:presLayoutVars>
      </dgm:prSet>
      <dgm:spPr/>
    </dgm:pt>
    <dgm:pt modelId="{1649B61A-B17A-440E-B63B-E1AFCB2800BF}" type="pres">
      <dgm:prSet presAssocID="{D5A803B6-1B44-424D-9098-87223A8C8BD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D6D06EF-3FDA-474A-B275-CA0E7181ACE0}" type="pres">
      <dgm:prSet presAssocID="{FC7AD9A3-C880-4C11-8DC0-10D12DBB7D43}" presName="parTxOnlySpace" presStyleCnt="0"/>
      <dgm:spPr/>
    </dgm:pt>
    <dgm:pt modelId="{67FF7460-1D87-40D5-B4E0-4114BCA87672}" type="pres">
      <dgm:prSet presAssocID="{8851F27B-D4E9-4F42-949D-032D595D563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0978CA-3409-4632-A3FA-C6FB4470693A}" type="pres">
      <dgm:prSet presAssocID="{8ED94C5E-EBA0-46B2-9DEF-372FB7E7F66E}" presName="parTxOnlySpace" presStyleCnt="0"/>
      <dgm:spPr/>
    </dgm:pt>
    <dgm:pt modelId="{C6769947-57A4-4122-A27F-EE4FD5B909EE}" type="pres">
      <dgm:prSet presAssocID="{F31A5E4C-8D48-4191-AF28-C1D3E99C7BE8}" presName="parTxOnly" presStyleLbl="node1" presStyleIdx="2" presStyleCnt="4" custScaleX="43632">
        <dgm:presLayoutVars>
          <dgm:chMax val="0"/>
          <dgm:chPref val="0"/>
          <dgm:bulletEnabled val="1"/>
        </dgm:presLayoutVars>
      </dgm:prSet>
      <dgm:spPr/>
    </dgm:pt>
    <dgm:pt modelId="{52AC5C37-F241-4342-9226-294C88EA1298}" type="pres">
      <dgm:prSet presAssocID="{74743953-6F64-4746-AF7C-41A1C537F9ED}" presName="parTxOnlySpace" presStyleCnt="0"/>
      <dgm:spPr/>
    </dgm:pt>
    <dgm:pt modelId="{3CC2BC97-29DF-4774-BE82-CD3E2107D6DD}" type="pres">
      <dgm:prSet presAssocID="{F6CC69E8-19D3-41F5-9AD2-0CF84628AAC6}" presName="parTxOnly" presStyleLbl="node1" presStyleIdx="3" presStyleCnt="4" custScaleX="35454">
        <dgm:presLayoutVars>
          <dgm:chMax val="0"/>
          <dgm:chPref val="0"/>
          <dgm:bulletEnabled val="1"/>
        </dgm:presLayoutVars>
      </dgm:prSet>
      <dgm:spPr/>
    </dgm:pt>
  </dgm:ptLst>
  <dgm:cxnLst>
    <dgm:cxn modelId="{E2612726-47E7-4F8D-BBF5-4C734A66FC3B}" type="presOf" srcId="{8851F27B-D4E9-4F42-949D-032D595D5633}" destId="{67FF7460-1D87-40D5-B4E0-4114BCA87672}" srcOrd="0" destOrd="0" presId="urn:microsoft.com/office/officeart/2005/8/layout/chevron1"/>
    <dgm:cxn modelId="{05983532-D7C5-42B9-8CF5-21E696653EC8}" type="presOf" srcId="{4A87B32D-2910-4ADB-BEEF-397364BA6FB8}" destId="{C66A13B6-A164-40B9-91D2-C28ADA7CEA6B}" srcOrd="0" destOrd="0" presId="urn:microsoft.com/office/officeart/2005/8/layout/chevron1"/>
    <dgm:cxn modelId="{FC515176-977B-41AC-A77A-0634D9D91443}" type="presOf" srcId="{F6CC69E8-19D3-41F5-9AD2-0CF84628AAC6}" destId="{3CC2BC97-29DF-4774-BE82-CD3E2107D6DD}" srcOrd="0" destOrd="0" presId="urn:microsoft.com/office/officeart/2005/8/layout/chevron1"/>
    <dgm:cxn modelId="{B329D756-3F0D-4526-B07A-F5CA547AB118}" srcId="{4A87B32D-2910-4ADB-BEEF-397364BA6FB8}" destId="{F6CC69E8-19D3-41F5-9AD2-0CF84628AAC6}" srcOrd="3" destOrd="0" parTransId="{3BB205D0-2E22-4C16-A6FE-F0CA4480BFEE}" sibTransId="{549FC8A1-FBF6-48D0-933A-E13B1860BA22}"/>
    <dgm:cxn modelId="{5FA4857A-7C20-4B4B-B782-2DC5381F2897}" type="presOf" srcId="{F31A5E4C-8D48-4191-AF28-C1D3E99C7BE8}" destId="{C6769947-57A4-4122-A27F-EE4FD5B909EE}" srcOrd="0" destOrd="0" presId="urn:microsoft.com/office/officeart/2005/8/layout/chevron1"/>
    <dgm:cxn modelId="{3CC60E8D-A9F6-47B2-A870-7709AC67E1C8}" srcId="{4A87B32D-2910-4ADB-BEEF-397364BA6FB8}" destId="{D5A803B6-1B44-424D-9098-87223A8C8BDD}" srcOrd="0" destOrd="0" parTransId="{06B0C367-EC80-4734-B97E-89EB1BFAF3EA}" sibTransId="{FC7AD9A3-C880-4C11-8DC0-10D12DBB7D43}"/>
    <dgm:cxn modelId="{E2226ABA-A148-4B35-BF44-6BF919913CF4}" type="presOf" srcId="{D5A803B6-1B44-424D-9098-87223A8C8BDD}" destId="{1649B61A-B17A-440E-B63B-E1AFCB2800BF}" srcOrd="0" destOrd="0" presId="urn:microsoft.com/office/officeart/2005/8/layout/chevron1"/>
    <dgm:cxn modelId="{2D860ECC-FAB1-49CA-A37C-64A91CA1D085}" srcId="{4A87B32D-2910-4ADB-BEEF-397364BA6FB8}" destId="{8851F27B-D4E9-4F42-949D-032D595D5633}" srcOrd="1" destOrd="0" parTransId="{F754FA73-4224-466A-A708-29C9B98475E1}" sibTransId="{8ED94C5E-EBA0-46B2-9DEF-372FB7E7F66E}"/>
    <dgm:cxn modelId="{3ABFF6EB-D709-46CB-8939-4F8E4937104E}" srcId="{4A87B32D-2910-4ADB-BEEF-397364BA6FB8}" destId="{F31A5E4C-8D48-4191-AF28-C1D3E99C7BE8}" srcOrd="2" destOrd="0" parTransId="{692EF7C6-30A1-4923-9360-AC240CEFEC0E}" sibTransId="{74743953-6F64-4746-AF7C-41A1C537F9ED}"/>
    <dgm:cxn modelId="{AFE16F73-B107-4680-BD18-DECAE5CF4983}" type="presParOf" srcId="{C66A13B6-A164-40B9-91D2-C28ADA7CEA6B}" destId="{1649B61A-B17A-440E-B63B-E1AFCB2800BF}" srcOrd="0" destOrd="0" presId="urn:microsoft.com/office/officeart/2005/8/layout/chevron1"/>
    <dgm:cxn modelId="{F7E848C8-5C39-4102-B2DF-F6C2D44397E2}" type="presParOf" srcId="{C66A13B6-A164-40B9-91D2-C28ADA7CEA6B}" destId="{6D6D06EF-3FDA-474A-B275-CA0E7181ACE0}" srcOrd="1" destOrd="0" presId="urn:microsoft.com/office/officeart/2005/8/layout/chevron1"/>
    <dgm:cxn modelId="{C77894B2-720B-4ECD-AFBE-273A34E1712F}" type="presParOf" srcId="{C66A13B6-A164-40B9-91D2-C28ADA7CEA6B}" destId="{67FF7460-1D87-40D5-B4E0-4114BCA87672}" srcOrd="2" destOrd="0" presId="urn:microsoft.com/office/officeart/2005/8/layout/chevron1"/>
    <dgm:cxn modelId="{1426E224-5685-478D-9E3A-05CE4F84338D}" type="presParOf" srcId="{C66A13B6-A164-40B9-91D2-C28ADA7CEA6B}" destId="{440978CA-3409-4632-A3FA-C6FB4470693A}" srcOrd="3" destOrd="0" presId="urn:microsoft.com/office/officeart/2005/8/layout/chevron1"/>
    <dgm:cxn modelId="{452AC51F-1BBB-4DC2-BF4B-96464DFA0CDB}" type="presParOf" srcId="{C66A13B6-A164-40B9-91D2-C28ADA7CEA6B}" destId="{C6769947-57A4-4122-A27F-EE4FD5B909EE}" srcOrd="4" destOrd="0" presId="urn:microsoft.com/office/officeart/2005/8/layout/chevron1"/>
    <dgm:cxn modelId="{43466D46-8BFE-4687-A3CD-BFE5671C886F}" type="presParOf" srcId="{C66A13B6-A164-40B9-91D2-C28ADA7CEA6B}" destId="{52AC5C37-F241-4342-9226-294C88EA1298}" srcOrd="5" destOrd="0" presId="urn:microsoft.com/office/officeart/2005/8/layout/chevron1"/>
    <dgm:cxn modelId="{A8C3F656-0D82-4ECC-A808-AE9F03C2E3D5}" type="presParOf" srcId="{C66A13B6-A164-40B9-91D2-C28ADA7CEA6B}" destId="{3CC2BC97-29DF-4774-BE82-CD3E2107D6D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9B61A-B17A-440E-B63B-E1AFCB2800BF}">
      <dsp:nvSpPr>
        <dsp:cNvPr id="0" name=""/>
        <dsp:cNvSpPr/>
      </dsp:nvSpPr>
      <dsp:spPr>
        <a:xfrm>
          <a:off x="1498" y="0"/>
          <a:ext cx="4801832" cy="636156"/>
        </a:xfrm>
        <a:prstGeom prst="chevron">
          <a:avLst/>
        </a:prstGeom>
        <a:solidFill>
          <a:srgbClr val="80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tx1"/>
              </a:solidFill>
            </a:rPr>
            <a:t>데이터 수집 및 </a:t>
          </a:r>
          <a:r>
            <a:rPr lang="ko-KR" altLang="en-US" sz="1400" b="1" kern="1200" dirty="0" err="1">
              <a:solidFill>
                <a:schemeClr val="tx1"/>
              </a:solidFill>
            </a:rPr>
            <a:t>전처리</a:t>
          </a:r>
          <a:endParaRPr lang="ko-KR" altLang="en-US" sz="1400" b="1" kern="1200" dirty="0">
            <a:solidFill>
              <a:schemeClr val="tx1"/>
            </a:solidFill>
          </a:endParaRPr>
        </a:p>
      </dsp:txBody>
      <dsp:txXfrm>
        <a:off x="319576" y="0"/>
        <a:ext cx="4165676" cy="636156"/>
      </dsp:txXfrm>
    </dsp:sp>
    <dsp:sp modelId="{67FF7460-1D87-40D5-B4E0-4114BCA87672}">
      <dsp:nvSpPr>
        <dsp:cNvPr id="0" name=""/>
        <dsp:cNvSpPr/>
      </dsp:nvSpPr>
      <dsp:spPr>
        <a:xfrm>
          <a:off x="4323147" y="0"/>
          <a:ext cx="4801832" cy="636156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모델 설계 및 구현</a:t>
          </a:r>
        </a:p>
      </dsp:txBody>
      <dsp:txXfrm>
        <a:off x="4641225" y="0"/>
        <a:ext cx="4165676" cy="636156"/>
      </dsp:txXfrm>
    </dsp:sp>
    <dsp:sp modelId="{C6769947-57A4-4122-A27F-EE4FD5B909EE}">
      <dsp:nvSpPr>
        <dsp:cNvPr id="0" name=""/>
        <dsp:cNvSpPr/>
      </dsp:nvSpPr>
      <dsp:spPr>
        <a:xfrm>
          <a:off x="8644797" y="0"/>
          <a:ext cx="2095135" cy="636156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모델 평가</a:t>
          </a:r>
        </a:p>
      </dsp:txBody>
      <dsp:txXfrm>
        <a:off x="8962875" y="0"/>
        <a:ext cx="1458979" cy="636156"/>
      </dsp:txXfrm>
    </dsp:sp>
    <dsp:sp modelId="{3CC2BC97-29DF-4774-BE82-CD3E2107D6DD}">
      <dsp:nvSpPr>
        <dsp:cNvPr id="0" name=""/>
        <dsp:cNvSpPr/>
      </dsp:nvSpPr>
      <dsp:spPr>
        <a:xfrm>
          <a:off x="10259749" y="0"/>
          <a:ext cx="1702441" cy="636156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결과 </a:t>
          </a:r>
        </a:p>
      </dsp:txBody>
      <dsp:txXfrm>
        <a:off x="10577827" y="0"/>
        <a:ext cx="1066285" cy="636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16A97AE-26A0-E393-758D-EDF4AFC1A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D13014-8342-24E4-FB18-55EE69B81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B20B-42BF-4956-AE76-71CE2073935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5DB6D4-CC16-7605-F045-AE7370865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0B124A-963E-C0C1-A5CE-948420E562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0E078-980A-4759-9B9D-D91D3FD2B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272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9F477-4C06-449F-8825-CC026BBA7F15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5999-035F-4B67-9FC7-3129BD035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8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70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2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2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3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0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6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B0F214-3B3A-4680-9C83-5CC5660C6100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8AE6F3-F949-40B3-80AA-0329677B33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1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B9BD86-BF33-7BEA-BE7B-78FED1AFED90}"/>
              </a:ext>
            </a:extLst>
          </p:cNvPr>
          <p:cNvSpPr/>
          <p:nvPr userDrawn="1"/>
        </p:nvSpPr>
        <p:spPr>
          <a:xfrm>
            <a:off x="-9235" y="937911"/>
            <a:ext cx="588356" cy="1611470"/>
          </a:xfrm>
          <a:prstGeom prst="rect">
            <a:avLst/>
          </a:prstGeom>
          <a:solidFill>
            <a:srgbClr val="8B00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C085EC-8CD6-83ED-481B-13D10B1A8F8B}"/>
              </a:ext>
            </a:extLst>
          </p:cNvPr>
          <p:cNvCxnSpPr>
            <a:cxnSpLocks/>
          </p:cNvCxnSpPr>
          <p:nvPr userDrawn="1"/>
        </p:nvCxnSpPr>
        <p:spPr>
          <a:xfrm>
            <a:off x="745095" y="947612"/>
            <a:ext cx="7504786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개체 틀 15">
            <a:extLst>
              <a:ext uri="{FF2B5EF4-FFF2-40B4-BE49-F238E27FC236}">
                <a16:creationId xmlns:a16="http://schemas.microsoft.com/office/drawing/2014/main" id="{28FCABC7-0A61-DC32-F350-18A8D889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406394A-DEA1-ADC7-3DE9-C4BB6766A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553" y="5089585"/>
            <a:ext cx="5105401" cy="1173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21" name="슬라이드 번호 개체 틀 17">
            <a:extLst>
              <a:ext uri="{FF2B5EF4-FFF2-40B4-BE49-F238E27FC236}">
                <a16:creationId xmlns:a16="http://schemas.microsoft.com/office/drawing/2014/main" id="{91B4A0D6-D290-1B55-C74B-0D6125F3F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4922" y="6616454"/>
            <a:ext cx="562155" cy="241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AFDF3460-E07C-47A8-9FB5-08E5164FD3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7E34C3-64FD-0180-1100-30EDA1E664C2}"/>
              </a:ext>
            </a:extLst>
          </p:cNvPr>
          <p:cNvCxnSpPr>
            <a:cxnSpLocks/>
          </p:cNvCxnSpPr>
          <p:nvPr userDrawn="1"/>
        </p:nvCxnSpPr>
        <p:spPr>
          <a:xfrm>
            <a:off x="5724525" y="947612"/>
            <a:ext cx="2525356" cy="0"/>
          </a:xfrm>
          <a:prstGeom prst="line">
            <a:avLst/>
          </a:prstGeom>
          <a:ln w="53975">
            <a:solidFill>
              <a:srgbClr val="8B0029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B508D6-A26E-1793-4048-2078F52A2E72}"/>
              </a:ext>
            </a:extLst>
          </p:cNvPr>
          <p:cNvSpPr/>
          <p:nvPr userDrawn="1"/>
        </p:nvSpPr>
        <p:spPr>
          <a:xfrm>
            <a:off x="173643" y="2388987"/>
            <a:ext cx="2274281" cy="3945133"/>
          </a:xfrm>
          <a:prstGeom prst="rect">
            <a:avLst/>
          </a:prstGeom>
          <a:solidFill>
            <a:srgbClr val="800000">
              <a:alpha val="3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0" eaLnBrk="1" latinLnBrk="1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3BBB36C-421D-33C1-3D4E-5F9D396978D2}"/>
              </a:ext>
            </a:extLst>
          </p:cNvPr>
          <p:cNvSpPr/>
          <p:nvPr userDrawn="1"/>
        </p:nvSpPr>
        <p:spPr>
          <a:xfrm rot="5400000">
            <a:off x="5968037" y="634039"/>
            <a:ext cx="241546" cy="12206377"/>
          </a:xfrm>
          <a:prstGeom prst="rect">
            <a:avLst/>
          </a:prstGeom>
          <a:solidFill>
            <a:srgbClr val="8B00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C085EC-8CD6-83ED-481B-13D10B1A8F8B}"/>
              </a:ext>
            </a:extLst>
          </p:cNvPr>
          <p:cNvCxnSpPr>
            <a:cxnSpLocks/>
          </p:cNvCxnSpPr>
          <p:nvPr userDrawn="1"/>
        </p:nvCxnSpPr>
        <p:spPr>
          <a:xfrm>
            <a:off x="336430" y="565043"/>
            <a:ext cx="11473132" cy="0"/>
          </a:xfrm>
          <a:prstGeom prst="line">
            <a:avLst/>
          </a:prstGeom>
          <a:ln w="19050" cmpd="dbl">
            <a:solidFill>
              <a:srgbClr val="8B0029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5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0" eaLnBrk="1" latinLnBrk="1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r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8_ED99E87D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con.io/competitions/official/235927/overview/descrip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319308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75636-182B-3E79-F175-DA8DDD3E9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940" y="1876441"/>
            <a:ext cx="11345935" cy="66212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latinLnBrk="0"/>
            <a:r>
              <a:rPr lang="ko-KR" altLang="en-US" sz="3200" b="1" kern="1200" dirty="0">
                <a:latin typeface="+mj-ea"/>
                <a:cs typeface="+mj-cs"/>
              </a:rPr>
              <a:t>반도체 </a:t>
            </a:r>
            <a:r>
              <a:rPr lang="ko-KR" altLang="en-US" sz="3200" b="1" kern="1200" dirty="0" err="1">
                <a:latin typeface="+mj-ea"/>
                <a:cs typeface="+mj-cs"/>
              </a:rPr>
              <a:t>데이터사이언스</a:t>
            </a:r>
            <a:r>
              <a:rPr lang="en-US" altLang="ko-KR" sz="3200" b="1" kern="1200" dirty="0">
                <a:latin typeface="+mj-ea"/>
                <a:cs typeface="+mj-cs"/>
              </a:rPr>
              <a:t> </a:t>
            </a:r>
            <a:r>
              <a:rPr lang="ko-KR" altLang="en-US" sz="3200" b="1" kern="1200" dirty="0">
                <a:latin typeface="+mj-ea"/>
                <a:cs typeface="+mj-cs"/>
              </a:rPr>
              <a:t>프로젝트</a:t>
            </a:r>
            <a:r>
              <a:rPr lang="en-US" altLang="ko-KR" sz="3200" b="1" kern="1200" dirty="0">
                <a:latin typeface="+mj-ea"/>
                <a:cs typeface="+mj-cs"/>
              </a:rPr>
              <a:t>1</a:t>
            </a:r>
            <a:br>
              <a:rPr lang="en-US" altLang="ko-KR" sz="3600" b="1" kern="1200" dirty="0">
                <a:latin typeface="+mj-ea"/>
                <a:cs typeface="+mj-cs"/>
              </a:rPr>
            </a:br>
            <a:r>
              <a:rPr lang="ko-KR" altLang="en-US" sz="2000" b="1" dirty="0">
                <a:latin typeface="+mj-ea"/>
              </a:rPr>
              <a:t>자율주행 센서</a:t>
            </a:r>
            <a:r>
              <a:rPr lang="en-US" altLang="ko-KR" sz="2000" b="1" dirty="0">
                <a:latin typeface="+mj-ea"/>
              </a:rPr>
              <a:t>(Radar) </a:t>
            </a:r>
            <a:r>
              <a:rPr lang="ko-KR" altLang="en-US" sz="2000" b="1" dirty="0">
                <a:latin typeface="+mj-ea"/>
              </a:rPr>
              <a:t>성능 예측</a:t>
            </a:r>
            <a:br>
              <a:rPr lang="en-US" altLang="ko-KR" sz="2400" b="1" i="0" dirty="0">
                <a:solidFill>
                  <a:srgbClr val="1F1F1F"/>
                </a:solidFill>
                <a:effectLst/>
                <a:latin typeface="+mj-ea"/>
                <a:ea typeface="+mj-ea"/>
              </a:rPr>
            </a:br>
            <a:endParaRPr lang="en-US" altLang="ko-KR" sz="2400" b="1" kern="1200" dirty="0">
              <a:latin typeface="+mj-ea"/>
              <a:cs typeface="+mj-cs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89ECD85C-512F-18AB-EA37-EE727F7D2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4325" y="5205262"/>
            <a:ext cx="3876674" cy="852638"/>
          </a:xfrm>
        </p:spPr>
        <p:txBody>
          <a:bodyPr>
            <a:noAutofit/>
          </a:bodyPr>
          <a:lstStyle/>
          <a:p>
            <a:pPr algn="r"/>
            <a:r>
              <a:rPr lang="ko-KR" altLang="en-US" sz="1800" b="1" dirty="0" err="1">
                <a:latin typeface="+mj-ea"/>
                <a:ea typeface="+mj-ea"/>
              </a:rPr>
              <a:t>반도체데이터사이언스학과</a:t>
            </a:r>
            <a:r>
              <a:rPr lang="en-US" altLang="ko-KR" sz="1800" b="1" dirty="0">
                <a:latin typeface="+mj-ea"/>
                <a:ea typeface="+mj-ea"/>
              </a:rPr>
              <a:t> </a:t>
            </a:r>
            <a:r>
              <a:rPr lang="ko-KR" altLang="en-US" sz="1800" b="1" dirty="0">
                <a:latin typeface="+mj-ea"/>
                <a:ea typeface="+mj-ea"/>
              </a:rPr>
              <a:t>김소희 </a:t>
            </a:r>
            <a:endParaRPr lang="en-US" altLang="ko-KR" sz="1800" b="1" dirty="0">
              <a:latin typeface="+mj-ea"/>
              <a:ea typeface="+mj-ea"/>
            </a:endParaRPr>
          </a:p>
          <a:p>
            <a:pPr algn="r"/>
            <a:r>
              <a:rPr lang="ko-KR" altLang="en-US" sz="1400" b="1" dirty="0" err="1">
                <a:latin typeface="+mj-ea"/>
                <a:ea typeface="+mj-ea"/>
              </a:rPr>
              <a:t>신우석</a:t>
            </a:r>
            <a:r>
              <a:rPr lang="ko-KR" altLang="en-US" sz="1400" b="1" dirty="0">
                <a:latin typeface="+mj-ea"/>
                <a:ea typeface="+mj-ea"/>
              </a:rPr>
              <a:t> 조교</a:t>
            </a:r>
          </a:p>
        </p:txBody>
      </p:sp>
    </p:spTree>
    <p:extLst>
      <p:ext uri="{BB962C8B-B14F-4D97-AF65-F5344CB8AC3E}">
        <p14:creationId xmlns:p14="http://schemas.microsoft.com/office/powerpoint/2010/main" val="122728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564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향후 진행 방향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AF36B-F119-6773-1B8E-8F26987CB221}"/>
              </a:ext>
            </a:extLst>
          </p:cNvPr>
          <p:cNvSpPr txBox="1"/>
          <p:nvPr/>
        </p:nvSpPr>
        <p:spPr>
          <a:xfrm>
            <a:off x="2992582" y="2050473"/>
            <a:ext cx="6585527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X_02, X_46 </a:t>
            </a:r>
            <a:r>
              <a:rPr lang="ko-KR" altLang="en-US" b="1" dirty="0"/>
              <a:t>포함 후 모델 성능 비교 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새로운 변수 생성을 통한 모델 성능 향상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b="1" dirty="0"/>
              <a:t>Hyperparameter </a:t>
            </a:r>
            <a:r>
              <a:rPr lang="ko-KR" altLang="en-US" b="1" dirty="0"/>
              <a:t>추가 </a:t>
            </a:r>
            <a:r>
              <a:rPr lang="en-US" altLang="ko-KR" b="1" dirty="0"/>
              <a:t>Tuning</a:t>
            </a:r>
            <a:r>
              <a:rPr lang="ko-KR" altLang="en-US" b="1" dirty="0"/>
              <a:t>을 통한 모델 성능 향상 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b="1" dirty="0"/>
              <a:t>모델 및 성능에 대한 해석 </a:t>
            </a:r>
            <a:endParaRPr lang="en-US" altLang="ko-KR" b="1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ü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6025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E4BAED-3ADD-20A4-38BF-F6BEC5ECF3E4}"/>
              </a:ext>
            </a:extLst>
          </p:cNvPr>
          <p:cNvSpPr txBox="1"/>
          <p:nvPr/>
        </p:nvSpPr>
        <p:spPr>
          <a:xfrm>
            <a:off x="314035" y="156153"/>
            <a:ext cx="564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서론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69F93F-3DB3-2412-AE2F-0AB61B483DE4}"/>
              </a:ext>
            </a:extLst>
          </p:cNvPr>
          <p:cNvGrpSpPr/>
          <p:nvPr/>
        </p:nvGrpSpPr>
        <p:grpSpPr>
          <a:xfrm>
            <a:off x="314035" y="1965036"/>
            <a:ext cx="11544300" cy="0"/>
            <a:chOff x="314035" y="1965036"/>
            <a:chExt cx="11544300" cy="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1479529-127A-1231-7CEB-FB26EDA37C43}"/>
                </a:ext>
              </a:extLst>
            </p:cNvPr>
            <p:cNvCxnSpPr>
              <a:cxnSpLocks/>
            </p:cNvCxnSpPr>
            <p:nvPr/>
          </p:nvCxnSpPr>
          <p:spPr>
            <a:xfrm>
              <a:off x="314035" y="1965036"/>
              <a:ext cx="546735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04407BA-1260-7C9D-FBA4-16E7D88693E8}"/>
                </a:ext>
              </a:extLst>
            </p:cNvPr>
            <p:cNvCxnSpPr>
              <a:cxnSpLocks/>
            </p:cNvCxnSpPr>
            <p:nvPr/>
          </p:nvCxnSpPr>
          <p:spPr>
            <a:xfrm>
              <a:off x="6390985" y="1965036"/>
              <a:ext cx="5467350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AEEADD-3222-C43C-6576-9286A60341AF}"/>
              </a:ext>
            </a:extLst>
          </p:cNvPr>
          <p:cNvSpPr txBox="1"/>
          <p:nvPr/>
        </p:nvSpPr>
        <p:spPr>
          <a:xfrm>
            <a:off x="2622403" y="1642018"/>
            <a:ext cx="102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【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배경 】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B1CBC-4208-A088-A466-9B7943D67477}"/>
              </a:ext>
            </a:extLst>
          </p:cNvPr>
          <p:cNvSpPr txBox="1"/>
          <p:nvPr/>
        </p:nvSpPr>
        <p:spPr>
          <a:xfrm>
            <a:off x="8732406" y="1642018"/>
            <a:ext cx="102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【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 】</a:t>
            </a:r>
            <a:endParaRPr lang="ko-KR" altLang="en-US" b="1" dirty="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BC85FD20-5E9A-FE03-D575-3DC936466CBF}"/>
              </a:ext>
            </a:extLst>
          </p:cNvPr>
          <p:cNvSpPr txBox="1">
            <a:spLocks/>
          </p:cNvSpPr>
          <p:nvPr/>
        </p:nvSpPr>
        <p:spPr>
          <a:xfrm>
            <a:off x="438727" y="2189586"/>
            <a:ext cx="5342658" cy="27033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전통적 계측 방법은 전체 생산 </a:t>
            </a:r>
            <a:r>
              <a:rPr lang="en-US" altLang="ko-KR" sz="1200" dirty="0">
                <a:latin typeface="+mj-ea"/>
                <a:ea typeface="+mj-ea"/>
              </a:rPr>
              <a:t>Wafer </a:t>
            </a:r>
            <a:r>
              <a:rPr lang="ko-KR" altLang="en-US" sz="1200" dirty="0">
                <a:latin typeface="+mj-ea"/>
                <a:ea typeface="+mj-ea"/>
              </a:rPr>
              <a:t>중 샘플링을 통해 일부만 계측</a:t>
            </a:r>
            <a:endParaRPr lang="en-US" altLang="ko-KR" sz="1200" dirty="0">
              <a:latin typeface="+mj-ea"/>
              <a:ea typeface="+mj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</a:rPr>
              <a:t>반도체 집적도 증가에 따른 공정 오차 및 공정 조건의 허용범위 축소</a:t>
            </a:r>
            <a:endParaRPr lang="en-US" altLang="ko-KR" sz="1200" dirty="0">
              <a:latin typeface="+mj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장비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품질 이상 발생 시 데이터 수집 및 분석을 통한 불량 판별에 많은 시간과 인력이 소모됨</a:t>
            </a:r>
            <a:endParaRPr lang="en-US" altLang="ko-KR" sz="1200" dirty="0">
              <a:latin typeface="+mj-ea"/>
              <a:ea typeface="+mj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계측기 설비 투자에 따른 비용 증가 및 공간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확보 필요 </a:t>
            </a:r>
            <a:endParaRPr lang="en-US" altLang="ko-KR" sz="1200" dirty="0">
              <a:latin typeface="+mj-ea"/>
              <a:ea typeface="+mj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대기 시간 증가에 따른  </a:t>
            </a:r>
            <a:r>
              <a:rPr lang="en-US" altLang="ko-KR" sz="1200" dirty="0">
                <a:latin typeface="+mj-ea"/>
                <a:ea typeface="+mj-ea"/>
              </a:rPr>
              <a:t>TAT </a:t>
            </a:r>
            <a:r>
              <a:rPr lang="ko-KR" altLang="en-US" sz="1200" dirty="0">
                <a:latin typeface="+mj-ea"/>
                <a:ea typeface="+mj-ea"/>
              </a:rPr>
              <a:t>증가 및 제조 원가 상승 </a:t>
            </a:r>
            <a:endParaRPr lang="en-US" altLang="ko-KR" sz="1200" dirty="0">
              <a:latin typeface="+mj-ea"/>
              <a:ea typeface="+mj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A93B1CE1-7DC0-8108-CE47-8188740CD8F8}"/>
              </a:ext>
            </a:extLst>
          </p:cNvPr>
          <p:cNvSpPr txBox="1">
            <a:spLocks/>
          </p:cNvSpPr>
          <p:nvPr/>
        </p:nvSpPr>
        <p:spPr>
          <a:xfrm>
            <a:off x="6453331" y="2189587"/>
            <a:ext cx="5342658" cy="1239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장비 센서 데이터를 이용해 공정 결과값을 실시간으로 예측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장비간 특성 차이를 고려한 일반화된 예측 모델 개발  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실시간 예측을 통한 </a:t>
            </a:r>
            <a:r>
              <a:rPr lang="en-US" altLang="ko-KR" sz="1200" dirty="0">
                <a:latin typeface="+mj-ea"/>
                <a:ea typeface="+mj-ea"/>
              </a:rPr>
              <a:t>Wafer </a:t>
            </a:r>
            <a:r>
              <a:rPr lang="ko-KR" altLang="en-US" sz="1200" dirty="0">
                <a:latin typeface="+mj-ea"/>
                <a:ea typeface="+mj-ea"/>
              </a:rPr>
              <a:t>이상 조기 감지 및 공정 품질 개선</a:t>
            </a:r>
            <a:endParaRPr lang="en-US" altLang="ko-KR" sz="1200" dirty="0">
              <a:latin typeface="+mj-ea"/>
              <a:ea typeface="+mj-ea"/>
            </a:endParaRPr>
          </a:p>
          <a:p>
            <a:pPr marL="171450" indent="-1714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계측기 설비 투자 비용 절감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및</a:t>
            </a:r>
            <a:r>
              <a:rPr lang="en-US" altLang="ko-KR" sz="1200" dirty="0">
                <a:latin typeface="+mj-ea"/>
                <a:ea typeface="+mj-ea"/>
              </a:rPr>
              <a:t> Wafer TAT</a:t>
            </a:r>
            <a:r>
              <a:rPr lang="ko-KR" altLang="en-US" sz="1200" dirty="0">
                <a:latin typeface="+mj-ea"/>
                <a:ea typeface="+mj-ea"/>
              </a:rPr>
              <a:t> 단축</a:t>
            </a:r>
            <a:endParaRPr lang="en-US" altLang="ko-KR" sz="1200" dirty="0">
              <a:latin typeface="+mj-ea"/>
              <a:ea typeface="+mj-ea"/>
            </a:endParaRPr>
          </a:p>
          <a:p>
            <a:pPr algn="l">
              <a:lnSpc>
                <a:spcPct val="170000"/>
              </a:lnSpc>
            </a:pP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FAF1F-2599-1311-DB90-DE95742B03F3}"/>
              </a:ext>
            </a:extLst>
          </p:cNvPr>
          <p:cNvSpPr txBox="1"/>
          <p:nvPr/>
        </p:nvSpPr>
        <p:spPr>
          <a:xfrm>
            <a:off x="1949980" y="915134"/>
            <a:ext cx="82889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kern="1200" dirty="0" err="1">
                <a:latin typeface="+mj-ea"/>
                <a:ea typeface="+mj-ea"/>
                <a:cs typeface="+mj-cs"/>
              </a:rPr>
              <a:t>ThinFilm</a:t>
            </a:r>
            <a:r>
              <a:rPr lang="en-US" altLang="ko-KR" sz="2000" b="1" kern="1200" dirty="0">
                <a:latin typeface="+mj-ea"/>
                <a:ea typeface="+mj-ea"/>
                <a:cs typeface="+mj-cs"/>
              </a:rPr>
              <a:t> </a:t>
            </a:r>
            <a:r>
              <a:rPr lang="en-US" altLang="ko-KR" sz="2000" b="1" dirty="0">
                <a:latin typeface="+mj-ea"/>
                <a:ea typeface="+mj-ea"/>
                <a:cs typeface="+mj-cs"/>
              </a:rPr>
              <a:t>P</a:t>
            </a:r>
            <a:r>
              <a:rPr lang="en-US" altLang="ko-KR" sz="2000" b="1" i="0" dirty="0">
                <a:solidFill>
                  <a:srgbClr val="1F1F1F"/>
                </a:solidFill>
                <a:effectLst/>
                <a:latin typeface="+mj-ea"/>
                <a:ea typeface="+mj-ea"/>
              </a:rPr>
              <a:t>rocess</a:t>
            </a:r>
            <a:r>
              <a:rPr lang="ko-KR" altLang="en-US" sz="2000" b="1" i="0" dirty="0">
                <a:solidFill>
                  <a:srgbClr val="1F1F1F"/>
                </a:solidFill>
                <a:effectLst/>
                <a:latin typeface="+mj-ea"/>
                <a:ea typeface="+mj-ea"/>
              </a:rPr>
              <a:t>에서</a:t>
            </a:r>
            <a:r>
              <a:rPr lang="ko-KR" altLang="en-US" sz="2000" b="1" dirty="0">
                <a:solidFill>
                  <a:srgbClr val="1F1F1F"/>
                </a:solidFill>
                <a:latin typeface="+mj-ea"/>
                <a:ea typeface="+mj-ea"/>
              </a:rPr>
              <a:t>의</a:t>
            </a:r>
            <a:r>
              <a:rPr lang="ko-KR" altLang="en-US" sz="2000" b="1" i="0" dirty="0">
                <a:solidFill>
                  <a:srgbClr val="1F1F1F"/>
                </a:solidFill>
                <a:effectLst/>
                <a:latin typeface="+mj-ea"/>
                <a:ea typeface="+mj-ea"/>
              </a:rPr>
              <a:t> 가상계측을 위한 </a:t>
            </a:r>
            <a:r>
              <a:rPr lang="ko-KR" altLang="en-US" sz="2000" b="1" dirty="0">
                <a:solidFill>
                  <a:srgbClr val="1F1F1F"/>
                </a:solidFill>
                <a:latin typeface="+mj-ea"/>
                <a:ea typeface="+mj-ea"/>
              </a:rPr>
              <a:t>딥러닝 기반 예측 모델 연구</a:t>
            </a:r>
            <a:r>
              <a:rPr lang="en-US" altLang="ko-KR" sz="2000" b="1" dirty="0">
                <a:solidFill>
                  <a:srgbClr val="1F1F1F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55" name="오른쪽 중괄호 54">
            <a:extLst>
              <a:ext uri="{FF2B5EF4-FFF2-40B4-BE49-F238E27FC236}">
                <a16:creationId xmlns:a16="http://schemas.microsoft.com/office/drawing/2014/main" id="{50A3BA6F-9510-B978-E03C-045157BC4CB3}"/>
              </a:ext>
            </a:extLst>
          </p:cNvPr>
          <p:cNvSpPr/>
          <p:nvPr/>
        </p:nvSpPr>
        <p:spPr>
          <a:xfrm rot="17884014">
            <a:off x="10178008" y="4598294"/>
            <a:ext cx="329473" cy="93104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1F8BC3-AB82-E584-A950-6D5E96FA86B1}"/>
              </a:ext>
            </a:extLst>
          </p:cNvPr>
          <p:cNvSpPr txBox="1"/>
          <p:nvPr/>
        </p:nvSpPr>
        <p:spPr>
          <a:xfrm>
            <a:off x="10106060" y="4707170"/>
            <a:ext cx="8466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이상 감지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7AD26E6-2134-C3D7-3275-A70BD887839A}"/>
              </a:ext>
            </a:extLst>
          </p:cNvPr>
          <p:cNvGrpSpPr/>
          <p:nvPr/>
        </p:nvGrpSpPr>
        <p:grpSpPr>
          <a:xfrm>
            <a:off x="6591300" y="4067175"/>
            <a:ext cx="5267035" cy="2333625"/>
            <a:chOff x="6591300" y="3943349"/>
            <a:chExt cx="5267035" cy="245745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7E8C60A-EF67-00E9-0F5A-2CF4027B3B8D}"/>
                </a:ext>
              </a:extLst>
            </p:cNvPr>
            <p:cNvGrpSpPr/>
            <p:nvPr/>
          </p:nvGrpSpPr>
          <p:grpSpPr>
            <a:xfrm>
              <a:off x="6591300" y="3943349"/>
              <a:ext cx="5267035" cy="2457451"/>
              <a:chOff x="6638925" y="3959513"/>
              <a:chExt cx="4600575" cy="2586583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B9FE182-5D5B-1E76-8339-879F526983AF}"/>
                  </a:ext>
                </a:extLst>
              </p:cNvPr>
              <p:cNvGrpSpPr/>
              <p:nvPr/>
            </p:nvGrpSpPr>
            <p:grpSpPr>
              <a:xfrm>
                <a:off x="6638925" y="3959513"/>
                <a:ext cx="1333500" cy="2586583"/>
                <a:chOff x="6677025" y="3959513"/>
                <a:chExt cx="1333500" cy="2586583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99A56B1E-C3E0-F541-99E3-A4DDCACA4C54}"/>
                    </a:ext>
                  </a:extLst>
                </p:cNvPr>
                <p:cNvSpPr/>
                <p:nvPr/>
              </p:nvSpPr>
              <p:spPr>
                <a:xfrm>
                  <a:off x="6677025" y="3959513"/>
                  <a:ext cx="1333500" cy="304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Power</a:t>
                  </a:r>
                  <a:endPara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B7C90C8A-186D-0376-39EF-3788C8237675}"/>
                    </a:ext>
                  </a:extLst>
                </p:cNvPr>
                <p:cNvSpPr/>
                <p:nvPr/>
              </p:nvSpPr>
              <p:spPr>
                <a:xfrm>
                  <a:off x="6677025" y="4415870"/>
                  <a:ext cx="1333500" cy="304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Temperature</a:t>
                  </a:r>
                  <a:endPara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83D111CE-8413-5497-FDA0-E7719F78FB8F}"/>
                    </a:ext>
                  </a:extLst>
                </p:cNvPr>
                <p:cNvSpPr/>
                <p:nvPr/>
              </p:nvSpPr>
              <p:spPr>
                <a:xfrm>
                  <a:off x="6677025" y="4872227"/>
                  <a:ext cx="1333500" cy="304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>
                      <a:solidFill>
                        <a:schemeClr val="tx1"/>
                      </a:solidFill>
                      <a:latin typeface="+mj-ea"/>
                      <a:ea typeface="+mj-ea"/>
                    </a:rPr>
                    <a:t>Pressur</a:t>
                  </a:r>
                  <a:r>
                    <a:rPr lang="en-US" altLang="ko-KR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e</a:t>
                  </a:r>
                  <a:endPara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A60D32AD-86B4-6307-D5E8-5E1AE07F8499}"/>
                    </a:ext>
                  </a:extLst>
                </p:cNvPr>
                <p:cNvSpPr/>
                <p:nvPr/>
              </p:nvSpPr>
              <p:spPr>
                <a:xfrm>
                  <a:off x="6677025" y="5328584"/>
                  <a:ext cx="1333500" cy="304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Gas</a:t>
                  </a:r>
                  <a:endPara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3B9B535A-6754-BFCD-78CC-14EE0AA40D20}"/>
                    </a:ext>
                  </a:extLst>
                </p:cNvPr>
                <p:cNvSpPr/>
                <p:nvPr/>
              </p:nvSpPr>
              <p:spPr>
                <a:xfrm>
                  <a:off x="6677025" y="5784941"/>
                  <a:ext cx="1333500" cy="304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Pumping </a:t>
                  </a:r>
                  <a:r>
                    <a:rPr lang="en-US" altLang="ko-KR" sz="1200" dirty="0" err="1">
                      <a:solidFill>
                        <a:schemeClr val="tx1"/>
                      </a:solidFill>
                      <a:latin typeface="+mj-ea"/>
                      <a:ea typeface="+mj-ea"/>
                    </a:rPr>
                    <a:t>Vaccum</a:t>
                  </a:r>
                  <a:endPara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9A2C4D4C-FDD3-2A6A-8745-3485DCD203D8}"/>
                    </a:ext>
                  </a:extLst>
                </p:cNvPr>
                <p:cNvSpPr/>
                <p:nvPr/>
              </p:nvSpPr>
              <p:spPr>
                <a:xfrm>
                  <a:off x="6677025" y="6241296"/>
                  <a:ext cx="1333500" cy="304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Part Life Time</a:t>
                  </a:r>
                  <a:endParaRPr lang="ko-KR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37" name="오른쪽 중괄호 36">
                <a:extLst>
                  <a:ext uri="{FF2B5EF4-FFF2-40B4-BE49-F238E27FC236}">
                    <a16:creationId xmlns:a16="http://schemas.microsoft.com/office/drawing/2014/main" id="{ECBA101C-6AEB-0D8E-5728-695972E85ECD}"/>
                  </a:ext>
                </a:extLst>
              </p:cNvPr>
              <p:cNvSpPr/>
              <p:nvPr/>
            </p:nvSpPr>
            <p:spPr>
              <a:xfrm>
                <a:off x="8096250" y="4111913"/>
                <a:ext cx="409575" cy="2307937"/>
              </a:xfrm>
              <a:prstGeom prst="rightBrac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BA14D061-0234-7717-9EDB-0C905BD8199D}"/>
                  </a:ext>
                </a:extLst>
              </p:cNvPr>
              <p:cNvCxnSpPr/>
              <p:nvPr/>
            </p:nvCxnSpPr>
            <p:spPr>
              <a:xfrm>
                <a:off x="8848725" y="4415870"/>
                <a:ext cx="0" cy="1461055"/>
              </a:xfrm>
              <a:prstGeom prst="line">
                <a:avLst/>
              </a:prstGeom>
              <a:ln w="349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FA0567B-CA52-5DFB-272A-74C474D1F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8725" y="5876925"/>
                <a:ext cx="2076450" cy="0"/>
              </a:xfrm>
              <a:prstGeom prst="line">
                <a:avLst/>
              </a:prstGeom>
              <a:ln w="349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CC62B70-9904-C941-6AA4-711C72228BDE}"/>
                  </a:ext>
                </a:extLst>
              </p:cNvPr>
              <p:cNvCxnSpPr/>
              <p:nvPr/>
            </p:nvCxnSpPr>
            <p:spPr>
              <a:xfrm>
                <a:off x="8848725" y="4610100"/>
                <a:ext cx="195262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DEC0C10-E0F4-A27E-6D7E-AAC616679A00}"/>
                  </a:ext>
                </a:extLst>
              </p:cNvPr>
              <p:cNvCxnSpPr/>
              <p:nvPr/>
            </p:nvCxnSpPr>
            <p:spPr>
              <a:xfrm>
                <a:off x="8848725" y="5400675"/>
                <a:ext cx="1952625" cy="0"/>
              </a:xfrm>
              <a:prstGeom prst="line">
                <a:avLst/>
              </a:prstGeom>
              <a:ln w="222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867939C-7C30-EF41-1E58-CF47CD12FAE1}"/>
                  </a:ext>
                </a:extLst>
              </p:cNvPr>
              <p:cNvSpPr/>
              <p:nvPr/>
            </p:nvSpPr>
            <p:spPr>
              <a:xfrm>
                <a:off x="9020175" y="4872228"/>
                <a:ext cx="95249" cy="11896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A4BE0C5-9898-8AFE-5153-68CA8601FBC0}"/>
                  </a:ext>
                </a:extLst>
              </p:cNvPr>
              <p:cNvSpPr/>
              <p:nvPr/>
            </p:nvSpPr>
            <p:spPr>
              <a:xfrm>
                <a:off x="10448925" y="5596128"/>
                <a:ext cx="95249" cy="11896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28FF0B1-394A-2153-2B27-89672D5E2A05}"/>
                  </a:ext>
                </a:extLst>
              </p:cNvPr>
              <p:cNvSpPr/>
              <p:nvPr/>
            </p:nvSpPr>
            <p:spPr>
              <a:xfrm>
                <a:off x="9377363" y="5094880"/>
                <a:ext cx="95249" cy="1308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CDB4FD1-5E3A-40CB-8D90-3E2BC9FBC36F}"/>
                  </a:ext>
                </a:extLst>
              </p:cNvPr>
              <p:cNvSpPr/>
              <p:nvPr/>
            </p:nvSpPr>
            <p:spPr>
              <a:xfrm>
                <a:off x="9734551" y="5323480"/>
                <a:ext cx="95249" cy="1308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06D3751F-58A2-A665-8ADF-352B90884AC8}"/>
                  </a:ext>
                </a:extLst>
              </p:cNvPr>
              <p:cNvSpPr/>
              <p:nvPr/>
            </p:nvSpPr>
            <p:spPr>
              <a:xfrm>
                <a:off x="10091738" y="5475880"/>
                <a:ext cx="95249" cy="1308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73AFAF-BFDC-225A-6717-6300459CFDDD}"/>
                  </a:ext>
                </a:extLst>
              </p:cNvPr>
              <p:cNvSpPr txBox="1"/>
              <p:nvPr/>
            </p:nvSpPr>
            <p:spPr>
              <a:xfrm>
                <a:off x="10734675" y="4470715"/>
                <a:ext cx="5048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latin typeface="+mj-ea"/>
                    <a:ea typeface="+mj-ea"/>
                  </a:rPr>
                  <a:t>USL</a:t>
                </a:r>
                <a:endParaRPr lang="ko-KR" altLang="en-US" sz="1050" dirty="0">
                  <a:latin typeface="+mj-ea"/>
                  <a:ea typeface="+mj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4AD112A-B4E2-6CD0-02FB-7C45B04596C3}"/>
                  </a:ext>
                </a:extLst>
              </p:cNvPr>
              <p:cNvSpPr txBox="1"/>
              <p:nvPr/>
            </p:nvSpPr>
            <p:spPr>
              <a:xfrm>
                <a:off x="10734675" y="5278722"/>
                <a:ext cx="5048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>
                    <a:latin typeface="+mj-ea"/>
                    <a:ea typeface="+mj-ea"/>
                  </a:rPr>
                  <a:t>LSL</a:t>
                </a:r>
                <a:endParaRPr lang="ko-KR" altLang="en-US" sz="105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31BF42B-7BC0-1D83-84E8-FC3BCE6BE2FF}"/>
                </a:ext>
              </a:extLst>
            </p:cNvPr>
            <p:cNvSpPr/>
            <p:nvPr/>
          </p:nvSpPr>
          <p:spPr>
            <a:xfrm>
              <a:off x="9103401" y="4066110"/>
              <a:ext cx="2555199" cy="28958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+mj-ea"/>
                  <a:ea typeface="+mj-ea"/>
                </a:rPr>
                <a:t>Film Thickness</a:t>
              </a:r>
              <a:endParaRPr lang="ko-KR" altLang="en-US" sz="1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0D39EB7-71CE-3084-5ACE-CF95283A16C6}"/>
              </a:ext>
            </a:extLst>
          </p:cNvPr>
          <p:cNvSpPr txBox="1"/>
          <p:nvPr/>
        </p:nvSpPr>
        <p:spPr>
          <a:xfrm>
            <a:off x="511945" y="4942854"/>
            <a:ext cx="5269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* TAT(Turn Around Time) : </a:t>
            </a:r>
            <a:r>
              <a:rPr lang="ko-KR" altLang="en-US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+mn-ea"/>
              </a:rPr>
              <a:t>제품을 만들기 위한 원자재가 투입된 시점부터 완제품으로 </a:t>
            </a:r>
            <a:r>
              <a:rPr lang="en-US" altLang="ko-KR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+mn-ea"/>
              </a:rPr>
              <a:t>FAB</a:t>
            </a:r>
            <a:r>
              <a:rPr lang="ko-KR" altLang="en-US" sz="1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+mn-ea"/>
              </a:rPr>
              <a:t>을 나가는 순간까지의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+mn-ea"/>
              </a:rPr>
              <a:t>총 소요 기간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FF"/>
              </a:highlight>
              <a:latin typeface="+mn-ea"/>
            </a:endParaRPr>
          </a:p>
          <a:p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401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922E2C-5060-B480-7D34-E955E24B8C59}"/>
              </a:ext>
            </a:extLst>
          </p:cNvPr>
          <p:cNvSpPr txBox="1"/>
          <p:nvPr/>
        </p:nvSpPr>
        <p:spPr>
          <a:xfrm>
            <a:off x="438727" y="822036"/>
            <a:ext cx="1103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자율주행 센서</a:t>
            </a:r>
            <a:r>
              <a:rPr lang="en-US" altLang="ko-KR" sz="2000" b="1" dirty="0">
                <a:latin typeface="+mj-ea"/>
                <a:ea typeface="+mj-ea"/>
              </a:rPr>
              <a:t>(Radar)</a:t>
            </a:r>
            <a:r>
              <a:rPr lang="ko-KR" altLang="en-US" sz="2000" b="1" dirty="0">
                <a:latin typeface="+mj-ea"/>
                <a:ea typeface="+mj-ea"/>
              </a:rPr>
              <a:t>의 성능예측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6837223-135E-13A7-6AF1-AFB8C6F0C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987800"/>
              </p:ext>
            </p:extLst>
          </p:nvPr>
        </p:nvGraphicFramePr>
        <p:xfrm>
          <a:off x="114155" y="1459345"/>
          <a:ext cx="11963690" cy="636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A581D70-693A-8254-F292-331F5BD173DF}"/>
              </a:ext>
            </a:extLst>
          </p:cNvPr>
          <p:cNvSpPr/>
          <p:nvPr/>
        </p:nvSpPr>
        <p:spPr>
          <a:xfrm>
            <a:off x="114156" y="2189823"/>
            <a:ext cx="4334020" cy="4306227"/>
          </a:xfrm>
          <a:prstGeom prst="roundRect">
            <a:avLst>
              <a:gd name="adj" fmla="val 57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5145C-CA9D-D421-A965-CB0B901EAAA8}"/>
              </a:ext>
            </a:extLst>
          </p:cNvPr>
          <p:cNvSpPr txBox="1"/>
          <p:nvPr/>
        </p:nvSpPr>
        <p:spPr>
          <a:xfrm>
            <a:off x="114155" y="3247089"/>
            <a:ext cx="4476894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b="1" dirty="0">
                <a:latin typeface="+mj-ea"/>
                <a:ea typeface="+mj-ea"/>
              </a:rPr>
              <a:t>데이터 수집 </a:t>
            </a:r>
            <a:r>
              <a:rPr lang="en-US" altLang="ko-KR" sz="1100" b="1" dirty="0">
                <a:latin typeface="+mj-ea"/>
                <a:ea typeface="+mj-ea"/>
              </a:rPr>
              <a:t>(</a:t>
            </a:r>
            <a:r>
              <a:rPr lang="ko-KR" altLang="en-US" sz="1100" b="1" dirty="0">
                <a:latin typeface="+mj-ea"/>
                <a:ea typeface="+mj-ea"/>
              </a:rPr>
              <a:t>출처 </a:t>
            </a:r>
            <a:r>
              <a:rPr lang="en-US" altLang="ko-KR" sz="1100" b="1" dirty="0">
                <a:latin typeface="+mj-ea"/>
                <a:ea typeface="+mj-ea"/>
              </a:rPr>
              <a:t>: LG AI Research)</a:t>
            </a:r>
          </a:p>
          <a:p>
            <a:endParaRPr lang="en-US" altLang="ko-KR" sz="11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</a:t>
            </a:r>
            <a:r>
              <a:rPr lang="ko-KR" altLang="en-US" sz="1100" dirty="0">
                <a:latin typeface="+mj-ea"/>
                <a:ea typeface="+mj-ea"/>
              </a:rPr>
              <a:t>자율 주행 센서 제조 공정에서 수집된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데이터 </a:t>
            </a:r>
            <a:r>
              <a:rPr lang="en-US" altLang="ko-KR" sz="1100" dirty="0">
                <a:latin typeface="+mj-ea"/>
                <a:ea typeface="+mj-ea"/>
              </a:rPr>
              <a:t>(39,607</a:t>
            </a:r>
            <a:r>
              <a:rPr lang="ko-KR" altLang="en-US" sz="1100" dirty="0">
                <a:latin typeface="+mj-ea"/>
                <a:ea typeface="+mj-ea"/>
              </a:rPr>
              <a:t>건</a:t>
            </a:r>
            <a:r>
              <a:rPr lang="en-US" altLang="ko-KR" sz="11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X Feature (56</a:t>
            </a:r>
            <a:r>
              <a:rPr lang="ko-KR" altLang="en-US" sz="1100" dirty="0">
                <a:latin typeface="+mj-ea"/>
                <a:ea typeface="+mj-ea"/>
              </a:rPr>
              <a:t>개</a:t>
            </a:r>
            <a:r>
              <a:rPr lang="en-US" altLang="ko-KR" sz="1100" dirty="0">
                <a:latin typeface="+mj-ea"/>
                <a:ea typeface="+mj-ea"/>
              </a:rPr>
              <a:t>) : </a:t>
            </a:r>
            <a:r>
              <a:rPr lang="ko-KR" altLang="en-US" sz="1100" dirty="0">
                <a:latin typeface="+mj-ea"/>
                <a:ea typeface="+mj-ea"/>
              </a:rPr>
              <a:t>자율주행 센서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조립 공정에서 세팅한 </a:t>
            </a:r>
            <a:r>
              <a:rPr lang="ko-KR" altLang="en-US" sz="1100" dirty="0" err="1">
                <a:latin typeface="+mj-ea"/>
                <a:ea typeface="+mj-ea"/>
              </a:rPr>
              <a:t>인자값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Y Feature (14</a:t>
            </a:r>
            <a:r>
              <a:rPr lang="ko-KR" altLang="en-US" sz="1100" dirty="0">
                <a:latin typeface="+mj-ea"/>
                <a:ea typeface="+mj-ea"/>
              </a:rPr>
              <a:t>개</a:t>
            </a:r>
            <a:r>
              <a:rPr lang="en-US" altLang="ko-KR" sz="1100" dirty="0">
                <a:latin typeface="+mj-ea"/>
                <a:ea typeface="+mj-ea"/>
              </a:rPr>
              <a:t>) : </a:t>
            </a:r>
            <a:r>
              <a:rPr lang="ko-KR" altLang="en-US" sz="1100" dirty="0">
                <a:latin typeface="+mj-ea"/>
                <a:ea typeface="+mj-ea"/>
              </a:rPr>
              <a:t>최종 센서의 성능</a:t>
            </a:r>
            <a:endParaRPr lang="en-US" altLang="ko-KR" sz="1100" dirty="0">
              <a:latin typeface="+mj-ea"/>
              <a:ea typeface="+mj-ea"/>
            </a:endParaRPr>
          </a:p>
          <a:p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CAF92-7E3D-0345-DB3F-E868C82899BE}"/>
              </a:ext>
            </a:extLst>
          </p:cNvPr>
          <p:cNvSpPr txBox="1"/>
          <p:nvPr/>
        </p:nvSpPr>
        <p:spPr>
          <a:xfrm>
            <a:off x="114155" y="4729949"/>
            <a:ext cx="4476894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b="1" dirty="0">
                <a:latin typeface="+mj-ea"/>
                <a:ea typeface="+mj-ea"/>
              </a:rPr>
              <a:t>데이터 </a:t>
            </a:r>
            <a:r>
              <a:rPr lang="ko-KR" altLang="en-US" sz="1100" b="1" dirty="0" err="1">
                <a:latin typeface="+mj-ea"/>
                <a:ea typeface="+mj-ea"/>
              </a:rPr>
              <a:t>전처리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b="1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b="1" dirty="0">
                <a:latin typeface="+mj-ea"/>
                <a:ea typeface="+mj-ea"/>
              </a:rPr>
              <a:t>이상치 제거</a:t>
            </a:r>
            <a:endParaRPr lang="en-US" altLang="ko-KR" sz="1100" b="1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100" b="1" dirty="0">
                <a:latin typeface="+mj-ea"/>
                <a:ea typeface="+mj-ea"/>
              </a:rPr>
              <a:t>정규화</a:t>
            </a:r>
            <a:endParaRPr lang="en-US" altLang="ko-KR" sz="1100" b="1" dirty="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100" b="1" dirty="0">
                <a:latin typeface="+mj-ea"/>
                <a:ea typeface="+mj-ea"/>
              </a:rPr>
              <a:t> Feature Selection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X Feature 56</a:t>
            </a:r>
            <a:r>
              <a:rPr lang="ko-KR" altLang="en-US" sz="1100" dirty="0">
                <a:latin typeface="+mj-ea"/>
                <a:ea typeface="+mj-ea"/>
              </a:rPr>
              <a:t>개 중 상관성 없는 변수 제거 및 축소 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Y </a:t>
            </a:r>
            <a:r>
              <a:rPr lang="en-US" altLang="ko-KR" sz="1100" dirty="0" err="1">
                <a:latin typeface="+mj-ea"/>
                <a:ea typeface="+mj-ea"/>
              </a:rPr>
              <a:t>Feauter</a:t>
            </a:r>
            <a:r>
              <a:rPr lang="en-US" altLang="ko-KR" sz="1100" dirty="0">
                <a:latin typeface="+mj-ea"/>
                <a:ea typeface="+mj-ea"/>
              </a:rPr>
              <a:t> 14</a:t>
            </a:r>
            <a:r>
              <a:rPr lang="ko-KR" altLang="en-US" sz="1100" dirty="0">
                <a:latin typeface="+mj-ea"/>
                <a:ea typeface="+mj-ea"/>
              </a:rPr>
              <a:t>개 중 특정 변수 선택 후 분석 결정 </a:t>
            </a:r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564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PROJECT OPEN DATA </a:t>
            </a:r>
            <a:r>
              <a:rPr lang="ko-KR" altLang="en-US" sz="2400" b="1" dirty="0"/>
              <a:t>선정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CE86D-A12D-5142-72AB-5510C149DBFF}"/>
              </a:ext>
            </a:extLst>
          </p:cNvPr>
          <p:cNvSpPr txBox="1"/>
          <p:nvPr/>
        </p:nvSpPr>
        <p:spPr>
          <a:xfrm>
            <a:off x="4591049" y="2188740"/>
            <a:ext cx="4476894" cy="990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b="1" dirty="0">
                <a:latin typeface="+mj-ea"/>
                <a:ea typeface="+mj-ea"/>
              </a:rPr>
              <a:t>X Feature (56</a:t>
            </a:r>
            <a:r>
              <a:rPr lang="ko-KR" altLang="en-US" sz="1100" b="1" dirty="0">
                <a:latin typeface="+mj-ea"/>
                <a:ea typeface="+mj-ea"/>
              </a:rPr>
              <a:t>개</a:t>
            </a:r>
            <a:r>
              <a:rPr lang="en-US" altLang="ko-KR" sz="1100" b="1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</a:t>
            </a:r>
            <a:r>
              <a:rPr lang="ko-KR" altLang="en-US" sz="1100" dirty="0">
                <a:latin typeface="+mj-ea"/>
                <a:ea typeface="+mj-ea"/>
              </a:rPr>
              <a:t>자율 주행 센서 제조 공정에서 수집된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데이터 </a:t>
            </a:r>
            <a:r>
              <a:rPr lang="en-US" altLang="ko-KR" sz="1100" dirty="0">
                <a:latin typeface="+mj-ea"/>
                <a:ea typeface="+mj-ea"/>
              </a:rPr>
              <a:t>(39,607</a:t>
            </a:r>
            <a:r>
              <a:rPr lang="ko-KR" altLang="en-US" sz="1100" dirty="0">
                <a:latin typeface="+mj-ea"/>
                <a:ea typeface="+mj-ea"/>
              </a:rPr>
              <a:t>건</a:t>
            </a:r>
            <a:r>
              <a:rPr lang="en-US" altLang="ko-KR" sz="11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</a:t>
            </a:r>
            <a:r>
              <a:rPr lang="ko-KR" altLang="en-US" sz="1100" dirty="0" err="1">
                <a:latin typeface="+mj-ea"/>
                <a:ea typeface="+mj-ea"/>
              </a:rPr>
              <a:t>결측치</a:t>
            </a:r>
            <a:r>
              <a:rPr lang="ko-KR" altLang="en-US" sz="1100" dirty="0">
                <a:latin typeface="+mj-ea"/>
                <a:ea typeface="+mj-ea"/>
              </a:rPr>
              <a:t> 없음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</a:t>
            </a:r>
            <a:r>
              <a:rPr lang="ko-KR" altLang="en-US" sz="1100" dirty="0">
                <a:latin typeface="+mj-ea"/>
                <a:ea typeface="+mj-ea"/>
              </a:rPr>
              <a:t>이진 데이터 존재 </a:t>
            </a:r>
            <a:r>
              <a:rPr lang="en-US" altLang="ko-KR" sz="1100" dirty="0">
                <a:latin typeface="+mj-ea"/>
                <a:ea typeface="+mj-ea"/>
              </a:rPr>
              <a:t>(</a:t>
            </a:r>
            <a:r>
              <a:rPr lang="ko-KR" altLang="en-US" sz="1100" dirty="0">
                <a:latin typeface="+mj-ea"/>
                <a:ea typeface="+mj-ea"/>
              </a:rPr>
              <a:t>중간 검사통과 여부</a:t>
            </a:r>
            <a:r>
              <a:rPr lang="en-US" altLang="ko-KR" sz="1100" dirty="0">
                <a:latin typeface="+mj-ea"/>
                <a:ea typeface="+mj-ea"/>
              </a:rPr>
              <a:t>), </a:t>
            </a:r>
            <a:r>
              <a:rPr lang="ko-KR" altLang="en-US" sz="1100" dirty="0">
                <a:latin typeface="+mj-ea"/>
                <a:ea typeface="+mj-ea"/>
              </a:rPr>
              <a:t>그 외 데이터는 실수형</a:t>
            </a:r>
            <a:endParaRPr lang="en-US" altLang="ko-KR" sz="1100" dirty="0">
              <a:latin typeface="+mj-ea"/>
              <a:ea typeface="+mj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5350441-33B6-8C62-B05F-5A9C7D0C01CD}"/>
              </a:ext>
            </a:extLst>
          </p:cNvPr>
          <p:cNvGrpSpPr/>
          <p:nvPr/>
        </p:nvGrpSpPr>
        <p:grpSpPr>
          <a:xfrm>
            <a:off x="4648127" y="3168212"/>
            <a:ext cx="7486795" cy="1239275"/>
            <a:chOff x="4591049" y="2925480"/>
            <a:chExt cx="7486795" cy="123927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CE17E16-7D7A-6C6F-1805-0C699BEFE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91049" y="2937028"/>
              <a:ext cx="7486795" cy="1227727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B2DB02-075E-00AE-E23E-F199EAE02652}"/>
                </a:ext>
              </a:extLst>
            </p:cNvPr>
            <p:cNvSpPr/>
            <p:nvPr/>
          </p:nvSpPr>
          <p:spPr>
            <a:xfrm>
              <a:off x="6334125" y="2925480"/>
              <a:ext cx="314325" cy="1227727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98483E-C126-8B2D-AC5C-07A5CB8D767F}"/>
                </a:ext>
              </a:extLst>
            </p:cNvPr>
            <p:cNvSpPr/>
            <p:nvPr/>
          </p:nvSpPr>
          <p:spPr>
            <a:xfrm>
              <a:off x="9696450" y="2937027"/>
              <a:ext cx="628650" cy="1227727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DEFD9BEC-46AF-4BE5-3378-6BE47999BB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8127" y="5244154"/>
            <a:ext cx="7486795" cy="12392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701D887-3457-D947-1181-F0E0E1182125}"/>
              </a:ext>
            </a:extLst>
          </p:cNvPr>
          <p:cNvSpPr txBox="1"/>
          <p:nvPr/>
        </p:nvSpPr>
        <p:spPr>
          <a:xfrm>
            <a:off x="4591049" y="4463043"/>
            <a:ext cx="4476894" cy="736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b="1" dirty="0">
                <a:latin typeface="+mj-ea"/>
                <a:ea typeface="+mj-ea"/>
              </a:rPr>
              <a:t>Y Feature (14</a:t>
            </a:r>
            <a:r>
              <a:rPr lang="ko-KR" altLang="en-US" sz="1100" b="1" dirty="0">
                <a:latin typeface="+mj-ea"/>
                <a:ea typeface="+mj-ea"/>
              </a:rPr>
              <a:t>개</a:t>
            </a:r>
            <a:r>
              <a:rPr lang="en-US" altLang="ko-KR" sz="1100" b="1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</a:t>
            </a:r>
            <a:r>
              <a:rPr lang="ko-KR" altLang="en-US" sz="1100" dirty="0">
                <a:latin typeface="+mj-ea"/>
                <a:ea typeface="+mj-ea"/>
              </a:rPr>
              <a:t>센서의 성능 </a:t>
            </a:r>
            <a:r>
              <a:rPr lang="en-US" altLang="ko-KR" sz="1100" dirty="0">
                <a:latin typeface="+mj-ea"/>
                <a:ea typeface="+mj-ea"/>
              </a:rPr>
              <a:t>(Spec </a:t>
            </a:r>
            <a:r>
              <a:rPr lang="ko-KR" altLang="en-US" sz="1100" dirty="0">
                <a:latin typeface="+mj-ea"/>
                <a:ea typeface="+mj-ea"/>
              </a:rPr>
              <a:t>있음</a:t>
            </a:r>
            <a:r>
              <a:rPr lang="en-US" altLang="ko-KR" sz="11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</a:t>
            </a:r>
            <a:r>
              <a:rPr lang="ko-KR" altLang="en-US" sz="1100" dirty="0">
                <a:latin typeface="+mj-ea"/>
                <a:ea typeface="+mj-ea"/>
              </a:rPr>
              <a:t>전체 실수형 데이터</a:t>
            </a:r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2BA06-DC88-A678-0874-BE1868DD7355}"/>
              </a:ext>
            </a:extLst>
          </p:cNvPr>
          <p:cNvSpPr txBox="1"/>
          <p:nvPr/>
        </p:nvSpPr>
        <p:spPr>
          <a:xfrm>
            <a:off x="114155" y="2163194"/>
            <a:ext cx="4476894" cy="990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100" b="1" dirty="0">
                <a:latin typeface="+mj-ea"/>
                <a:ea typeface="+mj-ea"/>
              </a:rPr>
              <a:t>데이터 선정 이유</a:t>
            </a:r>
            <a:endParaRPr lang="en-US" altLang="ko-KR" sz="11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</a:t>
            </a:r>
            <a:r>
              <a:rPr lang="ko-KR" altLang="en-US" sz="1100" dirty="0">
                <a:latin typeface="+mj-ea"/>
                <a:ea typeface="+mj-ea"/>
              </a:rPr>
              <a:t>제조 공정에서 발생하는 공정 데이터로 변수가 다양함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Y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en-US" altLang="ko-KR" sz="1100" dirty="0">
                <a:latin typeface="+mj-ea"/>
                <a:ea typeface="+mj-ea"/>
              </a:rPr>
              <a:t>Feature</a:t>
            </a:r>
            <a:r>
              <a:rPr lang="ko-KR" altLang="en-US" sz="1100" dirty="0">
                <a:latin typeface="+mj-ea"/>
                <a:ea typeface="+mj-ea"/>
              </a:rPr>
              <a:t>가 연속형 데이터로 </a:t>
            </a:r>
            <a:r>
              <a:rPr lang="en-US" altLang="ko-KR" sz="1100" dirty="0">
                <a:latin typeface="+mj-ea"/>
                <a:ea typeface="+mj-ea"/>
              </a:rPr>
              <a:t>VM</a:t>
            </a:r>
            <a:r>
              <a:rPr lang="ko-KR" altLang="en-US" sz="1100" dirty="0">
                <a:latin typeface="+mj-ea"/>
                <a:ea typeface="+mj-ea"/>
              </a:rPr>
              <a:t> 프로젝트와 데이터 유사함 </a:t>
            </a:r>
            <a:endParaRPr lang="en-US" altLang="ko-KR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62867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564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DATASET </a:t>
            </a:r>
            <a:r>
              <a:rPr lang="ko-KR" altLang="en-US" sz="2400" b="1" dirty="0"/>
              <a:t>출처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8E35A-FA9E-A0E2-5E48-E367E68E0662}"/>
              </a:ext>
            </a:extLst>
          </p:cNvPr>
          <p:cNvSpPr txBox="1"/>
          <p:nvPr/>
        </p:nvSpPr>
        <p:spPr>
          <a:xfrm>
            <a:off x="223838" y="786884"/>
            <a:ext cx="7986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자율주행 센서의 안테나 성능 예측 </a:t>
            </a:r>
            <a:r>
              <a:rPr lang="en-US" altLang="ko-KR" dirty="0">
                <a:hlinkClick r:id="rId2"/>
              </a:rPr>
              <a:t>AI </a:t>
            </a:r>
            <a:r>
              <a:rPr lang="ko-KR" altLang="en-US" dirty="0">
                <a:hlinkClick r:id="rId2"/>
              </a:rPr>
              <a:t>경진대회 </a:t>
            </a:r>
            <a:r>
              <a:rPr lang="en-US" altLang="ko-KR" dirty="0">
                <a:hlinkClick r:id="rId2"/>
              </a:rPr>
              <a:t>– DACON</a:t>
            </a:r>
            <a:endParaRPr lang="en-US" altLang="ko-KR" dirty="0"/>
          </a:p>
          <a:p>
            <a:r>
              <a:rPr lang="en-US" altLang="ko-KR" dirty="0"/>
              <a:t>https://dacon.io/competitions/official/235927/overview/description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07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564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문의 사항</a:t>
            </a:r>
            <a:endParaRPr lang="en-US" altLang="ko-KR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50783-38F3-5EEC-F516-771CE62B7BE0}"/>
              </a:ext>
            </a:extLst>
          </p:cNvPr>
          <p:cNvSpPr txBox="1"/>
          <p:nvPr/>
        </p:nvSpPr>
        <p:spPr>
          <a:xfrm>
            <a:off x="868218" y="969818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39607</a:t>
            </a:r>
            <a:r>
              <a:rPr lang="ko-KR" altLang="en-US" dirty="0"/>
              <a:t>건의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train, test </a:t>
            </a:r>
            <a:r>
              <a:rPr lang="ko-KR" altLang="en-US" dirty="0"/>
              <a:t>로 분리 및 비율은 어떻게 할 것 인가</a:t>
            </a:r>
            <a:r>
              <a:rPr lang="en-US" altLang="ko-KR" dirty="0"/>
              <a:t>(</a:t>
            </a:r>
            <a:r>
              <a:rPr lang="en-US" altLang="ko-KR" dirty="0" err="1"/>
              <a:t>validatio</a:t>
            </a:r>
            <a:r>
              <a:rPr lang="ko-KR" altLang="en-US" dirty="0"/>
              <a:t>은</a:t>
            </a:r>
            <a:r>
              <a:rPr lang="en-US" altLang="ko-KR" dirty="0"/>
              <a:t>?)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Y</a:t>
            </a:r>
            <a:r>
              <a:rPr lang="ko-KR" altLang="en-US" dirty="0"/>
              <a:t>값 </a:t>
            </a:r>
            <a:r>
              <a:rPr lang="en-US" altLang="ko-KR" dirty="0"/>
              <a:t>14</a:t>
            </a:r>
            <a:r>
              <a:rPr lang="ko-KR" altLang="en-US" dirty="0"/>
              <a:t>개  </a:t>
            </a:r>
            <a:r>
              <a:rPr lang="en-US" altLang="ko-KR" dirty="0"/>
              <a:t>Multioutput </a:t>
            </a:r>
            <a:r>
              <a:rPr lang="ko-KR" altLang="en-US" dirty="0"/>
              <a:t>분석을 할 것인지</a:t>
            </a:r>
            <a:r>
              <a:rPr lang="en-US" altLang="ko-KR" dirty="0"/>
              <a:t>, </a:t>
            </a:r>
            <a:r>
              <a:rPr lang="ko-KR" altLang="en-US" dirty="0"/>
              <a:t>하나만 선택 후 진행할 것인지 논의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Feature Selection</a:t>
            </a:r>
            <a:r>
              <a:rPr lang="ko-KR" altLang="en-US" dirty="0"/>
              <a:t>은 어떤 방법으로 하는가</a:t>
            </a:r>
            <a:r>
              <a:rPr lang="en-US" altLang="ko-KR" dirty="0"/>
              <a:t>?? – PCA, Corr </a:t>
            </a:r>
            <a:r>
              <a:rPr lang="ko-KR" altLang="en-US" dirty="0"/>
              <a:t>상관성 </a:t>
            </a:r>
            <a:r>
              <a:rPr lang="en-US" altLang="ko-KR" dirty="0"/>
              <a:t>(</a:t>
            </a:r>
            <a:r>
              <a:rPr lang="ko-KR" altLang="en-US" dirty="0"/>
              <a:t>찾아보기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모델은 </a:t>
            </a:r>
            <a:r>
              <a:rPr lang="ko-KR" altLang="en-US" dirty="0" err="1"/>
              <a:t>어떤걸로</a:t>
            </a:r>
            <a:r>
              <a:rPr lang="en-US" altLang="ko-KR" dirty="0"/>
              <a:t>? -3</a:t>
            </a:r>
            <a:r>
              <a:rPr lang="ko-KR" altLang="en-US" dirty="0"/>
              <a:t>가지 정도 진행 후 비교 </a:t>
            </a:r>
            <a:r>
              <a:rPr lang="en-US" altLang="ko-KR" dirty="0"/>
              <a:t>(</a:t>
            </a:r>
            <a:r>
              <a:rPr lang="en-US" altLang="ko-KR" dirty="0" err="1"/>
              <a:t>XGBoost</a:t>
            </a:r>
            <a:r>
              <a:rPr lang="en-US" altLang="ko-KR" dirty="0"/>
              <a:t>, LIGHTGBM, REGRESSION, R/F) (</a:t>
            </a:r>
            <a:r>
              <a:rPr lang="ko-KR" altLang="en-US" dirty="0"/>
              <a:t>찾아보기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FEATURE </a:t>
            </a:r>
            <a:r>
              <a:rPr lang="ko-KR" altLang="en-US" dirty="0"/>
              <a:t>제거를 </a:t>
            </a:r>
            <a:r>
              <a:rPr lang="ko-KR" altLang="en-US" dirty="0" err="1"/>
              <a:t>안해도됨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BASE </a:t>
            </a:r>
            <a:r>
              <a:rPr lang="ko-KR" altLang="en-US" dirty="0"/>
              <a:t>먼저 진행 후 </a:t>
            </a:r>
            <a:r>
              <a:rPr lang="en-US" altLang="ko-KR" dirty="0"/>
              <a:t>F SELECTION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성능 평가 모델은 어떤 걸로 </a:t>
            </a:r>
            <a:r>
              <a:rPr lang="ko-KR" altLang="en-US" dirty="0" err="1"/>
              <a:t>하는게</a:t>
            </a:r>
            <a:r>
              <a:rPr lang="ko-KR" altLang="en-US" dirty="0"/>
              <a:t> 좋을까 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전처리에 대한 궁금증 </a:t>
            </a:r>
            <a:endParaRPr lang="en-US" altLang="ko-KR" dirty="0"/>
          </a:p>
          <a:p>
            <a:r>
              <a:rPr lang="en-US" altLang="ko-KR" dirty="0"/>
              <a:t>-. </a:t>
            </a:r>
            <a:r>
              <a:rPr lang="ko-KR" altLang="en-US" dirty="0"/>
              <a:t>도메인 지식이 없는 상태에서 단순히 </a:t>
            </a:r>
            <a:r>
              <a:rPr lang="en-US" altLang="ko-KR" dirty="0"/>
              <a:t>IQR</a:t>
            </a:r>
            <a:r>
              <a:rPr lang="ko-KR" altLang="en-US" dirty="0"/>
              <a:t>로 이상치를 </a:t>
            </a:r>
            <a:r>
              <a:rPr lang="ko-KR" altLang="en-US" dirty="0" err="1"/>
              <a:t>제거하는게</a:t>
            </a:r>
            <a:r>
              <a:rPr lang="ko-KR" altLang="en-US" dirty="0"/>
              <a:t> 맞을지 </a:t>
            </a:r>
            <a:endParaRPr lang="en-US" altLang="ko-KR" dirty="0"/>
          </a:p>
          <a:p>
            <a:r>
              <a:rPr lang="en-US" altLang="ko-KR" dirty="0"/>
              <a:t>-. </a:t>
            </a:r>
            <a:r>
              <a:rPr lang="ko-KR" altLang="en-US" dirty="0"/>
              <a:t>중간에 있는 이진데이터</a:t>
            </a:r>
            <a:r>
              <a:rPr lang="en-US" altLang="ko-KR" dirty="0"/>
              <a:t>(?)</a:t>
            </a:r>
            <a:r>
              <a:rPr lang="ko-KR" altLang="en-US" dirty="0"/>
              <a:t>가 예측 성능에 영향을 끼칠지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이상치 제거는 병행 </a:t>
            </a:r>
            <a:endParaRPr lang="en-US" altLang="ko-KR" dirty="0"/>
          </a:p>
          <a:p>
            <a:r>
              <a:rPr lang="ko-KR" altLang="en-US" dirty="0"/>
              <a:t>모델을 돌린 후 </a:t>
            </a:r>
            <a:r>
              <a:rPr lang="en-US" altLang="ko-KR" dirty="0"/>
              <a:t>F SELECTION -&gt; </a:t>
            </a:r>
            <a:r>
              <a:rPr lang="ko-KR" altLang="en-US" dirty="0"/>
              <a:t>주요변수 추출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83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922E2C-5060-B480-7D34-E955E24B8C59}"/>
              </a:ext>
            </a:extLst>
          </p:cNvPr>
          <p:cNvSpPr txBox="1"/>
          <p:nvPr/>
        </p:nvSpPr>
        <p:spPr>
          <a:xfrm>
            <a:off x="438727" y="785092"/>
            <a:ext cx="1103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/>
                <a:latin typeface="+mj-ea"/>
                <a:ea typeface="+mj-ea"/>
              </a:rPr>
              <a:t>자율주행차의 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Radar </a:t>
            </a:r>
            <a:r>
              <a:rPr lang="ko-KR" altLang="en-US" sz="2000" b="1" dirty="0">
                <a:effectLst/>
                <a:latin typeface="+mj-ea"/>
                <a:ea typeface="+mj-ea"/>
              </a:rPr>
              <a:t>생산 과정에서의 공정 데이터를 통해 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Radar</a:t>
            </a:r>
            <a:r>
              <a:rPr lang="ko-KR" altLang="en-US" sz="2000" b="1" dirty="0">
                <a:effectLst/>
                <a:latin typeface="+mj-ea"/>
                <a:ea typeface="+mj-ea"/>
              </a:rPr>
              <a:t>의 최종 성능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564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개요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5A97B56-4DE1-2101-E7E3-814A2D17A5A8}"/>
              </a:ext>
            </a:extLst>
          </p:cNvPr>
          <p:cNvGrpSpPr/>
          <p:nvPr/>
        </p:nvGrpSpPr>
        <p:grpSpPr>
          <a:xfrm>
            <a:off x="2276764" y="1459345"/>
            <a:ext cx="7490692" cy="5070765"/>
            <a:chOff x="1219199" y="1185204"/>
            <a:chExt cx="7490692" cy="5610462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2B7CF5C-B331-30AE-F57E-C122F0614163}"/>
                </a:ext>
              </a:extLst>
            </p:cNvPr>
            <p:cNvSpPr/>
            <p:nvPr/>
          </p:nvSpPr>
          <p:spPr>
            <a:xfrm>
              <a:off x="1219199" y="1185204"/>
              <a:ext cx="1976583" cy="1466244"/>
            </a:xfrm>
            <a:custGeom>
              <a:avLst/>
              <a:gdLst>
                <a:gd name="connsiteX0" fmla="*/ 0 w 1174924"/>
                <a:gd name="connsiteY0" fmla="*/ 0 h 822447"/>
                <a:gd name="connsiteX1" fmla="*/ 763701 w 1174924"/>
                <a:gd name="connsiteY1" fmla="*/ 0 h 822447"/>
                <a:gd name="connsiteX2" fmla="*/ 1174924 w 1174924"/>
                <a:gd name="connsiteY2" fmla="*/ 411224 h 822447"/>
                <a:gd name="connsiteX3" fmla="*/ 763701 w 1174924"/>
                <a:gd name="connsiteY3" fmla="*/ 822447 h 822447"/>
                <a:gd name="connsiteX4" fmla="*/ 0 w 1174924"/>
                <a:gd name="connsiteY4" fmla="*/ 822447 h 822447"/>
                <a:gd name="connsiteX5" fmla="*/ 411224 w 1174924"/>
                <a:gd name="connsiteY5" fmla="*/ 411224 h 822447"/>
                <a:gd name="connsiteX6" fmla="*/ 0 w 1174924"/>
                <a:gd name="connsiteY6" fmla="*/ 0 h 82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24" h="822447">
                  <a:moveTo>
                    <a:pt x="1174923" y="0"/>
                  </a:moveTo>
                  <a:lnTo>
                    <a:pt x="1174923" y="534591"/>
                  </a:lnTo>
                  <a:lnTo>
                    <a:pt x="587461" y="822447"/>
                  </a:lnTo>
                  <a:lnTo>
                    <a:pt x="1" y="534591"/>
                  </a:lnTo>
                  <a:lnTo>
                    <a:pt x="1" y="0"/>
                  </a:lnTo>
                  <a:lnTo>
                    <a:pt x="587461" y="287857"/>
                  </a:lnTo>
                  <a:lnTo>
                    <a:pt x="1174923" y="0"/>
                  </a:lnTo>
                  <a:close/>
                </a:path>
              </a:pathLst>
            </a:custGeom>
            <a:solidFill>
              <a:srgbClr val="800000">
                <a:alpha val="50000"/>
              </a:srgb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데이터 수집</a:t>
              </a: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9D492A3-2419-36D3-D9F2-49CF0BDD2BD6}"/>
                </a:ext>
              </a:extLst>
            </p:cNvPr>
            <p:cNvSpPr/>
            <p:nvPr/>
          </p:nvSpPr>
          <p:spPr>
            <a:xfrm>
              <a:off x="3214661" y="1185204"/>
              <a:ext cx="5495230" cy="888550"/>
            </a:xfrm>
            <a:custGeom>
              <a:avLst/>
              <a:gdLst>
                <a:gd name="connsiteX0" fmla="*/ 127353 w 764102"/>
                <a:gd name="connsiteY0" fmla="*/ 0 h 8654062"/>
                <a:gd name="connsiteX1" fmla="*/ 636749 w 764102"/>
                <a:gd name="connsiteY1" fmla="*/ 0 h 8654062"/>
                <a:gd name="connsiteX2" fmla="*/ 764102 w 764102"/>
                <a:gd name="connsiteY2" fmla="*/ 127353 h 8654062"/>
                <a:gd name="connsiteX3" fmla="*/ 764102 w 764102"/>
                <a:gd name="connsiteY3" fmla="*/ 8654062 h 8654062"/>
                <a:gd name="connsiteX4" fmla="*/ 764102 w 764102"/>
                <a:gd name="connsiteY4" fmla="*/ 8654062 h 8654062"/>
                <a:gd name="connsiteX5" fmla="*/ 0 w 764102"/>
                <a:gd name="connsiteY5" fmla="*/ 8654062 h 8654062"/>
                <a:gd name="connsiteX6" fmla="*/ 0 w 764102"/>
                <a:gd name="connsiteY6" fmla="*/ 8654062 h 8654062"/>
                <a:gd name="connsiteX7" fmla="*/ 0 w 764102"/>
                <a:gd name="connsiteY7" fmla="*/ 127353 h 8654062"/>
                <a:gd name="connsiteX8" fmla="*/ 127353 w 764102"/>
                <a:gd name="connsiteY8" fmla="*/ 0 h 865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4102" h="8654062">
                  <a:moveTo>
                    <a:pt x="764102" y="1442378"/>
                  </a:moveTo>
                  <a:lnTo>
                    <a:pt x="764102" y="7211684"/>
                  </a:lnTo>
                  <a:cubicBezTo>
                    <a:pt x="764102" y="8008283"/>
                    <a:pt x="759068" y="8654056"/>
                    <a:pt x="752857" y="8654056"/>
                  </a:cubicBezTo>
                  <a:lnTo>
                    <a:pt x="0" y="8654056"/>
                  </a:lnTo>
                  <a:lnTo>
                    <a:pt x="0" y="86540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752857" y="6"/>
                  </a:lnTo>
                  <a:cubicBezTo>
                    <a:pt x="759068" y="6"/>
                    <a:pt x="764102" y="645779"/>
                    <a:pt x="764102" y="1442378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2700" cap="flat" cmpd="sng" algn="ctr">
              <a:solidFill>
                <a:srgbClr val="800000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+mj-ea"/>
                  <a:ea typeface="+mj-ea"/>
                </a:rPr>
                <a:t>자율 주행 센서 제조 공정에서 수집된 데이터 </a:t>
              </a:r>
              <a:r>
                <a:rPr lang="en-US" altLang="ko-KR" sz="1100" dirty="0">
                  <a:latin typeface="+mj-ea"/>
                  <a:ea typeface="+mj-ea"/>
                </a:rPr>
                <a:t>(39,607</a:t>
              </a:r>
              <a:r>
                <a:rPr lang="ko-KR" altLang="en-US" sz="1100" dirty="0">
                  <a:latin typeface="+mj-ea"/>
                  <a:ea typeface="+mj-ea"/>
                </a:rPr>
                <a:t>건</a:t>
              </a:r>
              <a:r>
                <a:rPr lang="en-US" altLang="ko-KR" sz="1100" dirty="0">
                  <a:latin typeface="+mj-ea"/>
                  <a:ea typeface="+mj-ea"/>
                </a:rPr>
                <a:t>)</a:t>
              </a:r>
              <a:endParaRPr lang="ko-KR" altLang="en-US" sz="1100" dirty="0">
                <a:latin typeface="+mj-ea"/>
                <a:ea typeface="+mj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atin typeface="+mj-ea"/>
                  <a:ea typeface="+mj-ea"/>
                </a:rPr>
                <a:t>X(Feature) (56</a:t>
              </a:r>
              <a:r>
                <a:rPr lang="ko-KR" altLang="en-US" sz="1100" dirty="0">
                  <a:latin typeface="+mj-ea"/>
                  <a:ea typeface="+mj-ea"/>
                </a:rPr>
                <a:t>개</a:t>
              </a:r>
              <a:r>
                <a:rPr lang="en-US" altLang="ko-KR" sz="1100" dirty="0">
                  <a:latin typeface="+mj-ea"/>
                  <a:ea typeface="+mj-ea"/>
                </a:rPr>
                <a:t>) : </a:t>
              </a:r>
              <a:r>
                <a:rPr lang="ko-KR" altLang="en-US" sz="1100" dirty="0">
                  <a:latin typeface="+mj-ea"/>
                  <a:ea typeface="+mj-ea"/>
                </a:rPr>
                <a:t>자율주행 센서 조립 공정에서 세팅한 인자 값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atin typeface="+mj-ea"/>
                  <a:ea typeface="+mj-ea"/>
                </a:rPr>
                <a:t>Y(Target) (14</a:t>
              </a:r>
              <a:r>
                <a:rPr lang="ko-KR" altLang="en-US" sz="1100" dirty="0">
                  <a:latin typeface="+mj-ea"/>
                  <a:ea typeface="+mj-ea"/>
                </a:rPr>
                <a:t>개</a:t>
              </a:r>
              <a:r>
                <a:rPr lang="en-US" altLang="ko-KR" sz="1100" dirty="0">
                  <a:latin typeface="+mj-ea"/>
                  <a:ea typeface="+mj-ea"/>
                </a:rPr>
                <a:t>) : </a:t>
              </a:r>
              <a:r>
                <a:rPr lang="ko-KR" altLang="en-US" sz="1100" dirty="0">
                  <a:latin typeface="+mj-ea"/>
                  <a:ea typeface="+mj-ea"/>
                </a:rPr>
                <a:t>최종 센서의 성능</a:t>
              </a: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44A7B9B-D692-6A1A-9FB6-05A795987717}"/>
                </a:ext>
              </a:extLst>
            </p:cNvPr>
            <p:cNvSpPr/>
            <p:nvPr/>
          </p:nvSpPr>
          <p:spPr>
            <a:xfrm>
              <a:off x="1219199" y="2170840"/>
              <a:ext cx="1976583" cy="1539382"/>
            </a:xfrm>
            <a:custGeom>
              <a:avLst/>
              <a:gdLst>
                <a:gd name="connsiteX0" fmla="*/ 0 w 1174924"/>
                <a:gd name="connsiteY0" fmla="*/ 0 h 822447"/>
                <a:gd name="connsiteX1" fmla="*/ 763701 w 1174924"/>
                <a:gd name="connsiteY1" fmla="*/ 0 h 822447"/>
                <a:gd name="connsiteX2" fmla="*/ 1174924 w 1174924"/>
                <a:gd name="connsiteY2" fmla="*/ 411224 h 822447"/>
                <a:gd name="connsiteX3" fmla="*/ 763701 w 1174924"/>
                <a:gd name="connsiteY3" fmla="*/ 822447 h 822447"/>
                <a:gd name="connsiteX4" fmla="*/ 0 w 1174924"/>
                <a:gd name="connsiteY4" fmla="*/ 822447 h 822447"/>
                <a:gd name="connsiteX5" fmla="*/ 411224 w 1174924"/>
                <a:gd name="connsiteY5" fmla="*/ 411224 h 822447"/>
                <a:gd name="connsiteX6" fmla="*/ 0 w 1174924"/>
                <a:gd name="connsiteY6" fmla="*/ 0 h 82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24" h="822447">
                  <a:moveTo>
                    <a:pt x="1174923" y="0"/>
                  </a:moveTo>
                  <a:lnTo>
                    <a:pt x="1174923" y="534591"/>
                  </a:lnTo>
                  <a:lnTo>
                    <a:pt x="587461" y="822447"/>
                  </a:lnTo>
                  <a:lnTo>
                    <a:pt x="1" y="534591"/>
                  </a:lnTo>
                  <a:lnTo>
                    <a:pt x="1" y="0"/>
                  </a:lnTo>
                  <a:lnTo>
                    <a:pt x="587461" y="287857"/>
                  </a:lnTo>
                  <a:lnTo>
                    <a:pt x="1174923" y="0"/>
                  </a:lnTo>
                  <a:close/>
                </a:path>
              </a:pathLst>
            </a:custGeom>
            <a:solidFill>
              <a:srgbClr val="800000">
                <a:alpha val="50000"/>
              </a:srgb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algn="ctr" latinLnBrk="1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endParaRPr lang="en-US" altLang="ko-KR" sz="1600" b="1" dirty="0">
                <a:latin typeface="+mn-ea"/>
              </a:endParaRPr>
            </a:p>
            <a:p>
              <a:pPr algn="ctr" latinLnBrk="1"/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데이터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+mn-ea"/>
                </a:rPr>
                <a:t>전처리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3DAC085-DFF4-E8BD-DAD0-D2CCA182712B}"/>
                </a:ext>
              </a:extLst>
            </p:cNvPr>
            <p:cNvSpPr/>
            <p:nvPr/>
          </p:nvSpPr>
          <p:spPr>
            <a:xfrm>
              <a:off x="3214661" y="2243977"/>
              <a:ext cx="5495230" cy="888084"/>
            </a:xfrm>
            <a:custGeom>
              <a:avLst/>
              <a:gdLst>
                <a:gd name="connsiteX0" fmla="*/ 127286 w 763700"/>
                <a:gd name="connsiteY0" fmla="*/ 0 h 8654062"/>
                <a:gd name="connsiteX1" fmla="*/ 636414 w 763700"/>
                <a:gd name="connsiteY1" fmla="*/ 0 h 8654062"/>
                <a:gd name="connsiteX2" fmla="*/ 763700 w 763700"/>
                <a:gd name="connsiteY2" fmla="*/ 127286 h 8654062"/>
                <a:gd name="connsiteX3" fmla="*/ 763700 w 763700"/>
                <a:gd name="connsiteY3" fmla="*/ 8654062 h 8654062"/>
                <a:gd name="connsiteX4" fmla="*/ 763700 w 763700"/>
                <a:gd name="connsiteY4" fmla="*/ 8654062 h 8654062"/>
                <a:gd name="connsiteX5" fmla="*/ 0 w 763700"/>
                <a:gd name="connsiteY5" fmla="*/ 8654062 h 8654062"/>
                <a:gd name="connsiteX6" fmla="*/ 0 w 763700"/>
                <a:gd name="connsiteY6" fmla="*/ 8654062 h 8654062"/>
                <a:gd name="connsiteX7" fmla="*/ 0 w 763700"/>
                <a:gd name="connsiteY7" fmla="*/ 127286 h 8654062"/>
                <a:gd name="connsiteX8" fmla="*/ 127286 w 763700"/>
                <a:gd name="connsiteY8" fmla="*/ 0 h 865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3700" h="8654062">
                  <a:moveTo>
                    <a:pt x="763700" y="1442378"/>
                  </a:moveTo>
                  <a:lnTo>
                    <a:pt x="763700" y="7211684"/>
                  </a:lnTo>
                  <a:cubicBezTo>
                    <a:pt x="763700" y="8008283"/>
                    <a:pt x="758671" y="8654056"/>
                    <a:pt x="752467" y="8654056"/>
                  </a:cubicBezTo>
                  <a:lnTo>
                    <a:pt x="0" y="8654056"/>
                  </a:lnTo>
                  <a:lnTo>
                    <a:pt x="0" y="86540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752467" y="6"/>
                  </a:lnTo>
                  <a:cubicBezTo>
                    <a:pt x="758671" y="6"/>
                    <a:pt x="763700" y="645779"/>
                    <a:pt x="763700" y="1442378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2700" cap="flat" cmpd="sng" algn="ctr">
              <a:solidFill>
                <a:srgbClr val="800000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+mj-ea"/>
                  <a:ea typeface="+mj-ea"/>
                </a:rPr>
                <a:t>데이터 구조 및 특징 파악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latin typeface="+mj-ea"/>
                  <a:ea typeface="+mj-ea"/>
                </a:rPr>
                <a:t>결측치</a:t>
              </a:r>
              <a:r>
                <a:rPr lang="ko-KR" altLang="en-US" sz="1100" dirty="0">
                  <a:latin typeface="+mj-ea"/>
                  <a:ea typeface="+mj-ea"/>
                </a:rPr>
                <a:t> 제거 및 보간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+mj-ea"/>
                  <a:ea typeface="+mj-ea"/>
                </a:rPr>
                <a:t>데이터 분포 시각화 및 기초 통계량 확인</a:t>
              </a: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EBB972B-A7E6-D458-66AE-A61C95FF7FCF}"/>
                </a:ext>
              </a:extLst>
            </p:cNvPr>
            <p:cNvSpPr/>
            <p:nvPr/>
          </p:nvSpPr>
          <p:spPr>
            <a:xfrm>
              <a:off x="1219199" y="3229613"/>
              <a:ext cx="1976583" cy="1539382"/>
            </a:xfrm>
            <a:custGeom>
              <a:avLst/>
              <a:gdLst>
                <a:gd name="connsiteX0" fmla="*/ 0 w 1174924"/>
                <a:gd name="connsiteY0" fmla="*/ 0 h 822447"/>
                <a:gd name="connsiteX1" fmla="*/ 763701 w 1174924"/>
                <a:gd name="connsiteY1" fmla="*/ 0 h 822447"/>
                <a:gd name="connsiteX2" fmla="*/ 1174924 w 1174924"/>
                <a:gd name="connsiteY2" fmla="*/ 411224 h 822447"/>
                <a:gd name="connsiteX3" fmla="*/ 763701 w 1174924"/>
                <a:gd name="connsiteY3" fmla="*/ 822447 h 822447"/>
                <a:gd name="connsiteX4" fmla="*/ 0 w 1174924"/>
                <a:gd name="connsiteY4" fmla="*/ 822447 h 822447"/>
                <a:gd name="connsiteX5" fmla="*/ 411224 w 1174924"/>
                <a:gd name="connsiteY5" fmla="*/ 411224 h 822447"/>
                <a:gd name="connsiteX6" fmla="*/ 0 w 1174924"/>
                <a:gd name="connsiteY6" fmla="*/ 0 h 82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24" h="822447">
                  <a:moveTo>
                    <a:pt x="1174923" y="0"/>
                  </a:moveTo>
                  <a:lnTo>
                    <a:pt x="1174923" y="534591"/>
                  </a:lnTo>
                  <a:lnTo>
                    <a:pt x="587461" y="822447"/>
                  </a:lnTo>
                  <a:lnTo>
                    <a:pt x="1" y="534591"/>
                  </a:lnTo>
                  <a:lnTo>
                    <a:pt x="1" y="0"/>
                  </a:lnTo>
                  <a:lnTo>
                    <a:pt x="587461" y="287857"/>
                  </a:lnTo>
                  <a:lnTo>
                    <a:pt x="1174923" y="0"/>
                  </a:lnTo>
                  <a:close/>
                </a:path>
              </a:pathLst>
            </a:custGeom>
            <a:solidFill>
              <a:srgbClr val="800000">
                <a:alpha val="50000"/>
              </a:srgb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모델 선택과 학습</a:t>
              </a: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F2B2C3E-4500-7C80-5B53-4943E0E8F6E0}"/>
                </a:ext>
              </a:extLst>
            </p:cNvPr>
            <p:cNvSpPr/>
            <p:nvPr/>
          </p:nvSpPr>
          <p:spPr>
            <a:xfrm>
              <a:off x="3214661" y="3302751"/>
              <a:ext cx="5495230" cy="888084"/>
            </a:xfrm>
            <a:custGeom>
              <a:avLst/>
              <a:gdLst>
                <a:gd name="connsiteX0" fmla="*/ 127286 w 763700"/>
                <a:gd name="connsiteY0" fmla="*/ 0 h 8654062"/>
                <a:gd name="connsiteX1" fmla="*/ 636414 w 763700"/>
                <a:gd name="connsiteY1" fmla="*/ 0 h 8654062"/>
                <a:gd name="connsiteX2" fmla="*/ 763700 w 763700"/>
                <a:gd name="connsiteY2" fmla="*/ 127286 h 8654062"/>
                <a:gd name="connsiteX3" fmla="*/ 763700 w 763700"/>
                <a:gd name="connsiteY3" fmla="*/ 8654062 h 8654062"/>
                <a:gd name="connsiteX4" fmla="*/ 763700 w 763700"/>
                <a:gd name="connsiteY4" fmla="*/ 8654062 h 8654062"/>
                <a:gd name="connsiteX5" fmla="*/ 0 w 763700"/>
                <a:gd name="connsiteY5" fmla="*/ 8654062 h 8654062"/>
                <a:gd name="connsiteX6" fmla="*/ 0 w 763700"/>
                <a:gd name="connsiteY6" fmla="*/ 8654062 h 8654062"/>
                <a:gd name="connsiteX7" fmla="*/ 0 w 763700"/>
                <a:gd name="connsiteY7" fmla="*/ 127286 h 8654062"/>
                <a:gd name="connsiteX8" fmla="*/ 127286 w 763700"/>
                <a:gd name="connsiteY8" fmla="*/ 0 h 865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3700" h="8654062">
                  <a:moveTo>
                    <a:pt x="763700" y="1442378"/>
                  </a:moveTo>
                  <a:lnTo>
                    <a:pt x="763700" y="7211684"/>
                  </a:lnTo>
                  <a:cubicBezTo>
                    <a:pt x="763700" y="8008283"/>
                    <a:pt x="758671" y="8654056"/>
                    <a:pt x="752467" y="8654056"/>
                  </a:cubicBezTo>
                  <a:lnTo>
                    <a:pt x="0" y="8654056"/>
                  </a:lnTo>
                  <a:lnTo>
                    <a:pt x="0" y="86540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752467" y="6"/>
                  </a:lnTo>
                  <a:cubicBezTo>
                    <a:pt x="758671" y="6"/>
                    <a:pt x="763700" y="645779"/>
                    <a:pt x="763700" y="1442378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2700" cap="flat" cmpd="sng" algn="ctr">
              <a:solidFill>
                <a:srgbClr val="800000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atin typeface="+mj-ea"/>
                  <a:ea typeface="+mj-ea"/>
                </a:rPr>
                <a:t>Standardization</a:t>
              </a:r>
              <a:r>
                <a:rPr lang="ko-KR" altLang="en-US" sz="1100" dirty="0">
                  <a:latin typeface="+mj-ea"/>
                  <a:ea typeface="+mj-ea"/>
                </a:rPr>
                <a:t>을 통한 </a:t>
              </a:r>
              <a:r>
                <a:rPr lang="en-US" altLang="ko-KR" sz="1100" dirty="0">
                  <a:latin typeface="+mj-ea"/>
                  <a:ea typeface="+mj-ea"/>
                </a:rPr>
                <a:t>Feature Scaling</a:t>
              </a:r>
              <a:endParaRPr lang="ko-KR" altLang="en-US" sz="1100" dirty="0">
                <a:latin typeface="+mj-ea"/>
                <a:ea typeface="+mj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atin typeface="+mj-ea"/>
                  <a:ea typeface="+mj-ea"/>
                </a:rPr>
                <a:t>Regression, Random Forest, Light GBM, XG Boost </a:t>
              </a:r>
              <a:r>
                <a:rPr lang="ko-KR" altLang="en-US" sz="1100" dirty="0">
                  <a:latin typeface="+mj-ea"/>
                  <a:ea typeface="+mj-ea"/>
                </a:rPr>
                <a:t>모델 학습</a:t>
              </a:r>
              <a:endParaRPr lang="en-US" altLang="ko-KR" sz="1100" dirty="0">
                <a:latin typeface="+mj-ea"/>
                <a:ea typeface="+mj-ea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atin typeface="+mj-ea"/>
                  <a:ea typeface="+mj-ea"/>
                </a:rPr>
                <a:t>PCA</a:t>
              </a:r>
              <a:r>
                <a:rPr lang="ko-KR" altLang="en-US" sz="1100" dirty="0">
                  <a:latin typeface="+mj-ea"/>
                  <a:ea typeface="+mj-ea"/>
                </a:rPr>
                <a:t>를 통한 차원 축소 </a:t>
              </a:r>
              <a:endParaRPr lang="en-US" altLang="ko-KR" sz="1100" dirty="0">
                <a:latin typeface="+mj-ea"/>
                <a:ea typeface="+mj-ea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E6DB199-49FB-AD76-6E06-81321C2B8DAF}"/>
                </a:ext>
              </a:extLst>
            </p:cNvPr>
            <p:cNvSpPr/>
            <p:nvPr/>
          </p:nvSpPr>
          <p:spPr>
            <a:xfrm>
              <a:off x="1219199" y="4288387"/>
              <a:ext cx="1976583" cy="1539382"/>
            </a:xfrm>
            <a:custGeom>
              <a:avLst/>
              <a:gdLst>
                <a:gd name="connsiteX0" fmla="*/ 0 w 1174924"/>
                <a:gd name="connsiteY0" fmla="*/ 0 h 822447"/>
                <a:gd name="connsiteX1" fmla="*/ 763701 w 1174924"/>
                <a:gd name="connsiteY1" fmla="*/ 0 h 822447"/>
                <a:gd name="connsiteX2" fmla="*/ 1174924 w 1174924"/>
                <a:gd name="connsiteY2" fmla="*/ 411224 h 822447"/>
                <a:gd name="connsiteX3" fmla="*/ 763701 w 1174924"/>
                <a:gd name="connsiteY3" fmla="*/ 822447 h 822447"/>
                <a:gd name="connsiteX4" fmla="*/ 0 w 1174924"/>
                <a:gd name="connsiteY4" fmla="*/ 822447 h 822447"/>
                <a:gd name="connsiteX5" fmla="*/ 411224 w 1174924"/>
                <a:gd name="connsiteY5" fmla="*/ 411224 h 822447"/>
                <a:gd name="connsiteX6" fmla="*/ 0 w 1174924"/>
                <a:gd name="connsiteY6" fmla="*/ 0 h 82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24" h="822447">
                  <a:moveTo>
                    <a:pt x="1174923" y="0"/>
                  </a:moveTo>
                  <a:lnTo>
                    <a:pt x="1174923" y="534591"/>
                  </a:lnTo>
                  <a:lnTo>
                    <a:pt x="587461" y="822447"/>
                  </a:lnTo>
                  <a:lnTo>
                    <a:pt x="1" y="534591"/>
                  </a:lnTo>
                  <a:lnTo>
                    <a:pt x="1" y="0"/>
                  </a:lnTo>
                  <a:lnTo>
                    <a:pt x="587461" y="287857"/>
                  </a:lnTo>
                  <a:lnTo>
                    <a:pt x="1174923" y="0"/>
                  </a:lnTo>
                  <a:close/>
                </a:path>
              </a:pathLst>
            </a:custGeom>
            <a:solidFill>
              <a:srgbClr val="800000">
                <a:alpha val="50000"/>
              </a:srgb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모델 평가</a:t>
              </a: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CD292F9-504F-C303-10BE-8209BB069875}"/>
                </a:ext>
              </a:extLst>
            </p:cNvPr>
            <p:cNvSpPr/>
            <p:nvPr/>
          </p:nvSpPr>
          <p:spPr>
            <a:xfrm>
              <a:off x="3214661" y="4361522"/>
              <a:ext cx="5495230" cy="888085"/>
            </a:xfrm>
            <a:custGeom>
              <a:avLst/>
              <a:gdLst>
                <a:gd name="connsiteX0" fmla="*/ 127286 w 763700"/>
                <a:gd name="connsiteY0" fmla="*/ 0 h 8654062"/>
                <a:gd name="connsiteX1" fmla="*/ 636414 w 763700"/>
                <a:gd name="connsiteY1" fmla="*/ 0 h 8654062"/>
                <a:gd name="connsiteX2" fmla="*/ 763700 w 763700"/>
                <a:gd name="connsiteY2" fmla="*/ 127286 h 8654062"/>
                <a:gd name="connsiteX3" fmla="*/ 763700 w 763700"/>
                <a:gd name="connsiteY3" fmla="*/ 8654062 h 8654062"/>
                <a:gd name="connsiteX4" fmla="*/ 763700 w 763700"/>
                <a:gd name="connsiteY4" fmla="*/ 8654062 h 8654062"/>
                <a:gd name="connsiteX5" fmla="*/ 0 w 763700"/>
                <a:gd name="connsiteY5" fmla="*/ 8654062 h 8654062"/>
                <a:gd name="connsiteX6" fmla="*/ 0 w 763700"/>
                <a:gd name="connsiteY6" fmla="*/ 8654062 h 8654062"/>
                <a:gd name="connsiteX7" fmla="*/ 0 w 763700"/>
                <a:gd name="connsiteY7" fmla="*/ 127286 h 8654062"/>
                <a:gd name="connsiteX8" fmla="*/ 127286 w 763700"/>
                <a:gd name="connsiteY8" fmla="*/ 0 h 865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3700" h="8654062">
                  <a:moveTo>
                    <a:pt x="763700" y="1442378"/>
                  </a:moveTo>
                  <a:lnTo>
                    <a:pt x="763700" y="7211684"/>
                  </a:lnTo>
                  <a:cubicBezTo>
                    <a:pt x="763700" y="8008283"/>
                    <a:pt x="758671" y="8654056"/>
                    <a:pt x="752467" y="8654056"/>
                  </a:cubicBezTo>
                  <a:lnTo>
                    <a:pt x="0" y="8654056"/>
                  </a:lnTo>
                  <a:lnTo>
                    <a:pt x="0" y="86540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752467" y="6"/>
                  </a:lnTo>
                  <a:cubicBezTo>
                    <a:pt x="758671" y="6"/>
                    <a:pt x="763700" y="645779"/>
                    <a:pt x="763700" y="1442378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2700" cap="flat" cmpd="sng" algn="ctr">
              <a:solidFill>
                <a:srgbClr val="800000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+mj-ea"/>
                  <a:ea typeface="+mj-ea"/>
                </a:rPr>
                <a:t>성능 평가를 </a:t>
              </a:r>
              <a:r>
                <a:rPr lang="ko-KR" altLang="en-US" sz="1100">
                  <a:latin typeface="+mj-ea"/>
                  <a:ea typeface="+mj-ea"/>
                </a:rPr>
                <a:t>위해 </a:t>
              </a:r>
              <a:r>
                <a:rPr lang="en-US" altLang="ko-KR" sz="1100" dirty="0">
                  <a:latin typeface="+mj-ea"/>
                  <a:ea typeface="+mj-ea"/>
                </a:rPr>
                <a:t>MSE </a:t>
              </a:r>
              <a:r>
                <a:rPr lang="ko-KR" altLang="en-US" sz="1100" dirty="0">
                  <a:latin typeface="+mj-ea"/>
                  <a:ea typeface="+mj-ea"/>
                </a:rPr>
                <a:t>사용</a:t>
              </a: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4B0AC882-1E6F-67D6-E940-3B1E1B92CDD3}"/>
                </a:ext>
              </a:extLst>
            </p:cNvPr>
            <p:cNvSpPr/>
            <p:nvPr/>
          </p:nvSpPr>
          <p:spPr>
            <a:xfrm>
              <a:off x="1219199" y="5347161"/>
              <a:ext cx="1976583" cy="1448505"/>
            </a:xfrm>
            <a:custGeom>
              <a:avLst/>
              <a:gdLst>
                <a:gd name="connsiteX0" fmla="*/ 0 w 1174924"/>
                <a:gd name="connsiteY0" fmla="*/ 0 h 822447"/>
                <a:gd name="connsiteX1" fmla="*/ 763701 w 1174924"/>
                <a:gd name="connsiteY1" fmla="*/ 0 h 822447"/>
                <a:gd name="connsiteX2" fmla="*/ 1174924 w 1174924"/>
                <a:gd name="connsiteY2" fmla="*/ 411224 h 822447"/>
                <a:gd name="connsiteX3" fmla="*/ 763701 w 1174924"/>
                <a:gd name="connsiteY3" fmla="*/ 822447 h 822447"/>
                <a:gd name="connsiteX4" fmla="*/ 0 w 1174924"/>
                <a:gd name="connsiteY4" fmla="*/ 822447 h 822447"/>
                <a:gd name="connsiteX5" fmla="*/ 411224 w 1174924"/>
                <a:gd name="connsiteY5" fmla="*/ 411224 h 822447"/>
                <a:gd name="connsiteX6" fmla="*/ 0 w 1174924"/>
                <a:gd name="connsiteY6" fmla="*/ 0 h 82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24" h="822447">
                  <a:moveTo>
                    <a:pt x="1174923" y="0"/>
                  </a:moveTo>
                  <a:lnTo>
                    <a:pt x="1174923" y="534591"/>
                  </a:lnTo>
                  <a:lnTo>
                    <a:pt x="587461" y="822447"/>
                  </a:lnTo>
                  <a:lnTo>
                    <a:pt x="1" y="534591"/>
                  </a:lnTo>
                  <a:lnTo>
                    <a:pt x="1" y="0"/>
                  </a:lnTo>
                  <a:lnTo>
                    <a:pt x="587461" y="287857"/>
                  </a:lnTo>
                  <a:lnTo>
                    <a:pt x="1174923" y="0"/>
                  </a:lnTo>
                  <a:close/>
                </a:path>
              </a:pathLst>
            </a:custGeom>
            <a:solidFill>
              <a:srgbClr val="800000">
                <a:alpha val="50000"/>
              </a:srgbClr>
            </a:solidFill>
            <a:ln w="15875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algn="ctr" latinLnBrk="1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  <a:latin typeface="+mn-ea"/>
                </a:rPr>
                <a:t>모델 최적화와 향상</a:t>
              </a: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4D9F8B4-5B24-C78E-E36D-99E48954BCB3}"/>
                </a:ext>
              </a:extLst>
            </p:cNvPr>
            <p:cNvSpPr/>
            <p:nvPr/>
          </p:nvSpPr>
          <p:spPr>
            <a:xfrm>
              <a:off x="3214661" y="5420296"/>
              <a:ext cx="5495230" cy="888085"/>
            </a:xfrm>
            <a:custGeom>
              <a:avLst/>
              <a:gdLst>
                <a:gd name="connsiteX0" fmla="*/ 127286 w 763700"/>
                <a:gd name="connsiteY0" fmla="*/ 0 h 8654062"/>
                <a:gd name="connsiteX1" fmla="*/ 636414 w 763700"/>
                <a:gd name="connsiteY1" fmla="*/ 0 h 8654062"/>
                <a:gd name="connsiteX2" fmla="*/ 763700 w 763700"/>
                <a:gd name="connsiteY2" fmla="*/ 127286 h 8654062"/>
                <a:gd name="connsiteX3" fmla="*/ 763700 w 763700"/>
                <a:gd name="connsiteY3" fmla="*/ 8654062 h 8654062"/>
                <a:gd name="connsiteX4" fmla="*/ 763700 w 763700"/>
                <a:gd name="connsiteY4" fmla="*/ 8654062 h 8654062"/>
                <a:gd name="connsiteX5" fmla="*/ 0 w 763700"/>
                <a:gd name="connsiteY5" fmla="*/ 8654062 h 8654062"/>
                <a:gd name="connsiteX6" fmla="*/ 0 w 763700"/>
                <a:gd name="connsiteY6" fmla="*/ 8654062 h 8654062"/>
                <a:gd name="connsiteX7" fmla="*/ 0 w 763700"/>
                <a:gd name="connsiteY7" fmla="*/ 127286 h 8654062"/>
                <a:gd name="connsiteX8" fmla="*/ 127286 w 763700"/>
                <a:gd name="connsiteY8" fmla="*/ 0 h 865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3700" h="8654062">
                  <a:moveTo>
                    <a:pt x="763700" y="1442378"/>
                  </a:moveTo>
                  <a:lnTo>
                    <a:pt x="763700" y="7211684"/>
                  </a:lnTo>
                  <a:cubicBezTo>
                    <a:pt x="763700" y="8008283"/>
                    <a:pt x="758671" y="8654056"/>
                    <a:pt x="752467" y="8654056"/>
                  </a:cubicBezTo>
                  <a:lnTo>
                    <a:pt x="0" y="8654056"/>
                  </a:lnTo>
                  <a:lnTo>
                    <a:pt x="0" y="8654056"/>
                  </a:lnTo>
                  <a:lnTo>
                    <a:pt x="0" y="6"/>
                  </a:lnTo>
                  <a:lnTo>
                    <a:pt x="0" y="6"/>
                  </a:lnTo>
                  <a:lnTo>
                    <a:pt x="752467" y="6"/>
                  </a:lnTo>
                  <a:cubicBezTo>
                    <a:pt x="758671" y="6"/>
                    <a:pt x="763700" y="645779"/>
                    <a:pt x="763700" y="1442378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 w="12700" cap="flat" cmpd="sng" algn="ctr">
              <a:solidFill>
                <a:srgbClr val="800000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atin typeface="+mj-ea"/>
                  <a:ea typeface="+mj-ea"/>
                </a:rPr>
                <a:t>새로운 변수 생성을 통한 모델 성능 향상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1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564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6991C8FB-6271-469C-2423-3B9CECF0559F}"/>
              </a:ext>
            </a:extLst>
          </p:cNvPr>
          <p:cNvSpPr/>
          <p:nvPr/>
        </p:nvSpPr>
        <p:spPr>
          <a:xfrm>
            <a:off x="538209" y="1606784"/>
            <a:ext cx="5346989" cy="1670934"/>
          </a:xfrm>
          <a:custGeom>
            <a:avLst/>
            <a:gdLst>
              <a:gd name="connsiteX0" fmla="*/ 0 w 5346989"/>
              <a:gd name="connsiteY0" fmla="*/ 0 h 1670934"/>
              <a:gd name="connsiteX1" fmla="*/ 5346989 w 5346989"/>
              <a:gd name="connsiteY1" fmla="*/ 0 h 1670934"/>
              <a:gd name="connsiteX2" fmla="*/ 5346989 w 5346989"/>
              <a:gd name="connsiteY2" fmla="*/ 1670934 h 1670934"/>
              <a:gd name="connsiteX3" fmla="*/ 0 w 5346989"/>
              <a:gd name="connsiteY3" fmla="*/ 1670934 h 1670934"/>
              <a:gd name="connsiteX4" fmla="*/ 0 w 5346989"/>
              <a:gd name="connsiteY4" fmla="*/ 0 h 16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989" h="1670934">
                <a:moveTo>
                  <a:pt x="0" y="0"/>
                </a:moveTo>
                <a:lnTo>
                  <a:pt x="5346989" y="0"/>
                </a:lnTo>
                <a:lnTo>
                  <a:pt x="5346989" y="1670934"/>
                </a:lnTo>
                <a:lnTo>
                  <a:pt x="0" y="167093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800000">
                <a:alpha val="50000"/>
              </a:srgb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1779" tIns="83820" rIns="83820" bIns="83820" numCol="1" spcCol="1270" anchor="ctr" anchorCtr="0">
            <a:noAutofit/>
          </a:bodyPr>
          <a:lstStyle/>
          <a:p>
            <a:pPr marL="0" lvl="0" indent="0"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</a:t>
            </a:r>
            <a:r>
              <a:rPr lang="en-US" altLang="ko-KR" kern="1200" dirty="0">
                <a:latin typeface="+mj-ea"/>
                <a:ea typeface="+mj-ea"/>
              </a:rPr>
              <a:t> </a:t>
            </a:r>
            <a:r>
              <a:rPr lang="ko-KR" altLang="en-US" kern="1200" dirty="0" err="1">
                <a:latin typeface="+mj-ea"/>
                <a:ea typeface="+mj-ea"/>
              </a:rPr>
              <a:t>결측치</a:t>
            </a:r>
            <a:r>
              <a:rPr lang="ko-KR" altLang="en-US" kern="1200" dirty="0">
                <a:latin typeface="+mj-ea"/>
                <a:ea typeface="+mj-ea"/>
              </a:rPr>
              <a:t> 없음</a:t>
            </a:r>
            <a:endParaRPr lang="en-US" altLang="ko-KR" kern="1200" dirty="0">
              <a:latin typeface="+mj-ea"/>
              <a:ea typeface="+mj-ea"/>
            </a:endParaRPr>
          </a:p>
          <a:p>
            <a:pPr marL="0" lvl="0" indent="0"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kern="1200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BF5CA0-1937-8CC2-349B-1FB83A66C078}"/>
              </a:ext>
            </a:extLst>
          </p:cNvPr>
          <p:cNvSpPr/>
          <p:nvPr/>
        </p:nvSpPr>
        <p:spPr>
          <a:xfrm>
            <a:off x="315418" y="1365427"/>
            <a:ext cx="1169653" cy="1754480"/>
          </a:xfrm>
          <a:prstGeom prst="rect">
            <a:avLst/>
          </a:prstGeom>
          <a:solidFill>
            <a:srgbClr val="800000"/>
          </a:solidFill>
          <a:ln w="15875" cap="flat" cmpd="sng" algn="ctr">
            <a:solidFill>
              <a:srgbClr val="800000"/>
            </a:solidFill>
            <a:prstDash val="solid"/>
            <a:miter lim="800000"/>
          </a:ln>
          <a:effectLst/>
        </p:spPr>
        <p:txBody>
          <a:bodyPr spcFirstLastPara="0" vert="horz" wrap="square" lIns="56007" tIns="18669" rIns="18669" bIns="18669" numCol="1" spcCol="1270" anchor="t" anchorCtr="0">
            <a:noAutofit/>
          </a:bodyPr>
          <a:lstStyle/>
          <a:p>
            <a:pPr latinLnBrk="1"/>
            <a:r>
              <a:rPr lang="ko-KR" altLang="en-US" sz="14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결측치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확인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29B2D42-BAA0-F0A7-6CF6-3083D5256209}"/>
              </a:ext>
            </a:extLst>
          </p:cNvPr>
          <p:cNvSpPr/>
          <p:nvPr/>
        </p:nvSpPr>
        <p:spPr>
          <a:xfrm>
            <a:off x="6372573" y="1606784"/>
            <a:ext cx="5346989" cy="1670934"/>
          </a:xfrm>
          <a:custGeom>
            <a:avLst/>
            <a:gdLst>
              <a:gd name="connsiteX0" fmla="*/ 0 w 5346989"/>
              <a:gd name="connsiteY0" fmla="*/ 0 h 1670934"/>
              <a:gd name="connsiteX1" fmla="*/ 5346989 w 5346989"/>
              <a:gd name="connsiteY1" fmla="*/ 0 h 1670934"/>
              <a:gd name="connsiteX2" fmla="*/ 5346989 w 5346989"/>
              <a:gd name="connsiteY2" fmla="*/ 1670934 h 1670934"/>
              <a:gd name="connsiteX3" fmla="*/ 0 w 5346989"/>
              <a:gd name="connsiteY3" fmla="*/ 1670934 h 1670934"/>
              <a:gd name="connsiteX4" fmla="*/ 0 w 5346989"/>
              <a:gd name="connsiteY4" fmla="*/ 0 h 16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989" h="1670934">
                <a:moveTo>
                  <a:pt x="0" y="0"/>
                </a:moveTo>
                <a:lnTo>
                  <a:pt x="5346989" y="0"/>
                </a:lnTo>
                <a:lnTo>
                  <a:pt x="5346989" y="1670934"/>
                </a:lnTo>
                <a:lnTo>
                  <a:pt x="0" y="167093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800000">
                <a:alpha val="50000"/>
              </a:srgb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1779" tIns="83820" rIns="83820" bIns="83820" numCol="1" spcCol="1270" anchor="ctr" anchorCtr="0">
            <a:noAutofit/>
          </a:bodyPr>
          <a:lstStyle/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latin typeface="+mj-ea"/>
                <a:ea typeface="+mj-ea"/>
              </a:rPr>
              <a:t>Column</a:t>
            </a:r>
            <a:r>
              <a:rPr lang="ko-KR" altLang="en-US" dirty="0">
                <a:latin typeface="+mj-ea"/>
                <a:ea typeface="+mj-ea"/>
              </a:rPr>
              <a:t>간 비교 시 </a:t>
            </a:r>
            <a:endParaRPr lang="en-US" altLang="ko-KR" dirty="0">
              <a:latin typeface="+mj-ea"/>
              <a:ea typeface="+mj-ea"/>
            </a:endParaRPr>
          </a:p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latin typeface="+mj-ea"/>
                <a:ea typeface="+mj-ea"/>
              </a:rPr>
              <a:t>동일한 값을 가지는 </a:t>
            </a:r>
            <a:r>
              <a:rPr lang="en-US" altLang="ko-KR" dirty="0">
                <a:latin typeface="+mj-ea"/>
                <a:ea typeface="+mj-ea"/>
              </a:rPr>
              <a:t>Column </a:t>
            </a:r>
            <a:r>
              <a:rPr lang="ko-KR" altLang="en-US" dirty="0">
                <a:latin typeface="+mj-ea"/>
                <a:ea typeface="+mj-ea"/>
              </a:rPr>
              <a:t>없음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4710E-274D-BEEC-B51E-05890D627160}"/>
              </a:ext>
            </a:extLst>
          </p:cNvPr>
          <p:cNvSpPr/>
          <p:nvPr/>
        </p:nvSpPr>
        <p:spPr>
          <a:xfrm>
            <a:off x="6149782" y="1365427"/>
            <a:ext cx="1169653" cy="1754480"/>
          </a:xfrm>
          <a:prstGeom prst="rect">
            <a:avLst/>
          </a:prstGeom>
          <a:solidFill>
            <a:srgbClr val="800000"/>
          </a:solidFill>
          <a:ln w="15875" cap="flat" cmpd="sng" algn="ctr">
            <a:solidFill>
              <a:srgbClr val="800000"/>
            </a:solidFill>
            <a:prstDash val="solid"/>
            <a:miter lim="800000"/>
          </a:ln>
          <a:effectLst/>
        </p:spPr>
        <p:txBody>
          <a:bodyPr spcFirstLastPara="0" vert="horz" wrap="square" lIns="56007" tIns="18669" rIns="18669" bIns="18669" numCol="1" spcCol="1270" anchor="t" anchorCtr="0">
            <a:noAutofit/>
          </a:bodyPr>
          <a:lstStyle/>
          <a:p>
            <a:pPr latinLnBrk="1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Column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비교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9C583F1-7409-ECFB-8E94-8F9D2C06CC3D}"/>
              </a:ext>
            </a:extLst>
          </p:cNvPr>
          <p:cNvSpPr/>
          <p:nvPr/>
        </p:nvSpPr>
        <p:spPr>
          <a:xfrm>
            <a:off x="538209" y="3710305"/>
            <a:ext cx="5346989" cy="1670934"/>
          </a:xfrm>
          <a:custGeom>
            <a:avLst/>
            <a:gdLst>
              <a:gd name="connsiteX0" fmla="*/ 0 w 5346989"/>
              <a:gd name="connsiteY0" fmla="*/ 0 h 1670934"/>
              <a:gd name="connsiteX1" fmla="*/ 5346989 w 5346989"/>
              <a:gd name="connsiteY1" fmla="*/ 0 h 1670934"/>
              <a:gd name="connsiteX2" fmla="*/ 5346989 w 5346989"/>
              <a:gd name="connsiteY2" fmla="*/ 1670934 h 1670934"/>
              <a:gd name="connsiteX3" fmla="*/ 0 w 5346989"/>
              <a:gd name="connsiteY3" fmla="*/ 1670934 h 1670934"/>
              <a:gd name="connsiteX4" fmla="*/ 0 w 5346989"/>
              <a:gd name="connsiteY4" fmla="*/ 0 h 16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989" h="1670934">
                <a:moveTo>
                  <a:pt x="0" y="0"/>
                </a:moveTo>
                <a:lnTo>
                  <a:pt x="5346989" y="0"/>
                </a:lnTo>
                <a:lnTo>
                  <a:pt x="5346989" y="1670934"/>
                </a:lnTo>
                <a:lnTo>
                  <a:pt x="0" y="167093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800000">
                <a:alpha val="50000"/>
              </a:srgb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1779" tIns="83820" rIns="83820" bIns="83820" numCol="1" spcCol="1270" anchor="ctr" anchorCtr="0">
            <a:noAutofit/>
          </a:bodyPr>
          <a:lstStyle/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latin typeface="+mj-ea"/>
                <a:ea typeface="+mj-ea"/>
              </a:rPr>
              <a:t>X_04, X_23, X_47, X_48 </a:t>
            </a:r>
            <a:r>
              <a:rPr lang="ko-KR" altLang="en-US" dirty="0">
                <a:latin typeface="+mj-ea"/>
                <a:ea typeface="+mj-ea"/>
              </a:rPr>
              <a:t>제거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465F0A-9D9F-BE78-686D-DFC2F08667A1}"/>
              </a:ext>
            </a:extLst>
          </p:cNvPr>
          <p:cNvSpPr/>
          <p:nvPr/>
        </p:nvSpPr>
        <p:spPr>
          <a:xfrm>
            <a:off x="315418" y="3468948"/>
            <a:ext cx="1169653" cy="1754480"/>
          </a:xfrm>
          <a:prstGeom prst="rect">
            <a:avLst/>
          </a:prstGeom>
          <a:solidFill>
            <a:srgbClr val="800000"/>
          </a:solidFill>
          <a:ln w="15875" cap="flat" cmpd="sng" algn="ctr">
            <a:solidFill>
              <a:srgbClr val="800000"/>
            </a:solidFill>
            <a:prstDash val="solid"/>
            <a:miter lim="800000"/>
          </a:ln>
          <a:effectLst/>
        </p:spPr>
        <p:txBody>
          <a:bodyPr spcFirstLastPara="0" vert="horz" wrap="square" lIns="56007" tIns="18669" rIns="18669" bIns="18669" numCol="1" spcCol="1270" anchor="t" anchorCtr="0">
            <a:noAutofit/>
          </a:bodyPr>
          <a:lstStyle/>
          <a:p>
            <a:pPr latinLnBrk="1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모든 값이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같은 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Column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제거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FA7968A7-99F2-3F91-4018-2AB12F70ADD3}"/>
              </a:ext>
            </a:extLst>
          </p:cNvPr>
          <p:cNvSpPr/>
          <p:nvPr/>
        </p:nvSpPr>
        <p:spPr>
          <a:xfrm>
            <a:off x="6372573" y="3710305"/>
            <a:ext cx="5346989" cy="1670934"/>
          </a:xfrm>
          <a:custGeom>
            <a:avLst/>
            <a:gdLst>
              <a:gd name="connsiteX0" fmla="*/ 0 w 5346989"/>
              <a:gd name="connsiteY0" fmla="*/ 0 h 1670934"/>
              <a:gd name="connsiteX1" fmla="*/ 5346989 w 5346989"/>
              <a:gd name="connsiteY1" fmla="*/ 0 h 1670934"/>
              <a:gd name="connsiteX2" fmla="*/ 5346989 w 5346989"/>
              <a:gd name="connsiteY2" fmla="*/ 1670934 h 1670934"/>
              <a:gd name="connsiteX3" fmla="*/ 0 w 5346989"/>
              <a:gd name="connsiteY3" fmla="*/ 1670934 h 1670934"/>
              <a:gd name="connsiteX4" fmla="*/ 0 w 5346989"/>
              <a:gd name="connsiteY4" fmla="*/ 0 h 16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989" h="1670934">
                <a:moveTo>
                  <a:pt x="0" y="0"/>
                </a:moveTo>
                <a:lnTo>
                  <a:pt x="5346989" y="0"/>
                </a:lnTo>
                <a:lnTo>
                  <a:pt x="5346989" y="1670934"/>
                </a:lnTo>
                <a:lnTo>
                  <a:pt x="0" y="167093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800000">
                <a:alpha val="50000"/>
              </a:srgb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1779" tIns="83820" rIns="83820" bIns="83820" numCol="1" spcCol="1270" anchor="ctr" anchorCtr="0">
            <a:noAutofit/>
          </a:bodyPr>
          <a:lstStyle/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latin typeface="+mj-ea"/>
                <a:ea typeface="+mj-ea"/>
              </a:rPr>
              <a:t>시각화를 통한 데이터 분포 확인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D8D9C7-58C9-2D31-5645-B2C8538CE4FD}"/>
              </a:ext>
            </a:extLst>
          </p:cNvPr>
          <p:cNvSpPr/>
          <p:nvPr/>
        </p:nvSpPr>
        <p:spPr>
          <a:xfrm>
            <a:off x="6149782" y="3468948"/>
            <a:ext cx="1169653" cy="1754480"/>
          </a:xfrm>
          <a:prstGeom prst="rect">
            <a:avLst/>
          </a:prstGeom>
          <a:solidFill>
            <a:srgbClr val="800000"/>
          </a:solidFill>
          <a:ln w="15875" cap="flat" cmpd="sng" algn="ctr">
            <a:solidFill>
              <a:srgbClr val="800000"/>
            </a:solidFill>
            <a:prstDash val="solid"/>
            <a:miter lim="800000"/>
          </a:ln>
          <a:effectLst/>
        </p:spPr>
        <p:txBody>
          <a:bodyPr spcFirstLastPara="0" vert="horz" wrap="square" lIns="56007" tIns="18669" rIns="18669" bIns="18669" numCol="1" spcCol="1270" anchor="t" anchorCtr="0">
            <a:noAutofit/>
          </a:bodyPr>
          <a:lstStyle/>
          <a:p>
            <a:pPr latinLnBrk="1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데이터 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latinLnBrk="1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분포 확인</a:t>
            </a:r>
          </a:p>
        </p:txBody>
      </p:sp>
    </p:spTree>
    <p:extLst>
      <p:ext uri="{BB962C8B-B14F-4D97-AF65-F5344CB8AC3E}">
        <p14:creationId xmlns:p14="http://schemas.microsoft.com/office/powerpoint/2010/main" val="8317194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658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</a:t>
            </a:r>
            <a:r>
              <a:rPr lang="ko-KR" altLang="en-US" sz="2400" b="1" dirty="0" err="1"/>
              <a:t>전처리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8CA7183-10E4-A204-509C-757744E3E48E}"/>
              </a:ext>
            </a:extLst>
          </p:cNvPr>
          <p:cNvGrpSpPr/>
          <p:nvPr/>
        </p:nvGrpSpPr>
        <p:grpSpPr>
          <a:xfrm>
            <a:off x="1014133" y="1350067"/>
            <a:ext cx="5185331" cy="5099491"/>
            <a:chOff x="314035" y="627054"/>
            <a:chExt cx="5920513" cy="58225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D7B5208-0F12-9F16-2C77-7250ABF1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035" y="627054"/>
              <a:ext cx="5920513" cy="582250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8C6A06-1EA6-050F-9F7F-24391D6A92BF}"/>
                </a:ext>
              </a:extLst>
            </p:cNvPr>
            <p:cNvSpPr/>
            <p:nvPr/>
          </p:nvSpPr>
          <p:spPr>
            <a:xfrm>
              <a:off x="1384299" y="5066020"/>
              <a:ext cx="622299" cy="53690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27BC7AB-363F-3D96-87AA-D9486492AC7D}"/>
                </a:ext>
              </a:extLst>
            </p:cNvPr>
            <p:cNvSpPr/>
            <p:nvPr/>
          </p:nvSpPr>
          <p:spPr>
            <a:xfrm>
              <a:off x="1384299" y="1464300"/>
              <a:ext cx="622299" cy="53690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9EB54A6-961D-160C-179A-408ADE283B26}"/>
                </a:ext>
              </a:extLst>
            </p:cNvPr>
            <p:cNvSpPr/>
            <p:nvPr/>
          </p:nvSpPr>
          <p:spPr>
            <a:xfrm>
              <a:off x="1384298" y="745214"/>
              <a:ext cx="622299" cy="53690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5BD474-133F-7F0D-503B-934B0ACA00D0}"/>
                </a:ext>
              </a:extLst>
            </p:cNvPr>
            <p:cNvSpPr/>
            <p:nvPr/>
          </p:nvSpPr>
          <p:spPr>
            <a:xfrm>
              <a:off x="2222499" y="1464300"/>
              <a:ext cx="622299" cy="53690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58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D6D47F8-0352-4B7B-6BBA-5D35AD771AA6}"/>
              </a:ext>
            </a:extLst>
          </p:cNvPr>
          <p:cNvSpPr txBox="1"/>
          <p:nvPr/>
        </p:nvSpPr>
        <p:spPr>
          <a:xfrm>
            <a:off x="6421478" y="1350067"/>
            <a:ext cx="5373358" cy="226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b="1" dirty="0">
                <a:latin typeface="+mj-ea"/>
                <a:ea typeface="+mj-ea"/>
              </a:rPr>
              <a:t>X_02 (PCB </a:t>
            </a:r>
            <a:r>
              <a:rPr lang="ko-KR" altLang="en-US" sz="1100" b="1" dirty="0">
                <a:latin typeface="+mj-ea"/>
                <a:ea typeface="+mj-ea"/>
              </a:rPr>
              <a:t>체결 시 단계별 </a:t>
            </a:r>
            <a:r>
              <a:rPr lang="ko-KR" altLang="en-US" sz="1100" b="1" dirty="0" err="1">
                <a:latin typeface="+mj-ea"/>
                <a:ea typeface="+mj-ea"/>
              </a:rPr>
              <a:t>누름량</a:t>
            </a:r>
            <a:r>
              <a:rPr lang="en-US" altLang="ko-KR" sz="1100" b="1" dirty="0">
                <a:latin typeface="+mj-ea"/>
                <a:ea typeface="+mj-ea"/>
              </a:rPr>
              <a:t>(Step2))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103.32 : 83.4% (33,020</a:t>
            </a:r>
            <a:r>
              <a:rPr lang="ko-KR" altLang="en-US" sz="1100" dirty="0">
                <a:latin typeface="+mj-ea"/>
                <a:ea typeface="+mj-ea"/>
              </a:rPr>
              <a:t>개</a:t>
            </a:r>
            <a:r>
              <a:rPr lang="en-US" altLang="ko-KR" sz="1100" dirty="0">
                <a:latin typeface="+mj-ea"/>
                <a:ea typeface="+mj-ea"/>
              </a:rPr>
              <a:t>) / 103.321 : 16.6% (6,587</a:t>
            </a:r>
            <a:r>
              <a:rPr lang="ko-KR" altLang="en-US" sz="1100" dirty="0">
                <a:latin typeface="+mj-ea"/>
                <a:ea typeface="+mj-ea"/>
              </a:rPr>
              <a:t>개</a:t>
            </a:r>
            <a:r>
              <a:rPr lang="en-US" altLang="ko-KR" sz="11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  <a:ea typeface="+mj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b="1" dirty="0">
                <a:latin typeface="+mj-ea"/>
                <a:ea typeface="+mj-ea"/>
              </a:rPr>
              <a:t>X_10 (</a:t>
            </a:r>
            <a:r>
              <a:rPr lang="ko-KR" altLang="en-US" sz="1100" b="1" dirty="0">
                <a:latin typeface="+mj-ea"/>
                <a:ea typeface="+mj-ea"/>
              </a:rPr>
              <a:t>방열재료</a:t>
            </a:r>
            <a:r>
              <a:rPr lang="en-US" altLang="ko-KR" sz="1100" b="1" dirty="0">
                <a:latin typeface="+mj-ea"/>
                <a:ea typeface="+mj-ea"/>
              </a:rPr>
              <a:t>2</a:t>
            </a:r>
            <a:r>
              <a:rPr lang="ko-KR" altLang="en-US" sz="1100" b="1" dirty="0">
                <a:latin typeface="+mj-ea"/>
                <a:ea typeface="+mj-ea"/>
              </a:rPr>
              <a:t>의 무게</a:t>
            </a:r>
            <a:r>
              <a:rPr lang="en-US" altLang="ko-KR" sz="1100" b="1" dirty="0">
                <a:latin typeface="+mj-ea"/>
                <a:ea typeface="+mj-ea"/>
              </a:rPr>
              <a:t>), X_11 (</a:t>
            </a:r>
            <a:r>
              <a:rPr lang="ko-KR" altLang="en-US" sz="1100" b="1" dirty="0">
                <a:latin typeface="+mj-ea"/>
                <a:ea typeface="+mj-ea"/>
              </a:rPr>
              <a:t>방열재료 </a:t>
            </a:r>
            <a:r>
              <a:rPr lang="en-US" altLang="ko-KR" sz="1100" b="1" dirty="0">
                <a:latin typeface="+mj-ea"/>
                <a:ea typeface="+mj-ea"/>
              </a:rPr>
              <a:t>3</a:t>
            </a:r>
            <a:r>
              <a:rPr lang="ko-KR" altLang="en-US" sz="1100" b="1" dirty="0">
                <a:latin typeface="+mj-ea"/>
                <a:ea typeface="+mj-ea"/>
              </a:rPr>
              <a:t>의 무게</a:t>
            </a:r>
            <a:r>
              <a:rPr lang="en-US" altLang="ko-KR" sz="1100" b="1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-. </a:t>
            </a:r>
            <a:r>
              <a:rPr lang="ko-KR" altLang="en-US" sz="1100" dirty="0">
                <a:latin typeface="+mj-ea"/>
                <a:ea typeface="+mj-ea"/>
              </a:rPr>
              <a:t>데이터의 </a:t>
            </a:r>
            <a:r>
              <a:rPr lang="en-US" altLang="ko-KR" sz="1100" dirty="0">
                <a:latin typeface="+mj-ea"/>
                <a:ea typeface="+mj-ea"/>
              </a:rPr>
              <a:t>99.9%</a:t>
            </a:r>
            <a:r>
              <a:rPr lang="ko-KR" altLang="en-US" sz="1100" dirty="0">
                <a:latin typeface="+mj-ea"/>
                <a:ea typeface="+mj-ea"/>
              </a:rPr>
              <a:t>가 </a:t>
            </a:r>
            <a:r>
              <a:rPr lang="en-US" altLang="ko-KR" sz="1100" dirty="0">
                <a:latin typeface="+mj-ea"/>
                <a:ea typeface="+mj-ea"/>
              </a:rPr>
              <a:t>0(</a:t>
            </a:r>
            <a:r>
              <a:rPr lang="ko-KR" altLang="en-US" sz="1100" dirty="0" err="1">
                <a:latin typeface="+mj-ea"/>
                <a:ea typeface="+mj-ea"/>
              </a:rPr>
              <a:t>결측치</a:t>
            </a:r>
            <a:r>
              <a:rPr lang="en-US" altLang="ko-KR" sz="1100" dirty="0">
                <a:latin typeface="+mj-ea"/>
                <a:ea typeface="+mj-ea"/>
              </a:rPr>
              <a:t>)</a:t>
            </a:r>
            <a:r>
              <a:rPr lang="ko-KR" altLang="en-US" sz="1100" dirty="0">
                <a:latin typeface="+mj-ea"/>
                <a:ea typeface="+mj-ea"/>
              </a:rPr>
              <a:t>로 구성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  <a:ea typeface="+mj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b="1" dirty="0">
                <a:latin typeface="+mj-ea"/>
                <a:ea typeface="+mj-ea"/>
              </a:rPr>
              <a:t>X_46 (</a:t>
            </a:r>
            <a:r>
              <a:rPr lang="ko-KR" altLang="en-US" sz="1100" b="1" dirty="0" err="1">
                <a:latin typeface="+mj-ea"/>
                <a:ea typeface="+mj-ea"/>
              </a:rPr>
              <a:t>실란트</a:t>
            </a:r>
            <a:r>
              <a:rPr lang="ko-KR" altLang="en-US" sz="1100" b="1" dirty="0">
                <a:latin typeface="+mj-ea"/>
                <a:ea typeface="+mj-ea"/>
              </a:rPr>
              <a:t> 본드 소요량</a:t>
            </a:r>
            <a:r>
              <a:rPr lang="en-US" altLang="ko-KR" sz="11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1100" dirty="0">
                <a:latin typeface="+mj-ea"/>
                <a:ea typeface="+mj-ea"/>
              </a:rPr>
              <a:t>-. </a:t>
            </a:r>
            <a:r>
              <a:rPr lang="ko-KR" altLang="en-US" sz="1100" dirty="0">
                <a:latin typeface="+mj-ea"/>
                <a:ea typeface="+mj-ea"/>
              </a:rPr>
              <a:t>데이터의 </a:t>
            </a:r>
            <a:r>
              <a:rPr lang="en-US" altLang="ko-KR" sz="1100" dirty="0">
                <a:latin typeface="+mj-ea"/>
                <a:ea typeface="+mj-ea"/>
              </a:rPr>
              <a:t>86.1%(34,088</a:t>
            </a:r>
            <a:r>
              <a:rPr lang="ko-KR" altLang="en-US" sz="1100" dirty="0">
                <a:latin typeface="+mj-ea"/>
                <a:ea typeface="+mj-ea"/>
              </a:rPr>
              <a:t>개</a:t>
            </a:r>
            <a:r>
              <a:rPr lang="en-US" altLang="ko-KR" sz="1100" dirty="0">
                <a:latin typeface="+mj-ea"/>
                <a:ea typeface="+mj-ea"/>
              </a:rPr>
              <a:t>)</a:t>
            </a:r>
            <a:r>
              <a:rPr lang="ko-KR" altLang="en-US" sz="1100" dirty="0">
                <a:latin typeface="+mj-ea"/>
                <a:ea typeface="+mj-ea"/>
              </a:rPr>
              <a:t>가 </a:t>
            </a:r>
            <a:r>
              <a:rPr lang="en-US" altLang="ko-KR" sz="1100" dirty="0">
                <a:latin typeface="+mj-ea"/>
                <a:ea typeface="+mj-ea"/>
              </a:rPr>
              <a:t>1469</a:t>
            </a:r>
            <a:r>
              <a:rPr lang="ko-KR" altLang="en-US" sz="1100" dirty="0">
                <a:latin typeface="+mj-ea"/>
                <a:ea typeface="+mj-ea"/>
              </a:rPr>
              <a:t>값으로 편중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B0D917-4553-9D00-99E1-FB56A5DB2845}"/>
              </a:ext>
            </a:extLst>
          </p:cNvPr>
          <p:cNvSpPr txBox="1"/>
          <p:nvPr/>
        </p:nvSpPr>
        <p:spPr>
          <a:xfrm>
            <a:off x="-13858" y="804396"/>
            <a:ext cx="1220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X(Feature)</a:t>
            </a:r>
            <a:r>
              <a:rPr lang="ko-KR" altLang="en-US" sz="2000" b="1" dirty="0">
                <a:latin typeface="+mj-ea"/>
                <a:ea typeface="+mj-ea"/>
              </a:rPr>
              <a:t>의 분포 확인 및 상관도가 낮은 </a:t>
            </a:r>
            <a:r>
              <a:rPr lang="en-US" altLang="ko-KR" sz="2000" b="1" dirty="0">
                <a:latin typeface="+mj-ea"/>
                <a:ea typeface="+mj-ea"/>
              </a:rPr>
              <a:t>4</a:t>
            </a:r>
            <a:r>
              <a:rPr lang="ko-KR" altLang="en-US" sz="2000" b="1" dirty="0">
                <a:latin typeface="+mj-ea"/>
                <a:ea typeface="+mj-ea"/>
              </a:rPr>
              <a:t>개 </a:t>
            </a:r>
            <a:r>
              <a:rPr lang="en-US" altLang="ko-KR" sz="2000" b="1" dirty="0">
                <a:latin typeface="+mj-ea"/>
                <a:ea typeface="+mj-ea"/>
              </a:rPr>
              <a:t>Feature [X_02, X_10, X_11, X_46] </a:t>
            </a:r>
            <a:r>
              <a:rPr lang="ko-KR" altLang="en-US" sz="2000" b="1" dirty="0">
                <a:latin typeface="+mj-ea"/>
                <a:ea typeface="+mj-ea"/>
              </a:rPr>
              <a:t>제거 진행</a:t>
            </a:r>
            <a:endParaRPr lang="ko-KR" altLang="en-US" sz="2000" b="1" dirty="0">
              <a:effectLst/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F0796-FDE7-5C39-2B7F-DA4A7CE03743}"/>
              </a:ext>
            </a:extLst>
          </p:cNvPr>
          <p:cNvSpPr txBox="1"/>
          <p:nvPr/>
        </p:nvSpPr>
        <p:spPr>
          <a:xfrm>
            <a:off x="6457886" y="6209371"/>
            <a:ext cx="4476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b="1" dirty="0">
                <a:latin typeface="+mj-ea"/>
                <a:ea typeface="+mj-ea"/>
              </a:rPr>
              <a:t>상관도 </a:t>
            </a:r>
            <a:r>
              <a:rPr lang="en-US" altLang="ko-KR" sz="1100" b="1" dirty="0">
                <a:latin typeface="+mj-ea"/>
                <a:ea typeface="+mj-ea"/>
              </a:rPr>
              <a:t>0.02 </a:t>
            </a:r>
            <a:r>
              <a:rPr lang="ko-KR" altLang="en-US" sz="1100" b="1" dirty="0">
                <a:latin typeface="+mj-ea"/>
                <a:ea typeface="+mj-ea"/>
              </a:rPr>
              <a:t>이내 수준으로 낮아 제거 진행</a:t>
            </a:r>
            <a:endParaRPr lang="en-US" altLang="ko-KR" sz="1100" b="1" dirty="0">
              <a:latin typeface="+mj-ea"/>
              <a:ea typeface="+mj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94CD322-DAF5-5A45-7F74-4F068C37B168}"/>
              </a:ext>
            </a:extLst>
          </p:cNvPr>
          <p:cNvGrpSpPr/>
          <p:nvPr/>
        </p:nvGrpSpPr>
        <p:grpSpPr>
          <a:xfrm>
            <a:off x="6397331" y="3158111"/>
            <a:ext cx="3627686" cy="2993307"/>
            <a:chOff x="6421478" y="3429000"/>
            <a:chExt cx="3445931" cy="3126538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80B4E0F-96A9-A52B-3A88-540DD0ED0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1478" y="3676714"/>
              <a:ext cx="3445931" cy="287882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BAE892-BE20-7B77-05F2-FEE9749CC948}"/>
                </a:ext>
              </a:extLst>
            </p:cNvPr>
            <p:cNvSpPr txBox="1"/>
            <p:nvPr/>
          </p:nvSpPr>
          <p:spPr>
            <a:xfrm>
              <a:off x="6444414" y="3429000"/>
              <a:ext cx="3400058" cy="327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b="1" dirty="0">
                  <a:latin typeface="+mj-ea"/>
                  <a:ea typeface="+mj-ea"/>
                </a:rPr>
                <a:t>[X_02, X_10, X_11, X_46]-Y(Target) </a:t>
              </a:r>
              <a:r>
                <a:rPr lang="ko-KR" altLang="en-US" sz="1100" b="1" dirty="0">
                  <a:latin typeface="+mj-ea"/>
                  <a:ea typeface="+mj-ea"/>
                </a:rPr>
                <a:t>상관도 확인</a:t>
              </a:r>
              <a:endParaRPr lang="en-US" altLang="ko-KR" sz="11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9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685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99C2AC-A923-5883-414E-AC0FC2B56CC6}"/>
              </a:ext>
            </a:extLst>
          </p:cNvPr>
          <p:cNvGrpSpPr/>
          <p:nvPr/>
        </p:nvGrpSpPr>
        <p:grpSpPr>
          <a:xfrm>
            <a:off x="2078182" y="1391084"/>
            <a:ext cx="8035636" cy="4980739"/>
            <a:chOff x="308090" y="726163"/>
            <a:chExt cx="8067394" cy="583564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E13944-64E5-A78B-DE7D-522B11DA7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445"/>
            <a:stretch/>
          </p:blipFill>
          <p:spPr>
            <a:xfrm>
              <a:off x="308090" y="726163"/>
              <a:ext cx="3997210" cy="583564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C7C873-883F-2A8F-9293-62CD1C3F4F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994"/>
            <a:stretch/>
          </p:blipFill>
          <p:spPr>
            <a:xfrm>
              <a:off x="4427220" y="726163"/>
              <a:ext cx="3948264" cy="581659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5DA55F-0F15-C17D-329E-77D135B49E00}"/>
              </a:ext>
            </a:extLst>
          </p:cNvPr>
          <p:cNvSpPr txBox="1"/>
          <p:nvPr/>
        </p:nvSpPr>
        <p:spPr>
          <a:xfrm>
            <a:off x="-13858" y="804396"/>
            <a:ext cx="1220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X Feature</a:t>
            </a:r>
            <a:r>
              <a:rPr lang="ko-KR" altLang="en-US" sz="2000" b="1" dirty="0">
                <a:latin typeface="+mj-ea"/>
                <a:ea typeface="+mj-ea"/>
              </a:rPr>
              <a:t> 이상치 확인 </a:t>
            </a:r>
            <a:r>
              <a:rPr lang="en-US" altLang="ko-KR" sz="2000" b="1" dirty="0">
                <a:latin typeface="+mj-ea"/>
                <a:ea typeface="+mj-ea"/>
              </a:rPr>
              <a:t>(Domain </a:t>
            </a:r>
            <a:r>
              <a:rPr lang="ko-KR" altLang="en-US" sz="2000" b="1" dirty="0">
                <a:latin typeface="+mj-ea"/>
                <a:ea typeface="+mj-ea"/>
              </a:rPr>
              <a:t>지식 부족으로 이상치 여부 판단 불가하여 이상치 제거 </a:t>
            </a:r>
            <a:r>
              <a:rPr lang="ko-KR" altLang="en-US" sz="2000" b="1" dirty="0" err="1">
                <a:latin typeface="+mj-ea"/>
                <a:ea typeface="+mj-ea"/>
              </a:rPr>
              <a:t>미진행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620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4" y="156153"/>
            <a:ext cx="709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 </a:t>
            </a:r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840A06-BA55-FC39-814C-27DA8141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8" y="1564726"/>
            <a:ext cx="5833818" cy="451509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ACBED1-D7BF-1F57-9066-5B18D739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47041"/>
              </p:ext>
            </p:extLst>
          </p:nvPr>
        </p:nvGraphicFramePr>
        <p:xfrm>
          <a:off x="9618828" y="1564725"/>
          <a:ext cx="2057400" cy="437608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1309991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389268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18540727"/>
                    </a:ext>
                  </a:extLst>
                </a:gridCol>
              </a:tblGrid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54353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84558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150922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610287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719511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367463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-19.2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732442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545307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-29.2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82370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-29.2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445192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392234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624612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-29.2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62454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-29.2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138528"/>
                  </a:ext>
                </a:extLst>
              </a:tr>
              <a:tr h="291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-29.2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5032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DD17B4-D6E3-F9A8-B24C-FA3EB24CEA2A}"/>
              </a:ext>
            </a:extLst>
          </p:cNvPr>
          <p:cNvSpPr txBox="1"/>
          <p:nvPr/>
        </p:nvSpPr>
        <p:spPr>
          <a:xfrm>
            <a:off x="-13858" y="804396"/>
            <a:ext cx="1220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Y(Target) </a:t>
            </a:r>
            <a:r>
              <a:rPr lang="ko-KR" altLang="en-US" sz="2000" b="1" dirty="0">
                <a:latin typeface="+mj-ea"/>
                <a:ea typeface="+mj-ea"/>
              </a:rPr>
              <a:t>히스토그램 및 </a:t>
            </a:r>
            <a:r>
              <a:rPr lang="en-US" altLang="ko-KR" sz="2000" b="1" dirty="0">
                <a:latin typeface="+mj-ea"/>
                <a:ea typeface="+mj-ea"/>
              </a:rPr>
              <a:t>min-max Spec. </a:t>
            </a:r>
            <a:r>
              <a:rPr lang="ko-KR" altLang="en-US" sz="2000" b="1" dirty="0">
                <a:latin typeface="+mj-ea"/>
                <a:ea typeface="+mj-ea"/>
              </a:rPr>
              <a:t>확인 시 특이사항 없음</a:t>
            </a:r>
            <a:endParaRPr lang="ko-KR" altLang="en-US" sz="2000" b="1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A72A60-75B6-B6FD-B671-1FA15C2F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86" y="1564725"/>
            <a:ext cx="3492926" cy="47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0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564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 선택과 학습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D67CBB7-2992-D29E-25EF-DF1E087F08B4}"/>
              </a:ext>
            </a:extLst>
          </p:cNvPr>
          <p:cNvSpPr/>
          <p:nvPr/>
        </p:nvSpPr>
        <p:spPr>
          <a:xfrm>
            <a:off x="538209" y="1606784"/>
            <a:ext cx="5346989" cy="1670934"/>
          </a:xfrm>
          <a:custGeom>
            <a:avLst/>
            <a:gdLst>
              <a:gd name="connsiteX0" fmla="*/ 0 w 5346989"/>
              <a:gd name="connsiteY0" fmla="*/ 0 h 1670934"/>
              <a:gd name="connsiteX1" fmla="*/ 5346989 w 5346989"/>
              <a:gd name="connsiteY1" fmla="*/ 0 h 1670934"/>
              <a:gd name="connsiteX2" fmla="*/ 5346989 w 5346989"/>
              <a:gd name="connsiteY2" fmla="*/ 1670934 h 1670934"/>
              <a:gd name="connsiteX3" fmla="*/ 0 w 5346989"/>
              <a:gd name="connsiteY3" fmla="*/ 1670934 h 1670934"/>
              <a:gd name="connsiteX4" fmla="*/ 0 w 5346989"/>
              <a:gd name="connsiteY4" fmla="*/ 0 h 16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989" h="1670934">
                <a:moveTo>
                  <a:pt x="0" y="0"/>
                </a:moveTo>
                <a:lnTo>
                  <a:pt x="5346989" y="0"/>
                </a:lnTo>
                <a:lnTo>
                  <a:pt x="5346989" y="1670934"/>
                </a:lnTo>
                <a:lnTo>
                  <a:pt x="0" y="167093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800000">
                <a:alpha val="50000"/>
              </a:srgb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1779" tIns="83820" rIns="83820" bIns="83820" numCol="1" spcCol="1270" anchor="ctr" anchorCtr="0">
            <a:noAutofit/>
          </a:bodyPr>
          <a:lstStyle/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latin typeface="+mj-ea"/>
                <a:ea typeface="+mj-ea"/>
              </a:rPr>
              <a:t>Standardization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E322A9-14AC-F11C-6A09-1E244050F7D0}"/>
              </a:ext>
            </a:extLst>
          </p:cNvPr>
          <p:cNvSpPr/>
          <p:nvPr/>
        </p:nvSpPr>
        <p:spPr>
          <a:xfrm>
            <a:off x="315418" y="1365427"/>
            <a:ext cx="1169653" cy="1754480"/>
          </a:xfrm>
          <a:prstGeom prst="rect">
            <a:avLst/>
          </a:prstGeom>
          <a:solidFill>
            <a:srgbClr val="800000"/>
          </a:solidFill>
          <a:ln w="15875" cap="flat" cmpd="sng" algn="ctr">
            <a:solidFill>
              <a:srgbClr val="800000"/>
            </a:solidFill>
            <a:prstDash val="solid"/>
            <a:miter lim="800000"/>
          </a:ln>
          <a:effectLst/>
        </p:spPr>
        <p:txBody>
          <a:bodyPr spcFirstLastPara="0" vert="horz" wrap="square" lIns="56007" tIns="18669" rIns="18669" bIns="18669" numCol="1" spcCol="1270" anchor="t" anchorCtr="0">
            <a:noAutofit/>
          </a:bodyPr>
          <a:lstStyle/>
          <a:p>
            <a:pPr latinLnBrk="1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Scaling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A8DEDA4-4C1D-CED3-8FCB-039818E36B03}"/>
              </a:ext>
            </a:extLst>
          </p:cNvPr>
          <p:cNvSpPr/>
          <p:nvPr/>
        </p:nvSpPr>
        <p:spPr>
          <a:xfrm>
            <a:off x="6372573" y="1606784"/>
            <a:ext cx="5346989" cy="1670934"/>
          </a:xfrm>
          <a:custGeom>
            <a:avLst/>
            <a:gdLst>
              <a:gd name="connsiteX0" fmla="*/ 0 w 5346989"/>
              <a:gd name="connsiteY0" fmla="*/ 0 h 1670934"/>
              <a:gd name="connsiteX1" fmla="*/ 5346989 w 5346989"/>
              <a:gd name="connsiteY1" fmla="*/ 0 h 1670934"/>
              <a:gd name="connsiteX2" fmla="*/ 5346989 w 5346989"/>
              <a:gd name="connsiteY2" fmla="*/ 1670934 h 1670934"/>
              <a:gd name="connsiteX3" fmla="*/ 0 w 5346989"/>
              <a:gd name="connsiteY3" fmla="*/ 1670934 h 1670934"/>
              <a:gd name="connsiteX4" fmla="*/ 0 w 5346989"/>
              <a:gd name="connsiteY4" fmla="*/ 0 h 16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989" h="1670934">
                <a:moveTo>
                  <a:pt x="0" y="0"/>
                </a:moveTo>
                <a:lnTo>
                  <a:pt x="5346989" y="0"/>
                </a:lnTo>
                <a:lnTo>
                  <a:pt x="5346989" y="1670934"/>
                </a:lnTo>
                <a:lnTo>
                  <a:pt x="0" y="167093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800000">
                <a:alpha val="50000"/>
              </a:srgb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1779" tIns="83820" rIns="83820" bIns="83820" numCol="1" spcCol="1270" anchor="ctr" anchorCtr="0">
            <a:noAutofit/>
          </a:bodyPr>
          <a:lstStyle/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latin typeface="+mj-ea"/>
                <a:ea typeface="+mj-ea"/>
              </a:rPr>
              <a:t>Multi Output Regression</a:t>
            </a:r>
          </a:p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latin typeface="+mj-ea"/>
                <a:ea typeface="+mj-ea"/>
              </a:rPr>
              <a:t>Random Forest Regressor</a:t>
            </a:r>
          </a:p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 err="1">
                <a:latin typeface="+mj-ea"/>
                <a:ea typeface="+mj-ea"/>
              </a:rPr>
              <a:t>LightGBM</a:t>
            </a:r>
            <a:r>
              <a:rPr lang="en-US" altLang="ko-KR" dirty="0">
                <a:latin typeface="+mj-ea"/>
                <a:ea typeface="+mj-ea"/>
              </a:rPr>
              <a:t> Regressor</a:t>
            </a:r>
          </a:p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 err="1">
                <a:latin typeface="+mj-ea"/>
                <a:ea typeface="+mj-ea"/>
              </a:rPr>
              <a:t>XGBoost</a:t>
            </a:r>
            <a:r>
              <a:rPr lang="en-US" altLang="ko-KR" dirty="0">
                <a:latin typeface="+mj-ea"/>
                <a:ea typeface="+mj-ea"/>
              </a:rPr>
              <a:t> Regressor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B6EC91-2A0A-9C6B-8471-EA6717754B89}"/>
              </a:ext>
            </a:extLst>
          </p:cNvPr>
          <p:cNvSpPr/>
          <p:nvPr/>
        </p:nvSpPr>
        <p:spPr>
          <a:xfrm>
            <a:off x="6149782" y="1365427"/>
            <a:ext cx="1169653" cy="1754480"/>
          </a:xfrm>
          <a:prstGeom prst="rect">
            <a:avLst/>
          </a:prstGeom>
          <a:solidFill>
            <a:srgbClr val="800000"/>
          </a:solidFill>
          <a:ln w="15875" cap="flat" cmpd="sng" algn="ctr">
            <a:solidFill>
              <a:srgbClr val="800000"/>
            </a:solidFill>
            <a:prstDash val="solid"/>
            <a:miter lim="800000"/>
          </a:ln>
          <a:effectLst/>
        </p:spPr>
        <p:txBody>
          <a:bodyPr spcFirstLastPara="0" vert="horz" wrap="square" lIns="56007" tIns="18669" rIns="18669" bIns="18669" numCol="1" spcCol="1270" anchor="t" anchorCtr="0">
            <a:noAutofit/>
          </a:bodyPr>
          <a:lstStyle/>
          <a:p>
            <a:pPr latinLnBrk="1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모델학습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C4AD413-4B15-7E0A-6185-536F4E75CADA}"/>
              </a:ext>
            </a:extLst>
          </p:cNvPr>
          <p:cNvSpPr/>
          <p:nvPr/>
        </p:nvSpPr>
        <p:spPr>
          <a:xfrm>
            <a:off x="538209" y="3710305"/>
            <a:ext cx="5346989" cy="1670934"/>
          </a:xfrm>
          <a:custGeom>
            <a:avLst/>
            <a:gdLst>
              <a:gd name="connsiteX0" fmla="*/ 0 w 5346989"/>
              <a:gd name="connsiteY0" fmla="*/ 0 h 1670934"/>
              <a:gd name="connsiteX1" fmla="*/ 5346989 w 5346989"/>
              <a:gd name="connsiteY1" fmla="*/ 0 h 1670934"/>
              <a:gd name="connsiteX2" fmla="*/ 5346989 w 5346989"/>
              <a:gd name="connsiteY2" fmla="*/ 1670934 h 1670934"/>
              <a:gd name="connsiteX3" fmla="*/ 0 w 5346989"/>
              <a:gd name="connsiteY3" fmla="*/ 1670934 h 1670934"/>
              <a:gd name="connsiteX4" fmla="*/ 0 w 5346989"/>
              <a:gd name="connsiteY4" fmla="*/ 0 h 16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989" h="1670934">
                <a:moveTo>
                  <a:pt x="0" y="0"/>
                </a:moveTo>
                <a:lnTo>
                  <a:pt x="5346989" y="0"/>
                </a:lnTo>
                <a:lnTo>
                  <a:pt x="5346989" y="1670934"/>
                </a:lnTo>
                <a:lnTo>
                  <a:pt x="0" y="167093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800000">
                <a:alpha val="50000"/>
              </a:srgb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1779" tIns="83820" rIns="83820" bIns="83820" numCol="1" spcCol="1270" anchor="ctr" anchorCtr="0">
            <a:noAutofit/>
          </a:bodyPr>
          <a:lstStyle/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latin typeface="+mj-ea"/>
                <a:ea typeface="+mj-ea"/>
              </a:rPr>
              <a:t>PCA</a:t>
            </a:r>
            <a:r>
              <a:rPr lang="ko-KR" altLang="en-US" dirty="0">
                <a:latin typeface="+mj-ea"/>
                <a:ea typeface="+mj-ea"/>
              </a:rPr>
              <a:t>를 활용한 주요 인자 추출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EA86E1-1B65-FD51-FAD6-0E712923CED5}"/>
              </a:ext>
            </a:extLst>
          </p:cNvPr>
          <p:cNvSpPr/>
          <p:nvPr/>
        </p:nvSpPr>
        <p:spPr>
          <a:xfrm>
            <a:off x="315418" y="3468948"/>
            <a:ext cx="1169653" cy="1754480"/>
          </a:xfrm>
          <a:prstGeom prst="rect">
            <a:avLst/>
          </a:prstGeom>
          <a:solidFill>
            <a:srgbClr val="800000"/>
          </a:solidFill>
          <a:ln w="15875" cap="flat" cmpd="sng" algn="ctr">
            <a:solidFill>
              <a:srgbClr val="800000"/>
            </a:solidFill>
            <a:prstDash val="solid"/>
            <a:miter lim="800000"/>
          </a:ln>
          <a:effectLst/>
        </p:spPr>
        <p:txBody>
          <a:bodyPr spcFirstLastPara="0" vert="horz" wrap="square" lIns="56007" tIns="18669" rIns="18669" bIns="18669" numCol="1" spcCol="1270" anchor="t" anchorCtr="0">
            <a:noAutofit/>
          </a:bodyPr>
          <a:lstStyle/>
          <a:p>
            <a:pPr latinLnBrk="1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PCA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활용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5EEB9D9E-BB47-B6E8-F303-718347B9404D}"/>
              </a:ext>
            </a:extLst>
          </p:cNvPr>
          <p:cNvSpPr/>
          <p:nvPr/>
        </p:nvSpPr>
        <p:spPr>
          <a:xfrm>
            <a:off x="6372573" y="3710305"/>
            <a:ext cx="5346989" cy="1670934"/>
          </a:xfrm>
          <a:custGeom>
            <a:avLst/>
            <a:gdLst>
              <a:gd name="connsiteX0" fmla="*/ 0 w 5346989"/>
              <a:gd name="connsiteY0" fmla="*/ 0 h 1670934"/>
              <a:gd name="connsiteX1" fmla="*/ 5346989 w 5346989"/>
              <a:gd name="connsiteY1" fmla="*/ 0 h 1670934"/>
              <a:gd name="connsiteX2" fmla="*/ 5346989 w 5346989"/>
              <a:gd name="connsiteY2" fmla="*/ 1670934 h 1670934"/>
              <a:gd name="connsiteX3" fmla="*/ 0 w 5346989"/>
              <a:gd name="connsiteY3" fmla="*/ 1670934 h 1670934"/>
              <a:gd name="connsiteX4" fmla="*/ 0 w 5346989"/>
              <a:gd name="connsiteY4" fmla="*/ 0 h 1670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6989" h="1670934">
                <a:moveTo>
                  <a:pt x="0" y="0"/>
                </a:moveTo>
                <a:lnTo>
                  <a:pt x="5346989" y="0"/>
                </a:lnTo>
                <a:lnTo>
                  <a:pt x="5346989" y="1670934"/>
                </a:lnTo>
                <a:lnTo>
                  <a:pt x="0" y="167093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800000">
                <a:alpha val="50000"/>
              </a:srgbClr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1779" tIns="83820" rIns="83820" bIns="83820" numCol="1" spcCol="1270" anchor="ctr" anchorCtr="0">
            <a:noAutofit/>
          </a:bodyPr>
          <a:lstStyle/>
          <a:p>
            <a:pPr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latin typeface="+mj-ea"/>
                <a:ea typeface="+mj-ea"/>
              </a:rPr>
              <a:t>성능 </a:t>
            </a:r>
            <a:r>
              <a:rPr lang="ko-KR" altLang="en-US">
                <a:latin typeface="+mj-ea"/>
                <a:ea typeface="+mj-ea"/>
              </a:rPr>
              <a:t>지표 </a:t>
            </a:r>
            <a:r>
              <a:rPr lang="en-US" altLang="ko-KR" dirty="0">
                <a:latin typeface="+mj-ea"/>
                <a:ea typeface="+mj-ea"/>
              </a:rPr>
              <a:t>MSE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CF54E-8832-F35C-C903-EA105405551A}"/>
              </a:ext>
            </a:extLst>
          </p:cNvPr>
          <p:cNvSpPr/>
          <p:nvPr/>
        </p:nvSpPr>
        <p:spPr>
          <a:xfrm>
            <a:off x="6149782" y="3468948"/>
            <a:ext cx="1169653" cy="1754480"/>
          </a:xfrm>
          <a:prstGeom prst="rect">
            <a:avLst/>
          </a:prstGeom>
          <a:solidFill>
            <a:srgbClr val="800000"/>
          </a:solidFill>
          <a:ln w="15875" cap="flat" cmpd="sng" algn="ctr">
            <a:solidFill>
              <a:srgbClr val="800000"/>
            </a:solidFill>
            <a:prstDash val="solid"/>
            <a:miter lim="800000"/>
          </a:ln>
          <a:effectLst/>
        </p:spPr>
        <p:txBody>
          <a:bodyPr spcFirstLastPara="0" vert="horz" wrap="square" lIns="56007" tIns="18669" rIns="18669" bIns="18669" numCol="1" spcCol="1270" anchor="t" anchorCtr="0">
            <a:noAutofit/>
          </a:bodyPr>
          <a:lstStyle/>
          <a:p>
            <a:pPr latinLnBrk="1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성능 확인</a:t>
            </a:r>
          </a:p>
        </p:txBody>
      </p:sp>
    </p:spTree>
    <p:extLst>
      <p:ext uri="{BB962C8B-B14F-4D97-AF65-F5344CB8AC3E}">
        <p14:creationId xmlns:p14="http://schemas.microsoft.com/office/powerpoint/2010/main" val="111654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564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 선택과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327F1-A9BC-7601-F56B-6FBC6E5FA554}"/>
              </a:ext>
            </a:extLst>
          </p:cNvPr>
          <p:cNvSpPr txBox="1"/>
          <p:nvPr/>
        </p:nvSpPr>
        <p:spPr>
          <a:xfrm>
            <a:off x="314034" y="1405358"/>
            <a:ext cx="7407566" cy="117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○ </a:t>
            </a:r>
            <a:r>
              <a:rPr lang="en-US" altLang="ko-KR" sz="1200" dirty="0"/>
              <a:t>56</a:t>
            </a:r>
            <a:r>
              <a:rPr lang="ko-KR" altLang="en-US" sz="1200" dirty="0"/>
              <a:t>개 </a:t>
            </a:r>
            <a:r>
              <a:rPr lang="en-US" altLang="ko-KR" sz="1200" dirty="0"/>
              <a:t>X(Feature) </a:t>
            </a:r>
            <a:r>
              <a:rPr lang="ko-KR" altLang="en-US" sz="1200" dirty="0"/>
              <a:t>중 </a:t>
            </a:r>
            <a:r>
              <a:rPr lang="en-US" altLang="ko-KR" sz="1200" dirty="0"/>
              <a:t>48</a:t>
            </a:r>
            <a:r>
              <a:rPr lang="ko-KR" altLang="en-US" sz="1200" dirty="0"/>
              <a:t>개 </a:t>
            </a:r>
            <a:r>
              <a:rPr lang="en-US" altLang="ko-KR" sz="1200" dirty="0"/>
              <a:t>Feature</a:t>
            </a:r>
            <a:r>
              <a:rPr lang="ko-KR" altLang="en-US" sz="1200" dirty="0"/>
              <a:t>로 모델 학습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○ </a:t>
            </a:r>
            <a:r>
              <a:rPr lang="en-US" altLang="ko-KR" sz="1200" dirty="0"/>
              <a:t>Train, Validation, Test Set 6:2:2 </a:t>
            </a:r>
            <a:r>
              <a:rPr lang="ko-KR" altLang="en-US" sz="1200" dirty="0"/>
              <a:t>비율로 분할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○ </a:t>
            </a:r>
            <a:r>
              <a:rPr lang="en-US" altLang="ko-KR" sz="1200" dirty="0"/>
              <a:t>X(Feature)</a:t>
            </a:r>
            <a:r>
              <a:rPr lang="ko-KR" altLang="en-US" sz="1200" dirty="0"/>
              <a:t>의 단위가 다르고</a:t>
            </a:r>
            <a:r>
              <a:rPr lang="en-US" altLang="ko-KR" sz="1200" dirty="0"/>
              <a:t>, Scale</a:t>
            </a:r>
            <a:r>
              <a:rPr lang="ko-KR" altLang="en-US" sz="1200" dirty="0"/>
              <a:t>이 큰 </a:t>
            </a:r>
            <a:r>
              <a:rPr lang="en-US" altLang="ko-KR" sz="1200" dirty="0"/>
              <a:t>feature</a:t>
            </a:r>
            <a:r>
              <a:rPr lang="ko-KR" altLang="en-US" sz="1200" dirty="0"/>
              <a:t>의 영향이 커지는 것을 방지하기 위해 </a:t>
            </a:r>
            <a:r>
              <a:rPr lang="en-US" altLang="ko-KR" sz="1200" dirty="0"/>
              <a:t>Standardization </a:t>
            </a:r>
            <a:r>
              <a:rPr lang="ko-KR" altLang="en-US" sz="1200" dirty="0"/>
              <a:t>진행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○ </a:t>
            </a:r>
            <a:r>
              <a:rPr lang="en-US" altLang="ko-KR" sz="1200" dirty="0"/>
              <a:t>Grid Search Cross Validation</a:t>
            </a:r>
            <a:r>
              <a:rPr lang="ko-KR" altLang="en-US" sz="1200" dirty="0"/>
              <a:t>을 통한 </a:t>
            </a:r>
            <a:r>
              <a:rPr lang="en-US" altLang="ko-KR" sz="1200" dirty="0" err="1"/>
              <a:t>Hyperparameater</a:t>
            </a:r>
            <a:r>
              <a:rPr lang="en-US" altLang="ko-KR" sz="1200" dirty="0"/>
              <a:t> Tuning </a:t>
            </a:r>
            <a:r>
              <a:rPr lang="ko-KR" altLang="en-US" sz="1200" dirty="0"/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700AA2-F3AD-A6D6-E91D-587A996D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88239"/>
              </p:ext>
            </p:extLst>
          </p:nvPr>
        </p:nvGraphicFramePr>
        <p:xfrm>
          <a:off x="387925" y="2850333"/>
          <a:ext cx="2723844" cy="232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922">
                  <a:extLst>
                    <a:ext uri="{9D8B030D-6E8A-4147-A177-3AD203B41FA5}">
                      <a16:colId xmlns:a16="http://schemas.microsoft.com/office/drawing/2014/main" val="2697356274"/>
                    </a:ext>
                  </a:extLst>
                </a:gridCol>
                <a:gridCol w="1361922">
                  <a:extLst>
                    <a:ext uri="{9D8B030D-6E8A-4147-A177-3AD203B41FA5}">
                      <a16:colId xmlns:a16="http://schemas.microsoft.com/office/drawing/2014/main" val="3217586225"/>
                    </a:ext>
                  </a:extLst>
                </a:gridCol>
              </a:tblGrid>
              <a:tr h="3879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Multi Output Regression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68507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Alpha =0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1.4493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14744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1.4493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809158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1.4493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12312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1.4492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54873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1000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1.4491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1729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59907A4-2722-60EF-1821-4A6DBC7FB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37951"/>
              </p:ext>
            </p:extLst>
          </p:nvPr>
        </p:nvGraphicFramePr>
        <p:xfrm>
          <a:off x="3326689" y="2850333"/>
          <a:ext cx="2723844" cy="232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922">
                  <a:extLst>
                    <a:ext uri="{9D8B030D-6E8A-4147-A177-3AD203B41FA5}">
                      <a16:colId xmlns:a16="http://schemas.microsoft.com/office/drawing/2014/main" val="2697356274"/>
                    </a:ext>
                  </a:extLst>
                </a:gridCol>
                <a:gridCol w="1361922">
                  <a:extLst>
                    <a:ext uri="{9D8B030D-6E8A-4147-A177-3AD203B41FA5}">
                      <a16:colId xmlns:a16="http://schemas.microsoft.com/office/drawing/2014/main" val="3217586225"/>
                    </a:ext>
                  </a:extLst>
                </a:gridCol>
              </a:tblGrid>
              <a:tr h="3879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Random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Forest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68507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n-estimator =1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1.5441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14744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1.4158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04174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1.4016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809158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1.3875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04031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300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1.3864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5057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1028BF5-2383-9EA4-ABF2-F28DFE214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376651"/>
              </p:ext>
            </p:extLst>
          </p:nvPr>
        </p:nvGraphicFramePr>
        <p:xfrm>
          <a:off x="6265453" y="2850333"/>
          <a:ext cx="2777958" cy="2327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979">
                  <a:extLst>
                    <a:ext uri="{9D8B030D-6E8A-4147-A177-3AD203B41FA5}">
                      <a16:colId xmlns:a16="http://schemas.microsoft.com/office/drawing/2014/main" val="2697356274"/>
                    </a:ext>
                  </a:extLst>
                </a:gridCol>
                <a:gridCol w="1388979">
                  <a:extLst>
                    <a:ext uri="{9D8B030D-6E8A-4147-A177-3AD203B41FA5}">
                      <a16:colId xmlns:a16="http://schemas.microsoft.com/office/drawing/2014/main" val="3217586225"/>
                    </a:ext>
                  </a:extLst>
                </a:gridCol>
              </a:tblGrid>
              <a:tr h="3879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LigthGBM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68507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Num_leaves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4, 16, 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256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14744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Max Depth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2, 4</a:t>
                      </a:r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8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704174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Learning_rate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0.01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809158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n-estimator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500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504031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Best Score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1.4708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5057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7C99F9-81D3-F07F-B8BA-7B8DA8584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31066"/>
              </p:ext>
            </p:extLst>
          </p:nvPr>
        </p:nvGraphicFramePr>
        <p:xfrm>
          <a:off x="1908968" y="5508058"/>
          <a:ext cx="8712970" cy="87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594">
                  <a:extLst>
                    <a:ext uri="{9D8B030D-6E8A-4147-A177-3AD203B41FA5}">
                      <a16:colId xmlns:a16="http://schemas.microsoft.com/office/drawing/2014/main" val="2352671763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3778479765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1345495059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56446295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728241617"/>
                    </a:ext>
                  </a:extLst>
                </a:gridCol>
              </a:tblGrid>
              <a:tr h="41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모델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MultiOutput</a:t>
                      </a:r>
                      <a:endParaRPr lang="en-US" altLang="ko-KR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Regression</a:t>
                      </a:r>
                      <a:endParaRPr lang="ko-KR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Random Forest</a:t>
                      </a:r>
                      <a:endParaRPr lang="ko-KR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LightGBM</a:t>
                      </a:r>
                      <a:endParaRPr lang="ko-KR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XGBoost</a:t>
                      </a:r>
                      <a:endParaRPr lang="ko-KR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58489"/>
                  </a:ext>
                </a:extLst>
              </a:tr>
              <a:tr h="41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MSE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1.52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1.47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1.45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1.48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0497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2F8B419-13D6-88E9-5CA1-D24635771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05194"/>
              </p:ext>
            </p:extLst>
          </p:nvPr>
        </p:nvGraphicFramePr>
        <p:xfrm>
          <a:off x="9258330" y="2850334"/>
          <a:ext cx="2777958" cy="232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979">
                  <a:extLst>
                    <a:ext uri="{9D8B030D-6E8A-4147-A177-3AD203B41FA5}">
                      <a16:colId xmlns:a16="http://schemas.microsoft.com/office/drawing/2014/main" val="2697356274"/>
                    </a:ext>
                  </a:extLst>
                </a:gridCol>
                <a:gridCol w="1388979">
                  <a:extLst>
                    <a:ext uri="{9D8B030D-6E8A-4147-A177-3AD203B41FA5}">
                      <a16:colId xmlns:a16="http://schemas.microsoft.com/office/drawing/2014/main" val="3217586225"/>
                    </a:ext>
                  </a:extLst>
                </a:gridCol>
              </a:tblGrid>
              <a:tr h="3857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XGBoost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68507"/>
                  </a:ext>
                </a:extLst>
              </a:tr>
              <a:tr h="32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Max Depth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2, 4</a:t>
                      </a:r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8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14744"/>
                  </a:ext>
                </a:extLst>
              </a:tr>
              <a:tr h="32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Learning_rate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0.01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704174"/>
                  </a:ext>
                </a:extLst>
              </a:tr>
              <a:tr h="32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n-estimator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809158"/>
                  </a:ext>
                </a:extLst>
              </a:tr>
              <a:tr h="32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Sub Sample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0.5, </a:t>
                      </a:r>
                      <a:r>
                        <a:rPr lang="en-US" altLang="ko-KR" sz="1100" b="1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0.7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504031"/>
                  </a:ext>
                </a:extLst>
              </a:tr>
              <a:tr h="32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Colsample_bytree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+mj-ea"/>
                          <a:ea typeface="+mj-ea"/>
                        </a:rPr>
                        <a:t>0.5, 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0.7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93878"/>
                  </a:ext>
                </a:extLst>
              </a:tr>
              <a:tr h="323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Best Score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1.488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50574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03F934E-BD49-E207-B5B9-996DDC4E4334}"/>
              </a:ext>
            </a:extLst>
          </p:cNvPr>
          <p:cNvSpPr txBox="1"/>
          <p:nvPr/>
        </p:nvSpPr>
        <p:spPr>
          <a:xfrm>
            <a:off x="-13858" y="804396"/>
            <a:ext cx="1220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/>
                <a:latin typeface="+mj-ea"/>
                <a:ea typeface="+mj-ea"/>
              </a:rPr>
              <a:t>모델 비교 시 </a:t>
            </a:r>
            <a:r>
              <a:rPr lang="en-US" altLang="ko-KR" sz="2000" b="1" dirty="0" err="1">
                <a:effectLst/>
                <a:latin typeface="+mj-ea"/>
                <a:ea typeface="+mj-ea"/>
              </a:rPr>
              <a:t>LightGBM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</a:t>
            </a:r>
            <a:r>
              <a:rPr lang="ko-KR" altLang="en-US" sz="2000" b="1" dirty="0">
                <a:effectLst/>
                <a:latin typeface="+mj-ea"/>
                <a:ea typeface="+mj-ea"/>
              </a:rPr>
              <a:t>성능이 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MSE 1.45</a:t>
            </a:r>
            <a:r>
              <a:rPr lang="ko-KR" altLang="en-US" sz="2000" b="1" dirty="0">
                <a:effectLst/>
                <a:latin typeface="+mj-ea"/>
                <a:ea typeface="+mj-ea"/>
              </a:rPr>
              <a:t>로 가장 우수함</a:t>
            </a:r>
            <a:r>
              <a:rPr lang="en-US" altLang="ko-KR" sz="2000" b="1" dirty="0">
                <a:effectLst/>
                <a:latin typeface="+mj-ea"/>
                <a:ea typeface="+mj-ea"/>
              </a:rPr>
              <a:t> </a:t>
            </a:r>
            <a:endParaRPr lang="ko-KR" altLang="en-US" sz="2000" b="1" dirty="0">
              <a:effectLst/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0491FE-2651-1D04-DF1A-BFF92F62191E}"/>
              </a:ext>
            </a:extLst>
          </p:cNvPr>
          <p:cNvSpPr txBox="1"/>
          <p:nvPr/>
        </p:nvSpPr>
        <p:spPr>
          <a:xfrm>
            <a:off x="314034" y="2542575"/>
            <a:ext cx="130232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【Validation MSE】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413FB-4082-E74B-70A2-A513AAEA6224}"/>
              </a:ext>
            </a:extLst>
          </p:cNvPr>
          <p:cNvSpPr txBox="1"/>
          <p:nvPr/>
        </p:nvSpPr>
        <p:spPr>
          <a:xfrm>
            <a:off x="1824180" y="5214154"/>
            <a:ext cx="130232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【Test MSE】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275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DF111E2-B6ED-CAFE-22FD-FC485C3AF95B}"/>
              </a:ext>
            </a:extLst>
          </p:cNvPr>
          <p:cNvSpPr txBox="1"/>
          <p:nvPr/>
        </p:nvSpPr>
        <p:spPr>
          <a:xfrm>
            <a:off x="314035" y="156153"/>
            <a:ext cx="564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 선택과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327F1-A9BC-7601-F56B-6FBC6E5FA554}"/>
              </a:ext>
            </a:extLst>
          </p:cNvPr>
          <p:cNvSpPr txBox="1"/>
          <p:nvPr/>
        </p:nvSpPr>
        <p:spPr>
          <a:xfrm>
            <a:off x="314034" y="1405358"/>
            <a:ext cx="694574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○ 모델 학습 소요 시간으로 인해 </a:t>
            </a:r>
            <a:r>
              <a:rPr lang="en-US" altLang="ko-KR" sz="1200" dirty="0"/>
              <a:t>PCA</a:t>
            </a:r>
            <a:r>
              <a:rPr lang="ko-KR" altLang="en-US" sz="1200" dirty="0"/>
              <a:t>를 통한 차원 축소</a:t>
            </a:r>
            <a:r>
              <a:rPr lang="en-US" altLang="ko-KR" sz="1200" dirty="0"/>
              <a:t> </a:t>
            </a:r>
            <a:r>
              <a:rPr lang="ko-KR" altLang="en-US" sz="1200" dirty="0"/>
              <a:t>진행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○ 분산의 누적합이 </a:t>
            </a:r>
            <a:r>
              <a:rPr lang="en-US" altLang="ko-KR" sz="1200" dirty="0"/>
              <a:t>0.9</a:t>
            </a:r>
            <a:r>
              <a:rPr lang="ko-KR" altLang="en-US" sz="1200" dirty="0"/>
              <a:t>인 주성분 수 </a:t>
            </a:r>
            <a:r>
              <a:rPr lang="en-US" altLang="ko-KR" sz="1200" dirty="0"/>
              <a:t>28</a:t>
            </a:r>
            <a:r>
              <a:rPr lang="ko-KR" altLang="en-US" sz="1200" dirty="0"/>
              <a:t>개로 설정 후 </a:t>
            </a:r>
            <a:r>
              <a:rPr lang="en-US" altLang="ko-KR" sz="1200" dirty="0"/>
              <a:t>Random Forest</a:t>
            </a:r>
            <a:r>
              <a:rPr lang="ko-KR" altLang="en-US" sz="1200" dirty="0"/>
              <a:t>로 학습 진행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59907A4-2722-60EF-1821-4A6DBC7FB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07678"/>
              </p:ext>
            </p:extLst>
          </p:nvPr>
        </p:nvGraphicFramePr>
        <p:xfrm>
          <a:off x="5541818" y="2332191"/>
          <a:ext cx="2723844" cy="2396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922">
                  <a:extLst>
                    <a:ext uri="{9D8B030D-6E8A-4147-A177-3AD203B41FA5}">
                      <a16:colId xmlns:a16="http://schemas.microsoft.com/office/drawing/2014/main" val="2697356274"/>
                    </a:ext>
                  </a:extLst>
                </a:gridCol>
                <a:gridCol w="1361922">
                  <a:extLst>
                    <a:ext uri="{9D8B030D-6E8A-4147-A177-3AD203B41FA5}">
                      <a16:colId xmlns:a16="http://schemas.microsoft.com/office/drawing/2014/main" val="3217586225"/>
                    </a:ext>
                  </a:extLst>
                </a:gridCol>
              </a:tblGrid>
              <a:tr h="3994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Random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Forest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68507"/>
                  </a:ext>
                </a:extLst>
              </a:tr>
              <a:tr h="39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n-estimator =1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1.5441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14744"/>
                  </a:ext>
                </a:extLst>
              </a:tr>
              <a:tr h="39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1.4158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04174"/>
                  </a:ext>
                </a:extLst>
              </a:tr>
              <a:tr h="39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1.4016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809158"/>
                  </a:ext>
                </a:extLst>
              </a:tr>
              <a:tr h="39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1.3875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504031"/>
                  </a:ext>
                </a:extLst>
              </a:tr>
              <a:tr h="39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300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1.3864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5057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7C99F9-81D3-F07F-B8BA-7B8DA8584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32659"/>
              </p:ext>
            </p:extLst>
          </p:nvPr>
        </p:nvGraphicFramePr>
        <p:xfrm>
          <a:off x="1739515" y="5338400"/>
          <a:ext cx="8712970" cy="87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10">
                  <a:extLst>
                    <a:ext uri="{9D8B030D-6E8A-4147-A177-3AD203B41FA5}">
                      <a16:colId xmlns:a16="http://schemas.microsoft.com/office/drawing/2014/main" val="2352671763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3778479765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1345495059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56446295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2728241617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3354638598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1589456508"/>
                    </a:ext>
                  </a:extLst>
                </a:gridCol>
              </a:tblGrid>
              <a:tr h="4142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모델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Multi Output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Regression</a:t>
                      </a:r>
                      <a:endParaRPr lang="ko-KR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Random Forest</a:t>
                      </a:r>
                      <a:endParaRPr lang="ko-KR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LightGBM</a:t>
                      </a:r>
                      <a:endParaRPr lang="ko-KR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XGBoost</a:t>
                      </a:r>
                      <a:endParaRPr lang="ko-KR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PCA+R/F</a:t>
                      </a:r>
                      <a:endParaRPr lang="ko-KR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PCA+LGBM</a:t>
                      </a:r>
                      <a:endParaRPr lang="ko-KR" altLang="en-US" sz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58489"/>
                  </a:ext>
                </a:extLst>
              </a:tr>
              <a:tr h="414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MSE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1.52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1.47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1.45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1.48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1.54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1.53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0497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0B89C5-59A5-A5E6-DD68-C3B64C260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43963"/>
              </p:ext>
            </p:extLst>
          </p:nvPr>
        </p:nvGraphicFramePr>
        <p:xfrm>
          <a:off x="8576674" y="2332193"/>
          <a:ext cx="2723844" cy="239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922">
                  <a:extLst>
                    <a:ext uri="{9D8B030D-6E8A-4147-A177-3AD203B41FA5}">
                      <a16:colId xmlns:a16="http://schemas.microsoft.com/office/drawing/2014/main" val="3234181246"/>
                    </a:ext>
                  </a:extLst>
                </a:gridCol>
                <a:gridCol w="1361922">
                  <a:extLst>
                    <a:ext uri="{9D8B030D-6E8A-4147-A177-3AD203B41FA5}">
                      <a16:colId xmlns:a16="http://schemas.microsoft.com/office/drawing/2014/main" val="795401778"/>
                    </a:ext>
                  </a:extLst>
                </a:gridCol>
              </a:tblGrid>
              <a:tr h="3879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PCA(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주성분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: 28) </a:t>
                      </a:r>
                    </a:p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Random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Forest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10452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n-estimator =1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3.2880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62043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50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1.4876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987929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1.4748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496783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200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1.4659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331577"/>
                  </a:ext>
                </a:extLst>
              </a:tr>
              <a:tr h="387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300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1.4629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7729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82BC01C-0AE8-8029-CE8E-8E72B6AB2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4" y="2075813"/>
            <a:ext cx="5043057" cy="2933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2FD608-4C26-8E8A-0DCA-E8B99E4BA5CE}"/>
              </a:ext>
            </a:extLst>
          </p:cNvPr>
          <p:cNvSpPr txBox="1"/>
          <p:nvPr/>
        </p:nvSpPr>
        <p:spPr>
          <a:xfrm>
            <a:off x="-13858" y="804396"/>
            <a:ext cx="1220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PCA</a:t>
            </a:r>
            <a:r>
              <a:rPr lang="ko-KR" altLang="en-US" sz="2000" b="1" dirty="0">
                <a:latin typeface="+mj-ea"/>
                <a:ea typeface="+mj-ea"/>
              </a:rPr>
              <a:t>를 통한 차원 축소 후 </a:t>
            </a:r>
            <a:r>
              <a:rPr lang="en-US" altLang="ko-KR" sz="2000" b="1" dirty="0">
                <a:latin typeface="+mj-ea"/>
                <a:ea typeface="+mj-ea"/>
              </a:rPr>
              <a:t>Random Forest </a:t>
            </a:r>
            <a:r>
              <a:rPr lang="ko-KR" altLang="en-US" sz="2000" b="1" dirty="0">
                <a:latin typeface="+mj-ea"/>
                <a:ea typeface="+mj-ea"/>
              </a:rPr>
              <a:t>진행 시 </a:t>
            </a:r>
            <a:r>
              <a:rPr lang="en-US" altLang="ko-KR" sz="2000" b="1" dirty="0">
                <a:latin typeface="+mj-ea"/>
                <a:ea typeface="+mj-ea"/>
              </a:rPr>
              <a:t>Feature </a:t>
            </a:r>
            <a:r>
              <a:rPr lang="ko-KR" altLang="en-US" sz="2000" b="1" dirty="0">
                <a:latin typeface="+mj-ea"/>
                <a:ea typeface="+mj-ea"/>
              </a:rPr>
              <a:t>감소에 따른 모델 성능 감소  </a:t>
            </a:r>
            <a:endParaRPr lang="ko-KR" altLang="en-US" sz="2000" b="1" dirty="0">
              <a:effectLst/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8A71A-9FF4-FA56-CEDD-9F351A4A8260}"/>
              </a:ext>
            </a:extLst>
          </p:cNvPr>
          <p:cNvSpPr txBox="1"/>
          <p:nvPr/>
        </p:nvSpPr>
        <p:spPr>
          <a:xfrm>
            <a:off x="5424852" y="2048105"/>
            <a:ext cx="130232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【Validation MSE】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68B64-E24B-1369-53CF-730ED0FE4284}"/>
              </a:ext>
            </a:extLst>
          </p:cNvPr>
          <p:cNvSpPr txBox="1"/>
          <p:nvPr/>
        </p:nvSpPr>
        <p:spPr>
          <a:xfrm>
            <a:off x="1644072" y="5044359"/>
            <a:ext cx="130232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【 Test MSE】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693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11005</TotalTime>
  <Words>1263</Words>
  <Application>Microsoft Office PowerPoint</Application>
  <PresentationFormat>와이드스크린</PresentationFormat>
  <Paragraphs>293</Paragraphs>
  <Slides>14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Wingdings</vt:lpstr>
      <vt:lpstr>Office 2013 - 2022 테마</vt:lpstr>
      <vt:lpstr>2_Office 2013 - 2022 테마</vt:lpstr>
      <vt:lpstr>반도체 데이터사이언스 프로젝트1 자율주행 센서(Radar) 성능 예측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프로젝트1</dc:title>
  <dc:creator>SO HUI KIM</dc:creator>
  <cp:lastModifiedBy>SO HUI KIM</cp:lastModifiedBy>
  <cp:revision>30</cp:revision>
  <dcterms:created xsi:type="dcterms:W3CDTF">2024-04-11T13:17:33Z</dcterms:created>
  <dcterms:modified xsi:type="dcterms:W3CDTF">2024-05-10T12:42:58Z</dcterms:modified>
</cp:coreProperties>
</file>