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FFCC"/>
    <a:srgbClr val="FF3399"/>
    <a:srgbClr val="0C2461"/>
    <a:srgbClr val="FFB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4" y="114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 dir="u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 dir="u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 dir="u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 dir="u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 dir="u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 dir="u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 dir="u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 dir="u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 dir="u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 dir="u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 dir="u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600">
        <p14:pan dir="u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aihub.or.kr/aihubdata/data/view.do?currMenu=&amp;amp;topMenu=&amp;amp;aihubDataSe=data&amp;amp;dataSetSn=83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dkyung.com/news/articleView.html?idxno=162901" TargetMode="External"/><Relationship Id="rId5" Type="http://schemas.openxmlformats.org/officeDocument/2006/relationships/hyperlink" Target="https://www.kca.go.kr/home/sub.do?menukey=4002&amp;amp;mode=view&amp;amp;no=1003409020" TargetMode="External"/><Relationship Id="rId4" Type="http://schemas.openxmlformats.org/officeDocument/2006/relationships/hyperlink" Target="https://www.ipdaily.co.kr/2022/05/24/11/12/10/20612/%EB%AC%B4%EC%9D%B8%EB%8B%A8%EB%A7%90%EA%B8%B0%ED%82%A4%EC%98%A4%EC%8A%A4%ED%81%AC-40%EC%A1%B0%EC%9B%90-%EC%8B%9C%EC%9E%A5-%ED%8A%B9%ED%97%88%EC%B6%9C%EC%9B%90-%EC%97%B0%ED%8F%89%EA%B7%A0-1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889897" y="4947625"/>
            <a:ext cx="4412203" cy="729289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Team</a:t>
            </a:r>
            <a:r>
              <a:rPr lang="ko-KR" altLang="en-US" sz="1600" b="1" dirty="0">
                <a:solidFill>
                  <a:srgbClr val="FFFFFF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 </a:t>
            </a:r>
            <a:r>
              <a:rPr lang="ko-KR" altLang="en-US" sz="1600" b="1" dirty="0" err="1">
                <a:solidFill>
                  <a:srgbClr val="FFFFFF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뿡뿡마루</a:t>
            </a:r>
            <a:endParaRPr lang="ko-KR" altLang="en-US" sz="1600" b="1" i="1" dirty="0">
              <a:solidFill>
                <a:srgbClr val="FFFFFF"/>
              </a:solidFill>
              <a:latin typeface="카페24 써라운드" panose="020F0800000000000000" pitchFamily="50" charset="-127"/>
              <a:ea typeface="카페24 써라운드" panose="020F0800000000000000" pitchFamily="50" charset="-127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en-US" sz="1600" b="1" dirty="0" err="1">
                <a:solidFill>
                  <a:schemeClr val="bg1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이강휘</a:t>
            </a:r>
            <a:r>
              <a:rPr lang="en-US" altLang="ko-KR" sz="1600" b="1" dirty="0">
                <a:solidFill>
                  <a:srgbClr val="FFFFFF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, </a:t>
            </a:r>
            <a:r>
              <a:rPr lang="ko-KR" altLang="en-US" sz="1600" b="1" dirty="0" err="1">
                <a:solidFill>
                  <a:srgbClr val="FFFFFF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서유민</a:t>
            </a:r>
            <a:r>
              <a:rPr lang="en-US" altLang="ko-KR" sz="1600" b="1" dirty="0">
                <a:solidFill>
                  <a:srgbClr val="FFFFFF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, </a:t>
            </a:r>
            <a:r>
              <a:rPr lang="ko-KR" altLang="en-US" sz="1600" b="1" dirty="0" err="1">
                <a:solidFill>
                  <a:srgbClr val="FFFFFF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정희석</a:t>
            </a:r>
            <a:r>
              <a:rPr lang="en-US" altLang="ko-KR" sz="1600" b="1" dirty="0">
                <a:solidFill>
                  <a:srgbClr val="FFFFFF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, </a:t>
            </a:r>
            <a:r>
              <a:rPr lang="ko-KR" altLang="en-US" sz="1600" b="1" dirty="0" err="1">
                <a:solidFill>
                  <a:srgbClr val="FFFFFF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정태녕</a:t>
            </a:r>
            <a:r>
              <a:rPr lang="en-US" altLang="ko-KR" sz="1600" b="1" dirty="0">
                <a:solidFill>
                  <a:srgbClr val="FFFFFF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, </a:t>
            </a:r>
            <a:r>
              <a:rPr lang="ko-KR" altLang="en-US" sz="1600" b="1" dirty="0" err="1">
                <a:solidFill>
                  <a:srgbClr val="FFFFFF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김도헌</a:t>
            </a:r>
            <a:endParaRPr lang="en-US" altLang="ko-KR" sz="1600" b="1" dirty="0">
              <a:solidFill>
                <a:srgbClr val="FFFFFF"/>
              </a:solidFill>
              <a:latin typeface="카페24 써라운드" panose="020F0800000000000000" pitchFamily="50" charset="-127"/>
              <a:ea typeface="카페24 써라운드" panose="020F0800000000000000" pitchFamily="50" charset="-127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3376521" y="5943600"/>
            <a:ext cx="5462812" cy="914400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90948" y="2962766"/>
            <a:ext cx="6810103" cy="99772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 latinLnBrk="0">
              <a:defRPr/>
            </a:pPr>
            <a:r>
              <a:rPr lang="en-US" altLang="ko-KR" sz="6000" b="1" i="1" kern="0" dirty="0" err="1">
                <a:solidFill>
                  <a:prstClr val="white"/>
                </a:solidFill>
              </a:rPr>
              <a:t>Kinior</a:t>
            </a:r>
            <a:endParaRPr lang="en-US" altLang="ko-KR" sz="6000" b="1" i="1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 descr="클립아트, 그래픽, 로고, 새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9984" y="1025461"/>
            <a:ext cx="1932030" cy="193203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048000" y="3995977"/>
            <a:ext cx="6096000" cy="75509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 latinLnBrk="0">
              <a:spcBef>
                <a:spcPts val="200"/>
              </a:spcBef>
              <a:defRPr/>
            </a:pPr>
            <a:r>
              <a:rPr lang="ko-KR" altLang="en-US" sz="2100" b="1" kern="0" dirty="0">
                <a:solidFill>
                  <a:srgbClr val="FFFFFF"/>
                </a:solidFill>
                <a:latin typeface="카페24 써라운드"/>
                <a:ea typeface="카페24 써라운드"/>
              </a:rPr>
              <a:t>얼굴인식기술 활용 디지털</a:t>
            </a:r>
          </a:p>
          <a:p>
            <a:pPr algn="ctr" latinLnBrk="0">
              <a:spcBef>
                <a:spcPts val="200"/>
              </a:spcBef>
              <a:defRPr/>
            </a:pPr>
            <a:r>
              <a:rPr lang="ko-KR" altLang="en-US" sz="2100" b="1" kern="0" dirty="0">
                <a:solidFill>
                  <a:srgbClr val="FFFFFF"/>
                </a:solidFill>
                <a:latin typeface="카페24 써라운드"/>
                <a:ea typeface="카페24 써라운드"/>
              </a:rPr>
              <a:t>소외계층을 위한 안드로이드 키오스크 앱</a:t>
            </a:r>
            <a:endParaRPr lang="ko-KR" altLang="en-US" b="1" kern="0" dirty="0">
              <a:solidFill>
                <a:srgbClr val="FFFFFF"/>
              </a:solidFill>
              <a:latin typeface="카페24 써라운드"/>
              <a:ea typeface="카페24 써라운드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56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25210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Server </a:t>
              </a:r>
              <a:r>
                <a:rPr lang="en-US" altLang="ko-KR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&amp; DB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715662" y="1335876"/>
            <a:ext cx="2760676" cy="68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600" b="1" dirty="0">
                <a:solidFill>
                  <a:srgbClr val="0C2461"/>
                </a:solidFill>
              </a:rPr>
              <a:t>관리자 페이지</a:t>
            </a:r>
          </a:p>
        </p:txBody>
      </p:sp>
      <p:pic>
        <p:nvPicPr>
          <p:cNvPr id="18" name="그림 17" descr="텍스트, 스크린샷, 소프트웨어, 번호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t="8802" r="32640" b="11980"/>
          <a:stretch/>
        </p:blipFill>
        <p:spPr>
          <a:xfrm>
            <a:off x="1123698" y="2176271"/>
            <a:ext cx="4570339" cy="4175802"/>
          </a:xfrm>
          <a:prstGeom prst="rect">
            <a:avLst/>
          </a:prstGeom>
          <a:effectLst>
            <a:outerShdw blurRad="76200" dist="76200" dir="189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2114" r="31180" b="-2210"/>
          <a:stretch/>
        </p:blipFill>
        <p:spPr>
          <a:xfrm>
            <a:off x="6059252" y="2176272"/>
            <a:ext cx="5272026" cy="4175801"/>
          </a:xfrm>
          <a:prstGeom prst="rect">
            <a:avLst/>
          </a:prstGeom>
          <a:effectLst>
            <a:outerShdw blurRad="76200" dist="76200" dir="189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4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25210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Server </a:t>
              </a:r>
              <a:r>
                <a:rPr lang="en-US" altLang="ko-KR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&amp; DB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569412" y="1335876"/>
            <a:ext cx="3053176" cy="68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600" b="1">
                <a:solidFill>
                  <a:srgbClr val="0C2461"/>
                </a:solidFill>
              </a:rPr>
              <a:t>테이블 명세서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69180"/>
          <a:stretch>
            <a:fillRect/>
          </a:stretch>
        </p:blipFill>
        <p:spPr>
          <a:xfrm>
            <a:off x="412109" y="2069763"/>
            <a:ext cx="5625412" cy="1961558"/>
          </a:xfrm>
          <a:prstGeom prst="rect">
            <a:avLst/>
          </a:prstGeom>
        </p:spPr>
      </p:pic>
      <p:pic>
        <p:nvPicPr>
          <p:cNvPr id="75" name="그림 2"/>
          <p:cNvPicPr>
            <a:picLocks noChangeAspect="1"/>
          </p:cNvPicPr>
          <p:nvPr/>
        </p:nvPicPr>
        <p:blipFill rotWithShape="1">
          <a:blip r:embed="rId2"/>
          <a:srcRect t="81710"/>
          <a:stretch>
            <a:fillRect/>
          </a:stretch>
        </p:blipFill>
        <p:spPr>
          <a:xfrm>
            <a:off x="406410" y="4187161"/>
            <a:ext cx="5631430" cy="1165130"/>
          </a:xfrm>
          <a:prstGeom prst="rect">
            <a:avLst/>
          </a:prstGeom>
        </p:spPr>
      </p:pic>
      <p:pic>
        <p:nvPicPr>
          <p:cNvPr id="76" name="그림 2"/>
          <p:cNvPicPr>
            <a:picLocks noChangeAspect="1"/>
          </p:cNvPicPr>
          <p:nvPr/>
        </p:nvPicPr>
        <p:blipFill rotWithShape="1">
          <a:blip r:embed="rId2"/>
          <a:srcRect t="31900" b="40860"/>
          <a:stretch>
            <a:fillRect/>
          </a:stretch>
        </p:blipFill>
        <p:spPr>
          <a:xfrm>
            <a:off x="5973844" y="2126088"/>
            <a:ext cx="5654544" cy="1742629"/>
          </a:xfrm>
          <a:prstGeom prst="rect">
            <a:avLst/>
          </a:prstGeom>
        </p:spPr>
      </p:pic>
      <p:pic>
        <p:nvPicPr>
          <p:cNvPr id="77" name="그림 2"/>
          <p:cNvPicPr>
            <a:picLocks noChangeAspect="1"/>
          </p:cNvPicPr>
          <p:nvPr/>
        </p:nvPicPr>
        <p:blipFill rotWithShape="1">
          <a:blip r:embed="rId2"/>
          <a:srcRect t="59090" b="19530"/>
          <a:stretch>
            <a:fillRect/>
          </a:stretch>
        </p:blipFill>
        <p:spPr>
          <a:xfrm>
            <a:off x="5985359" y="4167064"/>
            <a:ext cx="5591992" cy="1352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4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3473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활용 기술</a:t>
              </a:r>
              <a:r>
                <a:rPr lang="ko-KR" altLang="en-US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 </a:t>
              </a:r>
              <a:r>
                <a:rPr lang="en-US" altLang="ko-KR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&amp; </a:t>
              </a:r>
              <a:r>
                <a:rPr lang="ko-KR" altLang="en-US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출처</a:t>
              </a:r>
              <a:endParaRPr lang="en-US" altLang="ko-KR" sz="2600" b="1" i="1" kern="0" dirty="0">
                <a:solidFill>
                  <a:schemeClr val="bg1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 descr="텍스트, 스크린샷, 폰트, 도표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t="18983" r="72020"/>
          <a:stretch/>
        </p:blipFill>
        <p:spPr>
          <a:xfrm>
            <a:off x="453390" y="2402774"/>
            <a:ext cx="2004059" cy="33802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73122" y="2064220"/>
            <a:ext cx="540209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600" dirty="0"/>
              <a:t>데이터 </a:t>
            </a:r>
            <a:r>
              <a:rPr lang="en-US" altLang="ko-KR" sz="1600" dirty="0"/>
              <a:t>– AI Hub </a:t>
            </a:r>
            <a:r>
              <a:rPr lang="ko-KR" altLang="en-US" sz="1600" dirty="0"/>
              <a:t>한국인 안면 이미지</a:t>
            </a:r>
          </a:p>
          <a:p>
            <a:pPr algn="r">
              <a:defRPr/>
            </a:pPr>
            <a:r>
              <a:rPr lang="en-US" altLang="ko-KR" sz="1100" dirty="0">
                <a:hlinkClick r:id="rId3"/>
              </a:rPr>
              <a:t>https://aihub.or.kr/aihubdata/data/view.do?currMenu=&amp;topMenu=&amp;aihubDataSe=data&amp;dataSetSn=83</a:t>
            </a:r>
            <a:r>
              <a:rPr lang="en-US" altLang="ko-KR" sz="1100" dirty="0"/>
              <a:t>  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6238500" y="3856777"/>
            <a:ext cx="54020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600" dirty="0"/>
              <a:t>뉴스 기사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무인단말기</a:t>
            </a:r>
            <a:r>
              <a:rPr lang="en-US" altLang="ko-KR" sz="1600" dirty="0"/>
              <a:t>(</a:t>
            </a:r>
            <a:r>
              <a:rPr lang="ko-KR" altLang="en-US" sz="1600" dirty="0"/>
              <a:t>키오스크</a:t>
            </a:r>
            <a:r>
              <a:rPr lang="en-US" altLang="ko-KR" sz="1600" dirty="0"/>
              <a:t>)</a:t>
            </a:r>
            <a:br>
              <a:rPr lang="ko-KR" altLang="en-US" sz="1600" dirty="0"/>
            </a:br>
            <a:r>
              <a:rPr lang="en-US" altLang="ko-KR" sz="1600" dirty="0"/>
              <a:t>’40</a:t>
            </a:r>
            <a:r>
              <a:rPr lang="ko-KR" altLang="en-US" sz="1600" dirty="0"/>
              <a:t>조원’ 시장</a:t>
            </a:r>
            <a:r>
              <a:rPr lang="en-US" altLang="ko-KR" sz="1600" dirty="0"/>
              <a:t>…</a:t>
            </a:r>
            <a:r>
              <a:rPr lang="ko-KR" altLang="en-US" sz="1600" dirty="0"/>
              <a:t>특허출원</a:t>
            </a:r>
            <a:r>
              <a:rPr lang="en-US" altLang="ko-KR" sz="1600" dirty="0"/>
              <a:t>, </a:t>
            </a:r>
            <a:r>
              <a:rPr lang="ko-KR" altLang="en-US" sz="1600" dirty="0"/>
              <a:t>연평균 ‘</a:t>
            </a:r>
            <a:r>
              <a:rPr lang="en-US" altLang="ko-KR" sz="1600" dirty="0"/>
              <a:t>16%’ </a:t>
            </a:r>
            <a:r>
              <a:rPr lang="ko-KR" altLang="en-US" sz="1600" dirty="0"/>
              <a:t>급증</a:t>
            </a:r>
            <a:r>
              <a:rPr lang="en-US" altLang="ko-KR" sz="1600" dirty="0"/>
              <a:t>(</a:t>
            </a:r>
            <a:r>
              <a:rPr lang="ko-KR" altLang="en-US" sz="1600" dirty="0"/>
              <a:t>최근 </a:t>
            </a:r>
            <a:r>
              <a:rPr lang="en-US" altLang="ko-KR" sz="1600" dirty="0"/>
              <a:t>10</a:t>
            </a:r>
            <a:r>
              <a:rPr lang="ko-KR" altLang="en-US" sz="1600" dirty="0"/>
              <a:t>년</a:t>
            </a:r>
            <a:r>
              <a:rPr lang="en-US" altLang="ko-KR" sz="1600" dirty="0"/>
              <a:t>)</a:t>
            </a:r>
          </a:p>
          <a:p>
            <a:pPr algn="r">
              <a:defRPr/>
            </a:pPr>
            <a:r>
              <a:rPr lang="en-US" altLang="ko-KR" sz="1100" dirty="0">
                <a:hlinkClick r:id="rId4"/>
              </a:rPr>
              <a:t>https://www.ipdaily.co.kr/2022/05/24/11/12/10/20612/%EB%AC%B4%EC%9D%B8%EB%8B%A8%EB%A7%90%EA%B8%B0%ED%82%A4%EC%98%A4%EC%8A%A4%ED%81%AC-40%EC%A1%B0%EC%9B%90-%EC%8B%9C%EC%9E%A5-%ED%8A%B9%ED%97%88%EC%B6%9C%EC%9B%90-%EC%97%B0%ED%8F%89%EA%B7%A0-1/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238501" y="2871892"/>
            <a:ext cx="5402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600" dirty="0"/>
              <a:t>보도 자료 </a:t>
            </a:r>
            <a:r>
              <a:rPr lang="en-US" altLang="ko-KR" sz="1600" dirty="0"/>
              <a:t>– </a:t>
            </a:r>
            <a:r>
              <a:rPr lang="ko-KR" altLang="en-US" sz="1600" dirty="0"/>
              <a:t>한국소비자원 </a:t>
            </a:r>
          </a:p>
          <a:p>
            <a:pPr algn="r">
              <a:defRPr/>
            </a:pPr>
            <a:r>
              <a:rPr lang="en-US" altLang="ko-KR" sz="1600" dirty="0"/>
              <a:t>2022 </a:t>
            </a:r>
            <a:r>
              <a:rPr lang="ko-KR" altLang="en-US" sz="1600" dirty="0"/>
              <a:t>키오스크 이용실태조사 보도자료</a:t>
            </a:r>
          </a:p>
          <a:p>
            <a:pPr algn="r">
              <a:defRPr/>
            </a:pPr>
            <a:r>
              <a:rPr lang="en-US" altLang="ko-KR" sz="1100" dirty="0">
                <a:hlinkClick r:id="rId5"/>
              </a:rPr>
              <a:t>https://www.kca.go.kr/home/sub.do?menukey=4002&amp;mode=view&amp;no=1003409020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5339799"/>
            <a:ext cx="55445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600" dirty="0"/>
              <a:t>뉴스 기사 </a:t>
            </a:r>
            <a:r>
              <a:rPr lang="en-US" altLang="ko-KR" sz="1600" dirty="0"/>
              <a:t>– </a:t>
            </a:r>
            <a:r>
              <a:rPr lang="ko-KR" altLang="en-US" sz="1600" dirty="0"/>
              <a:t>신한은행</a:t>
            </a:r>
            <a:r>
              <a:rPr lang="en-US" altLang="ko-KR" sz="1600" dirty="0"/>
              <a:t>, </a:t>
            </a:r>
            <a:r>
              <a:rPr lang="ko-KR" altLang="en-US" sz="1600" dirty="0"/>
              <a:t>큰 글씨</a:t>
            </a:r>
            <a:r>
              <a:rPr lang="en-US" altLang="ko-KR" sz="1600" dirty="0"/>
              <a:t>·</a:t>
            </a:r>
            <a:r>
              <a:rPr lang="ko-KR" altLang="en-US" sz="1600" dirty="0"/>
              <a:t>느린 말 등 시니어</a:t>
            </a:r>
            <a:r>
              <a:rPr lang="en-US" altLang="ko-KR" sz="1600" dirty="0"/>
              <a:t>ATM </a:t>
            </a:r>
            <a:r>
              <a:rPr lang="ko-KR" altLang="en-US" sz="1600" dirty="0"/>
              <a:t>출시</a:t>
            </a:r>
            <a:br>
              <a:rPr lang="ko-KR" altLang="en-US" dirty="0"/>
            </a:br>
            <a:r>
              <a:rPr lang="en-US" altLang="ko-KR" sz="1100" dirty="0">
                <a:hlinkClick r:id="rId6"/>
              </a:rPr>
              <a:t>http://www.goodkyung.com/news/articleView.html?idxno=162901</a:t>
            </a:r>
            <a:r>
              <a:rPr lang="en-US" altLang="ko-KR" dirty="0"/>
              <a:t> 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95366" y="1759360"/>
            <a:ext cx="2792092" cy="36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프로젝트 사용 주요 기술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735421" y="1686518"/>
            <a:ext cx="2792092" cy="36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자료 출처</a:t>
            </a:r>
          </a:p>
        </p:txBody>
      </p:sp>
      <p:pic>
        <p:nvPicPr>
          <p:cNvPr id="19" name="그림 2" descr="텍스트, 스크린샷, 폰트, 도표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l="33980" t="20898" r="36900" b="17850"/>
          <a:stretch/>
        </p:blipFill>
        <p:spPr>
          <a:xfrm>
            <a:off x="2455843" y="2477867"/>
            <a:ext cx="1994029" cy="2443288"/>
          </a:xfrm>
          <a:prstGeom prst="rect">
            <a:avLst/>
          </a:prstGeom>
        </p:spPr>
      </p:pic>
      <p:pic>
        <p:nvPicPr>
          <p:cNvPr id="20" name="그림 19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06E243C5-60D9-4202-9C40-6C3E22A4325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" t="43874" r="74927" b="2385"/>
          <a:stretch/>
        </p:blipFill>
        <p:spPr>
          <a:xfrm>
            <a:off x="4461508" y="3856777"/>
            <a:ext cx="1723146" cy="2260666"/>
          </a:xfrm>
          <a:prstGeom prst="rect">
            <a:avLst/>
          </a:prstGeom>
        </p:spPr>
      </p:pic>
      <p:pic>
        <p:nvPicPr>
          <p:cNvPr id="21" name="그림 20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DAB04A2B-5DF1-2B63-B900-7DC1C4FC54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11" t="57171" b="16534"/>
          <a:stretch/>
        </p:blipFill>
        <p:spPr>
          <a:xfrm>
            <a:off x="4678546" y="2402774"/>
            <a:ext cx="1315169" cy="13441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2B117E-D05B-CA65-1912-9412F2FDDC3B}"/>
              </a:ext>
            </a:extLst>
          </p:cNvPr>
          <p:cNvSpPr txBox="1"/>
          <p:nvPr/>
        </p:nvSpPr>
        <p:spPr>
          <a:xfrm>
            <a:off x="4909357" y="2216257"/>
            <a:ext cx="922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라이브러리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62DA-75BF-0209-52DA-0CC098534A52}"/>
              </a:ext>
            </a:extLst>
          </p:cNvPr>
          <p:cNvSpPr txBox="1"/>
          <p:nvPr/>
        </p:nvSpPr>
        <p:spPr>
          <a:xfrm>
            <a:off x="2645131" y="2233562"/>
            <a:ext cx="1723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서버 및 데이터베이스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07665D-A2B0-17E3-7C23-B709939D3760}"/>
              </a:ext>
            </a:extLst>
          </p:cNvPr>
          <p:cNvSpPr txBox="1"/>
          <p:nvPr/>
        </p:nvSpPr>
        <p:spPr>
          <a:xfrm>
            <a:off x="569473" y="2212341"/>
            <a:ext cx="1905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디자인</a:t>
            </a:r>
            <a:r>
              <a:rPr lang="en-US" altLang="ko-KR" sz="1100" dirty="0"/>
              <a:t>, </a:t>
            </a:r>
            <a:r>
              <a:rPr lang="ko-KR" altLang="en-US" sz="1100" dirty="0"/>
              <a:t>앱 개발</a:t>
            </a:r>
            <a:r>
              <a:rPr lang="en-US" altLang="ko-KR" sz="1100" dirty="0"/>
              <a:t>, </a:t>
            </a:r>
            <a:r>
              <a:rPr lang="ko-KR" altLang="en-US" sz="1100" dirty="0"/>
              <a:t>버전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4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372000" y="334735"/>
            <a:ext cx="11448000" cy="6466115"/>
            <a:chOff x="372000" y="373597"/>
            <a:chExt cx="11448000" cy="6466115"/>
          </a:xfrm>
        </p:grpSpPr>
        <p:grpSp>
          <p:nvGrpSpPr>
            <p:cNvPr id="12" name="그룹 11"/>
            <p:cNvGrpSpPr/>
            <p:nvPr/>
          </p:nvGrpSpPr>
          <p:grpSpPr>
            <a:xfrm>
              <a:off x="372000" y="373597"/>
              <a:ext cx="11448000" cy="6466115"/>
              <a:chOff x="464457" y="391886"/>
              <a:chExt cx="11350172" cy="6466115"/>
            </a:xfrm>
          </p:grpSpPr>
          <p:sp>
            <p:nvSpPr>
              <p:cNvPr id="5" name="양쪽 모서리가 둥근 사각형 4"/>
              <p:cNvSpPr/>
              <p:nvPr/>
            </p:nvSpPr>
            <p:spPr>
              <a:xfrm>
                <a:off x="464457" y="391886"/>
                <a:ext cx="11350172" cy="6466114"/>
              </a:xfrm>
              <a:prstGeom prst="round2SameRect">
                <a:avLst>
                  <a:gd name="adj1" fmla="val 5121"/>
                  <a:gd name="adj2" fmla="val 0"/>
                </a:avLst>
              </a:prstGeom>
              <a:solidFill>
                <a:srgbClr val="0C2461"/>
              </a:solidFill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lvl="2" latinLnBrk="0">
                  <a:lnSpc>
                    <a:spcPct val="150000"/>
                  </a:lnSpc>
                  <a:defRPr/>
                </a:pPr>
                <a:r>
                  <a:rPr lang="en-US" altLang="ko-KR" sz="2600" b="1" i="1" kern="0" dirty="0">
                    <a:solidFill>
                      <a:srgbClr val="FFB5B6"/>
                    </a:solidFill>
                    <a:latin typeface="카페24 써라운드" panose="020F0800000000000000" pitchFamily="50" charset="-127"/>
                    <a:ea typeface="카페24 써라운드" panose="020F0800000000000000" pitchFamily="50" charset="-127"/>
                  </a:rPr>
                  <a:t>Team</a:t>
                </a:r>
                <a:r>
                  <a:rPr lang="en-US" altLang="ko-KR" sz="2600" b="1" i="1" kern="0" dirty="0">
                    <a:solidFill>
                      <a:schemeClr val="bg1"/>
                    </a:solidFill>
                    <a:latin typeface="카페24 써라운드" panose="020F0800000000000000" pitchFamily="50" charset="-127"/>
                    <a:ea typeface="카페24 써라운드" panose="020F0800000000000000" pitchFamily="50" charset="-127"/>
                  </a:rPr>
                  <a:t> </a:t>
                </a:r>
                <a:r>
                  <a:rPr lang="ko-KR" altLang="en-US" sz="2600" b="1" i="1" kern="0" dirty="0" err="1">
                    <a:solidFill>
                      <a:schemeClr val="bg1"/>
                    </a:solidFill>
                    <a:latin typeface="카페24 써라운드" panose="020F0800000000000000" pitchFamily="50" charset="-127"/>
                    <a:ea typeface="카페24 써라운드" panose="020F0800000000000000" pitchFamily="50" charset="-127"/>
                  </a:rPr>
                  <a:t>뿡뿡마루</a:t>
                </a:r>
                <a:endParaRPr lang="en-US" altLang="ko-KR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endParaRPr>
              </a:p>
            </p:txBody>
          </p:sp>
          <p:sp>
            <p:nvSpPr>
              <p:cNvPr id="6" name="양쪽 모서리가 둥근 사각형 5"/>
              <p:cNvSpPr/>
              <p:nvPr/>
            </p:nvSpPr>
            <p:spPr>
              <a:xfrm>
                <a:off x="464457" y="1320801"/>
                <a:ext cx="11350172" cy="5537200"/>
              </a:xfrm>
              <a:prstGeom prst="round2SameRect">
                <a:avLst>
                  <a:gd name="adj1" fmla="val 6572"/>
                  <a:gd name="adj2" fmla="val 0"/>
                </a:avLst>
              </a:prstGeom>
              <a:solidFill>
                <a:schemeClr val="bg1"/>
              </a:solidFill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909660" y="749801"/>
                <a:ext cx="112689" cy="197593"/>
              </a:xfrm>
              <a:custGeom>
                <a:avLst/>
                <a:gdLst>
                  <a:gd name="connsiteX0" fmla="*/ 80683 w 89647"/>
                  <a:gd name="connsiteY0" fmla="*/ 0 h 161365"/>
                  <a:gd name="connsiteX1" fmla="*/ 0 w 89647"/>
                  <a:gd name="connsiteY1" fmla="*/ 89647 h 161365"/>
                  <a:gd name="connsiteX2" fmla="*/ 89647 w 89647"/>
                  <a:gd name="connsiteY2" fmla="*/ 161365 h 161365"/>
                  <a:gd name="connsiteX0" fmla="*/ 80683 w 89647"/>
                  <a:gd name="connsiteY0" fmla="*/ 0 h 161365"/>
                  <a:gd name="connsiteX1" fmla="*/ 0 w 89647"/>
                  <a:gd name="connsiteY1" fmla="*/ 80122 h 161365"/>
                  <a:gd name="connsiteX2" fmla="*/ 89647 w 89647"/>
                  <a:gd name="connsiteY2" fmla="*/ 161365 h 161365"/>
                  <a:gd name="connsiteX0" fmla="*/ 80683 w 89647"/>
                  <a:gd name="connsiteY0" fmla="*/ 0 h 161365"/>
                  <a:gd name="connsiteX1" fmla="*/ 0 w 89647"/>
                  <a:gd name="connsiteY1" fmla="*/ 89647 h 161365"/>
                  <a:gd name="connsiteX2" fmla="*/ 89647 w 89647"/>
                  <a:gd name="connsiteY2" fmla="*/ 161365 h 161365"/>
                  <a:gd name="connsiteX0" fmla="*/ 83064 w 92028"/>
                  <a:gd name="connsiteY0" fmla="*/ 0 h 161365"/>
                  <a:gd name="connsiteX1" fmla="*/ 0 w 92028"/>
                  <a:gd name="connsiteY1" fmla="*/ 87266 h 161365"/>
                  <a:gd name="connsiteX2" fmla="*/ 92028 w 92028"/>
                  <a:gd name="connsiteY2" fmla="*/ 161365 h 161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028" h="161365">
                    <a:moveTo>
                      <a:pt x="83064" y="0"/>
                    </a:moveTo>
                    <a:lnTo>
                      <a:pt x="0" y="87266"/>
                    </a:lnTo>
                    <a:lnTo>
                      <a:pt x="92028" y="161365"/>
                    </a:lnTo>
                  </a:path>
                </a:pathLst>
              </a:custGeom>
              <a:noFill/>
              <a:ln w="31750" cap="rnd">
                <a:solidFill>
                  <a:srgbClr val="FFB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1112062" y="742754"/>
                <a:ext cx="72000" cy="72000"/>
              </a:xfrm>
              <a:prstGeom prst="ellipse">
                <a:avLst/>
              </a:prstGeom>
              <a:solidFill>
                <a:srgbClr val="FFB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1252555" y="742754"/>
                <a:ext cx="72000" cy="72000"/>
              </a:xfrm>
              <a:prstGeom prst="ellipse">
                <a:avLst/>
              </a:prstGeom>
              <a:solidFill>
                <a:srgbClr val="FFB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1112062" y="873684"/>
                <a:ext cx="72000" cy="72000"/>
              </a:xfrm>
              <a:prstGeom prst="ellipse">
                <a:avLst/>
              </a:prstGeom>
              <a:solidFill>
                <a:srgbClr val="FFB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1252555" y="873684"/>
                <a:ext cx="72000" cy="72000"/>
              </a:xfrm>
              <a:prstGeom prst="ellipse">
                <a:avLst/>
              </a:prstGeom>
              <a:solidFill>
                <a:srgbClr val="FFB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38381" y="4190417"/>
              <a:ext cx="2237400" cy="19863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en-US" altLang="ko-KR" sz="1200" b="1" dirty="0">
                  <a:solidFill>
                    <a:schemeClr val="dk1"/>
                  </a:solidFill>
                </a:rPr>
                <a:t>Google </a:t>
              </a:r>
              <a:r>
                <a:rPr lang="en-US" altLang="ko-KR" sz="1200" b="1" dirty="0" err="1">
                  <a:solidFill>
                    <a:schemeClr val="dk1"/>
                  </a:solidFill>
                </a:rPr>
                <a:t>MLKit</a:t>
              </a:r>
              <a:r>
                <a:rPr lang="en-US" altLang="ko-KR" sz="1200" b="1" dirty="0">
                  <a:solidFill>
                    <a:schemeClr val="dk1"/>
                  </a:solidFill>
                </a:rPr>
                <a:t> &amp; </a:t>
              </a:r>
              <a:r>
                <a:rPr lang="en-US" altLang="ko-KR" sz="1200" b="1" dirty="0" err="1">
                  <a:solidFill>
                    <a:schemeClr val="dk1"/>
                  </a:solidFill>
                </a:rPr>
                <a:t>CameraX</a:t>
              </a:r>
              <a:r>
                <a:rPr lang="en-US" altLang="ko-KR" sz="1200" b="1" dirty="0">
                  <a:solidFill>
                    <a:schemeClr val="dk1"/>
                  </a:solidFill>
                </a:rPr>
                <a:t> API</a:t>
              </a:r>
              <a:r>
                <a:rPr lang="en-US" altLang="ko-KR" sz="1200" dirty="0">
                  <a:solidFill>
                    <a:schemeClr val="dk1"/>
                  </a:solidFill>
                </a:rPr>
                <a:t> </a:t>
              </a:r>
              <a:r>
                <a:rPr lang="ko-KR" altLang="en-US" sz="1200" dirty="0">
                  <a:solidFill>
                    <a:schemeClr val="dk1"/>
                  </a:solidFill>
                </a:rPr>
                <a:t>구현 및 최적화</a:t>
              </a: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en-US" altLang="ko-KR" sz="1200" dirty="0">
                  <a:solidFill>
                    <a:schemeClr val="dk1"/>
                  </a:solidFill>
                </a:rPr>
                <a:t>Activity,</a:t>
              </a:r>
              <a:r>
                <a:rPr lang="ko-KR" altLang="en-US" sz="1200" dirty="0">
                  <a:solidFill>
                    <a:schemeClr val="dk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dk1"/>
                  </a:solidFill>
                </a:rPr>
                <a:t>DialogFragment</a:t>
              </a:r>
              <a:r>
                <a:rPr lang="en-US" altLang="ko-KR" sz="1200" dirty="0">
                  <a:solidFill>
                    <a:schemeClr val="dk1"/>
                  </a:solidFill>
                </a:rPr>
                <a:t> </a:t>
              </a:r>
              <a:r>
                <a:rPr lang="ko-KR" altLang="en-US" sz="1200" dirty="0">
                  <a:solidFill>
                    <a:schemeClr val="dk1"/>
                  </a:solidFill>
                </a:rPr>
                <a:t>등 화면 </a:t>
              </a:r>
              <a:r>
                <a:rPr lang="en-US" altLang="ko-KR" sz="1200" dirty="0">
                  <a:solidFill>
                    <a:schemeClr val="dk1"/>
                  </a:solidFill>
                </a:rPr>
                <a:t>stack </a:t>
              </a:r>
              <a:r>
                <a:rPr lang="ko-KR" altLang="en-US" sz="1200" dirty="0">
                  <a:solidFill>
                    <a:schemeClr val="dk1"/>
                  </a:solidFill>
                </a:rPr>
                <a:t>관리</a:t>
              </a:r>
              <a:endParaRPr lang="en-US" altLang="ko-KR" sz="1200" dirty="0">
                <a:solidFill>
                  <a:schemeClr val="dk1"/>
                </a:solidFill>
              </a:endParaRP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ko-KR" altLang="en-US" sz="1200" dirty="0">
                  <a:solidFill>
                    <a:schemeClr val="dk1"/>
                  </a:solidFill>
                </a:rPr>
                <a:t>결제 방법 선택 및 쿠폰 화면 </a:t>
              </a:r>
              <a:r>
                <a:rPr lang="en-US" altLang="ko-KR" sz="1200" dirty="0">
                  <a:solidFill>
                    <a:schemeClr val="dk1"/>
                  </a:solidFill>
                </a:rPr>
                <a:t>Dialog </a:t>
              </a:r>
              <a:r>
                <a:rPr lang="ko-KR" altLang="en-US" sz="1200" dirty="0">
                  <a:solidFill>
                    <a:schemeClr val="dk1"/>
                  </a:solidFill>
                </a:rPr>
                <a:t>등 기능 구현</a:t>
              </a:r>
              <a:endParaRPr lang="en-US" altLang="ko-KR" sz="1200" dirty="0">
                <a:solidFill>
                  <a:schemeClr val="dk1"/>
                </a:solidFill>
              </a:endParaRP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ko-KR" altLang="en-US" sz="1200" dirty="0">
                  <a:solidFill>
                    <a:schemeClr val="dk1"/>
                  </a:solidFill>
                </a:rPr>
                <a:t>산출문서 및 일정관리</a:t>
              </a: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en-US" altLang="ko-KR" sz="1200" b="1" dirty="0">
                  <a:solidFill>
                    <a:schemeClr val="dk1"/>
                  </a:solidFill>
                </a:rPr>
                <a:t>Git Hub</a:t>
              </a:r>
              <a:r>
                <a:rPr lang="ko-KR" altLang="en-US" sz="1200" dirty="0">
                  <a:solidFill>
                    <a:schemeClr val="dk1"/>
                  </a:solidFill>
                </a:rPr>
                <a:t> 버전 관리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52690" y="4053929"/>
              <a:ext cx="1900275" cy="220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900">
                <a:solidFill>
                  <a:srgbClr val="0C246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0333" y="4053930"/>
              <a:ext cx="1900275" cy="2208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900">
                <a:solidFill>
                  <a:srgbClr val="0C246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75192" y="4074250"/>
              <a:ext cx="1900276" cy="2196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900">
                <a:solidFill>
                  <a:srgbClr val="0C246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83196" y="1704028"/>
              <a:ext cx="1620000" cy="1800000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035604" y="1656487"/>
              <a:ext cx="1620000" cy="1800000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286000" y="1688181"/>
              <a:ext cx="1620000" cy="1800000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540420" y="1719875"/>
              <a:ext cx="1620000" cy="180000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9792829" y="1672334"/>
              <a:ext cx="1620000" cy="1800000"/>
            </a:xfrm>
            <a:prstGeom prst="ellipse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2314" y="3696449"/>
              <a:ext cx="16200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b="1" dirty="0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PM &amp; FE</a:t>
              </a:r>
            </a:p>
          </p:txBody>
        </p:sp>
        <p:sp>
          <p:nvSpPr>
            <p:cNvPr id="54" name="TextBox 31"/>
            <p:cNvSpPr txBox="1"/>
            <p:nvPr/>
          </p:nvSpPr>
          <p:spPr>
            <a:xfrm>
              <a:off x="3005747" y="3681449"/>
              <a:ext cx="16200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b="1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FE</a:t>
              </a:r>
            </a:p>
          </p:txBody>
        </p:sp>
        <p:sp>
          <p:nvSpPr>
            <p:cNvPr id="55" name="TextBox 31"/>
            <p:cNvSpPr txBox="1"/>
            <p:nvPr/>
          </p:nvSpPr>
          <p:spPr>
            <a:xfrm>
              <a:off x="5269181" y="3688567"/>
              <a:ext cx="16200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b="1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FE</a:t>
              </a:r>
            </a:p>
          </p:txBody>
        </p:sp>
        <p:sp>
          <p:nvSpPr>
            <p:cNvPr id="57" name="TextBox 31"/>
            <p:cNvSpPr txBox="1"/>
            <p:nvPr/>
          </p:nvSpPr>
          <p:spPr>
            <a:xfrm>
              <a:off x="7532614" y="3711449"/>
              <a:ext cx="16200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b="1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딥러닝</a:t>
              </a:r>
            </a:p>
          </p:txBody>
        </p:sp>
        <p:sp>
          <p:nvSpPr>
            <p:cNvPr id="58" name="TextBox 31"/>
            <p:cNvSpPr txBox="1"/>
            <p:nvPr/>
          </p:nvSpPr>
          <p:spPr>
            <a:xfrm>
              <a:off x="9796048" y="3704329"/>
              <a:ext cx="16200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b="1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BE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623380" y="3190875"/>
              <a:ext cx="1900275" cy="430887"/>
              <a:chOff x="623380" y="3190875"/>
              <a:chExt cx="1900275" cy="430887"/>
            </a:xfrm>
          </p:grpSpPr>
          <p:sp>
            <p:nvSpPr>
              <p:cNvPr id="35" name="사각형: 둥근 모서리 34"/>
              <p:cNvSpPr/>
              <p:nvPr/>
            </p:nvSpPr>
            <p:spPr>
              <a:xfrm>
                <a:off x="624750" y="3191658"/>
                <a:ext cx="1875000" cy="367500"/>
              </a:xfrm>
              <a:prstGeom prst="roundRect">
                <a:avLst>
                  <a:gd name="adj" fmla="val 50000"/>
                </a:avLst>
              </a:prstGeom>
              <a:solidFill>
                <a:srgbClr val="0C246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TextBox 15"/>
              <p:cNvSpPr txBox="1"/>
              <p:nvPr/>
            </p:nvSpPr>
            <p:spPr>
              <a:xfrm>
                <a:off x="623380" y="3190875"/>
                <a:ext cx="190027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2200" b="1" i="0" u="none" strike="noStrike" kern="1200" cap="none" spc="0" normalizeH="0" baseline="0" dirty="0" err="1">
                    <a:solidFill>
                      <a:schemeClr val="lt1"/>
                    </a:solidFill>
                    <a:latin typeface="카페24 써라운드" panose="020F0800000000000000" pitchFamily="50" charset="-127"/>
                    <a:ea typeface="카페24 써라운드" panose="020F0800000000000000" pitchFamily="50" charset="-127"/>
                    <a:cs typeface="맑은 고딕"/>
                  </a:rPr>
                  <a:t>이강휘</a:t>
                </a:r>
                <a:endParaRPr kumimoji="0" lang="ko-KR" altLang="en-US" sz="2200" b="1" i="0" u="none" strike="noStrike" kern="1200" cap="none" spc="0" normalizeH="0" baseline="0" dirty="0">
                  <a:solidFill>
                    <a:schemeClr val="lt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  <a:cs typeface="맑은 고딕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879605" y="3190875"/>
              <a:ext cx="1900275" cy="430887"/>
              <a:chOff x="623380" y="3190875"/>
              <a:chExt cx="1900275" cy="430887"/>
            </a:xfrm>
          </p:grpSpPr>
          <p:sp>
            <p:nvSpPr>
              <p:cNvPr id="40" name="사각형: 둥근 모서리 39"/>
              <p:cNvSpPr/>
              <p:nvPr/>
            </p:nvSpPr>
            <p:spPr>
              <a:xfrm>
                <a:off x="624750" y="3192442"/>
                <a:ext cx="1875000" cy="367500"/>
              </a:xfrm>
              <a:prstGeom prst="roundRect">
                <a:avLst>
                  <a:gd name="adj" fmla="val 50000"/>
                </a:avLst>
              </a:prstGeom>
              <a:solidFill>
                <a:srgbClr val="0C2461">
                  <a:alpha val="100000"/>
                </a:srgbClr>
              </a:solidFill>
              <a:ln w="12700" cap="flat" cmpd="sng" algn="ctr">
                <a:solidFill>
                  <a:srgbClr val="2B4A6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1" name="TextBox 15"/>
              <p:cNvSpPr txBox="1"/>
              <p:nvPr/>
            </p:nvSpPr>
            <p:spPr>
              <a:xfrm>
                <a:off x="623380" y="3190875"/>
                <a:ext cx="190027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2200" b="1" i="0" u="none" strike="noStrike" kern="1200" cap="none" spc="0" normalizeH="0" baseline="0" dirty="0" err="1">
                    <a:solidFill>
                      <a:srgbClr val="FFFFFF"/>
                    </a:solidFill>
                    <a:latin typeface="카페24 써라운드" panose="020F0800000000000000" pitchFamily="50" charset="-127"/>
                    <a:ea typeface="카페24 써라운드" panose="020F0800000000000000" pitchFamily="50" charset="-127"/>
                    <a:cs typeface="맑은 고딕"/>
                  </a:rPr>
                  <a:t>서유민</a:t>
                </a:r>
                <a:endParaRPr kumimoji="0" lang="ko-KR" altLang="en-US" sz="2200" b="1" i="0" u="none" strike="noStrike" kern="1200" cap="none" spc="0" normalizeH="0" baseline="0" dirty="0">
                  <a:solidFill>
                    <a:srgbClr val="FFFFFF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  <a:cs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135831" y="3190875"/>
              <a:ext cx="1900275" cy="430887"/>
              <a:chOff x="623380" y="3190875"/>
              <a:chExt cx="1900275" cy="430887"/>
            </a:xfrm>
          </p:grpSpPr>
          <p:sp>
            <p:nvSpPr>
              <p:cNvPr id="43" name="사각형: 둥근 모서리 42"/>
              <p:cNvSpPr/>
              <p:nvPr/>
            </p:nvSpPr>
            <p:spPr>
              <a:xfrm>
                <a:off x="636017" y="3190875"/>
                <a:ext cx="1875000" cy="367500"/>
              </a:xfrm>
              <a:prstGeom prst="roundRect">
                <a:avLst>
                  <a:gd name="adj" fmla="val 50000"/>
                </a:avLst>
              </a:prstGeom>
              <a:solidFill>
                <a:srgbClr val="0C2461">
                  <a:alpha val="100000"/>
                </a:srgbClr>
              </a:solidFill>
              <a:ln w="12700" cap="flat" cmpd="sng" algn="ctr">
                <a:solidFill>
                  <a:srgbClr val="2B4A6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4" name="TextBox 15"/>
              <p:cNvSpPr txBox="1"/>
              <p:nvPr/>
            </p:nvSpPr>
            <p:spPr>
              <a:xfrm>
                <a:off x="623380" y="3190875"/>
                <a:ext cx="190027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2200" b="1" i="0" u="none" strike="noStrike" kern="1200" cap="none" spc="0" normalizeH="0" baseline="0" dirty="0" err="1">
                    <a:solidFill>
                      <a:srgbClr val="FFFFFF"/>
                    </a:solidFill>
                    <a:latin typeface="카페24 써라운드" panose="020F0800000000000000" pitchFamily="50" charset="-127"/>
                    <a:ea typeface="카페24 써라운드" panose="020F0800000000000000" pitchFamily="50" charset="-127"/>
                    <a:cs typeface="맑은 고딕"/>
                  </a:rPr>
                  <a:t>정태녕</a:t>
                </a:r>
                <a:endParaRPr kumimoji="0" lang="ko-KR" altLang="en-US" sz="2200" b="1" i="0" u="none" strike="noStrike" kern="1200" cap="none" spc="0" normalizeH="0" baseline="0" dirty="0">
                  <a:solidFill>
                    <a:srgbClr val="FFFFFF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  <a:cs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7392056" y="3190875"/>
              <a:ext cx="1900276" cy="430887"/>
              <a:chOff x="623379" y="3190875"/>
              <a:chExt cx="1900276" cy="430887"/>
            </a:xfrm>
          </p:grpSpPr>
          <p:sp>
            <p:nvSpPr>
              <p:cNvPr id="46" name="사각형: 둥근 모서리 45"/>
              <p:cNvSpPr/>
              <p:nvPr/>
            </p:nvSpPr>
            <p:spPr>
              <a:xfrm>
                <a:off x="624750" y="3193226"/>
                <a:ext cx="1875000" cy="367500"/>
              </a:xfrm>
              <a:prstGeom prst="roundRect">
                <a:avLst>
                  <a:gd name="adj" fmla="val 50000"/>
                </a:avLst>
              </a:prstGeom>
              <a:solidFill>
                <a:srgbClr val="0C2461">
                  <a:alpha val="100000"/>
                </a:srgbClr>
              </a:solidFill>
              <a:ln w="12700" cap="flat" cmpd="sng" algn="ctr">
                <a:solidFill>
                  <a:srgbClr val="2B4A6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7" name="TextBox 15"/>
              <p:cNvSpPr txBox="1"/>
              <p:nvPr/>
            </p:nvSpPr>
            <p:spPr>
              <a:xfrm>
                <a:off x="623379" y="3190875"/>
                <a:ext cx="190027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2200" b="1" i="0" u="none" strike="noStrike" kern="1200" cap="none" spc="0" normalizeH="0" baseline="0">
                    <a:solidFill>
                      <a:srgbClr val="FFFFFF"/>
                    </a:solidFill>
                    <a:latin typeface="카페24 써라운드" panose="020F0800000000000000" pitchFamily="50" charset="-127"/>
                    <a:ea typeface="카페24 써라운드" panose="020F0800000000000000" pitchFamily="50" charset="-127"/>
                    <a:cs typeface="맑은 고딕"/>
                  </a:rPr>
                  <a:t>정희석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9648280" y="3190875"/>
              <a:ext cx="1900275" cy="430887"/>
              <a:chOff x="623380" y="3190875"/>
              <a:chExt cx="1900275" cy="430887"/>
            </a:xfrm>
          </p:grpSpPr>
          <p:sp>
            <p:nvSpPr>
              <p:cNvPr id="49" name="사각형: 둥근 모서리 48"/>
              <p:cNvSpPr/>
              <p:nvPr/>
            </p:nvSpPr>
            <p:spPr>
              <a:xfrm>
                <a:off x="624750" y="3194009"/>
                <a:ext cx="1875000" cy="367500"/>
              </a:xfrm>
              <a:prstGeom prst="roundRect">
                <a:avLst>
                  <a:gd name="adj" fmla="val 50000"/>
                </a:avLst>
              </a:prstGeom>
              <a:solidFill>
                <a:srgbClr val="0C2461">
                  <a:alpha val="100000"/>
                </a:srgbClr>
              </a:solidFill>
              <a:ln w="12700" cap="flat" cmpd="sng" algn="ctr">
                <a:solidFill>
                  <a:srgbClr val="2B4A6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0" name="TextBox 15"/>
              <p:cNvSpPr txBox="1"/>
              <p:nvPr/>
            </p:nvSpPr>
            <p:spPr>
              <a:xfrm>
                <a:off x="623380" y="3190875"/>
                <a:ext cx="190027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2200" b="1" i="0" u="none" strike="noStrike" kern="1200" cap="none" spc="0" normalizeH="0" baseline="0">
                    <a:solidFill>
                      <a:srgbClr val="FFFFFF"/>
                    </a:solidFill>
                    <a:latin typeface="카페24 써라운드" panose="020F0800000000000000" pitchFamily="50" charset="-127"/>
                    <a:ea typeface="카페24 써라운드" panose="020F0800000000000000" pitchFamily="50" charset="-127"/>
                    <a:cs typeface="맑은 고딕"/>
                  </a:rPr>
                  <a:t>김도헌</a:t>
                </a:r>
              </a:p>
            </p:txBody>
          </p:sp>
        </p:grpSp>
        <p:sp>
          <p:nvSpPr>
            <p:cNvPr id="59" name="TextBox 15"/>
            <p:cNvSpPr txBox="1"/>
            <p:nvPr/>
          </p:nvSpPr>
          <p:spPr>
            <a:xfrm>
              <a:off x="2875781" y="4181867"/>
              <a:ext cx="1870275" cy="2227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ko-KR" altLang="en-US" sz="1200" dirty="0">
                  <a:solidFill>
                    <a:schemeClr val="dk1"/>
                  </a:solidFill>
                </a:rPr>
                <a:t>일반용 화면 디자인</a:t>
              </a:r>
              <a:br>
                <a:rPr lang="en-US" altLang="ko-KR" sz="1200" dirty="0">
                  <a:solidFill>
                    <a:schemeClr val="dk1"/>
                  </a:solidFill>
                </a:rPr>
              </a:br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en-US" altLang="ko-KR" sz="1200" b="1" dirty="0">
                  <a:solidFill>
                    <a:schemeClr val="dk1"/>
                  </a:solidFill>
                </a:rPr>
                <a:t>Figma</a:t>
              </a:r>
              <a:r>
                <a:rPr lang="en-US" altLang="ko-KR" sz="1200" dirty="0">
                  <a:solidFill>
                    <a:schemeClr val="dk1"/>
                  </a:solidFill>
                </a:rPr>
                <a:t> </a:t>
              </a:r>
              <a:r>
                <a:rPr lang="ko-KR" altLang="en-US" sz="1200" dirty="0">
                  <a:solidFill>
                    <a:schemeClr val="dk1"/>
                  </a:solidFill>
                </a:rPr>
                <a:t>활용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ko-KR" altLang="en-US" sz="1200" dirty="0">
                  <a:solidFill>
                    <a:schemeClr val="dk1"/>
                  </a:solidFill>
                </a:rPr>
                <a:t>일반용 </a:t>
              </a:r>
              <a:r>
                <a:rPr lang="ko-KR" altLang="en-US" sz="1200" dirty="0" err="1">
                  <a:solidFill>
                    <a:schemeClr val="dk1"/>
                  </a:solidFill>
                </a:rPr>
                <a:t>메인화면</a:t>
              </a:r>
              <a:r>
                <a:rPr lang="ko-KR" altLang="en-US" sz="1200" dirty="0">
                  <a:solidFill>
                    <a:schemeClr val="dk1"/>
                  </a:solidFill>
                </a:rPr>
                <a:t> 구현</a:t>
              </a:r>
              <a:r>
                <a:rPr lang="en-US" altLang="ko-KR" sz="1200" dirty="0">
                  <a:solidFill>
                    <a:schemeClr val="dk1"/>
                  </a:solidFill>
                </a:rPr>
                <a:t>(Activity, Fragment, Dialog </a:t>
              </a:r>
              <a:r>
                <a:rPr lang="ko-KR" altLang="en-US" sz="1200" dirty="0">
                  <a:solidFill>
                    <a:schemeClr val="dk1"/>
                  </a:solidFill>
                </a:rPr>
                <a:t>디자인 및 기능구현</a:t>
              </a:r>
              <a:r>
                <a:rPr lang="en-US" altLang="ko-KR" sz="1200" dirty="0">
                  <a:solidFill>
                    <a:schemeClr val="dk1"/>
                  </a:solidFill>
                </a:rPr>
                <a:t>, </a:t>
              </a:r>
              <a:r>
                <a:rPr lang="en-US" altLang="ko-KR" sz="1200" b="1" dirty="0">
                  <a:solidFill>
                    <a:schemeClr val="dk1"/>
                  </a:solidFill>
                </a:rPr>
                <a:t>Kotlin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ko-KR" altLang="en-US" sz="1200" dirty="0">
                  <a:solidFill>
                    <a:schemeClr val="dk1"/>
                  </a:solidFill>
                </a:rPr>
                <a:t>장바구니 </a:t>
              </a:r>
              <a:r>
                <a:rPr lang="en-US" altLang="ko-KR" sz="1200" dirty="0">
                  <a:solidFill>
                    <a:schemeClr val="dk1"/>
                  </a:solidFill>
                </a:rPr>
                <a:t>+ </a:t>
              </a:r>
              <a:r>
                <a:rPr lang="ko-KR" altLang="en-US" sz="1200" dirty="0">
                  <a:solidFill>
                    <a:schemeClr val="dk1"/>
                  </a:solidFill>
                </a:rPr>
                <a:t>결제하기 </a:t>
              </a:r>
              <a:r>
                <a:rPr lang="en-US" altLang="ko-KR" sz="1200" dirty="0">
                  <a:solidFill>
                    <a:schemeClr val="dk1"/>
                  </a:solidFill>
                </a:rPr>
                <a:t>adapter </a:t>
              </a:r>
              <a:r>
                <a:rPr lang="ko-KR" altLang="en-US" sz="1200" dirty="0">
                  <a:solidFill>
                    <a:schemeClr val="dk1"/>
                  </a:solidFill>
                </a:rPr>
                <a:t>연결 및 </a:t>
              </a:r>
              <a:r>
                <a:rPr lang="en-US" altLang="ko-KR" sz="1200" dirty="0" err="1">
                  <a:solidFill>
                    <a:schemeClr val="dk1"/>
                  </a:solidFill>
                </a:rPr>
                <a:t>recyclerView</a:t>
              </a:r>
              <a:r>
                <a:rPr lang="en-US" altLang="ko-KR" sz="1200" dirty="0">
                  <a:solidFill>
                    <a:schemeClr val="dk1"/>
                  </a:solidFill>
                </a:rPr>
                <a:t> </a:t>
              </a:r>
              <a:r>
                <a:rPr lang="ko-KR" altLang="en-US" sz="1200" dirty="0">
                  <a:solidFill>
                    <a:schemeClr val="dk1"/>
                  </a:solidFill>
                </a:rPr>
                <a:t>관리</a:t>
              </a:r>
            </a:p>
          </p:txBody>
        </p:sp>
        <p:sp>
          <p:nvSpPr>
            <p:cNvPr id="60" name="TextBox 15"/>
            <p:cNvSpPr txBox="1"/>
            <p:nvPr/>
          </p:nvSpPr>
          <p:spPr>
            <a:xfrm>
              <a:off x="5160862" y="4177817"/>
              <a:ext cx="1870275" cy="2469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en-US" altLang="ko-KR" sz="1200" dirty="0">
                  <a:solidFill>
                    <a:schemeClr val="dk1"/>
                  </a:solidFill>
                </a:rPr>
                <a:t>UI/UX </a:t>
              </a:r>
              <a:r>
                <a:rPr lang="ko-KR" altLang="en-US" sz="1200" dirty="0">
                  <a:solidFill>
                    <a:schemeClr val="dk1"/>
                  </a:solidFill>
                </a:rPr>
                <a:t>흐름도</a:t>
              </a:r>
              <a:r>
                <a:rPr lang="en-US" altLang="ko-KR" sz="1200" dirty="0">
                  <a:solidFill>
                    <a:schemeClr val="dk1"/>
                  </a:solidFill>
                </a:rPr>
                <a:t>, </a:t>
              </a:r>
              <a:r>
                <a:rPr lang="ko-KR" altLang="en-US" sz="1200" dirty="0">
                  <a:solidFill>
                    <a:schemeClr val="dk1"/>
                  </a:solidFill>
                </a:rPr>
                <a:t>시니어용 화면 디자인 </a:t>
              </a:r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en-US" altLang="ko-KR" sz="1200" b="1" dirty="0">
                  <a:solidFill>
                    <a:schemeClr val="dk1"/>
                  </a:solidFill>
                </a:rPr>
                <a:t>Figma</a:t>
              </a:r>
              <a:r>
                <a:rPr lang="en-US" altLang="ko-KR" sz="1200" dirty="0">
                  <a:solidFill>
                    <a:schemeClr val="dk1"/>
                  </a:solidFill>
                </a:rPr>
                <a:t> </a:t>
              </a:r>
              <a:r>
                <a:rPr lang="ko-KR" altLang="en-US" sz="1200" dirty="0">
                  <a:solidFill>
                    <a:schemeClr val="dk1"/>
                  </a:solidFill>
                </a:rPr>
                <a:t>활용 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ko-KR" altLang="en-US" sz="1200" dirty="0">
                  <a:solidFill>
                    <a:schemeClr val="dk1"/>
                  </a:solidFill>
                </a:rPr>
                <a:t>시니어용 </a:t>
              </a:r>
              <a:r>
                <a:rPr lang="ko-KR" altLang="en-US" sz="1200" dirty="0" err="1">
                  <a:solidFill>
                    <a:schemeClr val="dk1"/>
                  </a:solidFill>
                </a:rPr>
                <a:t>메인화면</a:t>
              </a:r>
              <a:r>
                <a:rPr lang="ko-KR" altLang="en-US" sz="1200" dirty="0">
                  <a:solidFill>
                    <a:schemeClr val="dk1"/>
                  </a:solidFill>
                </a:rPr>
                <a:t> </a:t>
              </a:r>
              <a:r>
                <a:rPr lang="en-US" altLang="ko-KR" sz="1200" dirty="0">
                  <a:solidFill>
                    <a:schemeClr val="dk1"/>
                  </a:solidFill>
                </a:rPr>
                <a:t>(Activity, Fragment, Dialog </a:t>
              </a:r>
              <a:r>
                <a:rPr lang="ko-KR" altLang="en-US" sz="1200" dirty="0">
                  <a:solidFill>
                    <a:schemeClr val="dk1"/>
                  </a:solidFill>
                </a:rPr>
                <a:t>디자인 및 기능구현</a:t>
              </a:r>
              <a:r>
                <a:rPr lang="en-US" altLang="ko-KR" sz="1200" dirty="0">
                  <a:solidFill>
                    <a:schemeClr val="dk1"/>
                  </a:solidFill>
                </a:rPr>
                <a:t>, </a:t>
              </a:r>
              <a:r>
                <a:rPr lang="en-US" altLang="ko-KR" sz="1200" b="1" dirty="0">
                  <a:solidFill>
                    <a:schemeClr val="dk1"/>
                  </a:solidFill>
                </a:rPr>
                <a:t>Kotlin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ko-KR" altLang="en-US" sz="1200" dirty="0">
                  <a:solidFill>
                    <a:schemeClr val="dk1"/>
                  </a:solidFill>
                </a:rPr>
                <a:t>장바구니 </a:t>
              </a:r>
              <a:r>
                <a:rPr lang="en-US" altLang="ko-KR" sz="1200" dirty="0">
                  <a:solidFill>
                    <a:schemeClr val="dk1"/>
                  </a:solidFill>
                </a:rPr>
                <a:t>+ </a:t>
              </a:r>
              <a:r>
                <a:rPr lang="ko-KR" altLang="en-US" sz="1200" dirty="0">
                  <a:solidFill>
                    <a:schemeClr val="dk1"/>
                  </a:solidFill>
                </a:rPr>
                <a:t>결제하기 </a:t>
              </a:r>
              <a:r>
                <a:rPr lang="en-US" altLang="ko-KR" sz="1200" dirty="0">
                  <a:solidFill>
                    <a:schemeClr val="dk1"/>
                  </a:solidFill>
                </a:rPr>
                <a:t>adapter </a:t>
              </a:r>
              <a:r>
                <a:rPr lang="ko-KR" altLang="en-US" sz="1200" dirty="0">
                  <a:solidFill>
                    <a:schemeClr val="dk1"/>
                  </a:solidFill>
                </a:rPr>
                <a:t>연결 및 </a:t>
              </a:r>
              <a:r>
                <a:rPr lang="en-US" altLang="ko-KR" sz="1200" dirty="0" err="1">
                  <a:solidFill>
                    <a:schemeClr val="dk1"/>
                  </a:solidFill>
                </a:rPr>
                <a:t>recyclerView</a:t>
              </a:r>
              <a:r>
                <a:rPr lang="en-US" altLang="ko-KR" sz="1200" dirty="0">
                  <a:solidFill>
                    <a:schemeClr val="dk1"/>
                  </a:solidFill>
                </a:rPr>
                <a:t> </a:t>
              </a:r>
              <a:r>
                <a:rPr lang="ko-KR" altLang="en-US" sz="1200" dirty="0">
                  <a:solidFill>
                    <a:schemeClr val="dk1"/>
                  </a:solidFill>
                </a:rPr>
                <a:t>관리</a:t>
              </a:r>
            </a:p>
          </p:txBody>
        </p:sp>
        <p:sp>
          <p:nvSpPr>
            <p:cNvPr id="61" name="TextBox 15"/>
            <p:cNvSpPr txBox="1"/>
            <p:nvPr/>
          </p:nvSpPr>
          <p:spPr>
            <a:xfrm>
              <a:off x="7465779" y="4162816"/>
              <a:ext cx="1870276" cy="15129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ko-KR" altLang="en-US" sz="1200" dirty="0">
                  <a:solidFill>
                    <a:schemeClr val="dk1"/>
                  </a:solidFill>
                </a:rPr>
                <a:t>이미지 데이터 모델링</a:t>
              </a: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ko-KR" altLang="en-US" sz="1200" dirty="0">
                  <a:solidFill>
                    <a:schemeClr val="dk1"/>
                  </a:solidFill>
                </a:rPr>
                <a:t>이진분류 모델 생성</a:t>
              </a:r>
              <a:r>
                <a:rPr lang="en-US" altLang="ko-KR" sz="1200" dirty="0">
                  <a:solidFill>
                    <a:schemeClr val="dk1"/>
                  </a:solidFill>
                </a:rPr>
                <a:t>(CNN</a:t>
              </a:r>
              <a:r>
                <a:rPr lang="ko-KR" altLang="en-US" sz="1200" dirty="0">
                  <a:solidFill>
                    <a:schemeClr val="dk1"/>
                  </a:solidFill>
                </a:rPr>
                <a:t> 모델활용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ko-KR" altLang="en-US" sz="1200" dirty="0">
                  <a:solidFill>
                    <a:schemeClr val="dk1"/>
                  </a:solidFill>
                </a:rPr>
                <a:t>딥러닝 모델 전이학습 및 개선</a:t>
              </a:r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en-US" altLang="ko-KR" sz="1200" b="1" dirty="0" err="1">
                  <a:solidFill>
                    <a:schemeClr val="dk1"/>
                  </a:solidFill>
                </a:rPr>
                <a:t>ResNet</a:t>
              </a:r>
              <a:r>
                <a:rPr lang="en-US" altLang="ko-KR" sz="1200" dirty="0">
                  <a:solidFill>
                    <a:schemeClr val="dk1"/>
                  </a:solidFill>
                </a:rPr>
                <a:t> </a:t>
              </a:r>
              <a:r>
                <a:rPr lang="ko-KR" altLang="en-US" sz="1200" dirty="0">
                  <a:solidFill>
                    <a:schemeClr val="dk1"/>
                  </a:solidFill>
                </a:rPr>
                <a:t>활용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ko-KR" altLang="en-US" sz="1200" dirty="0">
                  <a:solidFill>
                    <a:schemeClr val="dk1"/>
                  </a:solidFill>
                </a:rPr>
                <a:t>산출문서</a:t>
              </a:r>
            </a:p>
          </p:txBody>
        </p:sp>
        <p:sp>
          <p:nvSpPr>
            <p:cNvPr id="62" name="TextBox 15"/>
            <p:cNvSpPr txBox="1"/>
            <p:nvPr/>
          </p:nvSpPr>
          <p:spPr>
            <a:xfrm>
              <a:off x="9753280" y="4143991"/>
              <a:ext cx="1870275" cy="1750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en-US" altLang="ko-KR" sz="1200" b="1" dirty="0">
                  <a:solidFill>
                    <a:schemeClr val="dk1"/>
                  </a:solidFill>
                </a:rPr>
                <a:t>Retrofit2</a:t>
              </a:r>
              <a:r>
                <a:rPr lang="ko-KR" altLang="en-US" sz="1200" dirty="0">
                  <a:solidFill>
                    <a:schemeClr val="dk1"/>
                  </a:solidFill>
                </a:rPr>
                <a:t>라이브러리를 이용한 </a:t>
              </a:r>
              <a:r>
                <a:rPr lang="en-US" altLang="ko-KR" sz="1200" dirty="0">
                  <a:solidFill>
                    <a:schemeClr val="dk1"/>
                  </a:solidFill>
                </a:rPr>
                <a:t>HTTP</a:t>
              </a:r>
              <a:r>
                <a:rPr lang="ko-KR" altLang="en-US" sz="1200" dirty="0">
                  <a:solidFill>
                    <a:schemeClr val="dk1"/>
                  </a:solidFill>
                </a:rPr>
                <a:t>통신</a:t>
              </a: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en-US" altLang="ko-KR" sz="1200" b="1" dirty="0">
                  <a:solidFill>
                    <a:schemeClr val="dk1"/>
                  </a:solidFill>
                </a:rPr>
                <a:t>MySQL</a:t>
              </a:r>
              <a:r>
                <a:rPr lang="en-US" altLang="ko-KR" sz="1200" dirty="0">
                  <a:solidFill>
                    <a:schemeClr val="dk1"/>
                  </a:solidFill>
                </a:rPr>
                <a:t> </a:t>
              </a:r>
              <a:r>
                <a:rPr lang="ko-KR" altLang="en-US" sz="1200" dirty="0">
                  <a:solidFill>
                    <a:schemeClr val="dk1"/>
                  </a:solidFill>
                </a:rPr>
                <a:t>테이블 설계</a:t>
              </a: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en-US" altLang="ko-KR" sz="1200" b="1" dirty="0">
                  <a:solidFill>
                    <a:schemeClr val="dk1"/>
                  </a:solidFill>
                </a:rPr>
                <a:t>Flask</a:t>
              </a:r>
              <a:r>
                <a:rPr lang="ko-KR" altLang="en-US" sz="1200" dirty="0">
                  <a:solidFill>
                    <a:schemeClr val="dk1"/>
                  </a:solidFill>
                </a:rPr>
                <a:t>를 활용한 서버 구축 및 </a:t>
              </a:r>
              <a:r>
                <a:rPr lang="en-US" altLang="ko-KR" sz="1200" dirty="0">
                  <a:solidFill>
                    <a:schemeClr val="dk1"/>
                  </a:solidFill>
                </a:rPr>
                <a:t>DB </a:t>
              </a:r>
              <a:r>
                <a:rPr lang="ko-KR" altLang="en-US" sz="1200" dirty="0">
                  <a:solidFill>
                    <a:schemeClr val="dk1"/>
                  </a:solidFill>
                </a:rPr>
                <a:t>연결</a:t>
              </a:r>
            </a:p>
            <a:p>
              <a:pPr marL="171360" lvl="0" indent="-171360">
                <a:lnSpc>
                  <a:spcPct val="130000"/>
                </a:lnSpc>
                <a:buFont typeface="Wingdings"/>
                <a:buChar char="Ø"/>
                <a:defRPr/>
              </a:pPr>
              <a:r>
                <a:rPr lang="ko-KR" altLang="en-US" sz="1200" dirty="0">
                  <a:solidFill>
                    <a:schemeClr val="dk1"/>
                  </a:solidFill>
                </a:rPr>
                <a:t>관리자 페이지 </a:t>
              </a:r>
              <a:r>
                <a:rPr lang="en-US" altLang="ko-KR" sz="1200" b="1" dirty="0">
                  <a:solidFill>
                    <a:schemeClr val="dk1"/>
                  </a:solidFill>
                </a:rPr>
                <a:t>HTML/CSS </a:t>
              </a:r>
              <a:r>
                <a:rPr lang="ko-KR" altLang="en-US" sz="1200" dirty="0">
                  <a:solidFill>
                    <a:schemeClr val="dk1"/>
                  </a:solidFill>
                </a:rPr>
                <a:t>기능 구현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4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3473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마무리</a:t>
              </a:r>
              <a:endParaRPr lang="en-US" altLang="ko-KR" sz="2600" b="1" i="1" kern="0" dirty="0">
                <a:solidFill>
                  <a:schemeClr val="bg1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23731" y="3101226"/>
            <a:ext cx="734453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500" b="1" i="1" dirty="0">
                <a:solidFill>
                  <a:srgbClr val="0C2461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감사합니다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4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1565" y="325210"/>
            <a:ext cx="11458394" cy="6466115"/>
            <a:chOff x="464457" y="391886"/>
            <a:chExt cx="11359615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prstClr val="white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목차</a:t>
              </a:r>
              <a:endParaRPr lang="en-US" altLang="ko-KR" sz="2600" b="1" i="1" kern="0" dirty="0">
                <a:solidFill>
                  <a:prstClr val="white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73900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3600" b="1" i="1" dirty="0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선정 배경 </a:t>
              </a:r>
              <a:r>
                <a:rPr lang="en-US" altLang="ko-KR" sz="3600" b="1" i="1" dirty="0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&amp; </a:t>
              </a:r>
              <a:r>
                <a:rPr lang="ko-KR" altLang="en-US" sz="3600" b="1" i="1" dirty="0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필요성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3600" b="1" i="1" dirty="0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유사 서비스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3600" b="1" i="1" dirty="0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UI &amp;</a:t>
              </a:r>
              <a:r>
                <a:rPr lang="ko-KR" altLang="en-US" sz="3600" b="1" i="1" dirty="0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 시연 영상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3600" b="1" i="1" dirty="0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아키텍처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3600" b="1" i="1" kern="0" dirty="0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딥러닝 모델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3600" b="1" i="1" kern="0" dirty="0">
                  <a:solidFill>
                    <a:srgbClr val="0C246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Server &amp; DB</a:t>
              </a:r>
            </a:p>
            <a:p>
              <a:pPr algn="ctr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4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25210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선정배경 </a:t>
              </a:r>
              <a:r>
                <a:rPr lang="en-US" altLang="ko-KR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&amp; </a:t>
              </a:r>
              <a:r>
                <a:rPr lang="ko-KR" altLang="en-US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필요성</a:t>
              </a:r>
              <a:endParaRPr lang="en-US" altLang="ko-KR" sz="2600" b="1" i="1" kern="0" dirty="0">
                <a:solidFill>
                  <a:schemeClr val="bg1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8736" y="4245735"/>
            <a:ext cx="4905768" cy="226964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84024" y="6150062"/>
            <a:ext cx="5349240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algn="r">
              <a:defRPr/>
            </a:pP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특허청 </a:t>
            </a: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국내 키오스크 특허 출원 동향</a:t>
            </a: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algn="r">
              <a:defRPr/>
            </a:pP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한국소비자원 </a:t>
            </a: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221124 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키오스크 이용실태조사 보도자료</a:t>
            </a:r>
          </a:p>
          <a:p>
            <a:pPr algn="r">
              <a:defRPr/>
            </a:pPr>
            <a:endParaRPr lang="ko-KR" altLang="en-US" sz="1100" dirty="0"/>
          </a:p>
        </p:txBody>
      </p:sp>
      <p:pic>
        <p:nvPicPr>
          <p:cNvPr id="24" name="그림 23" descr="텍스트, 스크린샷, 라인, 그래프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1757" y="1445918"/>
            <a:ext cx="4379726" cy="2712927"/>
          </a:xfrm>
          <a:prstGeom prst="rect">
            <a:avLst/>
          </a:prstGeom>
        </p:spPr>
      </p:pic>
      <p:pic>
        <p:nvPicPr>
          <p:cNvPr id="2" name="그림 1" descr="텍스트, 번호, 스크린샷, 폰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5934" y="1445918"/>
            <a:ext cx="4977452" cy="2799817"/>
          </a:xfrm>
          <a:prstGeom prst="rect">
            <a:avLst/>
          </a:prstGeom>
        </p:spPr>
      </p:pic>
      <p:pic>
        <p:nvPicPr>
          <p:cNvPr id="3" name="그림 2" descr="텍스트, 스크린샷, 라인, 평행이(가) 표시된 사진  자동 생성된 설명">
            <a:extLst>
              <a:ext uri="{FF2B5EF4-FFF2-40B4-BE49-F238E27FC236}">
                <a16:creationId xmlns:a16="http://schemas.microsoft.com/office/drawing/2014/main" id="{B716F639-FD84-6D35-7B3A-40F34086AE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02848" y="4146667"/>
            <a:ext cx="4578682" cy="2289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4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25210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선정배경 </a:t>
              </a:r>
              <a:r>
                <a:rPr lang="en-US" altLang="ko-KR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&amp; </a:t>
              </a:r>
              <a:r>
                <a:rPr lang="ko-KR" altLang="en-US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필요성</a:t>
              </a:r>
              <a:endParaRPr lang="en-US" altLang="ko-KR" sz="2600" b="1" i="1" kern="0" dirty="0">
                <a:solidFill>
                  <a:schemeClr val="bg1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28284" y="6189598"/>
            <a:ext cx="5349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algn="r">
              <a:defRPr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한국소비자원 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221124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키오스크 이용실태조사 보도자료</a:t>
            </a:r>
          </a:p>
          <a:p>
            <a:pPr algn="r">
              <a:defRPr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신한은행 보도자료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아이티랩 - 시니어를 위한 신한은행 ATM, 직접 사용해봤습니다!">
            <a:extLst>
              <a:ext uri="{FF2B5EF4-FFF2-40B4-BE49-F238E27FC236}">
                <a16:creationId xmlns:a16="http://schemas.microsoft.com/office/drawing/2014/main" id="{CE793C10-A030-CD5C-DAA4-1F034C657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1" r="9887"/>
          <a:stretch/>
        </p:blipFill>
        <p:spPr bwMode="auto">
          <a:xfrm>
            <a:off x="7075043" y="2138430"/>
            <a:ext cx="4108956" cy="278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40ADE-7FAC-F4FA-0EF7-90DC352E6B51}"/>
              </a:ext>
            </a:extLst>
          </p:cNvPr>
          <p:cNvSpPr txBox="1"/>
          <p:nvPr/>
        </p:nvSpPr>
        <p:spPr>
          <a:xfrm>
            <a:off x="7604058" y="1741443"/>
            <a:ext cx="3543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신한은행 시니어 고객 맞춤형 </a:t>
            </a:r>
            <a:r>
              <a:rPr lang="en-US" altLang="ko-KR" sz="1400" dirty="0">
                <a:latin typeface="카페24 써라운드" panose="020F0800000000000000" pitchFamily="50" charset="-127"/>
                <a:ea typeface="카페24 써라운드" panose="020F0800000000000000" pitchFamily="50" charset="-127"/>
              </a:rPr>
              <a:t>ATM UI</a:t>
            </a:r>
            <a:endParaRPr lang="ko-KR" altLang="en-US" sz="1400" dirty="0">
              <a:latin typeface="카페24 써라운드" panose="020F0800000000000000" pitchFamily="50" charset="-127"/>
              <a:ea typeface="카페24 써라운드" panose="020F0800000000000000" pitchFamily="50" charset="-127"/>
            </a:endParaRPr>
          </a:p>
        </p:txBody>
      </p:sp>
      <p:pic>
        <p:nvPicPr>
          <p:cNvPr id="1030" name="Picture 6" descr="키오스크 KIOSK 식권 발매기 무인키오스크 카페 식당 매장 자동키오스크 주문 발권기 - 무인샵">
            <a:extLst>
              <a:ext uri="{FF2B5EF4-FFF2-40B4-BE49-F238E27FC236}">
                <a16:creationId xmlns:a16="http://schemas.microsoft.com/office/drawing/2014/main" id="{F8109517-DE20-C0FF-89BE-D59B1F253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09" y="1968247"/>
            <a:ext cx="4108956" cy="410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106C25-F14A-B21B-58EE-AE93D15FC6FC}"/>
              </a:ext>
            </a:extLst>
          </p:cNvPr>
          <p:cNvCxnSpPr>
            <a:cxnSpLocks/>
          </p:cNvCxnSpPr>
          <p:nvPr/>
        </p:nvCxnSpPr>
        <p:spPr>
          <a:xfrm>
            <a:off x="4149322" y="3429000"/>
            <a:ext cx="3650510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6FCFECAC-414A-9BD3-890A-2640C01A6EA0}"/>
              </a:ext>
            </a:extLst>
          </p:cNvPr>
          <p:cNvSpPr/>
          <p:nvPr/>
        </p:nvSpPr>
        <p:spPr>
          <a:xfrm>
            <a:off x="4071598" y="3349988"/>
            <a:ext cx="155448" cy="1478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FEB702-51F2-AC8D-6F5C-2FC49F8AC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56" y="5573307"/>
            <a:ext cx="5062506" cy="4212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3AECB5-DCC0-036F-F4B6-607483C7C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555" y="5024923"/>
            <a:ext cx="4706108" cy="540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4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25210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유사</a:t>
              </a:r>
              <a:r>
                <a:rPr lang="ko-KR" altLang="en-US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서비스</a:t>
              </a:r>
              <a:endParaRPr lang="en-US" altLang="ko-KR" sz="2600" b="1" i="1" kern="0" dirty="0">
                <a:solidFill>
                  <a:schemeClr val="bg1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9725" y="2126853"/>
            <a:ext cx="4943635" cy="367656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EB7C2B7-4806-D880-C0C1-02CA3FB8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40" y="2473646"/>
            <a:ext cx="5726446" cy="3396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B2C8EF-F991-C4E8-F05D-B8BAB391E6D1}"/>
              </a:ext>
            </a:extLst>
          </p:cNvPr>
          <p:cNvSpPr txBox="1"/>
          <p:nvPr/>
        </p:nvSpPr>
        <p:spPr>
          <a:xfrm>
            <a:off x="6516030" y="6309469"/>
            <a:ext cx="5349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‘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브릿지경제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’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뉴스기사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1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838164-C781-54F2-5E8A-4C7D85411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40" y="1809633"/>
            <a:ext cx="5269572" cy="899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4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25210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UI</a:t>
              </a:r>
              <a:r>
                <a:rPr lang="ko-KR" altLang="en-US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 </a:t>
              </a:r>
              <a:r>
                <a:rPr lang="en-US" altLang="ko-KR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&amp;</a:t>
              </a:r>
              <a:r>
                <a:rPr lang="ko-KR" altLang="en-US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 시연 영상</a:t>
              </a:r>
              <a:endParaRPr lang="en-US" altLang="ko-KR" sz="2600" b="1" i="1" kern="0" dirty="0">
                <a:solidFill>
                  <a:schemeClr val="bg1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646279" y="3468168"/>
            <a:ext cx="289944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white">
                    <a:lumMod val="65000"/>
                  </a:prstClr>
                </a:solidFill>
              </a:rPr>
              <a:t>영상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4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25210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UI</a:t>
              </a:r>
              <a:r>
                <a:rPr lang="ko-KR" altLang="en-US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 </a:t>
              </a:r>
              <a:r>
                <a:rPr lang="en-US" altLang="ko-KR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&amp;</a:t>
              </a:r>
              <a:r>
                <a:rPr lang="ko-KR" altLang="en-US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 </a:t>
              </a:r>
              <a:r>
                <a:rPr lang="ko-KR" altLang="en-US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시연 영상</a:t>
              </a:r>
              <a:endParaRPr lang="en-US" altLang="ko-KR" sz="2600" b="1" i="1" kern="0" dirty="0">
                <a:solidFill>
                  <a:schemeClr val="bg1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텍스트, 도표, 폰트, 스크린샷이(가) 표시된 사진&#10;&#10;자동 생성된 설명">
            <a:extLst>
              <a:ext uri="{FF2B5EF4-FFF2-40B4-BE49-F238E27FC236}">
                <a16:creationId xmlns:a16="http://schemas.microsoft.com/office/drawing/2014/main" id="{F4F2049C-34A5-3F6A-A326-797B96BBF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07" y="1254125"/>
            <a:ext cx="8495385" cy="5562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4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25210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아키</a:t>
              </a:r>
              <a:r>
                <a:rPr lang="ko-KR" altLang="en-US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텍처</a:t>
              </a:r>
              <a:endParaRPr lang="en-US" altLang="ko-KR" sz="2600" b="1" i="1" kern="0" dirty="0">
                <a:solidFill>
                  <a:schemeClr val="bg1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392947B6-1F6D-49B0-C4D5-9312FB16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90" y="1542779"/>
            <a:ext cx="8601807" cy="51119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7624" y="2886385"/>
            <a:ext cx="1380674" cy="801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4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25210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딥러닝 </a:t>
              </a:r>
              <a:r>
                <a:rPr lang="ko-KR" altLang="en-US" sz="2600" b="1" i="1" kern="0" dirty="0">
                  <a:solidFill>
                    <a:schemeClr val="bg1"/>
                  </a:solidFill>
                  <a:latin typeface="카페24 써라운드" panose="020F0800000000000000" pitchFamily="50" charset="-127"/>
                  <a:ea typeface="카페24 써라운드" panose="020F0800000000000000" pitchFamily="50" charset="-127"/>
                </a:rPr>
                <a:t>모델</a:t>
              </a:r>
              <a:endParaRPr lang="en-US" altLang="ko-KR" sz="2600" b="1" i="1" kern="0" dirty="0">
                <a:solidFill>
                  <a:schemeClr val="bg1"/>
                </a:solidFill>
                <a:latin typeface="카페24 써라운드" panose="020F0800000000000000" pitchFamily="50" charset="-127"/>
                <a:ea typeface="카페24 써라운드" panose="020F0800000000000000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66806" y="1655958"/>
            <a:ext cx="1066501" cy="375115"/>
          </a:xfrm>
          <a:prstGeom prst="rect">
            <a:avLst/>
          </a:prstGeom>
        </p:spPr>
      </p:pic>
      <p:pic>
        <p:nvPicPr>
          <p:cNvPr id="20" name="그림 19" descr="텍스트, 스크린샷, 폰트, 번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-2160"/>
          <a:stretch>
            <a:fillRect/>
          </a:stretch>
        </p:blipFill>
        <p:spPr>
          <a:xfrm>
            <a:off x="526885" y="1956532"/>
            <a:ext cx="6564250" cy="390419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7483" y="4089400"/>
            <a:ext cx="3254429" cy="247282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19675" y="1585527"/>
            <a:ext cx="3470043" cy="2472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400">
        <p:fade/>
      </p:transition>
    </mc:Fallback>
  </mc:AlternateContent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528</Words>
  <Application>Microsoft Office PowerPoint</Application>
  <PresentationFormat>와이드스크린</PresentationFormat>
  <Paragraphs>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카페24 써라운드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aischool185</cp:lastModifiedBy>
  <cp:revision>96</cp:revision>
  <dcterms:created xsi:type="dcterms:W3CDTF">2020-06-11T03:04:01Z</dcterms:created>
  <dcterms:modified xsi:type="dcterms:W3CDTF">2023-12-02T07:13:14Z</dcterms:modified>
  <cp:version/>
</cp:coreProperties>
</file>