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14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xfrm>
            <a:off x="6341888" y="9296400"/>
            <a:ext cx="314250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tif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hyperlink" Target="https://yts.am/api/v2/list_movies.json?sort_by=download_count" TargetMode="Externa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Vue.js (2)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Vue.js (2)</a:t>
            </a:r>
          </a:p>
        </p:txBody>
      </p:sp>
      <p:sp>
        <p:nvSpPr>
          <p:cNvPr id="120" name="강현태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강현태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roblem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Problem.</a:t>
            </a:r>
          </a:p>
        </p:txBody>
      </p:sp>
      <p:sp>
        <p:nvSpPr>
          <p:cNvPr id="195" name="Solution"/>
          <p:cNvSpPr txBox="1"/>
          <p:nvPr/>
        </p:nvSpPr>
        <p:spPr>
          <a:xfrm>
            <a:off x="5672613" y="2356380"/>
            <a:ext cx="1659574" cy="57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Solution</a:t>
            </a:r>
          </a:p>
        </p:txBody>
      </p:sp>
      <p:sp>
        <p:nvSpPr>
          <p:cNvPr id="196" name="ch.7"/>
          <p:cNvSpPr txBox="1"/>
          <p:nvPr/>
        </p:nvSpPr>
        <p:spPr>
          <a:xfrm>
            <a:off x="2371152" y="2202497"/>
            <a:ext cx="72420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ch.7</a:t>
            </a:r>
          </a:p>
        </p:txBody>
      </p:sp>
      <p:pic>
        <p:nvPicPr>
          <p:cNvPr id="19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753" y="4038455"/>
            <a:ext cx="5676901" cy="466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80150" y="4006705"/>
            <a:ext cx="6591300" cy="4546601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num이라는 data를 빼고,…"/>
          <p:cNvSpPr/>
          <p:nvPr/>
        </p:nvSpPr>
        <p:spPr>
          <a:xfrm>
            <a:off x="7369328" y="2430588"/>
            <a:ext cx="4115595" cy="1558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114" y="0"/>
                </a:moveTo>
                <a:cubicBezTo>
                  <a:pt x="3930" y="0"/>
                  <a:pt x="3781" y="394"/>
                  <a:pt x="3781" y="880"/>
                </a:cubicBezTo>
                <a:lnTo>
                  <a:pt x="3781" y="15055"/>
                </a:lnTo>
                <a:lnTo>
                  <a:pt x="0" y="21600"/>
                </a:lnTo>
                <a:lnTo>
                  <a:pt x="5607" y="17601"/>
                </a:lnTo>
                <a:lnTo>
                  <a:pt x="21267" y="17601"/>
                </a:lnTo>
                <a:cubicBezTo>
                  <a:pt x="21451" y="17601"/>
                  <a:pt x="21600" y="17207"/>
                  <a:pt x="21600" y="16721"/>
                </a:cubicBezTo>
                <a:lnTo>
                  <a:pt x="21600" y="880"/>
                </a:lnTo>
                <a:cubicBezTo>
                  <a:pt x="21600" y="394"/>
                  <a:pt x="21451" y="0"/>
                  <a:pt x="21267" y="0"/>
                </a:cubicBezTo>
                <a:lnTo>
                  <a:pt x="411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num이라는 data를 빼고,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number라는 props를 선언.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number를 대신 출력</a:t>
            </a:r>
          </a:p>
        </p:txBody>
      </p:sp>
      <p:sp>
        <p:nvSpPr>
          <p:cNvPr id="200" name="직사각형"/>
          <p:cNvSpPr/>
          <p:nvPr/>
        </p:nvSpPr>
        <p:spPr>
          <a:xfrm>
            <a:off x="3264653" y="4673734"/>
            <a:ext cx="895249" cy="315148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" name="직사각형"/>
          <p:cNvSpPr/>
          <p:nvPr/>
        </p:nvSpPr>
        <p:spPr>
          <a:xfrm>
            <a:off x="9386053" y="4610234"/>
            <a:ext cx="1302741" cy="315148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2" name="직사각형"/>
          <p:cNvSpPr/>
          <p:nvPr/>
        </p:nvSpPr>
        <p:spPr>
          <a:xfrm>
            <a:off x="1740653" y="5689734"/>
            <a:ext cx="1170829" cy="315148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" name="직사각형"/>
          <p:cNvSpPr/>
          <p:nvPr/>
        </p:nvSpPr>
        <p:spPr>
          <a:xfrm>
            <a:off x="8090653" y="5842134"/>
            <a:ext cx="1170829" cy="315148"/>
          </a:xfrm>
          <a:prstGeom prst="rect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4" name="직사각형"/>
          <p:cNvSpPr/>
          <p:nvPr/>
        </p:nvSpPr>
        <p:spPr>
          <a:xfrm>
            <a:off x="6795253" y="4991234"/>
            <a:ext cx="2185589" cy="315148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omponen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Component.</a:t>
            </a:r>
          </a:p>
        </p:txBody>
      </p:sp>
      <p:sp>
        <p:nvSpPr>
          <p:cNvPr id="207" name="props.…"/>
          <p:cNvSpPr txBox="1"/>
          <p:nvPr/>
        </p:nvSpPr>
        <p:spPr>
          <a:xfrm>
            <a:off x="7319942" y="2302974"/>
            <a:ext cx="1784605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props</a:t>
            </a:r>
            <a:r>
              <a:t>.</a:t>
            </a:r>
          </a:p>
          <a:p>
            <a:pPr/>
            <a:r>
              <a:t>(</a:t>
            </a:r>
            <a:r>
              <a:rPr>
                <a:solidFill>
                  <a:srgbClr val="FF0000"/>
                </a:solidFill>
              </a:rPr>
              <a:t>prop</a:t>
            </a:r>
            <a:r>
              <a:t>ertie</a:t>
            </a:r>
            <a:r>
              <a:rPr>
                <a:solidFill>
                  <a:srgbClr val="FF0000"/>
                </a:solidFill>
              </a:rPr>
              <a:t>s</a:t>
            </a:r>
            <a:r>
              <a:t>)</a:t>
            </a:r>
          </a:p>
        </p:txBody>
      </p:sp>
      <p:pic>
        <p:nvPicPr>
          <p:cNvPr id="20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07908" y="3700600"/>
            <a:ext cx="4988984" cy="407960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209" name="상위 컴포넌트"/>
          <p:cNvSpPr txBox="1"/>
          <p:nvPr/>
        </p:nvSpPr>
        <p:spPr>
          <a:xfrm>
            <a:off x="5611926" y="3759977"/>
            <a:ext cx="1780948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상위 컴포넌트</a:t>
            </a:r>
          </a:p>
        </p:txBody>
      </p:sp>
      <p:sp>
        <p:nvSpPr>
          <p:cNvPr id="210" name="하위컴포넌트"/>
          <p:cNvSpPr txBox="1"/>
          <p:nvPr/>
        </p:nvSpPr>
        <p:spPr>
          <a:xfrm>
            <a:off x="5654293" y="7275259"/>
            <a:ext cx="169621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하위컴포넌트</a:t>
            </a:r>
          </a:p>
        </p:txBody>
      </p:sp>
      <p:sp>
        <p:nvSpPr>
          <p:cNvPr id="211" name="event."/>
          <p:cNvSpPr txBox="1"/>
          <p:nvPr/>
        </p:nvSpPr>
        <p:spPr>
          <a:xfrm>
            <a:off x="4633988" y="2487124"/>
            <a:ext cx="99547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event</a:t>
            </a:r>
            <a:r>
              <a:t>.</a:t>
            </a:r>
          </a:p>
        </p:txBody>
      </p:sp>
      <p:sp>
        <p:nvSpPr>
          <p:cNvPr id="212" name="VS"/>
          <p:cNvSpPr txBox="1"/>
          <p:nvPr/>
        </p:nvSpPr>
        <p:spPr>
          <a:xfrm>
            <a:off x="6250330" y="2487124"/>
            <a:ext cx="50414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roblem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Problem.</a:t>
            </a:r>
          </a:p>
        </p:txBody>
      </p:sp>
      <p:sp>
        <p:nvSpPr>
          <p:cNvPr id="215" name="버튼은 만들었다! 버튼을 누르면 값이 출력되야 하지 않겠나..?…"/>
          <p:cNvSpPr txBox="1"/>
          <p:nvPr/>
        </p:nvSpPr>
        <p:spPr>
          <a:xfrm>
            <a:off x="1647228" y="2098740"/>
            <a:ext cx="9710345" cy="1088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/>
            </a:pPr>
            <a:r>
              <a:t>버튼은 만들었다! 버튼을 누르면 값이 출력되야 하지 않겠나..?</a:t>
            </a:r>
          </a:p>
          <a:p>
            <a:pPr>
              <a:defRPr sz="3100"/>
            </a:pPr>
            <a:r>
              <a:t>H0W?</a:t>
            </a:r>
          </a:p>
        </p:txBody>
      </p:sp>
      <p:pic>
        <p:nvPicPr>
          <p:cNvPr id="21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7545" y="3267560"/>
            <a:ext cx="6169709" cy="877345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calculator"/>
          <p:cNvSpPr/>
          <p:nvPr/>
        </p:nvSpPr>
        <p:spPr>
          <a:xfrm>
            <a:off x="8525771" y="5290171"/>
            <a:ext cx="1510740" cy="8773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calculator</a:t>
            </a:r>
          </a:p>
        </p:txBody>
      </p:sp>
      <p:sp>
        <p:nvSpPr>
          <p:cNvPr id="218" name="screen"/>
          <p:cNvSpPr/>
          <p:nvPr/>
        </p:nvSpPr>
        <p:spPr>
          <a:xfrm>
            <a:off x="7237366" y="6602830"/>
            <a:ext cx="1510741" cy="8773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screen</a:t>
            </a:r>
          </a:p>
        </p:txBody>
      </p:sp>
      <p:sp>
        <p:nvSpPr>
          <p:cNvPr id="219" name="numpad"/>
          <p:cNvSpPr/>
          <p:nvPr/>
        </p:nvSpPr>
        <p:spPr>
          <a:xfrm>
            <a:off x="10135063" y="6602830"/>
            <a:ext cx="1510740" cy="8773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numpad</a:t>
            </a:r>
          </a:p>
        </p:txBody>
      </p:sp>
      <p:sp>
        <p:nvSpPr>
          <p:cNvPr id="220" name="button-number"/>
          <p:cNvSpPr/>
          <p:nvPr/>
        </p:nvSpPr>
        <p:spPr>
          <a:xfrm>
            <a:off x="9149801" y="7996315"/>
            <a:ext cx="1510740" cy="8773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button-number</a:t>
            </a:r>
          </a:p>
        </p:txBody>
      </p:sp>
      <p:sp>
        <p:nvSpPr>
          <p:cNvPr id="221" name="button-number"/>
          <p:cNvSpPr/>
          <p:nvPr/>
        </p:nvSpPr>
        <p:spPr>
          <a:xfrm>
            <a:off x="11173855" y="7996315"/>
            <a:ext cx="1510740" cy="8773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button-number</a:t>
            </a:r>
          </a:p>
        </p:txBody>
      </p:sp>
      <p:sp>
        <p:nvSpPr>
          <p:cNvPr id="222" name="선"/>
          <p:cNvSpPr/>
          <p:nvPr/>
        </p:nvSpPr>
        <p:spPr>
          <a:xfrm flipH="1">
            <a:off x="8081099" y="6158535"/>
            <a:ext cx="1100308" cy="4406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3" name="선"/>
          <p:cNvSpPr/>
          <p:nvPr/>
        </p:nvSpPr>
        <p:spPr>
          <a:xfrm>
            <a:off x="9181407" y="6158535"/>
            <a:ext cx="1507213" cy="42762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" name="선"/>
          <p:cNvSpPr/>
          <p:nvPr/>
        </p:nvSpPr>
        <p:spPr>
          <a:xfrm flipH="1">
            <a:off x="9906049" y="7470727"/>
            <a:ext cx="1012442" cy="5207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" name="선"/>
          <p:cNvSpPr/>
          <p:nvPr/>
        </p:nvSpPr>
        <p:spPr>
          <a:xfrm>
            <a:off x="10902791" y="7476091"/>
            <a:ext cx="1009127" cy="51003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" name="root"/>
          <p:cNvSpPr/>
          <p:nvPr/>
        </p:nvSpPr>
        <p:spPr>
          <a:xfrm>
            <a:off x="2174625" y="5506729"/>
            <a:ext cx="1510740" cy="8773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root</a:t>
            </a:r>
          </a:p>
        </p:txBody>
      </p:sp>
      <p:sp>
        <p:nvSpPr>
          <p:cNvPr id="227" name="button-number"/>
          <p:cNvSpPr/>
          <p:nvPr/>
        </p:nvSpPr>
        <p:spPr>
          <a:xfrm>
            <a:off x="1189363" y="6900215"/>
            <a:ext cx="1510741" cy="8773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button-number</a:t>
            </a:r>
          </a:p>
        </p:txBody>
      </p:sp>
      <p:sp>
        <p:nvSpPr>
          <p:cNvPr id="228" name="button-number"/>
          <p:cNvSpPr/>
          <p:nvPr/>
        </p:nvSpPr>
        <p:spPr>
          <a:xfrm>
            <a:off x="3213417" y="6900215"/>
            <a:ext cx="1510740" cy="8773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button-number</a:t>
            </a:r>
          </a:p>
        </p:txBody>
      </p:sp>
      <p:sp>
        <p:nvSpPr>
          <p:cNvPr id="229" name="선"/>
          <p:cNvSpPr/>
          <p:nvPr/>
        </p:nvSpPr>
        <p:spPr>
          <a:xfrm flipH="1">
            <a:off x="1945610" y="6374627"/>
            <a:ext cx="1012442" cy="5207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" name="선"/>
          <p:cNvSpPr/>
          <p:nvPr/>
        </p:nvSpPr>
        <p:spPr>
          <a:xfrm>
            <a:off x="2942354" y="6379990"/>
            <a:ext cx="1009126" cy="51003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" name="root"/>
          <p:cNvSpPr/>
          <p:nvPr/>
        </p:nvSpPr>
        <p:spPr>
          <a:xfrm>
            <a:off x="8525771" y="4217935"/>
            <a:ext cx="1510740" cy="8773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root</a:t>
            </a:r>
          </a:p>
        </p:txBody>
      </p:sp>
      <p:sp>
        <p:nvSpPr>
          <p:cNvPr id="232" name="선"/>
          <p:cNvSpPr/>
          <p:nvPr/>
        </p:nvSpPr>
        <p:spPr>
          <a:xfrm>
            <a:off x="9316680" y="5074964"/>
            <a:ext cx="1" cy="25938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3" name="화살표"/>
          <p:cNvSpPr/>
          <p:nvPr/>
        </p:nvSpPr>
        <p:spPr>
          <a:xfrm>
            <a:off x="5470567" y="5191728"/>
            <a:ext cx="1270001" cy="206013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4" name="…"/>
          <p:cNvSpPr txBox="1"/>
          <p:nvPr/>
        </p:nvSpPr>
        <p:spPr>
          <a:xfrm>
            <a:off x="10680882" y="8204458"/>
            <a:ext cx="41910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235" name="일단 props부터 해보자!"/>
          <p:cNvSpPr txBox="1"/>
          <p:nvPr/>
        </p:nvSpPr>
        <p:spPr>
          <a:xfrm>
            <a:off x="4580805" y="7709385"/>
            <a:ext cx="3049525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일단 props부터 해보자!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143" y="2069980"/>
            <a:ext cx="6811018" cy="7650471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Componen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Component.</a:t>
            </a:r>
          </a:p>
        </p:txBody>
      </p:sp>
      <p:sp>
        <p:nvSpPr>
          <p:cNvPr id="239" name="calculator"/>
          <p:cNvSpPr/>
          <p:nvPr/>
        </p:nvSpPr>
        <p:spPr>
          <a:xfrm>
            <a:off x="8525771" y="5290171"/>
            <a:ext cx="1510740" cy="8773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calculator</a:t>
            </a:r>
          </a:p>
        </p:txBody>
      </p:sp>
      <p:sp>
        <p:nvSpPr>
          <p:cNvPr id="240" name="screen"/>
          <p:cNvSpPr/>
          <p:nvPr/>
        </p:nvSpPr>
        <p:spPr>
          <a:xfrm>
            <a:off x="7237366" y="6602830"/>
            <a:ext cx="1510741" cy="8773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screen</a:t>
            </a:r>
          </a:p>
        </p:txBody>
      </p:sp>
      <p:sp>
        <p:nvSpPr>
          <p:cNvPr id="241" name="numpad"/>
          <p:cNvSpPr/>
          <p:nvPr/>
        </p:nvSpPr>
        <p:spPr>
          <a:xfrm>
            <a:off x="10135063" y="6602830"/>
            <a:ext cx="1510740" cy="8773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numpad</a:t>
            </a:r>
          </a:p>
        </p:txBody>
      </p:sp>
      <p:sp>
        <p:nvSpPr>
          <p:cNvPr id="242" name="button-number"/>
          <p:cNvSpPr/>
          <p:nvPr/>
        </p:nvSpPr>
        <p:spPr>
          <a:xfrm>
            <a:off x="9149801" y="7996315"/>
            <a:ext cx="1510740" cy="8773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button-number</a:t>
            </a:r>
          </a:p>
        </p:txBody>
      </p:sp>
      <p:sp>
        <p:nvSpPr>
          <p:cNvPr id="243" name="button-number"/>
          <p:cNvSpPr/>
          <p:nvPr/>
        </p:nvSpPr>
        <p:spPr>
          <a:xfrm>
            <a:off x="11173855" y="7996315"/>
            <a:ext cx="1510740" cy="8773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button-number</a:t>
            </a:r>
          </a:p>
        </p:txBody>
      </p:sp>
      <p:sp>
        <p:nvSpPr>
          <p:cNvPr id="244" name="선"/>
          <p:cNvSpPr/>
          <p:nvPr/>
        </p:nvSpPr>
        <p:spPr>
          <a:xfrm flipH="1">
            <a:off x="8081099" y="6158535"/>
            <a:ext cx="1100308" cy="4406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5" name="선"/>
          <p:cNvSpPr/>
          <p:nvPr/>
        </p:nvSpPr>
        <p:spPr>
          <a:xfrm>
            <a:off x="9181407" y="6158535"/>
            <a:ext cx="1507213" cy="42762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6" name="선"/>
          <p:cNvSpPr/>
          <p:nvPr/>
        </p:nvSpPr>
        <p:spPr>
          <a:xfrm flipH="1">
            <a:off x="9906049" y="7470727"/>
            <a:ext cx="1012442" cy="5207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7" name="선"/>
          <p:cNvSpPr/>
          <p:nvPr/>
        </p:nvSpPr>
        <p:spPr>
          <a:xfrm>
            <a:off x="10902791" y="7476091"/>
            <a:ext cx="1009127" cy="51003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" name="root"/>
          <p:cNvSpPr/>
          <p:nvPr/>
        </p:nvSpPr>
        <p:spPr>
          <a:xfrm>
            <a:off x="8525771" y="4217935"/>
            <a:ext cx="1510740" cy="8773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root</a:t>
            </a:r>
          </a:p>
        </p:txBody>
      </p:sp>
      <p:sp>
        <p:nvSpPr>
          <p:cNvPr id="249" name="선"/>
          <p:cNvSpPr/>
          <p:nvPr/>
        </p:nvSpPr>
        <p:spPr>
          <a:xfrm>
            <a:off x="9316680" y="5074964"/>
            <a:ext cx="1" cy="25938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0" name="…"/>
          <p:cNvSpPr txBox="1"/>
          <p:nvPr/>
        </p:nvSpPr>
        <p:spPr>
          <a:xfrm>
            <a:off x="10680882" y="8204458"/>
            <a:ext cx="41910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251" name="직사각형"/>
          <p:cNvSpPr/>
          <p:nvPr/>
        </p:nvSpPr>
        <p:spPr>
          <a:xfrm>
            <a:off x="226162" y="2082653"/>
            <a:ext cx="6752979" cy="918622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2" name="직사각형"/>
          <p:cNvSpPr/>
          <p:nvPr/>
        </p:nvSpPr>
        <p:spPr>
          <a:xfrm>
            <a:off x="226162" y="3302501"/>
            <a:ext cx="6752979" cy="1461793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3" name="직사각형"/>
          <p:cNvSpPr/>
          <p:nvPr/>
        </p:nvSpPr>
        <p:spPr>
          <a:xfrm>
            <a:off x="215875" y="5031595"/>
            <a:ext cx="6752980" cy="1054321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4" name="직사각형"/>
          <p:cNvSpPr/>
          <p:nvPr/>
        </p:nvSpPr>
        <p:spPr>
          <a:xfrm>
            <a:off x="242481" y="6240891"/>
            <a:ext cx="6720341" cy="3408915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cxnSp>
        <p:nvCxnSpPr>
          <p:cNvPr id="255" name="연결선"/>
          <p:cNvCxnSpPr>
            <a:stCxn id="240" idx="0"/>
            <a:endCxn id="239" idx="0"/>
          </p:cNvCxnSpPr>
          <p:nvPr/>
        </p:nvCxnSpPr>
        <p:spPr>
          <a:xfrm flipV="1">
            <a:off x="7992736" y="5728843"/>
            <a:ext cx="1288405" cy="1312660"/>
          </a:xfrm>
          <a:prstGeom prst="straightConnector1">
            <a:avLst/>
          </a:prstGeom>
          <a:ln w="76200" cap="rnd">
            <a:solidFill>
              <a:srgbClr val="FF0000"/>
            </a:solidFill>
            <a:miter lim="400000"/>
            <a:headEnd type="triangle"/>
          </a:ln>
        </p:spPr>
      </p:cxnSp>
      <p:sp>
        <p:nvSpPr>
          <p:cNvPr id="266" name="연결선"/>
          <p:cNvSpPr/>
          <p:nvPr/>
        </p:nvSpPr>
        <p:spPr>
          <a:xfrm>
            <a:off x="10199985" y="485610"/>
            <a:ext cx="1150360" cy="843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5" fill="norm" stroke="1" extrusionOk="0">
                <a:moveTo>
                  <a:pt x="0" y="15041"/>
                </a:moveTo>
                <a:cubicBezTo>
                  <a:pt x="6088" y="-5395"/>
                  <a:pt x="13288" y="-5007"/>
                  <a:pt x="21600" y="16205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67" name="연결선"/>
          <p:cNvSpPr/>
          <p:nvPr/>
        </p:nvSpPr>
        <p:spPr>
          <a:xfrm>
            <a:off x="11371321" y="456239"/>
            <a:ext cx="1237776" cy="893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46" fill="norm" stroke="1" extrusionOk="0">
                <a:moveTo>
                  <a:pt x="0" y="16246"/>
                </a:moveTo>
                <a:cubicBezTo>
                  <a:pt x="8528" y="-4262"/>
                  <a:pt x="15728" y="-5354"/>
                  <a:pt x="21600" y="1297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68" name="연결선"/>
          <p:cNvSpPr/>
          <p:nvPr/>
        </p:nvSpPr>
        <p:spPr>
          <a:xfrm>
            <a:off x="10205446" y="1271586"/>
            <a:ext cx="1173617" cy="1756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9336" y="15949"/>
                  <a:pt x="2136" y="8749"/>
                  <a:pt x="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69" name="연결선"/>
          <p:cNvSpPr/>
          <p:nvPr/>
        </p:nvSpPr>
        <p:spPr>
          <a:xfrm>
            <a:off x="11365718" y="1171238"/>
            <a:ext cx="1240603" cy="1872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1625" y="16374"/>
                  <a:pt x="18825" y="9174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cxnSp>
        <p:nvCxnSpPr>
          <p:cNvPr id="260" name="연결선"/>
          <p:cNvCxnSpPr>
            <a:stCxn id="242" idx="0"/>
            <a:endCxn id="241" idx="0"/>
          </p:cNvCxnSpPr>
          <p:nvPr/>
        </p:nvCxnSpPr>
        <p:spPr>
          <a:xfrm flipV="1">
            <a:off x="9905170" y="7041502"/>
            <a:ext cx="985264" cy="1393486"/>
          </a:xfrm>
          <a:prstGeom prst="straightConnector1">
            <a:avLst/>
          </a:prstGeom>
          <a:ln w="101600" cap="rnd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</p:cxnSp>
      <p:cxnSp>
        <p:nvCxnSpPr>
          <p:cNvPr id="261" name="연결선"/>
          <p:cNvCxnSpPr>
            <a:stCxn id="241" idx="0"/>
            <a:endCxn id="243" idx="0"/>
          </p:cNvCxnSpPr>
          <p:nvPr/>
        </p:nvCxnSpPr>
        <p:spPr>
          <a:xfrm>
            <a:off x="10890433" y="7041502"/>
            <a:ext cx="1038792" cy="1393486"/>
          </a:xfrm>
          <a:prstGeom prst="straightConnector1">
            <a:avLst/>
          </a:prstGeom>
          <a:ln w="101600" cap="rnd">
            <a:solidFill>
              <a:srgbClr val="FF0000"/>
            </a:solidFill>
            <a:miter lim="400000"/>
            <a:tailEnd type="triangle"/>
          </a:ln>
        </p:spPr>
      </p:cxnSp>
      <p:sp>
        <p:nvSpPr>
          <p:cNvPr id="262" name="expression"/>
          <p:cNvSpPr txBox="1"/>
          <p:nvPr/>
        </p:nvSpPr>
        <p:spPr>
          <a:xfrm>
            <a:off x="6940554" y="5617760"/>
            <a:ext cx="170017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expression</a:t>
            </a:r>
          </a:p>
        </p:txBody>
      </p:sp>
      <p:sp>
        <p:nvSpPr>
          <p:cNvPr id="263" name="number(1)"/>
          <p:cNvSpPr txBox="1"/>
          <p:nvPr/>
        </p:nvSpPr>
        <p:spPr>
          <a:xfrm>
            <a:off x="8834735" y="7195700"/>
            <a:ext cx="158160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number(1)</a:t>
            </a:r>
          </a:p>
        </p:txBody>
      </p:sp>
      <p:sp>
        <p:nvSpPr>
          <p:cNvPr id="264" name="number(9)"/>
          <p:cNvSpPr txBox="1"/>
          <p:nvPr/>
        </p:nvSpPr>
        <p:spPr>
          <a:xfrm>
            <a:off x="11364522" y="7195700"/>
            <a:ext cx="158160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number(9)</a:t>
            </a:r>
          </a:p>
        </p:txBody>
      </p:sp>
      <p:sp>
        <p:nvSpPr>
          <p:cNvPr id="265" name="ch.8"/>
          <p:cNvSpPr txBox="1"/>
          <p:nvPr/>
        </p:nvSpPr>
        <p:spPr>
          <a:xfrm>
            <a:off x="711230" y="1265218"/>
            <a:ext cx="72420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ch.8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omponen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Component.</a:t>
            </a:r>
          </a:p>
        </p:txBody>
      </p:sp>
      <p:sp>
        <p:nvSpPr>
          <p:cNvPr id="272" name="calculator"/>
          <p:cNvSpPr/>
          <p:nvPr/>
        </p:nvSpPr>
        <p:spPr>
          <a:xfrm>
            <a:off x="5680190" y="4291722"/>
            <a:ext cx="1510741" cy="8773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calculator</a:t>
            </a:r>
          </a:p>
        </p:txBody>
      </p:sp>
      <p:sp>
        <p:nvSpPr>
          <p:cNvPr id="273" name="screen"/>
          <p:cNvSpPr/>
          <p:nvPr/>
        </p:nvSpPr>
        <p:spPr>
          <a:xfrm>
            <a:off x="3043880" y="5878954"/>
            <a:ext cx="1510740" cy="8773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screen</a:t>
            </a:r>
          </a:p>
        </p:txBody>
      </p:sp>
      <p:sp>
        <p:nvSpPr>
          <p:cNvPr id="274" name="numpad"/>
          <p:cNvSpPr/>
          <p:nvPr/>
        </p:nvSpPr>
        <p:spPr>
          <a:xfrm>
            <a:off x="8400257" y="5878954"/>
            <a:ext cx="1510741" cy="8773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numpad</a:t>
            </a:r>
          </a:p>
        </p:txBody>
      </p:sp>
      <p:sp>
        <p:nvSpPr>
          <p:cNvPr id="275" name="button-number"/>
          <p:cNvSpPr/>
          <p:nvPr/>
        </p:nvSpPr>
        <p:spPr>
          <a:xfrm>
            <a:off x="7502359" y="7961068"/>
            <a:ext cx="1510741" cy="8773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button-number</a:t>
            </a:r>
          </a:p>
        </p:txBody>
      </p:sp>
      <p:sp>
        <p:nvSpPr>
          <p:cNvPr id="276" name="button-number"/>
          <p:cNvSpPr/>
          <p:nvPr/>
        </p:nvSpPr>
        <p:spPr>
          <a:xfrm>
            <a:off x="9526413" y="7961068"/>
            <a:ext cx="1510741" cy="8773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button-number</a:t>
            </a:r>
          </a:p>
        </p:txBody>
      </p:sp>
      <p:sp>
        <p:nvSpPr>
          <p:cNvPr id="277" name="선"/>
          <p:cNvSpPr/>
          <p:nvPr/>
        </p:nvSpPr>
        <p:spPr>
          <a:xfrm flipH="1">
            <a:off x="4388202" y="5160086"/>
            <a:ext cx="1947625" cy="6368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8" name="선"/>
          <p:cNvSpPr/>
          <p:nvPr/>
        </p:nvSpPr>
        <p:spPr>
          <a:xfrm>
            <a:off x="6335827" y="5160085"/>
            <a:ext cx="2394506" cy="6336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9" name="선"/>
          <p:cNvSpPr/>
          <p:nvPr/>
        </p:nvSpPr>
        <p:spPr>
          <a:xfrm flipH="1">
            <a:off x="8251782" y="6746851"/>
            <a:ext cx="931903" cy="125152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0" name="선"/>
          <p:cNvSpPr/>
          <p:nvPr/>
        </p:nvSpPr>
        <p:spPr>
          <a:xfrm>
            <a:off x="9167986" y="6752215"/>
            <a:ext cx="1031260" cy="124116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1" name="root"/>
          <p:cNvSpPr/>
          <p:nvPr/>
        </p:nvSpPr>
        <p:spPr>
          <a:xfrm>
            <a:off x="5680190" y="3219486"/>
            <a:ext cx="1510741" cy="8773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root</a:t>
            </a:r>
          </a:p>
        </p:txBody>
      </p:sp>
      <p:sp>
        <p:nvSpPr>
          <p:cNvPr id="282" name="선"/>
          <p:cNvSpPr/>
          <p:nvPr/>
        </p:nvSpPr>
        <p:spPr>
          <a:xfrm>
            <a:off x="6471100" y="4076515"/>
            <a:ext cx="1" cy="25938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3" name="…"/>
          <p:cNvSpPr txBox="1"/>
          <p:nvPr/>
        </p:nvSpPr>
        <p:spPr>
          <a:xfrm>
            <a:off x="9033441" y="8169210"/>
            <a:ext cx="41910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  <p:cxnSp>
        <p:nvCxnSpPr>
          <p:cNvPr id="284" name="연결선"/>
          <p:cNvCxnSpPr>
            <a:stCxn id="273" idx="0"/>
            <a:endCxn id="272" idx="0"/>
          </p:cNvCxnSpPr>
          <p:nvPr/>
        </p:nvCxnSpPr>
        <p:spPr>
          <a:xfrm flipV="1">
            <a:off x="3799250" y="4730394"/>
            <a:ext cx="2636311" cy="1587233"/>
          </a:xfrm>
          <a:prstGeom prst="straightConnector1">
            <a:avLst/>
          </a:prstGeom>
          <a:ln w="76200" cap="rnd">
            <a:solidFill>
              <a:srgbClr val="FF0000"/>
            </a:solidFill>
            <a:miter lim="400000"/>
            <a:headEnd type="triangle"/>
          </a:ln>
        </p:spPr>
      </p:cxnSp>
      <p:cxnSp>
        <p:nvCxnSpPr>
          <p:cNvPr id="285" name="연결선"/>
          <p:cNvCxnSpPr>
            <a:stCxn id="275" idx="0"/>
            <a:endCxn id="274" idx="0"/>
          </p:cNvCxnSpPr>
          <p:nvPr/>
        </p:nvCxnSpPr>
        <p:spPr>
          <a:xfrm flipV="1">
            <a:off x="8257729" y="6317626"/>
            <a:ext cx="897899" cy="2082115"/>
          </a:xfrm>
          <a:prstGeom prst="straightConnector1">
            <a:avLst/>
          </a:prstGeom>
          <a:ln w="101600" cap="rnd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</p:cxnSp>
      <p:cxnSp>
        <p:nvCxnSpPr>
          <p:cNvPr id="286" name="연결선"/>
          <p:cNvCxnSpPr>
            <a:stCxn id="274" idx="0"/>
            <a:endCxn id="276" idx="0"/>
          </p:cNvCxnSpPr>
          <p:nvPr/>
        </p:nvCxnSpPr>
        <p:spPr>
          <a:xfrm>
            <a:off x="9155627" y="6317626"/>
            <a:ext cx="1126157" cy="2082115"/>
          </a:xfrm>
          <a:prstGeom prst="straightConnector1">
            <a:avLst/>
          </a:prstGeom>
          <a:ln w="101600" cap="rnd">
            <a:solidFill>
              <a:srgbClr val="FF0000"/>
            </a:solidFill>
            <a:miter lim="400000"/>
            <a:tailEnd type="triangle"/>
          </a:ln>
        </p:spPr>
      </p:cxnSp>
      <p:sp>
        <p:nvSpPr>
          <p:cNvPr id="287" name="expression"/>
          <p:cNvSpPr txBox="1"/>
          <p:nvPr/>
        </p:nvSpPr>
        <p:spPr>
          <a:xfrm>
            <a:off x="4094974" y="4619311"/>
            <a:ext cx="170017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expression</a:t>
            </a:r>
          </a:p>
        </p:txBody>
      </p:sp>
      <p:sp>
        <p:nvSpPr>
          <p:cNvPr id="288" name="number(1)"/>
          <p:cNvSpPr txBox="1"/>
          <p:nvPr/>
        </p:nvSpPr>
        <p:spPr>
          <a:xfrm>
            <a:off x="7099930" y="6471824"/>
            <a:ext cx="158160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number(1)</a:t>
            </a:r>
          </a:p>
        </p:txBody>
      </p:sp>
      <p:sp>
        <p:nvSpPr>
          <p:cNvPr id="289" name="number(9)"/>
          <p:cNvSpPr txBox="1"/>
          <p:nvPr/>
        </p:nvSpPr>
        <p:spPr>
          <a:xfrm>
            <a:off x="9629716" y="6471824"/>
            <a:ext cx="158160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number(9)</a:t>
            </a:r>
          </a:p>
        </p:txBody>
      </p:sp>
      <p:sp>
        <p:nvSpPr>
          <p:cNvPr id="290" name="solution.…"/>
          <p:cNvSpPr txBox="1"/>
          <p:nvPr/>
        </p:nvSpPr>
        <p:spPr>
          <a:xfrm>
            <a:off x="5712575" y="2028400"/>
            <a:ext cx="1445972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solution.</a:t>
            </a:r>
          </a:p>
          <a:p>
            <a:pPr/>
            <a:r>
              <a:t>event</a:t>
            </a:r>
          </a:p>
        </p:txBody>
      </p:sp>
      <p:cxnSp>
        <p:nvCxnSpPr>
          <p:cNvPr id="291" name="연결선"/>
          <p:cNvCxnSpPr>
            <a:stCxn id="274" idx="0"/>
            <a:endCxn id="272" idx="0"/>
          </p:cNvCxnSpPr>
          <p:nvPr/>
        </p:nvCxnSpPr>
        <p:spPr>
          <a:xfrm flipH="1" flipV="1">
            <a:off x="6435560" y="4730394"/>
            <a:ext cx="2720068" cy="1587233"/>
          </a:xfrm>
          <a:prstGeom prst="straightConnector1">
            <a:avLst/>
          </a:prstGeom>
          <a:ln w="101600" cap="rnd">
            <a:solidFill>
              <a:srgbClr val="0000FF"/>
            </a:solidFill>
            <a:miter lim="400000"/>
            <a:tailEnd type="triangle"/>
          </a:ln>
        </p:spPr>
      </p:cxnSp>
      <p:cxnSp>
        <p:nvCxnSpPr>
          <p:cNvPr id="292" name="연결선"/>
          <p:cNvCxnSpPr>
            <a:stCxn id="276" idx="0"/>
            <a:endCxn id="274" idx="0"/>
          </p:cNvCxnSpPr>
          <p:nvPr/>
        </p:nvCxnSpPr>
        <p:spPr>
          <a:xfrm flipH="1" flipV="1">
            <a:off x="9155627" y="6317626"/>
            <a:ext cx="1126157" cy="2082115"/>
          </a:xfrm>
          <a:prstGeom prst="straightConnector1">
            <a:avLst/>
          </a:prstGeom>
          <a:ln w="101600" cap="rnd">
            <a:solidFill>
              <a:srgbClr val="0000FF"/>
            </a:solidFill>
            <a:miter lim="400000"/>
            <a:tailEnd type="triangle"/>
          </a:ln>
        </p:spPr>
      </p:cxnSp>
      <p:cxnSp>
        <p:nvCxnSpPr>
          <p:cNvPr id="293" name="연결선"/>
          <p:cNvCxnSpPr>
            <a:stCxn id="275" idx="0"/>
            <a:endCxn id="274" idx="0"/>
          </p:cNvCxnSpPr>
          <p:nvPr/>
        </p:nvCxnSpPr>
        <p:spPr>
          <a:xfrm flipV="1">
            <a:off x="8257729" y="6317626"/>
            <a:ext cx="897899" cy="2082115"/>
          </a:xfrm>
          <a:prstGeom prst="straightConnector1">
            <a:avLst/>
          </a:prstGeom>
          <a:ln w="101600" cap="rnd">
            <a:solidFill>
              <a:srgbClr val="0000FF"/>
            </a:solidFill>
            <a:miter lim="400000"/>
            <a:tailEnd type="triangle"/>
          </a:ln>
        </p:spPr>
      </p:cxnSp>
      <p:sp>
        <p:nvSpPr>
          <p:cNvPr id="294" name="입력된수"/>
          <p:cNvSpPr txBox="1"/>
          <p:nvPr/>
        </p:nvSpPr>
        <p:spPr>
          <a:xfrm>
            <a:off x="8138372" y="4769101"/>
            <a:ext cx="11689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pPr/>
            <a:r>
              <a:t>입력된수</a:t>
            </a:r>
          </a:p>
        </p:txBody>
      </p:sp>
      <p:sp>
        <p:nvSpPr>
          <p:cNvPr id="295" name="입력된수"/>
          <p:cNvSpPr txBox="1"/>
          <p:nvPr/>
        </p:nvSpPr>
        <p:spPr>
          <a:xfrm>
            <a:off x="8658537" y="7773653"/>
            <a:ext cx="11689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pPr/>
            <a:r>
              <a:t>입력된수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omponen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Component.</a:t>
            </a:r>
          </a:p>
        </p:txBody>
      </p:sp>
      <p:sp>
        <p:nvSpPr>
          <p:cNvPr id="298" name="solution.…"/>
          <p:cNvSpPr txBox="1"/>
          <p:nvPr/>
        </p:nvSpPr>
        <p:spPr>
          <a:xfrm>
            <a:off x="5712575" y="2028400"/>
            <a:ext cx="1445972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solution.</a:t>
            </a:r>
          </a:p>
          <a:p>
            <a:pPr/>
            <a:r>
              <a:t>event</a:t>
            </a:r>
          </a:p>
        </p:txBody>
      </p:sp>
      <p:sp>
        <p:nvSpPr>
          <p:cNvPr id="299" name="부모는 이벤트핸들러를 등록!…"/>
          <p:cNvSpPr txBox="1"/>
          <p:nvPr/>
        </p:nvSpPr>
        <p:spPr>
          <a:xfrm>
            <a:off x="4627029" y="3001550"/>
            <a:ext cx="3617063" cy="879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부모</a:t>
            </a:r>
            <a:r>
              <a:t>는 이벤트핸들러를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등록</a:t>
            </a:r>
            <a:r>
              <a:t>!</a:t>
            </a:r>
          </a:p>
          <a:p>
            <a:pP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자식</a:t>
            </a:r>
            <a:r>
              <a:t>은 이벤트를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발생</a:t>
            </a:r>
            <a:r>
              <a:t>!</a:t>
            </a:r>
          </a:p>
        </p:txBody>
      </p:sp>
      <p:sp>
        <p:nvSpPr>
          <p:cNvPr id="300" name="부모"/>
          <p:cNvSpPr txBox="1"/>
          <p:nvPr/>
        </p:nvSpPr>
        <p:spPr>
          <a:xfrm>
            <a:off x="3032973" y="4597400"/>
            <a:ext cx="7734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부모</a:t>
            </a:r>
          </a:p>
        </p:txBody>
      </p:sp>
      <p:sp>
        <p:nvSpPr>
          <p:cNvPr id="301" name="자식"/>
          <p:cNvSpPr txBox="1"/>
          <p:nvPr/>
        </p:nvSpPr>
        <p:spPr>
          <a:xfrm>
            <a:off x="9744878" y="4597400"/>
            <a:ext cx="7734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자식</a:t>
            </a:r>
          </a:p>
        </p:txBody>
      </p:sp>
      <p:sp>
        <p:nvSpPr>
          <p:cNvPr id="302" name="&lt;부모&gt;…"/>
          <p:cNvSpPr txBox="1"/>
          <p:nvPr/>
        </p:nvSpPr>
        <p:spPr>
          <a:xfrm>
            <a:off x="585349" y="5488081"/>
            <a:ext cx="6511138" cy="1273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&lt;부모&gt;</a:t>
            </a:r>
          </a:p>
          <a:p>
            <a:pPr lvl="1" algn="l"/>
            <a:r>
              <a:t>&lt;자식 v-on:이벤트명=“이벤트처리함수”&gt;&lt;/자식&gt;</a:t>
            </a:r>
          </a:p>
          <a:p>
            <a:pPr algn="l"/>
            <a:r>
              <a:t>&lt;/부모&gt;</a:t>
            </a:r>
          </a:p>
        </p:txBody>
      </p:sp>
      <p:sp>
        <p:nvSpPr>
          <p:cNvPr id="303" name="this.$emit(‘이벤트명’,파라미터들);"/>
          <p:cNvSpPr txBox="1"/>
          <p:nvPr/>
        </p:nvSpPr>
        <p:spPr>
          <a:xfrm>
            <a:off x="7917526" y="5881682"/>
            <a:ext cx="4428135" cy="48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this.$emit(‘이벤트명’,파라미터들);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omponen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Component.</a:t>
            </a:r>
          </a:p>
        </p:txBody>
      </p:sp>
      <p:sp>
        <p:nvSpPr>
          <p:cNvPr id="306" name="solution.…"/>
          <p:cNvSpPr txBox="1"/>
          <p:nvPr/>
        </p:nvSpPr>
        <p:spPr>
          <a:xfrm>
            <a:off x="5712575" y="2028400"/>
            <a:ext cx="1445972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solution.</a:t>
            </a:r>
          </a:p>
          <a:p>
            <a:pPr/>
            <a:r>
              <a:t>event</a:t>
            </a:r>
          </a:p>
        </p:txBody>
      </p:sp>
      <p:sp>
        <p:nvSpPr>
          <p:cNvPr id="307" name="numpad"/>
          <p:cNvSpPr/>
          <p:nvPr/>
        </p:nvSpPr>
        <p:spPr>
          <a:xfrm>
            <a:off x="10122582" y="4718257"/>
            <a:ext cx="1510741" cy="8773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numpad</a:t>
            </a:r>
          </a:p>
        </p:txBody>
      </p:sp>
      <p:sp>
        <p:nvSpPr>
          <p:cNvPr id="308" name="button-number"/>
          <p:cNvSpPr/>
          <p:nvPr/>
        </p:nvSpPr>
        <p:spPr>
          <a:xfrm>
            <a:off x="9224684" y="6800370"/>
            <a:ext cx="1510741" cy="8773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button-number</a:t>
            </a:r>
          </a:p>
        </p:txBody>
      </p:sp>
      <p:sp>
        <p:nvSpPr>
          <p:cNvPr id="309" name="button-number"/>
          <p:cNvSpPr/>
          <p:nvPr/>
        </p:nvSpPr>
        <p:spPr>
          <a:xfrm>
            <a:off x="11248738" y="6800370"/>
            <a:ext cx="1510741" cy="8773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button-number</a:t>
            </a:r>
          </a:p>
        </p:txBody>
      </p:sp>
      <p:sp>
        <p:nvSpPr>
          <p:cNvPr id="310" name="선"/>
          <p:cNvSpPr/>
          <p:nvPr/>
        </p:nvSpPr>
        <p:spPr>
          <a:xfrm flipH="1">
            <a:off x="9974107" y="5586154"/>
            <a:ext cx="931904" cy="125152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1" name="선"/>
          <p:cNvSpPr/>
          <p:nvPr/>
        </p:nvSpPr>
        <p:spPr>
          <a:xfrm>
            <a:off x="10890311" y="5591518"/>
            <a:ext cx="1031260" cy="124116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2" name="…"/>
          <p:cNvSpPr txBox="1"/>
          <p:nvPr/>
        </p:nvSpPr>
        <p:spPr>
          <a:xfrm>
            <a:off x="10755766" y="7008513"/>
            <a:ext cx="41910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  <p:cxnSp>
        <p:nvCxnSpPr>
          <p:cNvPr id="313" name="연결선"/>
          <p:cNvCxnSpPr>
            <a:stCxn id="308" idx="0"/>
            <a:endCxn id="307" idx="0"/>
          </p:cNvCxnSpPr>
          <p:nvPr/>
        </p:nvCxnSpPr>
        <p:spPr>
          <a:xfrm flipV="1">
            <a:off x="9980054" y="5156929"/>
            <a:ext cx="897899" cy="2082114"/>
          </a:xfrm>
          <a:prstGeom prst="straightConnector1">
            <a:avLst/>
          </a:prstGeom>
          <a:ln w="101600" cap="rnd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</p:cxnSp>
      <p:cxnSp>
        <p:nvCxnSpPr>
          <p:cNvPr id="314" name="연결선"/>
          <p:cNvCxnSpPr>
            <a:stCxn id="307" idx="0"/>
            <a:endCxn id="309" idx="0"/>
          </p:cNvCxnSpPr>
          <p:nvPr/>
        </p:nvCxnSpPr>
        <p:spPr>
          <a:xfrm>
            <a:off x="10877952" y="5156929"/>
            <a:ext cx="1126157" cy="2082114"/>
          </a:xfrm>
          <a:prstGeom prst="straightConnector1">
            <a:avLst/>
          </a:prstGeom>
          <a:ln w="101600" cap="rnd">
            <a:solidFill>
              <a:srgbClr val="FF0000"/>
            </a:solidFill>
            <a:miter lim="400000"/>
            <a:tailEnd type="triangle"/>
          </a:ln>
        </p:spPr>
      </p:cxnSp>
      <p:sp>
        <p:nvSpPr>
          <p:cNvPr id="315" name="number(1)"/>
          <p:cNvSpPr txBox="1"/>
          <p:nvPr/>
        </p:nvSpPr>
        <p:spPr>
          <a:xfrm>
            <a:off x="8822255" y="5311127"/>
            <a:ext cx="158160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number(1)</a:t>
            </a:r>
          </a:p>
        </p:txBody>
      </p:sp>
      <p:sp>
        <p:nvSpPr>
          <p:cNvPr id="316" name="number(9)"/>
          <p:cNvSpPr txBox="1"/>
          <p:nvPr/>
        </p:nvSpPr>
        <p:spPr>
          <a:xfrm>
            <a:off x="11352042" y="5311127"/>
            <a:ext cx="158160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number(9)</a:t>
            </a:r>
          </a:p>
        </p:txBody>
      </p:sp>
      <p:cxnSp>
        <p:nvCxnSpPr>
          <p:cNvPr id="317" name="연결선"/>
          <p:cNvCxnSpPr>
            <a:stCxn id="309" idx="0"/>
            <a:endCxn id="307" idx="0"/>
          </p:cNvCxnSpPr>
          <p:nvPr/>
        </p:nvCxnSpPr>
        <p:spPr>
          <a:xfrm flipH="1" flipV="1">
            <a:off x="10877952" y="5156929"/>
            <a:ext cx="1126157" cy="2082114"/>
          </a:xfrm>
          <a:prstGeom prst="straightConnector1">
            <a:avLst/>
          </a:prstGeom>
          <a:ln w="101600" cap="rnd">
            <a:solidFill>
              <a:srgbClr val="0000FF"/>
            </a:solidFill>
            <a:miter lim="400000"/>
            <a:tailEnd type="triangle"/>
          </a:ln>
        </p:spPr>
      </p:cxnSp>
      <p:cxnSp>
        <p:nvCxnSpPr>
          <p:cNvPr id="318" name="연결선"/>
          <p:cNvCxnSpPr>
            <a:stCxn id="308" idx="0"/>
            <a:endCxn id="307" idx="0"/>
          </p:cNvCxnSpPr>
          <p:nvPr/>
        </p:nvCxnSpPr>
        <p:spPr>
          <a:xfrm flipV="1">
            <a:off x="9980054" y="5156929"/>
            <a:ext cx="897899" cy="2082114"/>
          </a:xfrm>
          <a:prstGeom prst="straightConnector1">
            <a:avLst/>
          </a:prstGeom>
          <a:ln w="101600" cap="rnd">
            <a:solidFill>
              <a:srgbClr val="0000FF"/>
            </a:solidFill>
            <a:miter lim="400000"/>
            <a:tailEnd type="triangle"/>
          </a:ln>
        </p:spPr>
      </p:cxnSp>
      <p:sp>
        <p:nvSpPr>
          <p:cNvPr id="319" name="입력된수"/>
          <p:cNvSpPr txBox="1"/>
          <p:nvPr/>
        </p:nvSpPr>
        <p:spPr>
          <a:xfrm>
            <a:off x="10380862" y="6612956"/>
            <a:ext cx="11689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pPr/>
            <a:r>
              <a:t>입력된수</a:t>
            </a:r>
          </a:p>
        </p:txBody>
      </p:sp>
      <p:pic>
        <p:nvPicPr>
          <p:cNvPr id="32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953" y="3943273"/>
            <a:ext cx="8505418" cy="4529705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ch.9"/>
          <p:cNvSpPr txBox="1"/>
          <p:nvPr/>
        </p:nvSpPr>
        <p:spPr>
          <a:xfrm>
            <a:off x="851203" y="2703127"/>
            <a:ext cx="72420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ch.9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omponen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Component.</a:t>
            </a:r>
          </a:p>
        </p:txBody>
      </p:sp>
      <p:sp>
        <p:nvSpPr>
          <p:cNvPr id="324" name="solution.…"/>
          <p:cNvSpPr txBox="1"/>
          <p:nvPr/>
        </p:nvSpPr>
        <p:spPr>
          <a:xfrm>
            <a:off x="5712575" y="2028400"/>
            <a:ext cx="1445972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solution.</a:t>
            </a:r>
          </a:p>
          <a:p>
            <a:pPr/>
            <a:r>
              <a:t>event</a:t>
            </a:r>
          </a:p>
        </p:txBody>
      </p:sp>
      <p:sp>
        <p:nvSpPr>
          <p:cNvPr id="325" name="calculator"/>
          <p:cNvSpPr/>
          <p:nvPr/>
        </p:nvSpPr>
        <p:spPr>
          <a:xfrm>
            <a:off x="8445489" y="4788058"/>
            <a:ext cx="1510741" cy="8773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calculator</a:t>
            </a:r>
          </a:p>
        </p:txBody>
      </p:sp>
      <p:sp>
        <p:nvSpPr>
          <p:cNvPr id="326" name="numpad"/>
          <p:cNvSpPr/>
          <p:nvPr/>
        </p:nvSpPr>
        <p:spPr>
          <a:xfrm>
            <a:off x="11165556" y="6375291"/>
            <a:ext cx="1510740" cy="8773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numpad</a:t>
            </a:r>
          </a:p>
        </p:txBody>
      </p:sp>
      <p:sp>
        <p:nvSpPr>
          <p:cNvPr id="327" name="선"/>
          <p:cNvSpPr/>
          <p:nvPr/>
        </p:nvSpPr>
        <p:spPr>
          <a:xfrm>
            <a:off x="9101126" y="5656422"/>
            <a:ext cx="2394506" cy="6336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cxnSp>
        <p:nvCxnSpPr>
          <p:cNvPr id="328" name="연결선"/>
          <p:cNvCxnSpPr>
            <a:stCxn id="326" idx="0"/>
            <a:endCxn id="325" idx="0"/>
          </p:cNvCxnSpPr>
          <p:nvPr/>
        </p:nvCxnSpPr>
        <p:spPr>
          <a:xfrm flipH="1" flipV="1">
            <a:off x="9200859" y="5226730"/>
            <a:ext cx="2720068" cy="1587234"/>
          </a:xfrm>
          <a:prstGeom prst="straightConnector1">
            <a:avLst/>
          </a:prstGeom>
          <a:ln w="101600" cap="rnd">
            <a:solidFill>
              <a:srgbClr val="0000FF"/>
            </a:solidFill>
            <a:miter lim="400000"/>
            <a:tailEnd type="triangle"/>
          </a:ln>
        </p:spPr>
      </p:cxnSp>
      <p:sp>
        <p:nvSpPr>
          <p:cNvPr id="329" name="입력된수"/>
          <p:cNvSpPr txBox="1"/>
          <p:nvPr/>
        </p:nvSpPr>
        <p:spPr>
          <a:xfrm>
            <a:off x="10903671" y="5265437"/>
            <a:ext cx="11689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pPr/>
            <a:r>
              <a:t>입력된수</a:t>
            </a:r>
          </a:p>
        </p:txBody>
      </p:sp>
      <p:pic>
        <p:nvPicPr>
          <p:cNvPr id="33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820" y="7203581"/>
            <a:ext cx="7704377" cy="215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6501" y="2456761"/>
            <a:ext cx="5056387" cy="4588536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ch.9"/>
          <p:cNvSpPr txBox="1"/>
          <p:nvPr/>
        </p:nvSpPr>
        <p:spPr>
          <a:xfrm>
            <a:off x="571257" y="1837417"/>
            <a:ext cx="72420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ch.9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실습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실습1</a:t>
            </a:r>
          </a:p>
        </p:txBody>
      </p:sp>
      <p:sp>
        <p:nvSpPr>
          <p:cNvPr id="335" name="1. ch9를 webpack으로 프로젝트를 만든후,…"/>
          <p:cNvSpPr txBox="1"/>
          <p:nvPr/>
        </p:nvSpPr>
        <p:spPr>
          <a:xfrm>
            <a:off x="3498415" y="2347884"/>
            <a:ext cx="7653354" cy="1667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1. ch9를 webpack으로 프로젝트를 만든후,</a:t>
            </a:r>
          </a:p>
          <a:p>
            <a:pPr algn="l"/>
            <a:r>
              <a:t>(vue-cli를 이용해서 자동으로 만들것)</a:t>
            </a:r>
          </a:p>
          <a:p>
            <a:pPr algn="l"/>
            <a:r>
              <a:t>싱글 컴포넌트 파일로 나누어 만들것.</a:t>
            </a:r>
          </a:p>
          <a:p>
            <a:pPr algn="l"/>
            <a:r>
              <a:t>각 컴포넌트를 *.vue파일로 만들라는 것.</a:t>
            </a:r>
          </a:p>
        </p:txBody>
      </p:sp>
      <p:sp>
        <p:nvSpPr>
          <p:cNvPr id="336" name="2. 1에서 만든 결과를 실행시켜 screen컴포넌트에…"/>
          <p:cNvSpPr txBox="1"/>
          <p:nvPr/>
        </p:nvSpPr>
        <p:spPr>
          <a:xfrm>
            <a:off x="3530252" y="4574733"/>
            <a:ext cx="6667226" cy="1667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2. 1에서 만든 결과를 실행시켜 screen컴포넌트에</a:t>
            </a:r>
          </a:p>
          <a:p>
            <a:pPr algn="l"/>
            <a:r>
              <a:t>키보드로 특정값을 입력하고 아무 버튼을 누르면 원래값으로 돌아온다.</a:t>
            </a:r>
          </a:p>
          <a:p>
            <a:pPr algn="l"/>
            <a:r>
              <a:t>이를 키보드입력을 해도 값이 바뀌게 수정할것.</a:t>
            </a:r>
          </a:p>
        </p:txBody>
      </p:sp>
      <p:sp>
        <p:nvSpPr>
          <p:cNvPr id="337" name="calculator"/>
          <p:cNvSpPr/>
          <p:nvPr/>
        </p:nvSpPr>
        <p:spPr>
          <a:xfrm>
            <a:off x="6812702" y="6668339"/>
            <a:ext cx="1510741" cy="8773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calculator</a:t>
            </a:r>
          </a:p>
        </p:txBody>
      </p:sp>
      <p:sp>
        <p:nvSpPr>
          <p:cNvPr id="338" name="screen"/>
          <p:cNvSpPr/>
          <p:nvPr/>
        </p:nvSpPr>
        <p:spPr>
          <a:xfrm>
            <a:off x="4176392" y="8255571"/>
            <a:ext cx="1510740" cy="8773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screen</a:t>
            </a:r>
          </a:p>
        </p:txBody>
      </p:sp>
      <p:sp>
        <p:nvSpPr>
          <p:cNvPr id="339" name="선"/>
          <p:cNvSpPr/>
          <p:nvPr/>
        </p:nvSpPr>
        <p:spPr>
          <a:xfrm flipH="1">
            <a:off x="5520714" y="7536702"/>
            <a:ext cx="1947625" cy="6368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cxnSp>
        <p:nvCxnSpPr>
          <p:cNvPr id="340" name="연결선"/>
          <p:cNvCxnSpPr>
            <a:stCxn id="338" idx="0"/>
            <a:endCxn id="337" idx="0"/>
          </p:cNvCxnSpPr>
          <p:nvPr/>
        </p:nvCxnSpPr>
        <p:spPr>
          <a:xfrm flipV="1">
            <a:off x="4931762" y="7107011"/>
            <a:ext cx="2636311" cy="1587233"/>
          </a:xfrm>
          <a:prstGeom prst="straightConnector1">
            <a:avLst/>
          </a:prstGeom>
          <a:ln w="76200" cap="rnd">
            <a:solidFill>
              <a:srgbClr val="0000FF"/>
            </a:solidFill>
            <a:miter lim="400000"/>
            <a:tailEnd type="triangle"/>
          </a:ln>
        </p:spPr>
      </p:cxnSp>
      <p:sp>
        <p:nvSpPr>
          <p:cNvPr id="341" name="키보드로…"/>
          <p:cNvSpPr txBox="1"/>
          <p:nvPr/>
        </p:nvSpPr>
        <p:spPr>
          <a:xfrm>
            <a:off x="4704892" y="6982330"/>
            <a:ext cx="125364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0000FF"/>
                </a:solidFill>
              </a:defRPr>
            </a:pPr>
            <a:r>
              <a:t>키보드로</a:t>
            </a:r>
          </a:p>
          <a:p>
            <a:pPr>
              <a:defRPr>
                <a:solidFill>
                  <a:srgbClr val="0000FF"/>
                </a:solidFill>
              </a:defRPr>
            </a:pPr>
            <a:r>
              <a:t>입력된값</a:t>
            </a:r>
          </a:p>
        </p:txBody>
      </p:sp>
      <p:sp>
        <p:nvSpPr>
          <p:cNvPr id="342" name="hint."/>
          <p:cNvSpPr txBox="1"/>
          <p:nvPr/>
        </p:nvSpPr>
        <p:spPr>
          <a:xfrm>
            <a:off x="3622376" y="6672760"/>
            <a:ext cx="74645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hint.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omponen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Component.</a:t>
            </a:r>
          </a:p>
        </p:txBody>
      </p:sp>
      <p:sp>
        <p:nvSpPr>
          <p:cNvPr id="345" name="아무나 안가르쳐주는 필살기..."/>
          <p:cNvSpPr txBox="1"/>
          <p:nvPr/>
        </p:nvSpPr>
        <p:spPr>
          <a:xfrm>
            <a:off x="4651502" y="2254073"/>
            <a:ext cx="3701797" cy="48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아무나 안가르쳐주는 필살기...</a:t>
            </a:r>
          </a:p>
        </p:txBody>
      </p:sp>
      <p:sp>
        <p:nvSpPr>
          <p:cNvPr id="346" name="Component =&gt; 재사용성."/>
          <p:cNvSpPr txBox="1"/>
          <p:nvPr/>
        </p:nvSpPr>
        <p:spPr>
          <a:xfrm>
            <a:off x="4051782" y="3485103"/>
            <a:ext cx="4901236" cy="645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/>
            </a:pPr>
            <a:r>
              <a:t>Component =&gt;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재사용성</a:t>
            </a:r>
            <a:r>
              <a:t>.</a:t>
            </a:r>
          </a:p>
        </p:txBody>
      </p:sp>
      <p:sp>
        <p:nvSpPr>
          <p:cNvPr id="347" name="한번쓴거 다시쓰고, 다시쓴거 나눠쓰고.…"/>
          <p:cNvSpPr txBox="1"/>
          <p:nvPr/>
        </p:nvSpPr>
        <p:spPr>
          <a:xfrm>
            <a:off x="4081830" y="5650789"/>
            <a:ext cx="4841140" cy="1273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한번쓴거 다시쓰고, 다시쓴거 </a:t>
            </a:r>
            <a:r>
              <a:rPr>
                <a:solidFill>
                  <a:srgbClr val="FF0000"/>
                </a:solidFill>
              </a:rPr>
              <a:t>나눠쓰고</a:t>
            </a:r>
            <a:r>
              <a:t>.</a:t>
            </a:r>
          </a:p>
          <a:p>
            <a:pPr/>
            <a:r>
              <a:rPr>
                <a:solidFill>
                  <a:srgbClr val="FF0000"/>
                </a:solidFill>
              </a:rPr>
              <a:t>나눠쓰고</a:t>
            </a:r>
            <a:r>
              <a:t>..</a:t>
            </a:r>
          </a:p>
          <a:p>
            <a:pP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나눠쓰고</a:t>
            </a:r>
            <a:r>
              <a:t>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</a:t>
            </a:r>
          </a:p>
        </p:txBody>
      </p:sp>
      <p:sp>
        <p:nvSpPr>
          <p:cNvPr id="123" name="DOM"/>
          <p:cNvSpPr txBox="1"/>
          <p:nvPr/>
        </p:nvSpPr>
        <p:spPr>
          <a:xfrm>
            <a:off x="2842442" y="2493815"/>
            <a:ext cx="1131037" cy="597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/>
            </a:lvl1pPr>
          </a:lstStyle>
          <a:p>
            <a:pPr/>
            <a:r>
              <a:t>DOM</a:t>
            </a:r>
          </a:p>
        </p:txBody>
      </p:sp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5484" y="3646399"/>
            <a:ext cx="4644953" cy="32210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1318" y="3646399"/>
            <a:ext cx="4644954" cy="322108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직사각형"/>
          <p:cNvSpPr/>
          <p:nvPr/>
        </p:nvSpPr>
        <p:spPr>
          <a:xfrm>
            <a:off x="9314243" y="4368800"/>
            <a:ext cx="2275811" cy="2302333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  <a:alpha val="1391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" name="사각형"/>
          <p:cNvSpPr/>
          <p:nvPr/>
        </p:nvSpPr>
        <p:spPr>
          <a:xfrm>
            <a:off x="10160730" y="5277691"/>
            <a:ext cx="1270001" cy="1270001"/>
          </a:xfrm>
          <a:prstGeom prst="rect">
            <a:avLst/>
          </a:prstGeom>
          <a:solidFill>
            <a:schemeClr val="accent1">
              <a:alpha val="4641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직사각형"/>
          <p:cNvSpPr/>
          <p:nvPr/>
        </p:nvSpPr>
        <p:spPr>
          <a:xfrm>
            <a:off x="7589725" y="4406168"/>
            <a:ext cx="987188" cy="941264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3370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직사각형"/>
          <p:cNvSpPr/>
          <p:nvPr/>
        </p:nvSpPr>
        <p:spPr>
          <a:xfrm>
            <a:off x="7225886" y="3963911"/>
            <a:ext cx="4546893" cy="2842071"/>
          </a:xfrm>
          <a:prstGeom prst="rect">
            <a:avLst/>
          </a:prstGeom>
          <a:solidFill>
            <a:schemeClr val="accent3">
              <a:alpha val="4079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Virtual DOM"/>
          <p:cNvSpPr txBox="1"/>
          <p:nvPr/>
        </p:nvSpPr>
        <p:spPr>
          <a:xfrm>
            <a:off x="7853827" y="2493815"/>
            <a:ext cx="2519935" cy="597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/>
            </a:lvl1pPr>
          </a:lstStyle>
          <a:p>
            <a:pPr/>
            <a:r>
              <a:t>Virtual DOM</a:t>
            </a:r>
          </a:p>
        </p:txBody>
      </p:sp>
      <p:sp>
        <p:nvSpPr>
          <p:cNvPr id="131" name="Virtual DOM의 구현체=…"/>
          <p:cNvSpPr txBox="1"/>
          <p:nvPr/>
        </p:nvSpPr>
        <p:spPr>
          <a:xfrm>
            <a:off x="2795651" y="7558243"/>
            <a:ext cx="7413499" cy="1120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/>
            </a:pPr>
            <a:r>
              <a:t>Virtual DOM의 구현체=</a:t>
            </a:r>
          </a:p>
          <a:p>
            <a:pPr>
              <a:defRPr sz="3100"/>
            </a:pPr>
            <a:r>
              <a:t>‘Vue 인스턴스’ 혹은 ‘컴포넌트(Component)’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omponen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Component.</a:t>
            </a:r>
          </a:p>
        </p:txBody>
      </p:sp>
      <p:sp>
        <p:nvSpPr>
          <p:cNvPr id="350" name="아무나 안가르쳐주는 필살기..."/>
          <p:cNvSpPr txBox="1"/>
          <p:nvPr/>
        </p:nvSpPr>
        <p:spPr>
          <a:xfrm>
            <a:off x="4651502" y="2254073"/>
            <a:ext cx="3701797" cy="48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아무나 안가르쳐주는 필살기...</a:t>
            </a:r>
          </a:p>
        </p:txBody>
      </p:sp>
      <p:sp>
        <p:nvSpPr>
          <p:cNvPr id="351" name="다른 사람들이 만든 컴포넌트를 퍼오자!"/>
          <p:cNvSpPr txBox="1"/>
          <p:nvPr/>
        </p:nvSpPr>
        <p:spPr>
          <a:xfrm>
            <a:off x="3157093" y="3548728"/>
            <a:ext cx="6690615" cy="645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/>
            </a:pPr>
            <a:r>
              <a:t>다른 사람들이 만든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컴포넌트를 퍼오자!</a:t>
            </a:r>
          </a:p>
        </p:txBody>
      </p:sp>
      <p:pic>
        <p:nvPicPr>
          <p:cNvPr id="35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34160" y="4490232"/>
            <a:ext cx="3701797" cy="3496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omponen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Component.</a:t>
            </a:r>
          </a:p>
        </p:txBody>
      </p:sp>
      <p:sp>
        <p:nvSpPr>
          <p:cNvPr id="355" name="조..졸라많다!"/>
          <p:cNvSpPr txBox="1"/>
          <p:nvPr/>
        </p:nvSpPr>
        <p:spPr>
          <a:xfrm>
            <a:off x="5659018" y="2254073"/>
            <a:ext cx="1686764" cy="48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조..졸라많다!</a:t>
            </a:r>
          </a:p>
        </p:txBody>
      </p:sp>
      <p:sp>
        <p:nvSpPr>
          <p:cNvPr id="356" name="https://github.com/vuejs/awesome-vue"/>
          <p:cNvSpPr txBox="1"/>
          <p:nvPr/>
        </p:nvSpPr>
        <p:spPr>
          <a:xfrm>
            <a:off x="3583178" y="2890240"/>
            <a:ext cx="583844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https://github.com/vuejs/awesome-vue</a:t>
            </a:r>
          </a:p>
        </p:txBody>
      </p:sp>
      <p:sp>
        <p:nvSpPr>
          <p:cNvPr id="357" name="https://gitlab.com/robcresswell/vue-material-design-icons"/>
          <p:cNvSpPr txBox="1"/>
          <p:nvPr/>
        </p:nvSpPr>
        <p:spPr>
          <a:xfrm>
            <a:off x="2196338" y="5358862"/>
            <a:ext cx="86121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https://gitlab.com/robcresswell/vue-material-design-icons</a:t>
            </a:r>
          </a:p>
        </p:txBody>
      </p:sp>
      <p:sp>
        <p:nvSpPr>
          <p:cNvPr id="358" name="그 중에서 material-icon을 사용할 수 있게 해주는 컴포넌트를 사용해보자!"/>
          <p:cNvSpPr txBox="1"/>
          <p:nvPr/>
        </p:nvSpPr>
        <p:spPr>
          <a:xfrm>
            <a:off x="1935734" y="4633620"/>
            <a:ext cx="9133333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그 중에서 material-icon을 사용할 수 있게 해주는 컴포넌트를 사용해보자!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omponen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Component.</a:t>
            </a:r>
          </a:p>
        </p:txBody>
      </p:sp>
      <p:pic>
        <p:nvPicPr>
          <p:cNvPr id="36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5876" y="2091914"/>
            <a:ext cx="8258977" cy="6810034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그냥 하란대로 하자."/>
          <p:cNvSpPr txBox="1"/>
          <p:nvPr/>
        </p:nvSpPr>
        <p:spPr>
          <a:xfrm>
            <a:off x="10175333" y="2114099"/>
            <a:ext cx="2477720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그냥 하란대로 하자.</a:t>
            </a:r>
          </a:p>
        </p:txBody>
      </p:sp>
      <p:sp>
        <p:nvSpPr>
          <p:cNvPr id="363" name="1. 설치"/>
          <p:cNvSpPr txBox="1"/>
          <p:nvPr/>
        </p:nvSpPr>
        <p:spPr>
          <a:xfrm>
            <a:off x="6572022" y="3017564"/>
            <a:ext cx="980543" cy="48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설치</a:t>
            </a:r>
          </a:p>
        </p:txBody>
      </p:sp>
      <p:sp>
        <p:nvSpPr>
          <p:cNvPr id="364" name="2. 컴포넌트에서 사용하는 css를 제일 상위 컴포넌트에 추가"/>
          <p:cNvSpPr txBox="1"/>
          <p:nvPr/>
        </p:nvSpPr>
        <p:spPr>
          <a:xfrm>
            <a:off x="5237073" y="4490232"/>
            <a:ext cx="7264300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컴포넌트에서 사용하는 css를 제일 상위 컴포넌트에 추가</a:t>
            </a:r>
          </a:p>
        </p:txBody>
      </p:sp>
      <p:sp>
        <p:nvSpPr>
          <p:cNvPr id="365" name="3. 등록.…"/>
          <p:cNvSpPr txBox="1"/>
          <p:nvPr/>
        </p:nvSpPr>
        <p:spPr>
          <a:xfrm>
            <a:off x="3401998" y="5659276"/>
            <a:ext cx="8618526" cy="1667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3. 등록.</a:t>
            </a:r>
          </a:p>
          <a:p>
            <a:pPr/>
            <a:r>
              <a:t>사용하고자 하는 컴포넌트 파일 내에서 선언해서 등록후 사용하던가(위)</a:t>
            </a:r>
          </a:p>
          <a:p>
            <a:pPr/>
            <a:r>
              <a:t>최상위 컴포넌트에서 선언하고 전역으로 등록후 사용하던가(아래)</a:t>
            </a:r>
          </a:p>
          <a:p>
            <a:pPr/>
            <a:r>
              <a:t>(예시는 menu아이콘을 선언하고 사용하는 예시임)</a:t>
            </a:r>
          </a:p>
        </p:txBody>
      </p:sp>
      <p:pic>
        <p:nvPicPr>
          <p:cNvPr id="366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166" y="8875309"/>
            <a:ext cx="8172389" cy="869789"/>
          </a:xfrm>
          <a:prstGeom prst="rect">
            <a:avLst/>
          </a:prstGeom>
          <a:ln w="12700">
            <a:miter lim="400000"/>
          </a:ln>
        </p:spPr>
      </p:pic>
      <p:sp>
        <p:nvSpPr>
          <p:cNvPr id="367" name="4. 사용."/>
          <p:cNvSpPr txBox="1"/>
          <p:nvPr/>
        </p:nvSpPr>
        <p:spPr>
          <a:xfrm>
            <a:off x="6885702" y="9067023"/>
            <a:ext cx="1065277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4. 사용.</a:t>
            </a:r>
          </a:p>
        </p:txBody>
      </p:sp>
      <p:sp>
        <p:nvSpPr>
          <p:cNvPr id="368" name="ch.11"/>
          <p:cNvSpPr txBox="1"/>
          <p:nvPr/>
        </p:nvSpPr>
        <p:spPr>
          <a:xfrm>
            <a:off x="469352" y="1461303"/>
            <a:ext cx="89367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ch.11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omponen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Component.</a:t>
            </a:r>
          </a:p>
        </p:txBody>
      </p:sp>
      <p:pic>
        <p:nvPicPr>
          <p:cNvPr id="37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6275" y="2084508"/>
            <a:ext cx="9230963" cy="5178103"/>
          </a:xfrm>
          <a:prstGeom prst="rect">
            <a:avLst/>
          </a:prstGeom>
          <a:ln w="12700">
            <a:miter lim="400000"/>
          </a:ln>
        </p:spPr>
      </p:pic>
      <p:sp>
        <p:nvSpPr>
          <p:cNvPr id="372" name="props에 넘기면 무엇을 하는지에 대한…"/>
          <p:cNvSpPr txBox="1"/>
          <p:nvPr/>
        </p:nvSpPr>
        <p:spPr>
          <a:xfrm>
            <a:off x="4101947" y="7668933"/>
            <a:ext cx="4800906" cy="87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props에 넘기면 무엇을 하는지에 대한</a:t>
            </a:r>
          </a:p>
          <a:p>
            <a:pPr/>
            <a:r>
              <a:t>명세까지 작성되어있다.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omponen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Component.</a:t>
            </a:r>
          </a:p>
        </p:txBody>
      </p:sp>
      <p:sp>
        <p:nvSpPr>
          <p:cNvPr id="375" name="서버에서 데이터를 받아오자!…"/>
          <p:cNvSpPr txBox="1"/>
          <p:nvPr/>
        </p:nvSpPr>
        <p:spPr>
          <a:xfrm>
            <a:off x="4693869" y="2019023"/>
            <a:ext cx="3617062" cy="854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서버에서 데이터를 받아오자!</a:t>
            </a:r>
          </a:p>
          <a:p>
            <a:pPr/>
            <a:r>
              <a:t>(AJAX)</a:t>
            </a:r>
          </a:p>
        </p:txBody>
      </p:sp>
      <p:sp>
        <p:nvSpPr>
          <p:cNvPr id="376" name="https://api.sunrise-sunset.org/json?lat=36.7201600&amp;lng=-4.4203400&amp;date=today"/>
          <p:cNvSpPr txBox="1"/>
          <p:nvPr/>
        </p:nvSpPr>
        <p:spPr>
          <a:xfrm>
            <a:off x="642467" y="3157462"/>
            <a:ext cx="1171986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https://api.sunrise-sunset.org/json?lat=36.7201600&amp;lng=-4.4203400&amp;date=today</a:t>
            </a:r>
          </a:p>
        </p:txBody>
      </p:sp>
      <p:sp>
        <p:nvSpPr>
          <p:cNvPr id="377" name="위도,경도에 따라서 일출,일몰 정보를 주는…"/>
          <p:cNvSpPr txBox="1"/>
          <p:nvPr/>
        </p:nvSpPr>
        <p:spPr>
          <a:xfrm>
            <a:off x="3519322" y="3902302"/>
            <a:ext cx="5966156" cy="879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위도,경도에 따라서 일출,일몰 정보를 주는 </a:t>
            </a:r>
          </a:p>
          <a:p>
            <a:pPr/>
            <a:r>
              <a:t>이런 API가 있다고 해보자!(인터넷에서 주워왔다)</a:t>
            </a:r>
          </a:p>
        </p:txBody>
      </p:sp>
      <p:sp>
        <p:nvSpPr>
          <p:cNvPr id="378" name="37.239952, 127.081793"/>
          <p:cNvSpPr txBox="1"/>
          <p:nvPr/>
        </p:nvSpPr>
        <p:spPr>
          <a:xfrm>
            <a:off x="5036284" y="8069106"/>
            <a:ext cx="2932232" cy="39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000"/>
              </a:lnSpc>
              <a:defRPr b="0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37.239952, 127.081793</a:t>
            </a:r>
          </a:p>
        </p:txBody>
      </p:sp>
      <p:sp>
        <p:nvSpPr>
          <p:cNvPr id="379" name="경희대학교의 정보를 띄울것이다!"/>
          <p:cNvSpPr txBox="1"/>
          <p:nvPr/>
        </p:nvSpPr>
        <p:spPr>
          <a:xfrm>
            <a:off x="4472584" y="8487561"/>
            <a:ext cx="4059632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경희대학교의 정보를 띄울것이다!</a:t>
            </a:r>
          </a:p>
        </p:txBody>
      </p:sp>
      <p:pic>
        <p:nvPicPr>
          <p:cNvPr id="38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6731" y="4805857"/>
            <a:ext cx="7327901" cy="2514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omponen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Component.</a:t>
            </a:r>
          </a:p>
        </p:txBody>
      </p:sp>
      <p:sp>
        <p:nvSpPr>
          <p:cNvPr id="383" name="서버에서 데이터를 받아오자!…"/>
          <p:cNvSpPr txBox="1"/>
          <p:nvPr/>
        </p:nvSpPr>
        <p:spPr>
          <a:xfrm>
            <a:off x="4693869" y="2019023"/>
            <a:ext cx="3617062" cy="854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서버에서 데이터를 받아오자!</a:t>
            </a:r>
          </a:p>
          <a:p>
            <a:pPr/>
            <a:r>
              <a:t>(AJAX)</a:t>
            </a:r>
          </a:p>
        </p:txBody>
      </p:sp>
      <p:sp>
        <p:nvSpPr>
          <p:cNvPr id="384" name="이전에 공부했던 jquery를 사용해도 된다.…"/>
          <p:cNvSpPr txBox="1"/>
          <p:nvPr/>
        </p:nvSpPr>
        <p:spPr>
          <a:xfrm>
            <a:off x="3893769" y="3387455"/>
            <a:ext cx="5217262" cy="1273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이전에 공부했던 jquery를 사용해도 된다.</a:t>
            </a:r>
          </a:p>
          <a:p>
            <a:pPr/>
            <a:r>
              <a:t>하지만, jquery는 ajax뿐만 아니라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다른기능들이 너무 많다.</a:t>
            </a:r>
          </a:p>
        </p:txBody>
      </p:sp>
      <p:sp>
        <p:nvSpPr>
          <p:cNvPr id="385" name="Axios라는 패키지를 사용해서 쉽게 ajax를 해보자."/>
          <p:cNvSpPr txBox="1"/>
          <p:nvPr/>
        </p:nvSpPr>
        <p:spPr>
          <a:xfrm>
            <a:off x="3382162" y="5308038"/>
            <a:ext cx="6240476" cy="48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Axios라는 패키지를 사용해서 쉽게 ajax를 해보자.</a:t>
            </a:r>
          </a:p>
        </p:txBody>
      </p:sp>
      <p:sp>
        <p:nvSpPr>
          <p:cNvPr id="386" name="npm install --save axios"/>
          <p:cNvSpPr txBox="1"/>
          <p:nvPr/>
        </p:nvSpPr>
        <p:spPr>
          <a:xfrm>
            <a:off x="4730470" y="7002496"/>
            <a:ext cx="354386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000"/>
              </a:lnSpc>
              <a:defRPr b="0" sz="1800">
                <a:solidFill>
                  <a:srgbClr val="7A7A7A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npm install --save axios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omponen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Component.</a:t>
            </a:r>
          </a:p>
        </p:txBody>
      </p:sp>
      <p:pic>
        <p:nvPicPr>
          <p:cNvPr id="38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5853" y="3335216"/>
            <a:ext cx="7010401" cy="4584701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위도와 경도, 날짜를 파라미터로…"/>
          <p:cNvSpPr txBox="1"/>
          <p:nvPr/>
        </p:nvSpPr>
        <p:spPr>
          <a:xfrm>
            <a:off x="7730963" y="4742217"/>
            <a:ext cx="5050537" cy="879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위도와 경도, 날짜를 파라미터로</a:t>
            </a:r>
          </a:p>
          <a:p>
            <a:pPr/>
            <a:r>
              <a:t>api을 호출하고, 결과를 .then()에서 처리</a:t>
            </a:r>
          </a:p>
        </p:txBody>
      </p:sp>
      <p:sp>
        <p:nvSpPr>
          <p:cNvPr id="391" name="ch12"/>
          <p:cNvSpPr txBox="1"/>
          <p:nvPr/>
        </p:nvSpPr>
        <p:spPr>
          <a:xfrm>
            <a:off x="1453359" y="2355797"/>
            <a:ext cx="80894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ch12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실습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실습2</a:t>
            </a:r>
          </a:p>
        </p:txBody>
      </p:sp>
      <p:pic>
        <p:nvPicPr>
          <p:cNvPr id="39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1997" y="3689178"/>
            <a:ext cx="9320806" cy="5527456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axios를 이용하여 다음 API를 get 메소드를 이용해 받아와…"/>
          <p:cNvSpPr txBox="1"/>
          <p:nvPr/>
        </p:nvSpPr>
        <p:spPr>
          <a:xfrm>
            <a:off x="1804365" y="2076720"/>
            <a:ext cx="9396070" cy="1248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axios를 이용하여 다음 API를 get 메소드를 이용해 받아와</a:t>
            </a:r>
          </a:p>
          <a:p>
            <a:pPr/>
            <a:r>
              <a:t>화면에 &lt;table&gt;을 이용해 출력한다.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https://yts.am/api/v2/list_movies.json?sort_by=download_count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Vue.js처럼 생각하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Vue.js처럼 생각하기</a:t>
            </a:r>
          </a:p>
        </p:txBody>
      </p:sp>
      <p:sp>
        <p:nvSpPr>
          <p:cNvPr id="398" name="컴포넌트를 만드는 과정."/>
          <p:cNvSpPr txBox="1"/>
          <p:nvPr/>
        </p:nvSpPr>
        <p:spPr>
          <a:xfrm>
            <a:off x="4999888" y="2063200"/>
            <a:ext cx="3005024" cy="48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컴포넌트를 만드는 과정.</a:t>
            </a:r>
          </a:p>
        </p:txBody>
      </p:sp>
      <p:sp>
        <p:nvSpPr>
          <p:cNvPr id="399" name="페이지를 만드는데 사용되는 데이터를 정의한다.(json, xml, ..)…"/>
          <p:cNvSpPr txBox="1"/>
          <p:nvPr/>
        </p:nvSpPr>
        <p:spPr>
          <a:xfrm>
            <a:off x="582422" y="3677865"/>
            <a:ext cx="11839957" cy="2397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76250" indent="-476250" algn="l">
              <a:buSzPct val="100000"/>
              <a:buAutoNum type="arabicPeriod" startAt="1"/>
              <a:defRPr sz="2800"/>
            </a:pPr>
            <a:r>
              <a:t>페이지를 만드는데 사용되는 데이터를 정의한다.(json, xml, ..)</a:t>
            </a:r>
          </a:p>
          <a:p>
            <a:pPr marL="476250" indent="-476250" algn="l">
              <a:buSzPct val="100000"/>
              <a:buAutoNum type="arabicPeriod" startAt="1"/>
              <a:defRPr sz="2800"/>
            </a:pPr>
            <a:r>
              <a:t>만들어질 UI를 구상한다. 이때는 vue를 사용하지 않고 html만으로 만들어본다</a:t>
            </a:r>
          </a:p>
          <a:p>
            <a:pPr marL="476250" indent="-476250" algn="l">
              <a:buSzPct val="100000"/>
              <a:buAutoNum type="arabicPeriod" startAt="1"/>
              <a:defRPr sz="2800"/>
            </a:pPr>
            <a:r>
              <a:t>UI를 의미가 있는 단위로 계층형(트리,부모-자식)으로 나눈다. (재사용 등을 고려)</a:t>
            </a:r>
          </a:p>
          <a:p>
            <a:pPr marL="476250" indent="-476250" algn="l">
              <a:buSzPct val="100000"/>
              <a:buAutoNum type="arabicPeriod" startAt="1"/>
              <a:defRPr sz="2800"/>
            </a:pPr>
            <a:r>
              <a:t>각 컴포넌트가 가질 data를 정의 및 추가한다.</a:t>
            </a:r>
          </a:p>
          <a:p>
            <a:pPr marL="476250" indent="-476250" algn="l">
              <a:buSzPct val="100000"/>
              <a:buAutoNum type="arabicPeriod" startAt="1"/>
              <a:defRPr sz="2800"/>
            </a:pPr>
            <a:r>
              <a:t>자식-&gt; 부모로 props를 정의 및 추가한다.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omponen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Component.</a:t>
            </a:r>
          </a:p>
        </p:txBody>
      </p:sp>
      <p:sp>
        <p:nvSpPr>
          <p:cNvPr id="134" name="Vue 인스턴스 생성."/>
          <p:cNvSpPr txBox="1"/>
          <p:nvPr/>
        </p:nvSpPr>
        <p:spPr>
          <a:xfrm>
            <a:off x="1839280" y="3110985"/>
            <a:ext cx="2486864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Vue 인스턴스 생성.</a:t>
            </a:r>
          </a:p>
        </p:txBody>
      </p:sp>
      <p:pic>
        <p:nvPicPr>
          <p:cNvPr id="13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4361" y="4110851"/>
            <a:ext cx="4076701" cy="1981201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Vue 컴포넌트 생성."/>
          <p:cNvSpPr txBox="1"/>
          <p:nvPr/>
        </p:nvSpPr>
        <p:spPr>
          <a:xfrm>
            <a:off x="8094261" y="3110985"/>
            <a:ext cx="2486864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Vue 컴포넌트 생성.</a:t>
            </a:r>
          </a:p>
        </p:txBody>
      </p:sp>
      <p:pic>
        <p:nvPicPr>
          <p:cNvPr id="137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75393" y="4295330"/>
            <a:ext cx="63246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omponen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Component.</a:t>
            </a:r>
          </a:p>
        </p:txBody>
      </p:sp>
      <p:sp>
        <p:nvSpPr>
          <p:cNvPr id="140" name="with webpack.…"/>
          <p:cNvSpPr txBox="1"/>
          <p:nvPr/>
        </p:nvSpPr>
        <p:spPr>
          <a:xfrm>
            <a:off x="4175404" y="1990959"/>
            <a:ext cx="4653992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with webpack.</a:t>
            </a:r>
          </a:p>
          <a:p>
            <a:pPr/>
            <a:r>
              <a:t>(Single Component File= *.vue) </a:t>
            </a:r>
          </a:p>
        </p:txBody>
      </p:sp>
      <p:pic>
        <p:nvPicPr>
          <p:cNvPr id="14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38489" y="3190283"/>
            <a:ext cx="5016501" cy="5969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Vue 컴포넌트 생성."/>
          <p:cNvSpPr txBox="1"/>
          <p:nvPr/>
        </p:nvSpPr>
        <p:spPr>
          <a:xfrm>
            <a:off x="1800218" y="3697574"/>
            <a:ext cx="2486864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Vue 컴포넌트 생성.</a:t>
            </a:r>
          </a:p>
        </p:txBody>
      </p:sp>
      <p:pic>
        <p:nvPicPr>
          <p:cNvPr id="143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6946" y="4557422"/>
            <a:ext cx="5393407" cy="920563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VS"/>
          <p:cNvSpPr txBox="1"/>
          <p:nvPr/>
        </p:nvSpPr>
        <p:spPr>
          <a:xfrm>
            <a:off x="6250330" y="4646270"/>
            <a:ext cx="50414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omponen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Component.</a:t>
            </a:r>
          </a:p>
        </p:txBody>
      </p:sp>
      <p:sp>
        <p:nvSpPr>
          <p:cNvPr id="147" name="Benefit.…"/>
          <p:cNvSpPr txBox="1"/>
          <p:nvPr/>
        </p:nvSpPr>
        <p:spPr>
          <a:xfrm>
            <a:off x="5466905" y="2115080"/>
            <a:ext cx="2070990" cy="1055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/>
            </a:pPr>
            <a:r>
              <a:t>Benefit.</a:t>
            </a:r>
          </a:p>
          <a:p>
            <a:pPr>
              <a:defRPr sz="3100"/>
            </a:pPr>
            <a:r>
              <a:t>= reusable</a:t>
            </a:r>
          </a:p>
        </p:txBody>
      </p:sp>
      <p:pic>
        <p:nvPicPr>
          <p:cNvPr id="14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0542" y="3500439"/>
            <a:ext cx="11223284" cy="3568829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ch.6"/>
          <p:cNvSpPr txBox="1"/>
          <p:nvPr/>
        </p:nvSpPr>
        <p:spPr>
          <a:xfrm>
            <a:off x="1809524" y="2549527"/>
            <a:ext cx="72420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ch.6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omponen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Component.</a:t>
            </a:r>
          </a:p>
        </p:txBody>
      </p:sp>
      <p:sp>
        <p:nvSpPr>
          <p:cNvPr id="152" name="Benefit.…"/>
          <p:cNvSpPr txBox="1"/>
          <p:nvPr/>
        </p:nvSpPr>
        <p:spPr>
          <a:xfrm>
            <a:off x="5466905" y="2115080"/>
            <a:ext cx="2070990" cy="1055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/>
            </a:pPr>
            <a:r>
              <a:t>Benefit.</a:t>
            </a:r>
          </a:p>
          <a:p>
            <a:pPr>
              <a:defRPr sz="3100"/>
            </a:pPr>
            <a:r>
              <a:t>= reusable</a:t>
            </a:r>
          </a:p>
        </p:txBody>
      </p:sp>
      <p:pic>
        <p:nvPicPr>
          <p:cNvPr id="15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63950" y="3994101"/>
            <a:ext cx="5676900" cy="4660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roblem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Problem.</a:t>
            </a:r>
          </a:p>
        </p:txBody>
      </p:sp>
      <p:sp>
        <p:nvSpPr>
          <p:cNvPr id="156" name="계산기 버튼인데 1~9가 써있어야 한다.…"/>
          <p:cNvSpPr txBox="1"/>
          <p:nvPr/>
        </p:nvSpPr>
        <p:spPr>
          <a:xfrm>
            <a:off x="3396043" y="2098740"/>
            <a:ext cx="6212714" cy="1088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/>
            </a:pPr>
            <a:r>
              <a:t>계산기 버튼인데 1~9가 써있어야 한다.</a:t>
            </a:r>
          </a:p>
          <a:p>
            <a:pPr>
              <a:defRPr sz="3100"/>
            </a:pPr>
            <a:r>
              <a:t>H0W?</a:t>
            </a:r>
          </a:p>
        </p:txBody>
      </p:sp>
      <p:pic>
        <p:nvPicPr>
          <p:cNvPr id="15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7087" y="3425758"/>
            <a:ext cx="7670005" cy="106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91857" y="4724889"/>
            <a:ext cx="5676901" cy="466090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직사각형"/>
          <p:cNvSpPr/>
          <p:nvPr/>
        </p:nvSpPr>
        <p:spPr>
          <a:xfrm>
            <a:off x="3371277" y="6313120"/>
            <a:ext cx="1270001" cy="468170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" name="각기 버튼이…"/>
          <p:cNvSpPr txBox="1"/>
          <p:nvPr/>
        </p:nvSpPr>
        <p:spPr>
          <a:xfrm>
            <a:off x="7988700" y="5726275"/>
            <a:ext cx="4166312" cy="164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각기 버튼이</a:t>
            </a:r>
          </a:p>
          <a:p>
            <a:pPr/>
            <a:r>
              <a:t>다른 data를 가지고 있어야 된다.</a:t>
            </a:r>
          </a:p>
          <a:p>
            <a:pPr/>
            <a:r>
              <a:t>배운것만으로는 불가능...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roblem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Problem.</a:t>
            </a:r>
          </a:p>
        </p:txBody>
      </p:sp>
      <p:sp>
        <p:nvSpPr>
          <p:cNvPr id="163" name="Solution"/>
          <p:cNvSpPr txBox="1"/>
          <p:nvPr/>
        </p:nvSpPr>
        <p:spPr>
          <a:xfrm>
            <a:off x="5672613" y="2356380"/>
            <a:ext cx="1659574" cy="57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Solution</a:t>
            </a:r>
          </a:p>
        </p:txBody>
      </p:sp>
      <p:pic>
        <p:nvPicPr>
          <p:cNvPr id="16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3022" y="3092385"/>
            <a:ext cx="11223284" cy="3568830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직사각형"/>
          <p:cNvSpPr/>
          <p:nvPr/>
        </p:nvSpPr>
        <p:spPr>
          <a:xfrm>
            <a:off x="4656780" y="4904544"/>
            <a:ext cx="1270001" cy="224164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부모는 알고있다.…"/>
          <p:cNvSpPr/>
          <p:nvPr/>
        </p:nvSpPr>
        <p:spPr>
          <a:xfrm>
            <a:off x="5883428" y="3222196"/>
            <a:ext cx="4115595" cy="1558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114" y="0"/>
                </a:moveTo>
                <a:cubicBezTo>
                  <a:pt x="3930" y="0"/>
                  <a:pt x="3781" y="394"/>
                  <a:pt x="3781" y="880"/>
                </a:cubicBezTo>
                <a:lnTo>
                  <a:pt x="3781" y="15055"/>
                </a:lnTo>
                <a:lnTo>
                  <a:pt x="0" y="21600"/>
                </a:lnTo>
                <a:lnTo>
                  <a:pt x="5607" y="17601"/>
                </a:lnTo>
                <a:lnTo>
                  <a:pt x="21267" y="17601"/>
                </a:lnTo>
                <a:cubicBezTo>
                  <a:pt x="21451" y="17601"/>
                  <a:pt x="21600" y="17207"/>
                  <a:pt x="21600" y="16721"/>
                </a:cubicBezTo>
                <a:lnTo>
                  <a:pt x="21600" y="880"/>
                </a:lnTo>
                <a:cubicBezTo>
                  <a:pt x="21600" y="394"/>
                  <a:pt x="21451" y="0"/>
                  <a:pt x="21267" y="0"/>
                </a:cubicBezTo>
                <a:lnTo>
                  <a:pt x="411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부모는 알고있다.</a:t>
            </a:r>
          </a:p>
          <a:p>
            <a:pPr>
              <a:defRPr b="0" sz="2200">
                <a:solidFill>
                  <a:srgbClr val="FF1A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부모가 자식한테 알려주면</a:t>
            </a:r>
          </a:p>
          <a:p>
            <a:pPr>
              <a:defRPr b="0" sz="2200">
                <a:solidFill>
                  <a:srgbClr val="FF1A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되겠다.</a:t>
            </a:r>
          </a:p>
        </p:txBody>
      </p:sp>
      <p:sp>
        <p:nvSpPr>
          <p:cNvPr id="167" name="사각형"/>
          <p:cNvSpPr/>
          <p:nvPr/>
        </p:nvSpPr>
        <p:spPr>
          <a:xfrm>
            <a:off x="6125479" y="6824440"/>
            <a:ext cx="753841" cy="7538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" name="사각형"/>
          <p:cNvSpPr/>
          <p:nvPr/>
        </p:nvSpPr>
        <p:spPr>
          <a:xfrm>
            <a:off x="3893643" y="7999811"/>
            <a:ext cx="753841" cy="7538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" name="사각형"/>
          <p:cNvSpPr/>
          <p:nvPr/>
        </p:nvSpPr>
        <p:spPr>
          <a:xfrm>
            <a:off x="6125479" y="7999811"/>
            <a:ext cx="753841" cy="7538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사각형"/>
          <p:cNvSpPr/>
          <p:nvPr/>
        </p:nvSpPr>
        <p:spPr>
          <a:xfrm>
            <a:off x="8357316" y="7999811"/>
            <a:ext cx="753841" cy="7538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…"/>
          <p:cNvSpPr txBox="1"/>
          <p:nvPr/>
        </p:nvSpPr>
        <p:spPr>
          <a:xfrm>
            <a:off x="5176932" y="8146201"/>
            <a:ext cx="41910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172" name="…"/>
          <p:cNvSpPr txBox="1"/>
          <p:nvPr/>
        </p:nvSpPr>
        <p:spPr>
          <a:xfrm>
            <a:off x="7408767" y="8146201"/>
            <a:ext cx="41910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173" name="선"/>
          <p:cNvSpPr/>
          <p:nvPr/>
        </p:nvSpPr>
        <p:spPr>
          <a:xfrm flipH="1">
            <a:off x="4340834" y="7632768"/>
            <a:ext cx="2089149" cy="31384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" name="선"/>
          <p:cNvSpPr/>
          <p:nvPr/>
        </p:nvSpPr>
        <p:spPr>
          <a:xfrm flipH="1">
            <a:off x="5403002" y="7631843"/>
            <a:ext cx="1057207" cy="4526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" name="선"/>
          <p:cNvSpPr/>
          <p:nvPr/>
        </p:nvSpPr>
        <p:spPr>
          <a:xfrm>
            <a:off x="6519759" y="7649619"/>
            <a:ext cx="1" cy="4134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6" name="선"/>
          <p:cNvSpPr/>
          <p:nvPr/>
        </p:nvSpPr>
        <p:spPr>
          <a:xfrm>
            <a:off x="6519931" y="7649719"/>
            <a:ext cx="972893" cy="38852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" name="선"/>
          <p:cNvSpPr/>
          <p:nvPr/>
        </p:nvSpPr>
        <p:spPr>
          <a:xfrm>
            <a:off x="6520164" y="7649849"/>
            <a:ext cx="2197975" cy="2774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" name="0"/>
          <p:cNvSpPr txBox="1"/>
          <p:nvPr/>
        </p:nvSpPr>
        <p:spPr>
          <a:xfrm>
            <a:off x="5065867" y="7457346"/>
            <a:ext cx="28376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79" name="1..4"/>
          <p:cNvSpPr txBox="1"/>
          <p:nvPr/>
        </p:nvSpPr>
        <p:spPr>
          <a:xfrm>
            <a:off x="5549402" y="7625822"/>
            <a:ext cx="62270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1..4</a:t>
            </a:r>
          </a:p>
        </p:txBody>
      </p:sp>
      <p:sp>
        <p:nvSpPr>
          <p:cNvPr id="180" name="5"/>
          <p:cNvSpPr txBox="1"/>
          <p:nvPr/>
        </p:nvSpPr>
        <p:spPr>
          <a:xfrm>
            <a:off x="6360515" y="7625822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181" name="9"/>
          <p:cNvSpPr txBox="1"/>
          <p:nvPr/>
        </p:nvSpPr>
        <p:spPr>
          <a:xfrm>
            <a:off x="7689884" y="7457346"/>
            <a:ext cx="28376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9</a:t>
            </a:r>
          </a:p>
        </p:txBody>
      </p:sp>
      <p:sp>
        <p:nvSpPr>
          <p:cNvPr id="182" name="6..8"/>
          <p:cNvSpPr txBox="1"/>
          <p:nvPr/>
        </p:nvSpPr>
        <p:spPr>
          <a:xfrm>
            <a:off x="6834553" y="7625822"/>
            <a:ext cx="62270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6..8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roblem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Problem.</a:t>
            </a:r>
          </a:p>
        </p:txBody>
      </p:sp>
      <p:sp>
        <p:nvSpPr>
          <p:cNvPr id="185" name="Solution"/>
          <p:cNvSpPr txBox="1"/>
          <p:nvPr/>
        </p:nvSpPr>
        <p:spPr>
          <a:xfrm>
            <a:off x="5672613" y="2356380"/>
            <a:ext cx="1659574" cy="57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Solution</a:t>
            </a:r>
          </a:p>
        </p:txBody>
      </p:sp>
      <p:pic>
        <p:nvPicPr>
          <p:cNvPr id="18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0" t="50231" r="0" b="41166"/>
          <a:stretch>
            <a:fillRect/>
          </a:stretch>
        </p:blipFill>
        <p:spPr>
          <a:xfrm>
            <a:off x="13673" y="4885060"/>
            <a:ext cx="12985871" cy="355215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직사각형"/>
          <p:cNvSpPr/>
          <p:nvPr/>
        </p:nvSpPr>
        <p:spPr>
          <a:xfrm>
            <a:off x="3970346" y="4918121"/>
            <a:ext cx="1394320" cy="224165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" name="부모는 알고있다.…"/>
          <p:cNvSpPr/>
          <p:nvPr/>
        </p:nvSpPr>
        <p:spPr>
          <a:xfrm>
            <a:off x="5883428" y="3222196"/>
            <a:ext cx="4115595" cy="1558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114" y="0"/>
                </a:moveTo>
                <a:cubicBezTo>
                  <a:pt x="3930" y="0"/>
                  <a:pt x="3781" y="394"/>
                  <a:pt x="3781" y="880"/>
                </a:cubicBezTo>
                <a:lnTo>
                  <a:pt x="3781" y="15055"/>
                </a:lnTo>
                <a:lnTo>
                  <a:pt x="0" y="21600"/>
                </a:lnTo>
                <a:lnTo>
                  <a:pt x="5607" y="17601"/>
                </a:lnTo>
                <a:lnTo>
                  <a:pt x="21267" y="17601"/>
                </a:lnTo>
                <a:cubicBezTo>
                  <a:pt x="21451" y="17601"/>
                  <a:pt x="21600" y="17207"/>
                  <a:pt x="21600" y="16721"/>
                </a:cubicBezTo>
                <a:lnTo>
                  <a:pt x="21600" y="880"/>
                </a:lnTo>
                <a:cubicBezTo>
                  <a:pt x="21600" y="394"/>
                  <a:pt x="21451" y="0"/>
                  <a:pt x="21267" y="0"/>
                </a:cubicBezTo>
                <a:lnTo>
                  <a:pt x="411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부모는 알고있다.</a:t>
            </a:r>
          </a:p>
          <a:p>
            <a:pPr>
              <a:defRPr b="0" sz="2200">
                <a:solidFill>
                  <a:srgbClr val="FF1A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부모가 자식한테 알려주면</a:t>
            </a:r>
          </a:p>
          <a:p>
            <a:pPr>
              <a:defRPr b="0" sz="2200">
                <a:solidFill>
                  <a:srgbClr val="FF1A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되겠다.</a:t>
            </a:r>
          </a:p>
        </p:txBody>
      </p:sp>
      <p:pic>
        <p:nvPicPr>
          <p:cNvPr id="18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0" t="49175" r="0" b="42174"/>
          <a:stretch>
            <a:fillRect/>
          </a:stretch>
        </p:blipFill>
        <p:spPr>
          <a:xfrm>
            <a:off x="-1" y="5854749"/>
            <a:ext cx="13004801" cy="355297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ch.7"/>
          <p:cNvSpPr txBox="1"/>
          <p:nvPr/>
        </p:nvSpPr>
        <p:spPr>
          <a:xfrm>
            <a:off x="2371152" y="2202497"/>
            <a:ext cx="72420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ch.7</a:t>
            </a:r>
          </a:p>
        </p:txBody>
      </p:sp>
      <p:sp>
        <p:nvSpPr>
          <p:cNvPr id="191" name="자식한테 number라는 것으로 n(1~9)를…"/>
          <p:cNvSpPr/>
          <p:nvPr/>
        </p:nvSpPr>
        <p:spPr>
          <a:xfrm>
            <a:off x="4296147" y="6239082"/>
            <a:ext cx="3808016" cy="1954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341" y="10379"/>
                </a:lnTo>
                <a:lnTo>
                  <a:pt x="2341" y="20898"/>
                </a:lnTo>
                <a:cubicBezTo>
                  <a:pt x="2341" y="21286"/>
                  <a:pt x="2502" y="21600"/>
                  <a:pt x="2701" y="21600"/>
                </a:cubicBezTo>
                <a:lnTo>
                  <a:pt x="21240" y="21600"/>
                </a:lnTo>
                <a:cubicBezTo>
                  <a:pt x="21439" y="21600"/>
                  <a:pt x="21600" y="21286"/>
                  <a:pt x="21600" y="20898"/>
                </a:cubicBezTo>
                <a:lnTo>
                  <a:pt x="21600" y="8265"/>
                </a:lnTo>
                <a:cubicBezTo>
                  <a:pt x="21600" y="7877"/>
                  <a:pt x="21439" y="7563"/>
                  <a:pt x="21240" y="7563"/>
                </a:cubicBezTo>
                <a:lnTo>
                  <a:pt x="3406" y="75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자식한테 number라는 것으로 n(1~9)를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각각 넘겨줬다.</a:t>
            </a:r>
          </a:p>
        </p:txBody>
      </p:sp>
      <p:sp>
        <p:nvSpPr>
          <p:cNvPr id="192" name="직사각형"/>
          <p:cNvSpPr/>
          <p:nvPr/>
        </p:nvSpPr>
        <p:spPr>
          <a:xfrm>
            <a:off x="3286106" y="5920270"/>
            <a:ext cx="1270001" cy="224164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