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강현태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모듈이 자바스크립트(*.js)파일이 아니라면요..?</a:t>
            </a:r>
          </a:p>
        </p:txBody>
      </p:sp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0593" y="2496025"/>
            <a:ext cx="88900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누군가가 만들어놓은 loader(로더: 읽어서 사용할수 있게 해주기 때문에)들이 있다.…"/>
          <p:cNvSpPr txBox="1"/>
          <p:nvPr/>
        </p:nvSpPr>
        <p:spPr>
          <a:xfrm>
            <a:off x="1090492" y="1587716"/>
            <a:ext cx="8092679" cy="68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/>
            </a:pPr>
            <a:r>
              <a:t>누군가가 만들어놓은 loader(로더: 읽어서 사용할수 있게 해주기 때문에)들이 있다.</a:t>
            </a:r>
          </a:p>
          <a:p>
            <a:pPr>
              <a:defRPr b="1" sz="1900"/>
            </a:pPr>
            <a:r>
              <a:rPr>
                <a:solidFill>
                  <a:srgbClr val="FF0000"/>
                </a:solidFill>
              </a:rPr>
              <a:t>갓 NPM</a:t>
            </a:r>
            <a:r>
              <a:t>에서 받아서 쓰자!</a:t>
            </a:r>
          </a:p>
        </p:txBody>
      </p:sp>
      <p:sp>
        <p:nvSpPr>
          <p:cNvPr id="179" name="ex) json 파일을 읽고싶다.…"/>
          <p:cNvSpPr txBox="1"/>
          <p:nvPr/>
        </p:nvSpPr>
        <p:spPr>
          <a:xfrm>
            <a:off x="1851029" y="5612131"/>
            <a:ext cx="6012191" cy="92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ex) json 파일을 읽고싶다.</a:t>
            </a:r>
          </a:p>
          <a:p>
            <a:pPr marL="240631" indent="-240631">
              <a:buSzPct val="100000"/>
              <a:buAutoNum type="arabicPeriod" startAt="1"/>
            </a:pPr>
            <a:r>
              <a:t>npm i -s json-loader</a:t>
            </a:r>
          </a:p>
          <a:p>
            <a:pPr marL="240631" indent="-240631">
              <a:buSzPct val="100000"/>
              <a:buAutoNum type="arabicPeriod" startAt="1"/>
            </a:pPr>
            <a:r>
              <a:t>사용하고자 하는 코드에서 var my_json = require(‘~.json’);</a:t>
            </a:r>
          </a:p>
        </p:txBody>
      </p:sp>
      <p:grpSp>
        <p:nvGrpSpPr>
          <p:cNvPr id="182" name="이미지"/>
          <p:cNvGrpSpPr/>
          <p:nvPr/>
        </p:nvGrpSpPr>
        <p:grpSpPr>
          <a:xfrm>
            <a:off x="-1868" y="1610031"/>
            <a:ext cx="12271936" cy="4963011"/>
            <a:chOff x="0" y="0"/>
            <a:chExt cx="12271935" cy="4963010"/>
          </a:xfrm>
        </p:grpSpPr>
        <p:pic>
          <p:nvPicPr>
            <p:cNvPr id="18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03200" y="203200"/>
              <a:ext cx="11865535" cy="451851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0" name="이미지" descr="이미지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12271937" cy="496301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귀찮다. 설정파일 만들어서 단순화하자!</a:t>
            </a:r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05" y="1372848"/>
            <a:ext cx="5827480" cy="536741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선"/>
          <p:cNvSpPr/>
          <p:nvPr/>
        </p:nvSpPr>
        <p:spPr>
          <a:xfrm>
            <a:off x="1043319" y="2421967"/>
            <a:ext cx="348724" cy="1"/>
          </a:xfrm>
          <a:prstGeom prst="line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선"/>
          <p:cNvSpPr/>
          <p:nvPr/>
        </p:nvSpPr>
        <p:spPr>
          <a:xfrm>
            <a:off x="1043319" y="2981888"/>
            <a:ext cx="348724" cy="1"/>
          </a:xfrm>
          <a:prstGeom prst="line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선"/>
          <p:cNvSpPr/>
          <p:nvPr/>
        </p:nvSpPr>
        <p:spPr>
          <a:xfrm>
            <a:off x="1056019" y="4422059"/>
            <a:ext cx="348724" cy="1"/>
          </a:xfrm>
          <a:prstGeom prst="line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선"/>
          <p:cNvSpPr/>
          <p:nvPr/>
        </p:nvSpPr>
        <p:spPr>
          <a:xfrm>
            <a:off x="1056019" y="5709122"/>
            <a:ext cx="348724" cy="1"/>
          </a:xfrm>
          <a:prstGeom prst="line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https://webpack.js.org/concepts"/>
          <p:cNvSpPr txBox="1"/>
          <p:nvPr/>
        </p:nvSpPr>
        <p:spPr>
          <a:xfrm>
            <a:off x="7303498" y="1763225"/>
            <a:ext cx="355155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https://webpack.js.org/concepts</a:t>
            </a:r>
          </a:p>
        </p:txBody>
      </p:sp>
      <p:sp>
        <p:nvSpPr>
          <p:cNvPr id="191" name="옵션이 너무 많음.…"/>
          <p:cNvSpPr txBox="1"/>
          <p:nvPr/>
        </p:nvSpPr>
        <p:spPr>
          <a:xfrm>
            <a:off x="7532636" y="2336553"/>
            <a:ext cx="4076664" cy="660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옵션이 너무 많음.</a:t>
            </a:r>
          </a:p>
          <a:p>
            <a:pPr/>
            <a:r>
              <a:t>더욱 자세한건 위의 링크에 잘 정리되어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그래서 웹에선 어떻게 적용하지?</a:t>
            </a:r>
          </a:p>
        </p:txBody>
      </p:sp>
      <p:sp>
        <p:nvSpPr>
          <p:cNvPr id="194" name="*.js"/>
          <p:cNvSpPr/>
          <p:nvPr/>
        </p:nvSpPr>
        <p:spPr>
          <a:xfrm>
            <a:off x="1880623" y="2467447"/>
            <a:ext cx="791283" cy="7546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*.js</a:t>
            </a:r>
          </a:p>
        </p:txBody>
      </p:sp>
      <p:sp>
        <p:nvSpPr>
          <p:cNvPr id="195" name="*.html"/>
          <p:cNvSpPr/>
          <p:nvPr/>
        </p:nvSpPr>
        <p:spPr>
          <a:xfrm>
            <a:off x="967978" y="3483690"/>
            <a:ext cx="791283" cy="7546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*.html</a:t>
            </a:r>
          </a:p>
        </p:txBody>
      </p:sp>
      <p:sp>
        <p:nvSpPr>
          <p:cNvPr id="196" name="*.css"/>
          <p:cNvSpPr/>
          <p:nvPr/>
        </p:nvSpPr>
        <p:spPr>
          <a:xfrm>
            <a:off x="967978" y="2467447"/>
            <a:ext cx="791283" cy="7546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*.css</a:t>
            </a:r>
          </a:p>
        </p:txBody>
      </p:sp>
      <p:sp>
        <p:nvSpPr>
          <p:cNvPr id="197" name="etc"/>
          <p:cNvSpPr/>
          <p:nvPr/>
        </p:nvSpPr>
        <p:spPr>
          <a:xfrm>
            <a:off x="1880623" y="3483690"/>
            <a:ext cx="791283" cy="7546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etc</a:t>
            </a:r>
          </a:p>
        </p:txBody>
      </p:sp>
      <p:sp>
        <p:nvSpPr>
          <p:cNvPr id="198" name="webpack"/>
          <p:cNvSpPr/>
          <p:nvPr/>
        </p:nvSpPr>
        <p:spPr>
          <a:xfrm>
            <a:off x="4840869" y="2794000"/>
            <a:ext cx="1270001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webpack</a:t>
            </a:r>
          </a:p>
        </p:txBody>
      </p:sp>
      <p:sp>
        <p:nvSpPr>
          <p:cNvPr id="199" name="화살표"/>
          <p:cNvSpPr/>
          <p:nvPr/>
        </p:nvSpPr>
        <p:spPr>
          <a:xfrm>
            <a:off x="3237890" y="3142891"/>
            <a:ext cx="1270001" cy="572217"/>
          </a:xfrm>
          <a:prstGeom prst="rightArrow">
            <a:avLst>
              <a:gd name="adj1" fmla="val 32000"/>
              <a:gd name="adj2" fmla="val 14204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0" name="화살표"/>
          <p:cNvSpPr/>
          <p:nvPr/>
        </p:nvSpPr>
        <p:spPr>
          <a:xfrm>
            <a:off x="6431073" y="3142891"/>
            <a:ext cx="1270001" cy="572217"/>
          </a:xfrm>
          <a:prstGeom prst="rightArrow">
            <a:avLst>
              <a:gd name="adj1" fmla="val 32000"/>
              <a:gd name="adj2" fmla="val 14204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1" name="bundle.js"/>
          <p:cNvSpPr/>
          <p:nvPr/>
        </p:nvSpPr>
        <p:spPr>
          <a:xfrm>
            <a:off x="8279833" y="2968548"/>
            <a:ext cx="1270001" cy="92090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bundle.js</a:t>
            </a:r>
          </a:p>
        </p:txBody>
      </p:sp>
      <p:pic>
        <p:nvPicPr>
          <p:cNvPr id="20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842" y="2011812"/>
            <a:ext cx="8908798" cy="369843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+각 파일 로더"/>
          <p:cNvSpPr/>
          <p:nvPr/>
        </p:nvSpPr>
        <p:spPr>
          <a:xfrm>
            <a:off x="3901532" y="2191127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+각 파일 로더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디렉토리 구조를 잡아보자.</a:t>
            </a:r>
          </a:p>
        </p:txBody>
      </p:sp>
      <p:sp>
        <p:nvSpPr>
          <p:cNvPr id="206" name="모듈에서 사용될 assets들이 있는 폴더"/>
          <p:cNvSpPr txBox="1"/>
          <p:nvPr/>
        </p:nvSpPr>
        <p:spPr>
          <a:xfrm>
            <a:off x="5208635" y="1358444"/>
            <a:ext cx="3563252" cy="37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모듈에서 사용될 assets들이 있는 폴더</a:t>
            </a:r>
          </a:p>
        </p:txBody>
      </p:sp>
      <p:sp>
        <p:nvSpPr>
          <p:cNvPr id="207" name="번들파일이 생성될 폴더"/>
          <p:cNvSpPr txBox="1"/>
          <p:nvPr/>
        </p:nvSpPr>
        <p:spPr>
          <a:xfrm>
            <a:off x="5735620" y="2118091"/>
            <a:ext cx="2219272" cy="37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번들파일이 생성될 폴더</a:t>
            </a:r>
          </a:p>
        </p:txBody>
      </p:sp>
      <p:sp>
        <p:nvSpPr>
          <p:cNvPr id="208" name="모듈들이 저장될 폴더"/>
          <p:cNvSpPr txBox="1"/>
          <p:nvPr/>
        </p:nvSpPr>
        <p:spPr>
          <a:xfrm>
            <a:off x="5834490" y="3537786"/>
            <a:ext cx="2021532" cy="37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모듈들이 저장될 폴더</a:t>
            </a:r>
          </a:p>
        </p:txBody>
      </p:sp>
      <p:sp>
        <p:nvSpPr>
          <p:cNvPr id="209" name="번들된 모듈을 사용할 파일"/>
          <p:cNvSpPr txBox="1"/>
          <p:nvPr/>
        </p:nvSpPr>
        <p:spPr>
          <a:xfrm>
            <a:off x="5747321" y="4372454"/>
            <a:ext cx="2485881" cy="37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번들된 모듈을 사용할 파일</a:t>
            </a:r>
          </a:p>
        </p:txBody>
      </p:sp>
      <p:sp>
        <p:nvSpPr>
          <p:cNvPr id="223" name="연결선"/>
          <p:cNvSpPr/>
          <p:nvPr/>
        </p:nvSpPr>
        <p:spPr>
          <a:xfrm>
            <a:off x="2370148" y="3314579"/>
            <a:ext cx="770203" cy="87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fill="norm" stroke="1" extrusionOk="0">
                <a:moveTo>
                  <a:pt x="1513" y="0"/>
                </a:moveTo>
                <a:cubicBezTo>
                  <a:pt x="21600" y="5893"/>
                  <a:pt x="21096" y="13093"/>
                  <a:pt x="0" y="2160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007" y="1394099"/>
            <a:ext cx="3606801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선"/>
          <p:cNvSpPr/>
          <p:nvPr/>
        </p:nvSpPr>
        <p:spPr>
          <a:xfrm>
            <a:off x="2632318" y="1546410"/>
            <a:ext cx="248588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선"/>
          <p:cNvSpPr/>
          <p:nvPr/>
        </p:nvSpPr>
        <p:spPr>
          <a:xfrm>
            <a:off x="2218442" y="1954968"/>
            <a:ext cx="3562588" cy="3396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선"/>
          <p:cNvSpPr/>
          <p:nvPr/>
        </p:nvSpPr>
        <p:spPr>
          <a:xfrm>
            <a:off x="1775802" y="2589399"/>
            <a:ext cx="3955331" cy="116984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선"/>
          <p:cNvSpPr/>
          <p:nvPr/>
        </p:nvSpPr>
        <p:spPr>
          <a:xfrm>
            <a:off x="2821971" y="4259148"/>
            <a:ext cx="2866264" cy="34042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선"/>
          <p:cNvSpPr/>
          <p:nvPr/>
        </p:nvSpPr>
        <p:spPr>
          <a:xfrm>
            <a:off x="2578682" y="5298101"/>
            <a:ext cx="3125684" cy="34179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엔트리로 사용될 파일"/>
          <p:cNvSpPr txBox="1"/>
          <p:nvPr/>
        </p:nvSpPr>
        <p:spPr>
          <a:xfrm>
            <a:off x="5747321" y="5495709"/>
            <a:ext cx="2021533" cy="37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엔트리로 사용될 파일</a:t>
            </a:r>
          </a:p>
        </p:txBody>
      </p:sp>
      <p:sp>
        <p:nvSpPr>
          <p:cNvPr id="218" name="index.js"/>
          <p:cNvSpPr/>
          <p:nvPr/>
        </p:nvSpPr>
        <p:spPr>
          <a:xfrm>
            <a:off x="9685981" y="2538034"/>
            <a:ext cx="1286409" cy="566275"/>
          </a:xfrm>
          <a:prstGeom prst="roundRect">
            <a:avLst>
              <a:gd name="adj" fmla="val 33641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index.js</a:t>
            </a:r>
          </a:p>
        </p:txBody>
      </p:sp>
      <p:sp>
        <p:nvSpPr>
          <p:cNvPr id="219" name="helloworold.css"/>
          <p:cNvSpPr/>
          <p:nvPr/>
        </p:nvSpPr>
        <p:spPr>
          <a:xfrm>
            <a:off x="8447716" y="3636257"/>
            <a:ext cx="1762430" cy="683709"/>
          </a:xfrm>
          <a:prstGeom prst="roundRect">
            <a:avLst>
              <a:gd name="adj" fmla="val 2786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helloworold.css</a:t>
            </a:r>
          </a:p>
        </p:txBody>
      </p:sp>
      <p:sp>
        <p:nvSpPr>
          <p:cNvPr id="220" name="helloworld.js"/>
          <p:cNvSpPr/>
          <p:nvPr/>
        </p:nvSpPr>
        <p:spPr>
          <a:xfrm>
            <a:off x="10340558" y="3636257"/>
            <a:ext cx="1762431" cy="683709"/>
          </a:xfrm>
          <a:prstGeom prst="roundRect">
            <a:avLst>
              <a:gd name="adj" fmla="val 311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helloworld.js</a:t>
            </a:r>
          </a:p>
        </p:txBody>
      </p:sp>
      <p:sp>
        <p:nvSpPr>
          <p:cNvPr id="221" name="선"/>
          <p:cNvSpPr/>
          <p:nvPr/>
        </p:nvSpPr>
        <p:spPr>
          <a:xfrm flipV="1">
            <a:off x="9381284" y="3109030"/>
            <a:ext cx="775237" cy="51715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선"/>
          <p:cNvSpPr/>
          <p:nvPr/>
        </p:nvSpPr>
        <p:spPr>
          <a:xfrm flipH="1" flipV="1">
            <a:off x="10387019" y="3105267"/>
            <a:ext cx="865435" cy="5246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번들된 파일을 사용할 html파일은?</a:t>
            </a:r>
          </a:p>
        </p:txBody>
      </p:sp>
      <p:pic>
        <p:nvPicPr>
          <p:cNvPr id="22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6141" y="2391695"/>
            <a:ext cx="6108701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312"/>
            </a:lvl1pPr>
          </a:lstStyle>
          <a:p>
            <a:pPr/>
            <a:r>
              <a:t>3. 사용되는 파일이 css가 있다. 로더를 추가하자</a:t>
            </a:r>
          </a:p>
        </p:txBody>
      </p:sp>
      <p:pic>
        <p:nvPicPr>
          <p:cNvPr id="2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100" y="1459293"/>
            <a:ext cx="8051800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엥 ExtractTextPlugin??…"/>
          <p:cNvSpPr txBox="1"/>
          <p:nvPr/>
        </p:nvSpPr>
        <p:spPr>
          <a:xfrm>
            <a:off x="973486" y="4922380"/>
            <a:ext cx="4761683" cy="12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엥 ExtractTextPlugin??</a:t>
            </a:r>
          </a:p>
          <a:p>
            <a:pPr/>
            <a:r>
              <a:t>-&gt; 그냥 출력시 CSS가 js파일에 들어가버린다.</a:t>
            </a:r>
          </a:p>
          <a:p>
            <a:pPr/>
            <a:r>
              <a:t>-&gt; 브라우저는 css파일이 필요하다.</a:t>
            </a:r>
          </a:p>
          <a:p>
            <a:pPr/>
            <a:r>
              <a:t>-&gt; *.css파일을 만나면 그냥 파일로 만들어줘야겠다.</a:t>
            </a:r>
          </a:p>
        </p:txBody>
      </p:sp>
      <p:pic>
        <p:nvPicPr>
          <p:cNvPr id="2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5931" y="5163366"/>
            <a:ext cx="46990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4.그럼 다 된거 아닌가?</a:t>
            </a:r>
          </a:p>
        </p:txBody>
      </p:sp>
      <p:pic>
        <p:nvPicPr>
          <p:cNvPr id="2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168" y="1681758"/>
            <a:ext cx="5886714" cy="382683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이대로 webpack명령으로 번들링해버린다면..?…"/>
          <p:cNvSpPr txBox="1"/>
          <p:nvPr/>
        </p:nvSpPr>
        <p:spPr>
          <a:xfrm>
            <a:off x="6835475" y="1728123"/>
            <a:ext cx="4426757" cy="1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이대로 webpack명령으로 번들링해버린다면..?</a:t>
            </a:r>
          </a:p>
          <a:p>
            <a:pPr/>
            <a:r>
              <a:t>-&gt; output에 적힌대로,</a:t>
            </a:r>
          </a:p>
          <a:p>
            <a:pPr/>
            <a:r>
              <a:rPr>
                <a:solidFill>
                  <a:srgbClr val="FF0000"/>
                </a:solidFill>
              </a:rPr>
              <a:t>dist/index.js</a:t>
            </a:r>
            <a:r>
              <a:t>로 번들링된 파일이 만들어짐.</a:t>
            </a:r>
          </a:p>
          <a:p>
            <a:pPr/>
            <a:r>
              <a:t>ExtractTextPlugin때문에</a:t>
            </a:r>
          </a:p>
          <a:p>
            <a:pPr/>
            <a:r>
              <a:rPr>
                <a:solidFill>
                  <a:srgbClr val="FF0000"/>
                </a:solidFill>
              </a:rPr>
              <a:t>dist/index.~~~.css</a:t>
            </a:r>
            <a:r>
              <a:t>파일이 생김.</a:t>
            </a:r>
          </a:p>
        </p:txBody>
      </p:sp>
      <p:sp>
        <p:nvSpPr>
          <p:cNvPr id="236" name="index.js"/>
          <p:cNvSpPr/>
          <p:nvPr/>
        </p:nvSpPr>
        <p:spPr>
          <a:xfrm>
            <a:off x="8668031" y="4515431"/>
            <a:ext cx="1286409" cy="566276"/>
          </a:xfrm>
          <a:prstGeom prst="roundRect">
            <a:avLst>
              <a:gd name="adj" fmla="val 33641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index.js</a:t>
            </a:r>
          </a:p>
        </p:txBody>
      </p:sp>
      <p:sp>
        <p:nvSpPr>
          <p:cNvPr id="237" name="helloworold.css"/>
          <p:cNvSpPr/>
          <p:nvPr/>
        </p:nvSpPr>
        <p:spPr>
          <a:xfrm>
            <a:off x="7429765" y="5613655"/>
            <a:ext cx="1762431" cy="683708"/>
          </a:xfrm>
          <a:prstGeom prst="roundRect">
            <a:avLst>
              <a:gd name="adj" fmla="val 2786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helloworold.css</a:t>
            </a:r>
          </a:p>
        </p:txBody>
      </p:sp>
      <p:sp>
        <p:nvSpPr>
          <p:cNvPr id="238" name="helloworld.js"/>
          <p:cNvSpPr/>
          <p:nvPr/>
        </p:nvSpPr>
        <p:spPr>
          <a:xfrm>
            <a:off x="9322608" y="5613655"/>
            <a:ext cx="1762431" cy="683708"/>
          </a:xfrm>
          <a:prstGeom prst="roundRect">
            <a:avLst>
              <a:gd name="adj" fmla="val 311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helloworld.js</a:t>
            </a:r>
          </a:p>
        </p:txBody>
      </p:sp>
      <p:sp>
        <p:nvSpPr>
          <p:cNvPr id="239" name="선"/>
          <p:cNvSpPr/>
          <p:nvPr/>
        </p:nvSpPr>
        <p:spPr>
          <a:xfrm flipV="1">
            <a:off x="8363333" y="5086427"/>
            <a:ext cx="775238" cy="51715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선"/>
          <p:cNvSpPr/>
          <p:nvPr/>
        </p:nvSpPr>
        <p:spPr>
          <a:xfrm flipH="1" flipV="1">
            <a:off x="9369069" y="5082664"/>
            <a:ext cx="865435" cy="5246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index.js파일과 index.~~.css파일을…"/>
          <p:cNvSpPr txBox="1"/>
          <p:nvPr/>
        </p:nvSpPr>
        <p:spPr>
          <a:xfrm>
            <a:off x="6800373" y="3536445"/>
            <a:ext cx="3668725" cy="660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index.js파일과 index.~~.css파일을</a:t>
            </a:r>
          </a:p>
          <a:p>
            <a:pPr>
              <a:defRPr b="1"/>
            </a:pPr>
            <a:r>
              <a:t>index.html파일에 link해주어야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모서리가 둥근 직사각형"/>
          <p:cNvSpPr/>
          <p:nvPr/>
        </p:nvSpPr>
        <p:spPr>
          <a:xfrm>
            <a:off x="1679876" y="5097979"/>
            <a:ext cx="4287579" cy="1312864"/>
          </a:xfrm>
          <a:prstGeom prst="roundRect">
            <a:avLst>
              <a:gd name="adj" fmla="val 18648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모서리가 둥근 직사각형"/>
          <p:cNvSpPr/>
          <p:nvPr/>
        </p:nvSpPr>
        <p:spPr>
          <a:xfrm>
            <a:off x="1664391" y="2289686"/>
            <a:ext cx="4318549" cy="106297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5.자동으로 html파일에 로드시켜보자!</a:t>
            </a:r>
          </a:p>
        </p:txBody>
      </p:sp>
      <p:sp>
        <p:nvSpPr>
          <p:cNvPr id="246" name="index.js"/>
          <p:cNvSpPr/>
          <p:nvPr/>
        </p:nvSpPr>
        <p:spPr>
          <a:xfrm>
            <a:off x="3180461" y="2538034"/>
            <a:ext cx="1286409" cy="566275"/>
          </a:xfrm>
          <a:prstGeom prst="roundRect">
            <a:avLst>
              <a:gd name="adj" fmla="val 33641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index.js</a:t>
            </a:r>
          </a:p>
        </p:txBody>
      </p:sp>
      <p:sp>
        <p:nvSpPr>
          <p:cNvPr id="247" name="helloworold.css"/>
          <p:cNvSpPr/>
          <p:nvPr/>
        </p:nvSpPr>
        <p:spPr>
          <a:xfrm>
            <a:off x="1942195" y="3636257"/>
            <a:ext cx="1762431" cy="683709"/>
          </a:xfrm>
          <a:prstGeom prst="roundRect">
            <a:avLst>
              <a:gd name="adj" fmla="val 2786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helloworold.css</a:t>
            </a:r>
          </a:p>
        </p:txBody>
      </p:sp>
      <p:sp>
        <p:nvSpPr>
          <p:cNvPr id="248" name="helloworld.js"/>
          <p:cNvSpPr/>
          <p:nvPr/>
        </p:nvSpPr>
        <p:spPr>
          <a:xfrm>
            <a:off x="3835038" y="3636257"/>
            <a:ext cx="1762431" cy="683709"/>
          </a:xfrm>
          <a:prstGeom prst="roundRect">
            <a:avLst>
              <a:gd name="adj" fmla="val 311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helloworld.js</a:t>
            </a:r>
          </a:p>
        </p:txBody>
      </p:sp>
      <p:sp>
        <p:nvSpPr>
          <p:cNvPr id="249" name="선"/>
          <p:cNvSpPr/>
          <p:nvPr/>
        </p:nvSpPr>
        <p:spPr>
          <a:xfrm>
            <a:off x="2652337" y="4356420"/>
            <a:ext cx="967310" cy="96731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선"/>
          <p:cNvSpPr/>
          <p:nvPr/>
        </p:nvSpPr>
        <p:spPr>
          <a:xfrm flipH="1" flipV="1">
            <a:off x="3881499" y="3105267"/>
            <a:ext cx="865435" cy="5246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690" y="1783835"/>
            <a:ext cx="69469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완성된 번들"/>
          <p:cNvSpPr txBox="1"/>
          <p:nvPr/>
        </p:nvSpPr>
        <p:spPr>
          <a:xfrm>
            <a:off x="1734024" y="2488661"/>
            <a:ext cx="1161706" cy="37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완성된 번들</a:t>
            </a:r>
          </a:p>
        </p:txBody>
      </p:sp>
      <p:sp>
        <p:nvSpPr>
          <p:cNvPr id="253" name="index.html"/>
          <p:cNvSpPr/>
          <p:nvPr/>
        </p:nvSpPr>
        <p:spPr>
          <a:xfrm>
            <a:off x="9380692" y="3597804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index.html</a:t>
            </a:r>
          </a:p>
        </p:txBody>
      </p:sp>
      <p:sp>
        <p:nvSpPr>
          <p:cNvPr id="254" name="index.css"/>
          <p:cNvSpPr/>
          <p:nvPr/>
        </p:nvSpPr>
        <p:spPr>
          <a:xfrm>
            <a:off x="3284692" y="5355694"/>
            <a:ext cx="1270001" cy="780817"/>
          </a:xfrm>
          <a:prstGeom prst="roundRect">
            <a:avLst>
              <a:gd name="adj" fmla="val 24398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index.css</a:t>
            </a:r>
          </a:p>
        </p:txBody>
      </p:sp>
      <p:sp>
        <p:nvSpPr>
          <p:cNvPr id="255" name="css번들"/>
          <p:cNvSpPr txBox="1"/>
          <p:nvPr/>
        </p:nvSpPr>
        <p:spPr>
          <a:xfrm>
            <a:off x="1862730" y="5273398"/>
            <a:ext cx="797870" cy="37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css번들</a:t>
            </a:r>
          </a:p>
        </p:txBody>
      </p:sp>
      <p:sp>
        <p:nvSpPr>
          <p:cNvPr id="256" name="선"/>
          <p:cNvSpPr/>
          <p:nvPr/>
        </p:nvSpPr>
        <p:spPr>
          <a:xfrm>
            <a:off x="6022490" y="2788961"/>
            <a:ext cx="3367744" cy="127430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선"/>
          <p:cNvSpPr/>
          <p:nvPr/>
        </p:nvSpPr>
        <p:spPr>
          <a:xfrm flipV="1">
            <a:off x="5956070" y="4403533"/>
            <a:ext cx="3500519" cy="12671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자동으로 링크"/>
          <p:cNvSpPr txBox="1"/>
          <p:nvPr/>
        </p:nvSpPr>
        <p:spPr>
          <a:xfrm>
            <a:off x="7303498" y="4044837"/>
            <a:ext cx="1359445" cy="37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자동으로 링크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6.웹서버에 옮기면 되는거야?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784" y="1608487"/>
            <a:ext cx="5638801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webpack의 마술. webpack-dev-server 를 이용하자! 간이 웹서버를 지원한다."/>
          <p:cNvSpPr txBox="1"/>
          <p:nvPr/>
        </p:nvSpPr>
        <p:spPr>
          <a:xfrm>
            <a:off x="2417508" y="4922380"/>
            <a:ext cx="7356985" cy="37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webpack의 마술. webpack-dev-server 를 이용하자! </a:t>
            </a:r>
            <a:r>
              <a:rPr>
                <a:solidFill>
                  <a:srgbClr val="FF0000"/>
                </a:solidFill>
              </a:rPr>
              <a:t>간이 웹서버</a:t>
            </a:r>
            <a:r>
              <a:t>를 지원한다.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7.실행</a:t>
            </a:r>
          </a:p>
        </p:txBody>
      </p:sp>
      <p:pic>
        <p:nvPicPr>
          <p:cNvPr id="2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985" y="1706699"/>
            <a:ext cx="87376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1121" y="3079615"/>
            <a:ext cx="4483101" cy="261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WEBPACK?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자바스크립트를 </a:t>
            </a:r>
            <a:r>
              <a:rPr>
                <a:solidFill>
                  <a:srgbClr val="FF0000"/>
                </a:solidFill>
              </a:rPr>
              <a:t>모듈화</a:t>
            </a:r>
            <a:r>
              <a:t>하기 위한 방법</a:t>
            </a:r>
            <a:r>
              <a:t>.(</a:t>
            </a:r>
            <a:r>
              <a:t>정확히는 모듈화 명세</a:t>
            </a:r>
            <a:r>
              <a:t>)</a:t>
            </a:r>
          </a:p>
          <a:p>
            <a:pPr/>
            <a:r>
              <a:t>나오게된 계기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ServerSide</a:t>
            </a:r>
            <a:r>
              <a:t>에서 자바스크립트를 사용하고 싶다</a:t>
            </a:r>
            <a:r>
              <a:t>.(Node</a:t>
            </a:r>
            <a:r>
              <a:t>로 자바스크립트를 돌릴 수 있는데</a:t>
            </a:r>
            <a:r>
              <a:t>,</a:t>
            </a:r>
            <a:r>
              <a:t> 모듈화가 안된다면</a:t>
            </a:r>
            <a:r>
              <a:t>,,,?</a:t>
            </a:r>
            <a:r>
              <a:t> </a:t>
            </a:r>
            <a:r>
              <a:t>=</a:t>
            </a:r>
            <a:r>
              <a:t> </a:t>
            </a:r>
            <a:r>
              <a:rPr u="sng"/>
              <a:t>C/C++</a:t>
            </a:r>
            <a:r>
              <a:rPr u="sng"/>
              <a:t>에서 모든 클래스를 한파일 로만 써야된다</a:t>
            </a:r>
            <a:r>
              <a:rPr u="sng"/>
              <a:t>??</a:t>
            </a:r>
            <a:r>
              <a:t>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코드를 재사용하고 싶은데</a:t>
            </a:r>
            <a:r>
              <a:t>…</a:t>
            </a:r>
            <a:r>
              <a:t>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자바스크립트 코드가 </a:t>
            </a:r>
            <a:r>
              <a:t>10</a:t>
            </a:r>
            <a:r>
              <a:t>만줄인데</a:t>
            </a:r>
            <a:r>
              <a:t>,</a:t>
            </a:r>
            <a:r>
              <a:t> 어떻게 찾지</a:t>
            </a:r>
            <a:r>
              <a:t>..?</a:t>
            </a:r>
            <a:r>
              <a:t> </a:t>
            </a:r>
            <a:r>
              <a:t>(Ctr+F</a:t>
            </a:r>
            <a:r>
              <a:t>로 찾아도 </a:t>
            </a:r>
            <a:r>
              <a:t>30</a:t>
            </a:r>
            <a:r>
              <a:t>초가 걸리네</a:t>
            </a:r>
            <a:r>
              <a:t>..?)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내가 어디까지 짰지</a:t>
            </a:r>
            <a:r>
              <a:t>..?</a:t>
            </a:r>
            <a:r>
              <a:t> 협업은</a:t>
            </a:r>
            <a:r>
              <a:t>..?</a:t>
            </a:r>
            <a:r>
              <a:t> 코드관리는</a:t>
            </a:r>
            <a:r>
              <a:t>…</a:t>
            </a:r>
            <a:r>
              <a:t>?</a:t>
            </a:r>
          </a:p>
        </p:txBody>
      </p:sp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118" y="1555750"/>
            <a:ext cx="12546980" cy="4621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 보너스</a:t>
            </a:r>
          </a:p>
        </p:txBody>
      </p:sp>
      <p:sp>
        <p:nvSpPr>
          <p:cNvPr id="269" name="브라우저를 끄지 않은 상태에서,  helloworld.js 파일을 열어보자.…"/>
          <p:cNvSpPr txBox="1"/>
          <p:nvPr/>
        </p:nvSpPr>
        <p:spPr>
          <a:xfrm>
            <a:off x="1769125" y="1927033"/>
            <a:ext cx="6121568" cy="147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브라우저를 끄지 않은 상태에서,  helloworld.js 파일을 열어보자.</a:t>
            </a:r>
          </a:p>
          <a:p>
            <a:pPr/>
            <a:r>
              <a:t>content.innerText=“HelloWorld!”;</a:t>
            </a:r>
          </a:p>
          <a:p>
            <a:pPr/>
            <a:r>
              <a:t>문자열 HelloWorld를 아무문자로 바꾸고 저장.</a:t>
            </a:r>
          </a:p>
          <a:p>
            <a:pPr/>
          </a:p>
          <a:p>
            <a:pPr/>
            <a:r>
              <a:t>브라우저로 다시 돌아가보자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생각해보자</a:t>
            </a:r>
            <a:r>
              <a:t>.</a:t>
            </a:r>
            <a:r>
              <a:t> </a:t>
            </a:r>
            <a:r>
              <a:t>THINK!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C/C++</a:t>
            </a:r>
            <a:r>
              <a:t>에서는 </a:t>
            </a:r>
            <a:r>
              <a:t>..?</a:t>
            </a:r>
            <a:r>
              <a:t> </a:t>
            </a:r>
          </a:p>
          <a:p>
            <a:pPr/>
            <a:r>
              <a:t>HelloWorld! </a:t>
            </a:r>
            <a:r>
              <a:t>첫줄에 답이있다</a:t>
            </a:r>
            <a:r>
              <a:t>.</a:t>
            </a:r>
          </a:p>
          <a:p>
            <a:pPr lvl="1" marL="0" indent="457200">
              <a:spcBef>
                <a:spcPts val="500"/>
              </a:spcBef>
              <a:buSzTx/>
              <a:buNone/>
              <a:defRPr b="1" sz="2400">
                <a:solidFill>
                  <a:srgbClr val="FF0000"/>
                </a:solidFill>
              </a:defRPr>
            </a:pPr>
            <a:r>
              <a:t>include &lt;stdio.h&gt;,include &lt;iostream&gt;</a:t>
            </a:r>
          </a:p>
        </p:txBody>
      </p:sp>
      <p:sp>
        <p:nvSpPr>
          <p:cNvPr id="121" name="닥치고 코드!! 코드를 보여달라!"/>
          <p:cNvSpPr txBox="1"/>
          <p:nvPr/>
        </p:nvSpPr>
        <p:spPr>
          <a:xfrm>
            <a:off x="4868326" y="3740622"/>
            <a:ext cx="7182381" cy="796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/>
            </a:lvl1pPr>
          </a:lstStyle>
          <a:p>
            <a:pPr/>
            <a:r>
              <a:t>닥치고 코드!! 코드를 보여달라!</a:t>
            </a:r>
          </a:p>
        </p:txBody>
      </p:sp>
      <p:pic>
        <p:nvPicPr>
          <p:cNvPr id="12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591" y="3491735"/>
            <a:ext cx="3716692" cy="2716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2"/>
      <p:bldP build="whole" bldLvl="1" animBg="1" rev="0" advAuto="0" spid="1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EBPACK을 먼저 설치하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WEBPACK을 먼저 설치하자</a:t>
            </a:r>
          </a:p>
        </p:txBody>
      </p:sp>
      <p:sp>
        <p:nvSpPr>
          <p:cNvPr id="125" name="node 설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설치</a:t>
            </a:r>
          </a:p>
          <a:p>
            <a:pPr/>
            <a:r>
              <a:t>npm i -D webpack webpack-cli (dev에 저장)</a:t>
            </a:r>
          </a:p>
          <a:p>
            <a:pPr/>
            <a:r>
              <a:t>npm i -g webpack webpack-cli (global저장소에 저장)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코드(Commonjs)</a:t>
            </a:r>
          </a:p>
        </p:txBody>
      </p:sp>
      <p:pic>
        <p:nvPicPr>
          <p:cNvPr id="12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2363" y="4698514"/>
            <a:ext cx="84455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3285" y="1299637"/>
            <a:ext cx="3454401" cy="14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71847" y="3648481"/>
            <a:ext cx="31369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0031" y="3680231"/>
            <a:ext cx="31115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A.js"/>
          <p:cNvSpPr txBox="1"/>
          <p:nvPr/>
        </p:nvSpPr>
        <p:spPr>
          <a:xfrm>
            <a:off x="5581806" y="848836"/>
            <a:ext cx="4992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A.js</a:t>
            </a:r>
          </a:p>
        </p:txBody>
      </p:sp>
      <p:sp>
        <p:nvSpPr>
          <p:cNvPr id="133" name="B.js"/>
          <p:cNvSpPr txBox="1"/>
          <p:nvPr/>
        </p:nvSpPr>
        <p:spPr>
          <a:xfrm>
            <a:off x="3893392" y="3144237"/>
            <a:ext cx="4938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B.js</a:t>
            </a:r>
          </a:p>
        </p:txBody>
      </p:sp>
      <p:sp>
        <p:nvSpPr>
          <p:cNvPr id="134" name="C.js"/>
          <p:cNvSpPr txBox="1"/>
          <p:nvPr/>
        </p:nvSpPr>
        <p:spPr>
          <a:xfrm>
            <a:off x="7496141" y="3249929"/>
            <a:ext cx="50117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C.js</a:t>
            </a:r>
          </a:p>
        </p:txBody>
      </p:sp>
      <p:sp>
        <p:nvSpPr>
          <p:cNvPr id="135" name="선"/>
          <p:cNvSpPr/>
          <p:nvPr/>
        </p:nvSpPr>
        <p:spPr>
          <a:xfrm flipV="1">
            <a:off x="4041848" y="2780578"/>
            <a:ext cx="1696020" cy="8224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선"/>
          <p:cNvSpPr/>
          <p:nvPr/>
        </p:nvSpPr>
        <p:spPr>
          <a:xfrm flipH="1" flipV="1">
            <a:off x="6165761" y="2792519"/>
            <a:ext cx="1627500" cy="8105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그냥 노드로 실행"/>
          <p:cNvSpPr/>
          <p:nvPr/>
        </p:nvSpPr>
        <p:spPr>
          <a:xfrm>
            <a:off x="9969134" y="4920764"/>
            <a:ext cx="1524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484"/>
                  <a:pt x="3600" y="1080"/>
                </a:cubicBezTo>
                <a:lnTo>
                  <a:pt x="3600" y="8640"/>
                </a:lnTo>
                <a:lnTo>
                  <a:pt x="0" y="10800"/>
                </a:lnTo>
                <a:lnTo>
                  <a:pt x="3600" y="12960"/>
                </a:lnTo>
                <a:lnTo>
                  <a:pt x="3600" y="20520"/>
                </a:lnTo>
                <a:cubicBezTo>
                  <a:pt x="3600" y="21116"/>
                  <a:pt x="4003" y="21600"/>
                  <a:pt x="4500" y="21600"/>
                </a:cubicBezTo>
                <a:lnTo>
                  <a:pt x="20700" y="21600"/>
                </a:lnTo>
                <a:cubicBezTo>
                  <a:pt x="2119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그냥 노드로 실행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코드(ES6)</a:t>
            </a:r>
          </a:p>
        </p:txBody>
      </p:sp>
      <p:sp>
        <p:nvSpPr>
          <p:cNvPr id="140" name="B.js"/>
          <p:cNvSpPr txBox="1"/>
          <p:nvPr/>
        </p:nvSpPr>
        <p:spPr>
          <a:xfrm>
            <a:off x="3893392" y="3144237"/>
            <a:ext cx="4938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B.js</a:t>
            </a:r>
          </a:p>
        </p:txBody>
      </p:sp>
      <p:sp>
        <p:nvSpPr>
          <p:cNvPr id="141" name="C.js"/>
          <p:cNvSpPr txBox="1"/>
          <p:nvPr/>
        </p:nvSpPr>
        <p:spPr>
          <a:xfrm>
            <a:off x="7496141" y="3249929"/>
            <a:ext cx="50117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C.js</a:t>
            </a:r>
          </a:p>
        </p:txBody>
      </p:sp>
      <p:sp>
        <p:nvSpPr>
          <p:cNvPr id="142" name="선"/>
          <p:cNvSpPr/>
          <p:nvPr/>
        </p:nvSpPr>
        <p:spPr>
          <a:xfrm flipV="1">
            <a:off x="4041848" y="2780578"/>
            <a:ext cx="1696020" cy="8224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선"/>
          <p:cNvSpPr/>
          <p:nvPr/>
        </p:nvSpPr>
        <p:spPr>
          <a:xfrm flipH="1" flipV="1">
            <a:off x="6165761" y="2792519"/>
            <a:ext cx="1627500" cy="8105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A.js"/>
          <p:cNvSpPr txBox="1"/>
          <p:nvPr/>
        </p:nvSpPr>
        <p:spPr>
          <a:xfrm>
            <a:off x="5722213" y="1093408"/>
            <a:ext cx="4992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A.js</a:t>
            </a:r>
          </a:p>
        </p:txBody>
      </p:sp>
      <p:sp>
        <p:nvSpPr>
          <p:cNvPr id="145" name="B.js"/>
          <p:cNvSpPr txBox="1"/>
          <p:nvPr/>
        </p:nvSpPr>
        <p:spPr>
          <a:xfrm>
            <a:off x="3893392" y="3144237"/>
            <a:ext cx="4938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B.js</a:t>
            </a:r>
          </a:p>
        </p:txBody>
      </p:sp>
      <p:sp>
        <p:nvSpPr>
          <p:cNvPr id="146" name="C.js"/>
          <p:cNvSpPr txBox="1"/>
          <p:nvPr/>
        </p:nvSpPr>
        <p:spPr>
          <a:xfrm>
            <a:off x="7496141" y="3249929"/>
            <a:ext cx="50117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C.js</a:t>
            </a:r>
          </a:p>
        </p:txBody>
      </p:sp>
      <p:sp>
        <p:nvSpPr>
          <p:cNvPr id="147" name="선"/>
          <p:cNvSpPr/>
          <p:nvPr/>
        </p:nvSpPr>
        <p:spPr>
          <a:xfrm flipV="1">
            <a:off x="4041848" y="2780578"/>
            <a:ext cx="1696020" cy="8224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선"/>
          <p:cNvSpPr/>
          <p:nvPr/>
        </p:nvSpPr>
        <p:spPr>
          <a:xfrm flipH="1" flipV="1">
            <a:off x="6165761" y="2792519"/>
            <a:ext cx="1627500" cy="8105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4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959" y="4148662"/>
            <a:ext cx="7504297" cy="2583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0750" y="1575867"/>
            <a:ext cx="2730500" cy="109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9110" y="3548333"/>
            <a:ext cx="27432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05279" y="3554683"/>
            <a:ext cx="2882901" cy="3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.js를 bundle.js로 번들링한다."/>
          <p:cNvSpPr/>
          <p:nvPr/>
        </p:nvSpPr>
        <p:spPr>
          <a:xfrm>
            <a:off x="9255399" y="3705913"/>
            <a:ext cx="1524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484"/>
                  <a:pt x="3600" y="1080"/>
                </a:cubicBezTo>
                <a:lnTo>
                  <a:pt x="3600" y="8640"/>
                </a:lnTo>
                <a:lnTo>
                  <a:pt x="0" y="10800"/>
                </a:lnTo>
                <a:lnTo>
                  <a:pt x="3600" y="12960"/>
                </a:lnTo>
                <a:lnTo>
                  <a:pt x="3600" y="20520"/>
                </a:lnTo>
                <a:cubicBezTo>
                  <a:pt x="3600" y="21116"/>
                  <a:pt x="4003" y="21600"/>
                  <a:pt x="4500" y="21600"/>
                </a:cubicBezTo>
                <a:lnTo>
                  <a:pt x="20700" y="21600"/>
                </a:lnTo>
                <a:cubicBezTo>
                  <a:pt x="2119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A.js를 bundle.js로 </a:t>
            </a:r>
            <a:r>
              <a:rPr>
                <a:solidFill>
                  <a:srgbClr val="FF0000"/>
                </a:solidFill>
              </a:rPr>
              <a:t>번들링</a:t>
            </a:r>
            <a:r>
              <a:t>한다.</a:t>
            </a:r>
          </a:p>
        </p:txBody>
      </p:sp>
      <p:sp>
        <p:nvSpPr>
          <p:cNvPr id="154" name="번들링되어 나온 bundle.js파일을 실행"/>
          <p:cNvSpPr/>
          <p:nvPr/>
        </p:nvSpPr>
        <p:spPr>
          <a:xfrm>
            <a:off x="8132143" y="5425898"/>
            <a:ext cx="1524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484"/>
                  <a:pt x="3600" y="1080"/>
                </a:cubicBezTo>
                <a:lnTo>
                  <a:pt x="3600" y="8640"/>
                </a:lnTo>
                <a:lnTo>
                  <a:pt x="0" y="10800"/>
                </a:lnTo>
                <a:lnTo>
                  <a:pt x="3600" y="12960"/>
                </a:lnTo>
                <a:lnTo>
                  <a:pt x="3600" y="20520"/>
                </a:lnTo>
                <a:cubicBezTo>
                  <a:pt x="3600" y="21116"/>
                  <a:pt x="4003" y="21600"/>
                  <a:pt x="4500" y="21600"/>
                </a:cubicBezTo>
                <a:lnTo>
                  <a:pt x="20700" y="21600"/>
                </a:lnTo>
                <a:cubicBezTo>
                  <a:pt x="2119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번들링되어 나온 bundle.js파일을 실행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느낌적인 느낌?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A.js파일이 B.js파일(모듈)과 C.js파일(모듈)을 이용(import)하였다.</a:t>
            </a:r>
          </a:p>
          <a:p>
            <a:pPr/>
            <a:r>
              <a:t>ES6 버전 : ES6는 ECMAscript 2015로 자바스크립트의 명세가되는 표준을 말함.한 마디로 이제는 모듈이 자바스크립트 표준이다.(</a:t>
            </a:r>
            <a:r>
              <a:rPr b="1"/>
              <a:t>아직 노드가 ES6를 지원하지 않아서 webpack을 이용</a:t>
            </a:r>
            <a:r>
              <a:t>)</a:t>
            </a:r>
          </a:p>
          <a:p>
            <a:pPr/>
            <a:r>
              <a:t>CommonJS버전 : require() 함수를 이용. CommonJS는 자바스크립트를 모듈화하기 위해서 만들어진 명세.(</a:t>
            </a:r>
            <a:r>
              <a:rPr b="1"/>
              <a:t>node.js가 이것을 선택함. 지원)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.js"/>
          <p:cNvSpPr/>
          <p:nvPr/>
        </p:nvSpPr>
        <p:spPr>
          <a:xfrm>
            <a:off x="3050681" y="1665283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A.js</a:t>
            </a:r>
          </a:p>
        </p:txBody>
      </p:sp>
      <p:sp>
        <p:nvSpPr>
          <p:cNvPr id="160" name="B.js"/>
          <p:cNvSpPr/>
          <p:nvPr/>
        </p:nvSpPr>
        <p:spPr>
          <a:xfrm>
            <a:off x="1211984" y="4190901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B.js</a:t>
            </a:r>
          </a:p>
        </p:txBody>
      </p:sp>
      <p:sp>
        <p:nvSpPr>
          <p:cNvPr id="161" name="B.js"/>
          <p:cNvSpPr/>
          <p:nvPr/>
        </p:nvSpPr>
        <p:spPr>
          <a:xfrm>
            <a:off x="4640253" y="4190901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B.js</a:t>
            </a:r>
          </a:p>
        </p:txBody>
      </p:sp>
      <p:sp>
        <p:nvSpPr>
          <p:cNvPr id="162" name="선"/>
          <p:cNvSpPr/>
          <p:nvPr/>
        </p:nvSpPr>
        <p:spPr>
          <a:xfrm flipV="1">
            <a:off x="1847944" y="2916873"/>
            <a:ext cx="1702328" cy="12777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선"/>
          <p:cNvSpPr/>
          <p:nvPr/>
        </p:nvSpPr>
        <p:spPr>
          <a:xfrm flipH="1" flipV="1">
            <a:off x="3799642" y="2905630"/>
            <a:ext cx="1446818" cy="13004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트리구조??"/>
          <p:cNvSpPr txBox="1"/>
          <p:nvPr/>
        </p:nvSpPr>
        <p:spPr>
          <a:xfrm>
            <a:off x="2807948" y="542049"/>
            <a:ext cx="1755467" cy="57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/>
            </a:lvl1pPr>
          </a:lstStyle>
          <a:p>
            <a:pPr/>
            <a:r>
              <a:t>트리구조??</a:t>
            </a:r>
          </a:p>
        </p:txBody>
      </p:sp>
      <p:sp>
        <p:nvSpPr>
          <p:cNvPr id="165" name="아! A.js부터 시작해서 트리탐색을 하면서…"/>
          <p:cNvSpPr txBox="1"/>
          <p:nvPr/>
        </p:nvSpPr>
        <p:spPr>
          <a:xfrm>
            <a:off x="6267357" y="1211643"/>
            <a:ext cx="5447408" cy="1962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/>
            </a:pPr>
            <a:r>
              <a:t>아! A.js부터 시작해서 트리탐색을 하면서</a:t>
            </a:r>
          </a:p>
          <a:p>
            <a:pPr>
              <a:defRPr b="1" sz="2000"/>
            </a:pPr>
            <a:r>
              <a:t>B.js랑 C.js코드를 A.js내에</a:t>
            </a:r>
          </a:p>
          <a:p>
            <a:pPr>
              <a:defRPr b="1" sz="2000"/>
            </a:pPr>
            <a:r>
              <a:t>import(require) 있는곳에 코드를 </a:t>
            </a:r>
            <a:r>
              <a:rPr>
                <a:solidFill>
                  <a:srgbClr val="FF0000"/>
                </a:solidFill>
              </a:rPr>
              <a:t>붙여 넣어주면</a:t>
            </a:r>
            <a:r>
              <a:t> 되겠다!</a:t>
            </a:r>
          </a:p>
          <a:p>
            <a:pPr>
              <a:defRPr b="1" sz="2000"/>
            </a:pPr>
            <a:r>
              <a:t>(A는 B,C가 없으면 실행될 수 없다.= A는 B,C에 의존성이 있다. 의존성 트리)</a:t>
            </a:r>
          </a:p>
        </p:txBody>
      </p:sp>
      <p:sp>
        <p:nvSpPr>
          <p:cNvPr id="166" name="A.js가 시작하는 (root)입구네?…"/>
          <p:cNvSpPr txBox="1"/>
          <p:nvPr/>
        </p:nvSpPr>
        <p:spPr>
          <a:xfrm>
            <a:off x="6683367" y="3916131"/>
            <a:ext cx="2964449" cy="795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A.js가 시작하는 (root)입구네?</a:t>
            </a:r>
          </a:p>
          <a:p>
            <a:pPr/>
            <a:r>
              <a:t>A.js -&gt; </a:t>
            </a:r>
            <a:r>
              <a:rPr b="1" sz="2900">
                <a:solidFill>
                  <a:srgbClr val="FF0000"/>
                </a:solidFill>
              </a:rPr>
              <a:t>entry</a:t>
            </a:r>
          </a:p>
        </p:txBody>
      </p:sp>
      <p:sp>
        <p:nvSpPr>
          <p:cNvPr id="167" name="ex) webpack A bundle.js…"/>
          <p:cNvSpPr txBox="1"/>
          <p:nvPr/>
        </p:nvSpPr>
        <p:spPr>
          <a:xfrm>
            <a:off x="6741870" y="4953186"/>
            <a:ext cx="536004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ex) webpack A bundle.js</a:t>
            </a:r>
          </a:p>
          <a:p>
            <a:pPr/>
            <a:r>
              <a:t>= </a:t>
            </a:r>
            <a:r>
              <a:rPr b="1" i="1"/>
              <a:t>webpack {entry-file-name} {output-file-name}</a:t>
            </a:r>
          </a:p>
        </p:txBody>
      </p:sp>
      <p:grpSp>
        <p:nvGrpSpPr>
          <p:cNvPr id="170" name="그룹"/>
          <p:cNvGrpSpPr/>
          <p:nvPr/>
        </p:nvGrpSpPr>
        <p:grpSpPr>
          <a:xfrm>
            <a:off x="792165" y="624859"/>
            <a:ext cx="11239501" cy="5232401"/>
            <a:chOff x="0" y="0"/>
            <a:chExt cx="11239500" cy="5232400"/>
          </a:xfrm>
        </p:grpSpPr>
        <p:pic>
          <p:nvPicPr>
            <p:cNvPr id="168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239500" cy="523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실상은..."/>
            <p:cNvSpPr txBox="1"/>
            <p:nvPr/>
          </p:nvSpPr>
          <p:spPr>
            <a:xfrm>
              <a:off x="7714785" y="2306560"/>
              <a:ext cx="1794210" cy="660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실상은...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다시 webpack으로</a:t>
            </a:r>
          </a:p>
        </p:txBody>
      </p:sp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107" y="2153625"/>
            <a:ext cx="10414001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단일파일로 bundling…"/>
          <p:cNvSpPr txBox="1"/>
          <p:nvPr/>
        </p:nvSpPr>
        <p:spPr>
          <a:xfrm>
            <a:off x="5606914" y="4384154"/>
            <a:ext cx="4625090" cy="135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단일파일로 </a:t>
            </a:r>
            <a:r>
              <a:rPr>
                <a:solidFill>
                  <a:srgbClr val="FF0000"/>
                </a:solidFill>
              </a:rPr>
              <a:t>bundling</a:t>
            </a:r>
            <a:endParaRPr>
              <a:solidFill>
                <a:srgbClr val="FF0000"/>
              </a:solidFill>
            </a:endParaRPr>
          </a:p>
          <a:p>
            <a:pPr>
              <a:defRPr sz="2700"/>
            </a:pPr>
            <a:r>
              <a:t>(번들링이란 하나로 묶어주는 것)</a:t>
            </a:r>
          </a:p>
          <a:p>
            <a:pPr>
              <a:defRPr sz="2700"/>
            </a:pPr>
            <a:r>
              <a:t>webpack = ‘번들러’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