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6" r:id="rId15"/>
    <p:sldId id="271" r:id="rId16"/>
    <p:sldId id="274" r:id="rId17"/>
    <p:sldId id="275" r:id="rId18"/>
    <p:sldId id="279" r:id="rId19"/>
    <p:sldId id="276" r:id="rId20"/>
    <p:sldId id="278" r:id="rId21"/>
    <p:sldId id="280" r:id="rId22"/>
    <p:sldId id="281" r:id="rId23"/>
    <p:sldId id="282" r:id="rId24"/>
    <p:sldId id="284" r:id="rId25"/>
    <p:sldId id="285" r:id="rId26"/>
    <p:sldId id="286" r:id="rId27"/>
    <p:sldId id="287" r:id="rId28"/>
    <p:sldId id="288" r:id="rId29"/>
    <p:sldId id="289" r:id="rId30"/>
    <p:sldId id="303" r:id="rId31"/>
    <p:sldId id="290" r:id="rId32"/>
    <p:sldId id="291" r:id="rId33"/>
    <p:sldId id="299" r:id="rId34"/>
    <p:sldId id="300" r:id="rId35"/>
    <p:sldId id="301" r:id="rId36"/>
    <p:sldId id="302" r:id="rId37"/>
    <p:sldId id="296" r:id="rId38"/>
    <p:sldId id="297" r:id="rId39"/>
    <p:sldId id="298" r:id="rId40"/>
  </p:sldIdLst>
  <p:sldSz cx="10799763" cy="7199313"/>
  <p:notesSz cx="9144000" cy="6858000"/>
  <p:defaultTextStyle>
    <a:defPPr>
      <a:defRPr lang="en-US"/>
    </a:defPPr>
    <a:lvl1pPr marL="0" algn="l" defTabSz="863822" rtl="0" eaLnBrk="1" latinLnBrk="0" hangingPunct="1">
      <a:defRPr sz="1700" kern="1200">
        <a:solidFill>
          <a:schemeClr val="tx1"/>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66" d="100"/>
          <a:sy n="66" d="100"/>
        </p:scale>
        <p:origin x="12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ECE53EC-3BC0-4FE6-8043-A7A6D892C659}" type="doc">
      <dgm:prSet loTypeId="urn:microsoft.com/office/officeart/2005/8/layout/default#5" loCatId="list" qsTypeId="urn:microsoft.com/office/officeart/2005/8/quickstyle/3d1" qsCatId="3D" csTypeId="urn:microsoft.com/office/officeart/2005/8/colors/colorful5" csCatId="colorful" phldr="1"/>
      <dgm:spPr/>
      <dgm:t>
        <a:bodyPr/>
        <a:lstStyle/>
        <a:p>
          <a:endParaRPr lang="en-US"/>
        </a:p>
      </dgm:t>
    </dgm:pt>
    <dgm:pt modelId="{F15E45E2-7F70-4E8C-8EDE-F46E07E0B4BC}">
      <dgm:prSet phldrT="[Text]" custT="1"/>
      <dgm:spPr/>
      <dgm:t>
        <a:bodyPr/>
        <a:lstStyle/>
        <a:p>
          <a:r>
            <a:rPr lang="en-US" sz="1400" dirty="0">
              <a:latin typeface="Calibri" panose="020F0502020204030204" pitchFamily="34" charset="0"/>
            </a:rPr>
            <a:t>Technical Health </a:t>
          </a:r>
        </a:p>
      </dgm:t>
    </dgm:pt>
    <dgm:pt modelId="{DB534F0F-9D50-495B-9B7C-55F81B157C00}" type="parTrans" cxnId="{0A101316-FE52-4BD0-9FF2-AEC99C764DB0}">
      <dgm:prSet/>
      <dgm:spPr/>
      <dgm:t>
        <a:bodyPr/>
        <a:lstStyle/>
        <a:p>
          <a:endParaRPr lang="en-US" sz="1400">
            <a:latin typeface="Calibri" panose="020F0502020204030204" pitchFamily="34" charset="0"/>
          </a:endParaRPr>
        </a:p>
      </dgm:t>
    </dgm:pt>
    <dgm:pt modelId="{FC76463B-DE67-4CC7-BA26-4A84A67A06ED}" type="sibTrans" cxnId="{0A101316-FE52-4BD0-9FF2-AEC99C764DB0}">
      <dgm:prSet/>
      <dgm:spPr/>
      <dgm:t>
        <a:bodyPr/>
        <a:lstStyle/>
        <a:p>
          <a:endParaRPr lang="en-US" sz="1400">
            <a:latin typeface="Calibri" panose="020F0502020204030204" pitchFamily="34" charset="0"/>
          </a:endParaRPr>
        </a:p>
      </dgm:t>
    </dgm:pt>
    <dgm:pt modelId="{416A1107-AB79-4B20-BC6A-F7B33AC05589}">
      <dgm:prSet phldrT="[Text]" custT="1"/>
      <dgm:spPr/>
      <dgm:t>
        <a:bodyPr/>
        <a:lstStyle/>
        <a:p>
          <a:r>
            <a:rPr lang="en-US" sz="1400" dirty="0">
              <a:latin typeface="Calibri" panose="020F0502020204030204" pitchFamily="34" charset="0"/>
            </a:rPr>
            <a:t>Opportunity Analysis</a:t>
          </a:r>
        </a:p>
      </dgm:t>
    </dgm:pt>
    <dgm:pt modelId="{1082B1D0-492C-4E54-A629-541A328FDC84}" type="parTrans" cxnId="{03EC805C-69C8-4C4B-B8ED-FD4D1646612B}">
      <dgm:prSet/>
      <dgm:spPr/>
      <dgm:t>
        <a:bodyPr/>
        <a:lstStyle/>
        <a:p>
          <a:endParaRPr lang="en-US" sz="1400">
            <a:latin typeface="Calibri" panose="020F0502020204030204" pitchFamily="34" charset="0"/>
          </a:endParaRPr>
        </a:p>
      </dgm:t>
    </dgm:pt>
    <dgm:pt modelId="{23C2F57D-7F83-46B5-BB6B-683D2CFCEBF5}" type="sibTrans" cxnId="{03EC805C-69C8-4C4B-B8ED-FD4D1646612B}">
      <dgm:prSet/>
      <dgm:spPr/>
      <dgm:t>
        <a:bodyPr/>
        <a:lstStyle/>
        <a:p>
          <a:endParaRPr lang="en-US" sz="1400">
            <a:latin typeface="Calibri" panose="020F0502020204030204" pitchFamily="34" charset="0"/>
          </a:endParaRPr>
        </a:p>
      </dgm:t>
    </dgm:pt>
    <dgm:pt modelId="{2192C6B4-8BFF-42D7-BD56-9804F9DB8E77}">
      <dgm:prSet phldrT="[Text]" custT="1"/>
      <dgm:spPr/>
      <dgm:t>
        <a:bodyPr/>
        <a:lstStyle/>
        <a:p>
          <a:r>
            <a:rPr lang="en-US" sz="1400" dirty="0">
              <a:latin typeface="Calibri" panose="020F0502020204030204" pitchFamily="34" charset="0"/>
            </a:rPr>
            <a:t>Load Time Optimization</a:t>
          </a:r>
        </a:p>
      </dgm:t>
    </dgm:pt>
    <dgm:pt modelId="{7B27C130-A620-4BD7-BBBD-6F8F37BF8153}" type="parTrans" cxnId="{B800C0A8-718B-4274-82B3-18FB3C6DEACB}">
      <dgm:prSet/>
      <dgm:spPr/>
      <dgm:t>
        <a:bodyPr/>
        <a:lstStyle/>
        <a:p>
          <a:endParaRPr lang="en-US" sz="1400">
            <a:latin typeface="Calibri" panose="020F0502020204030204" pitchFamily="34" charset="0"/>
          </a:endParaRPr>
        </a:p>
      </dgm:t>
    </dgm:pt>
    <dgm:pt modelId="{E943FA95-4B07-49BF-82FD-ED698DEBD711}" type="sibTrans" cxnId="{B800C0A8-718B-4274-82B3-18FB3C6DEACB}">
      <dgm:prSet/>
      <dgm:spPr/>
      <dgm:t>
        <a:bodyPr/>
        <a:lstStyle/>
        <a:p>
          <a:endParaRPr lang="en-US" sz="1400">
            <a:latin typeface="Calibri" panose="020F0502020204030204" pitchFamily="34" charset="0"/>
          </a:endParaRPr>
        </a:p>
      </dgm:t>
    </dgm:pt>
    <dgm:pt modelId="{8248AB8D-61DD-4C15-915B-DA1273701589}">
      <dgm:prSet phldrT="[Text]" custT="1"/>
      <dgm:spPr/>
      <dgm:t>
        <a:bodyPr/>
        <a:lstStyle/>
        <a:p>
          <a:r>
            <a:rPr lang="en-US" sz="1400" dirty="0">
              <a:latin typeface="Calibri" panose="020F0502020204030204" pitchFamily="34" charset="0"/>
            </a:rPr>
            <a:t>Competitor Analysis</a:t>
          </a:r>
        </a:p>
      </dgm:t>
    </dgm:pt>
    <dgm:pt modelId="{FCD74E8D-BAD9-4FB2-A28C-C329703624A1}" type="parTrans" cxnId="{991E7739-007E-4D9C-AF81-CA78CE3DFBD0}">
      <dgm:prSet/>
      <dgm:spPr/>
      <dgm:t>
        <a:bodyPr/>
        <a:lstStyle/>
        <a:p>
          <a:endParaRPr lang="en-US" sz="1400">
            <a:latin typeface="Calibri" panose="020F0502020204030204" pitchFamily="34" charset="0"/>
          </a:endParaRPr>
        </a:p>
      </dgm:t>
    </dgm:pt>
    <dgm:pt modelId="{3ACBF09F-7514-4D79-B78E-997ADFC4FA41}" type="sibTrans" cxnId="{991E7739-007E-4D9C-AF81-CA78CE3DFBD0}">
      <dgm:prSet/>
      <dgm:spPr/>
      <dgm:t>
        <a:bodyPr/>
        <a:lstStyle/>
        <a:p>
          <a:endParaRPr lang="en-US" sz="1400">
            <a:latin typeface="Calibri" panose="020F0502020204030204" pitchFamily="34" charset="0"/>
          </a:endParaRPr>
        </a:p>
      </dgm:t>
    </dgm:pt>
    <dgm:pt modelId="{64F07742-B5C2-4B0D-89C2-2C2E7CAA9D6A}">
      <dgm:prSet phldrT="[Text]" custT="1"/>
      <dgm:spPr/>
      <dgm:t>
        <a:bodyPr/>
        <a:lstStyle/>
        <a:p>
          <a:r>
            <a:rPr lang="en-US" sz="1400" dirty="0">
              <a:latin typeface="Calibri" panose="020F0502020204030204" pitchFamily="34" charset="0"/>
            </a:rPr>
            <a:t>Website Content Analysis</a:t>
          </a:r>
        </a:p>
      </dgm:t>
    </dgm:pt>
    <dgm:pt modelId="{00798A98-0C95-495E-A31B-E6244DFD06B8}" type="parTrans" cxnId="{93B5C65F-8501-49A5-A99F-C92D0D13C44B}">
      <dgm:prSet/>
      <dgm:spPr/>
      <dgm:t>
        <a:bodyPr/>
        <a:lstStyle/>
        <a:p>
          <a:endParaRPr lang="en-US" sz="1400">
            <a:latin typeface="Calibri" panose="020F0502020204030204" pitchFamily="34" charset="0"/>
          </a:endParaRPr>
        </a:p>
      </dgm:t>
    </dgm:pt>
    <dgm:pt modelId="{104EDD7B-192C-4BF6-BCDC-639835F1F993}" type="sibTrans" cxnId="{93B5C65F-8501-49A5-A99F-C92D0D13C44B}">
      <dgm:prSet/>
      <dgm:spPr/>
      <dgm:t>
        <a:bodyPr/>
        <a:lstStyle/>
        <a:p>
          <a:endParaRPr lang="en-US" sz="1400">
            <a:latin typeface="Calibri" panose="020F0502020204030204" pitchFamily="34" charset="0"/>
          </a:endParaRPr>
        </a:p>
      </dgm:t>
    </dgm:pt>
    <dgm:pt modelId="{4FAB39D2-189D-4253-A472-CBBBC63379A1}">
      <dgm:prSet phldrT="[Text]" custT="1"/>
      <dgm:spPr/>
      <dgm:t>
        <a:bodyPr/>
        <a:lstStyle/>
        <a:p>
          <a:r>
            <a:rPr lang="en-US" sz="1400" dirty="0">
              <a:latin typeface="Calibri" panose="020F0502020204030204" pitchFamily="34" charset="0"/>
            </a:rPr>
            <a:t>Setting Up Conversion Tracking</a:t>
          </a:r>
        </a:p>
      </dgm:t>
    </dgm:pt>
    <dgm:pt modelId="{3D7C50CE-70D2-4051-8B38-AA685ED13758}" type="parTrans" cxnId="{6CC8A6BC-F587-4F1B-8060-62B4F5DB88D2}">
      <dgm:prSet/>
      <dgm:spPr/>
      <dgm:t>
        <a:bodyPr/>
        <a:lstStyle/>
        <a:p>
          <a:endParaRPr lang="en-US" sz="1400">
            <a:latin typeface="Calibri" panose="020F0502020204030204" pitchFamily="34" charset="0"/>
          </a:endParaRPr>
        </a:p>
      </dgm:t>
    </dgm:pt>
    <dgm:pt modelId="{5B390890-F415-4D1F-80F2-B2E9F0FC8E03}" type="sibTrans" cxnId="{6CC8A6BC-F587-4F1B-8060-62B4F5DB88D2}">
      <dgm:prSet/>
      <dgm:spPr/>
      <dgm:t>
        <a:bodyPr/>
        <a:lstStyle/>
        <a:p>
          <a:endParaRPr lang="en-US" sz="1400">
            <a:latin typeface="Calibri" panose="020F0502020204030204" pitchFamily="34" charset="0"/>
          </a:endParaRPr>
        </a:p>
      </dgm:t>
    </dgm:pt>
    <dgm:pt modelId="{DD022A09-7969-4CC5-9E94-013519F045F6}">
      <dgm:prSet phldrT="[Text]" custT="1"/>
      <dgm:spPr/>
      <dgm:t>
        <a:bodyPr/>
        <a:lstStyle/>
        <a:p>
          <a:r>
            <a:rPr lang="en-US" sz="1400" dirty="0">
              <a:latin typeface="Calibri" panose="020F0502020204030204" pitchFamily="34" charset="0"/>
            </a:rPr>
            <a:t>Keyword Identification            &amp; Mapping</a:t>
          </a:r>
        </a:p>
      </dgm:t>
    </dgm:pt>
    <dgm:pt modelId="{0A056D63-13EF-4BF6-A942-45F715FD7F8E}" type="parTrans" cxnId="{5C125A60-3DF9-46EA-83DB-F8324DA4968D}">
      <dgm:prSet/>
      <dgm:spPr/>
      <dgm:t>
        <a:bodyPr/>
        <a:lstStyle/>
        <a:p>
          <a:endParaRPr lang="en-US" sz="1400"/>
        </a:p>
      </dgm:t>
    </dgm:pt>
    <dgm:pt modelId="{88E91525-40C2-4DBB-933F-8934B506DD94}" type="sibTrans" cxnId="{5C125A60-3DF9-46EA-83DB-F8324DA4968D}">
      <dgm:prSet/>
      <dgm:spPr/>
      <dgm:t>
        <a:bodyPr/>
        <a:lstStyle/>
        <a:p>
          <a:endParaRPr lang="en-US" sz="1400"/>
        </a:p>
      </dgm:t>
    </dgm:pt>
    <dgm:pt modelId="{76D1E5D1-6A85-4607-A9D4-47341C3F7264}">
      <dgm:prSet phldrT="[Text]" custT="1"/>
      <dgm:spPr/>
      <dgm:t>
        <a:bodyPr/>
        <a:lstStyle/>
        <a:p>
          <a:r>
            <a:rPr lang="en-US" sz="1400" dirty="0">
              <a:latin typeface="Calibri" panose="020F0502020204030204" pitchFamily="34" charset="0"/>
            </a:rPr>
            <a:t>Benchmarking</a:t>
          </a:r>
        </a:p>
      </dgm:t>
    </dgm:pt>
    <dgm:pt modelId="{B64B505D-1531-4662-8587-C6A37E9C3939}" type="parTrans" cxnId="{4D9EC77C-AF3D-4B4C-95CB-A72CFD36E8DD}">
      <dgm:prSet/>
      <dgm:spPr/>
      <dgm:t>
        <a:bodyPr/>
        <a:lstStyle/>
        <a:p>
          <a:endParaRPr lang="en-US" sz="1400"/>
        </a:p>
      </dgm:t>
    </dgm:pt>
    <dgm:pt modelId="{2F19CFA6-A329-4111-88C6-FD5E32E1BF52}" type="sibTrans" cxnId="{4D9EC77C-AF3D-4B4C-95CB-A72CFD36E8DD}">
      <dgm:prSet/>
      <dgm:spPr/>
      <dgm:t>
        <a:bodyPr/>
        <a:lstStyle/>
        <a:p>
          <a:endParaRPr lang="en-US" sz="1400"/>
        </a:p>
      </dgm:t>
    </dgm:pt>
    <dgm:pt modelId="{1227D8B9-40F9-41A1-A656-0713400F85A1}">
      <dgm:prSet phldrT="[Text]" custT="1"/>
      <dgm:spPr/>
      <dgm:t>
        <a:bodyPr/>
        <a:lstStyle/>
        <a:p>
          <a:r>
            <a:rPr lang="en-US" sz="1400" dirty="0">
              <a:latin typeface="Calibri" panose="020F0502020204030204" pitchFamily="34" charset="0"/>
            </a:rPr>
            <a:t>Finalizing Content Strategy</a:t>
          </a:r>
        </a:p>
      </dgm:t>
    </dgm:pt>
    <dgm:pt modelId="{B80693AB-FDAA-4B5C-8DE7-88CFA39FD0D8}" type="parTrans" cxnId="{DC443DFE-F7C2-45A9-8DA6-9A43C1BACC05}">
      <dgm:prSet/>
      <dgm:spPr/>
      <dgm:t>
        <a:bodyPr/>
        <a:lstStyle/>
        <a:p>
          <a:endParaRPr lang="en-US" sz="1400"/>
        </a:p>
      </dgm:t>
    </dgm:pt>
    <dgm:pt modelId="{05314A00-7EB4-41DF-8493-3516B441F60A}" type="sibTrans" cxnId="{DC443DFE-F7C2-45A9-8DA6-9A43C1BACC05}">
      <dgm:prSet/>
      <dgm:spPr/>
      <dgm:t>
        <a:bodyPr/>
        <a:lstStyle/>
        <a:p>
          <a:endParaRPr lang="en-US" sz="1400"/>
        </a:p>
      </dgm:t>
    </dgm:pt>
    <dgm:pt modelId="{62627D9C-EA78-42AD-BD88-CBC41E56D805}">
      <dgm:prSet phldrT="[Text]" custT="1"/>
      <dgm:spPr/>
      <dgm:t>
        <a:bodyPr/>
        <a:lstStyle/>
        <a:p>
          <a:r>
            <a:rPr lang="en-US" sz="1400" dirty="0">
              <a:latin typeface="Calibri" panose="020F0502020204030204" pitchFamily="34" charset="0"/>
            </a:rPr>
            <a:t>On Page Optimization</a:t>
          </a:r>
        </a:p>
      </dgm:t>
    </dgm:pt>
    <dgm:pt modelId="{E365C759-0DD9-45FF-BB46-3C0ED08CBADF}" type="parTrans" cxnId="{28040756-A01D-4D0E-8EE7-AACBF1FDC457}">
      <dgm:prSet/>
      <dgm:spPr/>
      <dgm:t>
        <a:bodyPr/>
        <a:lstStyle/>
        <a:p>
          <a:endParaRPr lang="en-US" sz="1400"/>
        </a:p>
      </dgm:t>
    </dgm:pt>
    <dgm:pt modelId="{53F33921-2AB9-4751-A94F-217383944554}" type="sibTrans" cxnId="{28040756-A01D-4D0E-8EE7-AACBF1FDC457}">
      <dgm:prSet/>
      <dgm:spPr/>
      <dgm:t>
        <a:bodyPr/>
        <a:lstStyle/>
        <a:p>
          <a:endParaRPr lang="en-US" sz="1400"/>
        </a:p>
      </dgm:t>
    </dgm:pt>
    <dgm:pt modelId="{84754CAC-F24D-4DF7-947A-3E63B1300299}">
      <dgm:prSet phldrT="[Text]" custT="1"/>
      <dgm:spPr/>
      <dgm:t>
        <a:bodyPr/>
        <a:lstStyle/>
        <a:p>
          <a:r>
            <a:rPr lang="en-US" sz="1400" dirty="0">
              <a:latin typeface="Calibri" panose="020F0502020204030204" pitchFamily="34" charset="0"/>
            </a:rPr>
            <a:t>Off Page Content  Planning</a:t>
          </a:r>
        </a:p>
      </dgm:t>
    </dgm:pt>
    <dgm:pt modelId="{A81AC05E-1466-403B-BA03-9751B6CC0616}" type="parTrans" cxnId="{B03953DD-C671-405B-8F72-B1B2762F08CD}">
      <dgm:prSet/>
      <dgm:spPr/>
      <dgm:t>
        <a:bodyPr/>
        <a:lstStyle/>
        <a:p>
          <a:endParaRPr lang="en-US" sz="1400"/>
        </a:p>
      </dgm:t>
    </dgm:pt>
    <dgm:pt modelId="{431F77B9-C516-41E3-A870-1C871F73D6DE}" type="sibTrans" cxnId="{B03953DD-C671-405B-8F72-B1B2762F08CD}">
      <dgm:prSet/>
      <dgm:spPr/>
      <dgm:t>
        <a:bodyPr/>
        <a:lstStyle/>
        <a:p>
          <a:endParaRPr lang="en-US" sz="1400"/>
        </a:p>
      </dgm:t>
    </dgm:pt>
    <dgm:pt modelId="{CDAEA0C1-B918-4C23-AF7F-70BA750C74E2}">
      <dgm:prSet phldrT="[Text]" custT="1"/>
      <dgm:spPr/>
      <dgm:t>
        <a:bodyPr/>
        <a:lstStyle/>
        <a:p>
          <a:r>
            <a:rPr lang="en-US" sz="1400" dirty="0">
              <a:latin typeface="Calibri" panose="020F0502020204030204" pitchFamily="34" charset="0"/>
            </a:rPr>
            <a:t>Monthly Reporting  &amp; Analysis</a:t>
          </a:r>
        </a:p>
      </dgm:t>
    </dgm:pt>
    <dgm:pt modelId="{A9C8AFF8-3B59-41A3-8E98-3A88A86A45B2}" type="parTrans" cxnId="{C43414D4-B575-4971-A4CA-BF109B6AFD42}">
      <dgm:prSet/>
      <dgm:spPr/>
      <dgm:t>
        <a:bodyPr/>
        <a:lstStyle/>
        <a:p>
          <a:endParaRPr lang="en-US" sz="1400"/>
        </a:p>
      </dgm:t>
    </dgm:pt>
    <dgm:pt modelId="{BC2DFAE9-CDBC-4CC0-B175-281A304FB165}" type="sibTrans" cxnId="{C43414D4-B575-4971-A4CA-BF109B6AFD42}">
      <dgm:prSet/>
      <dgm:spPr/>
      <dgm:t>
        <a:bodyPr/>
        <a:lstStyle/>
        <a:p>
          <a:endParaRPr lang="en-US" sz="1400"/>
        </a:p>
      </dgm:t>
    </dgm:pt>
    <dgm:pt modelId="{07347890-82AF-421A-8289-BBDD36457909}" type="pres">
      <dgm:prSet presAssocID="{5ECE53EC-3BC0-4FE6-8043-A7A6D892C659}" presName="diagram" presStyleCnt="0">
        <dgm:presLayoutVars>
          <dgm:dir/>
          <dgm:resizeHandles val="exact"/>
        </dgm:presLayoutVars>
      </dgm:prSet>
      <dgm:spPr/>
      <dgm:t>
        <a:bodyPr/>
        <a:lstStyle/>
        <a:p>
          <a:endParaRPr lang="en-IN"/>
        </a:p>
      </dgm:t>
    </dgm:pt>
    <dgm:pt modelId="{CD52D3F2-741D-4CC5-81BE-72E10416EAF2}" type="pres">
      <dgm:prSet presAssocID="{F15E45E2-7F70-4E8C-8EDE-F46E07E0B4BC}" presName="node" presStyleLbl="node1" presStyleIdx="0" presStyleCnt="12">
        <dgm:presLayoutVars>
          <dgm:bulletEnabled val="1"/>
        </dgm:presLayoutVars>
      </dgm:prSet>
      <dgm:spPr/>
      <dgm:t>
        <a:bodyPr/>
        <a:lstStyle/>
        <a:p>
          <a:endParaRPr lang="en-IN"/>
        </a:p>
      </dgm:t>
    </dgm:pt>
    <dgm:pt modelId="{23858637-3D49-4307-8726-C1FFBCD76A76}" type="pres">
      <dgm:prSet presAssocID="{FC76463B-DE67-4CC7-BA26-4A84A67A06ED}" presName="sibTrans" presStyleCnt="0"/>
      <dgm:spPr/>
    </dgm:pt>
    <dgm:pt modelId="{B81782D7-4391-4B8C-875E-A5465421E4AA}" type="pres">
      <dgm:prSet presAssocID="{416A1107-AB79-4B20-BC6A-F7B33AC05589}" presName="node" presStyleLbl="node1" presStyleIdx="1" presStyleCnt="12">
        <dgm:presLayoutVars>
          <dgm:bulletEnabled val="1"/>
        </dgm:presLayoutVars>
      </dgm:prSet>
      <dgm:spPr/>
      <dgm:t>
        <a:bodyPr/>
        <a:lstStyle/>
        <a:p>
          <a:endParaRPr lang="en-IN"/>
        </a:p>
      </dgm:t>
    </dgm:pt>
    <dgm:pt modelId="{B3BDB5EC-8616-45EE-B193-8F882EEBA139}" type="pres">
      <dgm:prSet presAssocID="{23C2F57D-7F83-46B5-BB6B-683D2CFCEBF5}" presName="sibTrans" presStyleCnt="0"/>
      <dgm:spPr/>
    </dgm:pt>
    <dgm:pt modelId="{CFBC9AF1-B092-4AD0-9101-7C5C7A312C89}" type="pres">
      <dgm:prSet presAssocID="{2192C6B4-8BFF-42D7-BD56-9804F9DB8E77}" presName="node" presStyleLbl="node1" presStyleIdx="2" presStyleCnt="12">
        <dgm:presLayoutVars>
          <dgm:bulletEnabled val="1"/>
        </dgm:presLayoutVars>
      </dgm:prSet>
      <dgm:spPr/>
      <dgm:t>
        <a:bodyPr/>
        <a:lstStyle/>
        <a:p>
          <a:endParaRPr lang="en-IN"/>
        </a:p>
      </dgm:t>
    </dgm:pt>
    <dgm:pt modelId="{6DDD9B99-549B-4506-A7EF-CC68232E209C}" type="pres">
      <dgm:prSet presAssocID="{E943FA95-4B07-49BF-82FD-ED698DEBD711}" presName="sibTrans" presStyleCnt="0"/>
      <dgm:spPr/>
    </dgm:pt>
    <dgm:pt modelId="{23C89003-2C92-49C6-A21D-4B60B53BAA86}" type="pres">
      <dgm:prSet presAssocID="{8248AB8D-61DD-4C15-915B-DA1273701589}" presName="node" presStyleLbl="node1" presStyleIdx="3" presStyleCnt="12">
        <dgm:presLayoutVars>
          <dgm:bulletEnabled val="1"/>
        </dgm:presLayoutVars>
      </dgm:prSet>
      <dgm:spPr/>
      <dgm:t>
        <a:bodyPr/>
        <a:lstStyle/>
        <a:p>
          <a:endParaRPr lang="en-IN"/>
        </a:p>
      </dgm:t>
    </dgm:pt>
    <dgm:pt modelId="{74AE46E9-8175-4E3C-B586-17C4F1ED4C58}" type="pres">
      <dgm:prSet presAssocID="{3ACBF09F-7514-4D79-B78E-997ADFC4FA41}" presName="sibTrans" presStyleCnt="0"/>
      <dgm:spPr/>
    </dgm:pt>
    <dgm:pt modelId="{0F167672-266A-45D8-BCA3-E76AF0F2A725}" type="pres">
      <dgm:prSet presAssocID="{64F07742-B5C2-4B0D-89C2-2C2E7CAA9D6A}" presName="node" presStyleLbl="node1" presStyleIdx="4" presStyleCnt="12">
        <dgm:presLayoutVars>
          <dgm:bulletEnabled val="1"/>
        </dgm:presLayoutVars>
      </dgm:prSet>
      <dgm:spPr/>
      <dgm:t>
        <a:bodyPr/>
        <a:lstStyle/>
        <a:p>
          <a:endParaRPr lang="en-IN"/>
        </a:p>
      </dgm:t>
    </dgm:pt>
    <dgm:pt modelId="{A7EA17DE-9CDC-4278-A6D1-53AA24A3CEBA}" type="pres">
      <dgm:prSet presAssocID="{104EDD7B-192C-4BF6-BCDC-639835F1F993}" presName="sibTrans" presStyleCnt="0"/>
      <dgm:spPr/>
    </dgm:pt>
    <dgm:pt modelId="{FA163456-7428-4567-A052-53DC79364AE3}" type="pres">
      <dgm:prSet presAssocID="{4FAB39D2-189D-4253-A472-CBBBC63379A1}" presName="node" presStyleLbl="node1" presStyleIdx="5" presStyleCnt="12">
        <dgm:presLayoutVars>
          <dgm:bulletEnabled val="1"/>
        </dgm:presLayoutVars>
      </dgm:prSet>
      <dgm:spPr/>
      <dgm:t>
        <a:bodyPr/>
        <a:lstStyle/>
        <a:p>
          <a:endParaRPr lang="en-IN"/>
        </a:p>
      </dgm:t>
    </dgm:pt>
    <dgm:pt modelId="{C9E084A8-552B-42FC-8095-063FF4DC70F0}" type="pres">
      <dgm:prSet presAssocID="{5B390890-F415-4D1F-80F2-B2E9F0FC8E03}" presName="sibTrans" presStyleCnt="0"/>
      <dgm:spPr/>
    </dgm:pt>
    <dgm:pt modelId="{71141049-B9EF-42C8-8075-DBFBE21EE78A}" type="pres">
      <dgm:prSet presAssocID="{DD022A09-7969-4CC5-9E94-013519F045F6}" presName="node" presStyleLbl="node1" presStyleIdx="6" presStyleCnt="12">
        <dgm:presLayoutVars>
          <dgm:bulletEnabled val="1"/>
        </dgm:presLayoutVars>
      </dgm:prSet>
      <dgm:spPr/>
      <dgm:t>
        <a:bodyPr/>
        <a:lstStyle/>
        <a:p>
          <a:endParaRPr lang="en-IN"/>
        </a:p>
      </dgm:t>
    </dgm:pt>
    <dgm:pt modelId="{3B535596-4263-4F9D-B0BB-AE878537A2AC}" type="pres">
      <dgm:prSet presAssocID="{88E91525-40C2-4DBB-933F-8934B506DD94}" presName="sibTrans" presStyleCnt="0"/>
      <dgm:spPr/>
    </dgm:pt>
    <dgm:pt modelId="{255E52A3-CC6E-49A2-9C3F-FCF6128EA001}" type="pres">
      <dgm:prSet presAssocID="{76D1E5D1-6A85-4607-A9D4-47341C3F7264}" presName="node" presStyleLbl="node1" presStyleIdx="7" presStyleCnt="12">
        <dgm:presLayoutVars>
          <dgm:bulletEnabled val="1"/>
        </dgm:presLayoutVars>
      </dgm:prSet>
      <dgm:spPr/>
      <dgm:t>
        <a:bodyPr/>
        <a:lstStyle/>
        <a:p>
          <a:endParaRPr lang="en-IN"/>
        </a:p>
      </dgm:t>
    </dgm:pt>
    <dgm:pt modelId="{9366BD89-C2EB-4AC9-AEA2-15B3938E3370}" type="pres">
      <dgm:prSet presAssocID="{2F19CFA6-A329-4111-88C6-FD5E32E1BF52}" presName="sibTrans" presStyleCnt="0"/>
      <dgm:spPr/>
    </dgm:pt>
    <dgm:pt modelId="{F2ECD7B3-E0A6-45B1-97A7-37DA46308822}" type="pres">
      <dgm:prSet presAssocID="{1227D8B9-40F9-41A1-A656-0713400F85A1}" presName="node" presStyleLbl="node1" presStyleIdx="8" presStyleCnt="12">
        <dgm:presLayoutVars>
          <dgm:bulletEnabled val="1"/>
        </dgm:presLayoutVars>
      </dgm:prSet>
      <dgm:spPr/>
      <dgm:t>
        <a:bodyPr/>
        <a:lstStyle/>
        <a:p>
          <a:endParaRPr lang="en-IN"/>
        </a:p>
      </dgm:t>
    </dgm:pt>
    <dgm:pt modelId="{B0C6E898-AB8D-40F5-A79C-D05E6D3747C0}" type="pres">
      <dgm:prSet presAssocID="{05314A00-7EB4-41DF-8493-3516B441F60A}" presName="sibTrans" presStyleCnt="0"/>
      <dgm:spPr/>
    </dgm:pt>
    <dgm:pt modelId="{177B7E77-E3C0-44E7-8C04-E1761A737B80}" type="pres">
      <dgm:prSet presAssocID="{62627D9C-EA78-42AD-BD88-CBC41E56D805}" presName="node" presStyleLbl="node1" presStyleIdx="9" presStyleCnt="12">
        <dgm:presLayoutVars>
          <dgm:bulletEnabled val="1"/>
        </dgm:presLayoutVars>
      </dgm:prSet>
      <dgm:spPr/>
      <dgm:t>
        <a:bodyPr/>
        <a:lstStyle/>
        <a:p>
          <a:endParaRPr lang="en-IN"/>
        </a:p>
      </dgm:t>
    </dgm:pt>
    <dgm:pt modelId="{08E44B43-9FDF-41D6-BEE6-B015D92333AC}" type="pres">
      <dgm:prSet presAssocID="{53F33921-2AB9-4751-A94F-217383944554}" presName="sibTrans" presStyleCnt="0"/>
      <dgm:spPr/>
    </dgm:pt>
    <dgm:pt modelId="{7AE948CD-8C6E-4886-8590-BDE188CACDD8}" type="pres">
      <dgm:prSet presAssocID="{84754CAC-F24D-4DF7-947A-3E63B1300299}" presName="node" presStyleLbl="node1" presStyleIdx="10" presStyleCnt="12">
        <dgm:presLayoutVars>
          <dgm:bulletEnabled val="1"/>
        </dgm:presLayoutVars>
      </dgm:prSet>
      <dgm:spPr/>
      <dgm:t>
        <a:bodyPr/>
        <a:lstStyle/>
        <a:p>
          <a:endParaRPr lang="en-IN"/>
        </a:p>
      </dgm:t>
    </dgm:pt>
    <dgm:pt modelId="{4ED764E6-977D-4337-B83C-05E1E2F915C1}" type="pres">
      <dgm:prSet presAssocID="{431F77B9-C516-41E3-A870-1C871F73D6DE}" presName="sibTrans" presStyleCnt="0"/>
      <dgm:spPr/>
    </dgm:pt>
    <dgm:pt modelId="{07CED501-2770-4A78-9EAF-0BEC315E1608}" type="pres">
      <dgm:prSet presAssocID="{CDAEA0C1-B918-4C23-AF7F-70BA750C74E2}" presName="node" presStyleLbl="node1" presStyleIdx="11" presStyleCnt="12">
        <dgm:presLayoutVars>
          <dgm:bulletEnabled val="1"/>
        </dgm:presLayoutVars>
      </dgm:prSet>
      <dgm:spPr/>
      <dgm:t>
        <a:bodyPr/>
        <a:lstStyle/>
        <a:p>
          <a:endParaRPr lang="en-IN"/>
        </a:p>
      </dgm:t>
    </dgm:pt>
  </dgm:ptLst>
  <dgm:cxnLst>
    <dgm:cxn modelId="{00751752-C254-4069-8216-9368265BD32B}" type="presOf" srcId="{F15E45E2-7F70-4E8C-8EDE-F46E07E0B4BC}" destId="{CD52D3F2-741D-4CC5-81BE-72E10416EAF2}" srcOrd="0" destOrd="0" presId="urn:microsoft.com/office/officeart/2005/8/layout/default#5"/>
    <dgm:cxn modelId="{DC443DFE-F7C2-45A9-8DA6-9A43C1BACC05}" srcId="{5ECE53EC-3BC0-4FE6-8043-A7A6D892C659}" destId="{1227D8B9-40F9-41A1-A656-0713400F85A1}" srcOrd="8" destOrd="0" parTransId="{B80693AB-FDAA-4B5C-8DE7-88CFA39FD0D8}" sibTransId="{05314A00-7EB4-41DF-8493-3516B441F60A}"/>
    <dgm:cxn modelId="{991E7739-007E-4D9C-AF81-CA78CE3DFBD0}" srcId="{5ECE53EC-3BC0-4FE6-8043-A7A6D892C659}" destId="{8248AB8D-61DD-4C15-915B-DA1273701589}" srcOrd="3" destOrd="0" parTransId="{FCD74E8D-BAD9-4FB2-A28C-C329703624A1}" sibTransId="{3ACBF09F-7514-4D79-B78E-997ADFC4FA41}"/>
    <dgm:cxn modelId="{D82506F7-92FE-4842-B87E-99F80E3415D9}" type="presOf" srcId="{4FAB39D2-189D-4253-A472-CBBBC63379A1}" destId="{FA163456-7428-4567-A052-53DC79364AE3}" srcOrd="0" destOrd="0" presId="urn:microsoft.com/office/officeart/2005/8/layout/default#5"/>
    <dgm:cxn modelId="{BC8A49B5-170C-47BE-8663-CCBF6262A925}" type="presOf" srcId="{416A1107-AB79-4B20-BC6A-F7B33AC05589}" destId="{B81782D7-4391-4B8C-875E-A5465421E4AA}" srcOrd="0" destOrd="0" presId="urn:microsoft.com/office/officeart/2005/8/layout/default#5"/>
    <dgm:cxn modelId="{B706471E-D3C7-46AD-A1CD-D4787584E049}" type="presOf" srcId="{84754CAC-F24D-4DF7-947A-3E63B1300299}" destId="{7AE948CD-8C6E-4886-8590-BDE188CACDD8}" srcOrd="0" destOrd="0" presId="urn:microsoft.com/office/officeart/2005/8/layout/default#5"/>
    <dgm:cxn modelId="{20BEE5EC-1559-4236-A3F3-015656B76309}" type="presOf" srcId="{CDAEA0C1-B918-4C23-AF7F-70BA750C74E2}" destId="{07CED501-2770-4A78-9EAF-0BEC315E1608}" srcOrd="0" destOrd="0" presId="urn:microsoft.com/office/officeart/2005/8/layout/default#5"/>
    <dgm:cxn modelId="{17A3AE9A-E8E5-46ED-9FCA-C7BB827C869A}" type="presOf" srcId="{2192C6B4-8BFF-42D7-BD56-9804F9DB8E77}" destId="{CFBC9AF1-B092-4AD0-9101-7C5C7A312C89}" srcOrd="0" destOrd="0" presId="urn:microsoft.com/office/officeart/2005/8/layout/default#5"/>
    <dgm:cxn modelId="{03EC805C-69C8-4C4B-B8ED-FD4D1646612B}" srcId="{5ECE53EC-3BC0-4FE6-8043-A7A6D892C659}" destId="{416A1107-AB79-4B20-BC6A-F7B33AC05589}" srcOrd="1" destOrd="0" parTransId="{1082B1D0-492C-4E54-A629-541A328FDC84}" sibTransId="{23C2F57D-7F83-46B5-BB6B-683D2CFCEBF5}"/>
    <dgm:cxn modelId="{6DABAC3B-AB24-44D9-A793-7F4A5E48FC75}" type="presOf" srcId="{DD022A09-7969-4CC5-9E94-013519F045F6}" destId="{71141049-B9EF-42C8-8075-DBFBE21EE78A}" srcOrd="0" destOrd="0" presId="urn:microsoft.com/office/officeart/2005/8/layout/default#5"/>
    <dgm:cxn modelId="{28040756-A01D-4D0E-8EE7-AACBF1FDC457}" srcId="{5ECE53EC-3BC0-4FE6-8043-A7A6D892C659}" destId="{62627D9C-EA78-42AD-BD88-CBC41E56D805}" srcOrd="9" destOrd="0" parTransId="{E365C759-0DD9-45FF-BB46-3C0ED08CBADF}" sibTransId="{53F33921-2AB9-4751-A94F-217383944554}"/>
    <dgm:cxn modelId="{81E2E64F-FBCE-462D-8C97-50F33C1EB723}" type="presOf" srcId="{76D1E5D1-6A85-4607-A9D4-47341C3F7264}" destId="{255E52A3-CC6E-49A2-9C3F-FCF6128EA001}" srcOrd="0" destOrd="0" presId="urn:microsoft.com/office/officeart/2005/8/layout/default#5"/>
    <dgm:cxn modelId="{C43414D4-B575-4971-A4CA-BF109B6AFD42}" srcId="{5ECE53EC-3BC0-4FE6-8043-A7A6D892C659}" destId="{CDAEA0C1-B918-4C23-AF7F-70BA750C74E2}" srcOrd="11" destOrd="0" parTransId="{A9C8AFF8-3B59-41A3-8E98-3A88A86A45B2}" sibTransId="{BC2DFAE9-CDBC-4CC0-B175-281A304FB165}"/>
    <dgm:cxn modelId="{B03953DD-C671-405B-8F72-B1B2762F08CD}" srcId="{5ECE53EC-3BC0-4FE6-8043-A7A6D892C659}" destId="{84754CAC-F24D-4DF7-947A-3E63B1300299}" srcOrd="10" destOrd="0" parTransId="{A81AC05E-1466-403B-BA03-9751B6CC0616}" sibTransId="{431F77B9-C516-41E3-A870-1C871F73D6DE}"/>
    <dgm:cxn modelId="{0A101316-FE52-4BD0-9FF2-AEC99C764DB0}" srcId="{5ECE53EC-3BC0-4FE6-8043-A7A6D892C659}" destId="{F15E45E2-7F70-4E8C-8EDE-F46E07E0B4BC}" srcOrd="0" destOrd="0" parTransId="{DB534F0F-9D50-495B-9B7C-55F81B157C00}" sibTransId="{FC76463B-DE67-4CC7-BA26-4A84A67A06ED}"/>
    <dgm:cxn modelId="{D7DBF2E6-702B-45F0-96D1-49EF5CBC3CDA}" type="presOf" srcId="{1227D8B9-40F9-41A1-A656-0713400F85A1}" destId="{F2ECD7B3-E0A6-45B1-97A7-37DA46308822}" srcOrd="0" destOrd="0" presId="urn:microsoft.com/office/officeart/2005/8/layout/default#5"/>
    <dgm:cxn modelId="{357536C4-0784-4782-98E6-7FEE62DD7DDA}" type="presOf" srcId="{62627D9C-EA78-42AD-BD88-CBC41E56D805}" destId="{177B7E77-E3C0-44E7-8C04-E1761A737B80}" srcOrd="0" destOrd="0" presId="urn:microsoft.com/office/officeart/2005/8/layout/default#5"/>
    <dgm:cxn modelId="{5C125A60-3DF9-46EA-83DB-F8324DA4968D}" srcId="{5ECE53EC-3BC0-4FE6-8043-A7A6D892C659}" destId="{DD022A09-7969-4CC5-9E94-013519F045F6}" srcOrd="6" destOrd="0" parTransId="{0A056D63-13EF-4BF6-A942-45F715FD7F8E}" sibTransId="{88E91525-40C2-4DBB-933F-8934B506DD94}"/>
    <dgm:cxn modelId="{4D9EC77C-AF3D-4B4C-95CB-A72CFD36E8DD}" srcId="{5ECE53EC-3BC0-4FE6-8043-A7A6D892C659}" destId="{76D1E5D1-6A85-4607-A9D4-47341C3F7264}" srcOrd="7" destOrd="0" parTransId="{B64B505D-1531-4662-8587-C6A37E9C3939}" sibTransId="{2F19CFA6-A329-4111-88C6-FD5E32E1BF52}"/>
    <dgm:cxn modelId="{6CC8A6BC-F587-4F1B-8060-62B4F5DB88D2}" srcId="{5ECE53EC-3BC0-4FE6-8043-A7A6D892C659}" destId="{4FAB39D2-189D-4253-A472-CBBBC63379A1}" srcOrd="5" destOrd="0" parTransId="{3D7C50CE-70D2-4051-8B38-AA685ED13758}" sibTransId="{5B390890-F415-4D1F-80F2-B2E9F0FC8E03}"/>
    <dgm:cxn modelId="{687D318A-01B1-41DF-9BD5-0FBE7B3938BC}" type="presOf" srcId="{64F07742-B5C2-4B0D-89C2-2C2E7CAA9D6A}" destId="{0F167672-266A-45D8-BCA3-E76AF0F2A725}" srcOrd="0" destOrd="0" presId="urn:microsoft.com/office/officeart/2005/8/layout/default#5"/>
    <dgm:cxn modelId="{6671AEAD-FFD2-4B1C-B54A-FA4F46D15F16}" type="presOf" srcId="{5ECE53EC-3BC0-4FE6-8043-A7A6D892C659}" destId="{07347890-82AF-421A-8289-BBDD36457909}" srcOrd="0" destOrd="0" presId="urn:microsoft.com/office/officeart/2005/8/layout/default#5"/>
    <dgm:cxn modelId="{5F036E29-FB39-447B-8572-0B1039617846}" type="presOf" srcId="{8248AB8D-61DD-4C15-915B-DA1273701589}" destId="{23C89003-2C92-49C6-A21D-4B60B53BAA86}" srcOrd="0" destOrd="0" presId="urn:microsoft.com/office/officeart/2005/8/layout/default#5"/>
    <dgm:cxn modelId="{B800C0A8-718B-4274-82B3-18FB3C6DEACB}" srcId="{5ECE53EC-3BC0-4FE6-8043-A7A6D892C659}" destId="{2192C6B4-8BFF-42D7-BD56-9804F9DB8E77}" srcOrd="2" destOrd="0" parTransId="{7B27C130-A620-4BD7-BBBD-6F8F37BF8153}" sibTransId="{E943FA95-4B07-49BF-82FD-ED698DEBD711}"/>
    <dgm:cxn modelId="{93B5C65F-8501-49A5-A99F-C92D0D13C44B}" srcId="{5ECE53EC-3BC0-4FE6-8043-A7A6D892C659}" destId="{64F07742-B5C2-4B0D-89C2-2C2E7CAA9D6A}" srcOrd="4" destOrd="0" parTransId="{00798A98-0C95-495E-A31B-E6244DFD06B8}" sibTransId="{104EDD7B-192C-4BF6-BCDC-639835F1F993}"/>
    <dgm:cxn modelId="{13A2FA7A-FBEA-4ADB-97E2-DA03EEDD7CE2}" type="presParOf" srcId="{07347890-82AF-421A-8289-BBDD36457909}" destId="{CD52D3F2-741D-4CC5-81BE-72E10416EAF2}" srcOrd="0" destOrd="0" presId="urn:microsoft.com/office/officeart/2005/8/layout/default#5"/>
    <dgm:cxn modelId="{328AACCA-BA50-4999-AFC6-5C59AA6E249F}" type="presParOf" srcId="{07347890-82AF-421A-8289-BBDD36457909}" destId="{23858637-3D49-4307-8726-C1FFBCD76A76}" srcOrd="1" destOrd="0" presId="urn:microsoft.com/office/officeart/2005/8/layout/default#5"/>
    <dgm:cxn modelId="{A9425B3F-268F-4EDD-8D41-D756D36FEB7B}" type="presParOf" srcId="{07347890-82AF-421A-8289-BBDD36457909}" destId="{B81782D7-4391-4B8C-875E-A5465421E4AA}" srcOrd="2" destOrd="0" presId="urn:microsoft.com/office/officeart/2005/8/layout/default#5"/>
    <dgm:cxn modelId="{7969425A-0042-4C00-AD66-FACCFECFB354}" type="presParOf" srcId="{07347890-82AF-421A-8289-BBDD36457909}" destId="{B3BDB5EC-8616-45EE-B193-8F882EEBA139}" srcOrd="3" destOrd="0" presId="urn:microsoft.com/office/officeart/2005/8/layout/default#5"/>
    <dgm:cxn modelId="{2776793C-B913-40E3-91CA-EBF345068B58}" type="presParOf" srcId="{07347890-82AF-421A-8289-BBDD36457909}" destId="{CFBC9AF1-B092-4AD0-9101-7C5C7A312C89}" srcOrd="4" destOrd="0" presId="urn:microsoft.com/office/officeart/2005/8/layout/default#5"/>
    <dgm:cxn modelId="{4B10B45D-BE3A-4CB2-B544-E4EF5591F077}" type="presParOf" srcId="{07347890-82AF-421A-8289-BBDD36457909}" destId="{6DDD9B99-549B-4506-A7EF-CC68232E209C}" srcOrd="5" destOrd="0" presId="urn:microsoft.com/office/officeart/2005/8/layout/default#5"/>
    <dgm:cxn modelId="{F27400F0-85B3-4310-B1C9-858B90D8B2CE}" type="presParOf" srcId="{07347890-82AF-421A-8289-BBDD36457909}" destId="{23C89003-2C92-49C6-A21D-4B60B53BAA86}" srcOrd="6" destOrd="0" presId="urn:microsoft.com/office/officeart/2005/8/layout/default#5"/>
    <dgm:cxn modelId="{580DC9C5-0235-4E2E-912B-7980F47018FC}" type="presParOf" srcId="{07347890-82AF-421A-8289-BBDD36457909}" destId="{74AE46E9-8175-4E3C-B586-17C4F1ED4C58}" srcOrd="7" destOrd="0" presId="urn:microsoft.com/office/officeart/2005/8/layout/default#5"/>
    <dgm:cxn modelId="{56BEFD30-1AED-4498-B8CF-DC90FA991D5D}" type="presParOf" srcId="{07347890-82AF-421A-8289-BBDD36457909}" destId="{0F167672-266A-45D8-BCA3-E76AF0F2A725}" srcOrd="8" destOrd="0" presId="urn:microsoft.com/office/officeart/2005/8/layout/default#5"/>
    <dgm:cxn modelId="{02B7F354-2BB7-41CF-AA92-9E2EEB3ECDC9}" type="presParOf" srcId="{07347890-82AF-421A-8289-BBDD36457909}" destId="{A7EA17DE-9CDC-4278-A6D1-53AA24A3CEBA}" srcOrd="9" destOrd="0" presId="urn:microsoft.com/office/officeart/2005/8/layout/default#5"/>
    <dgm:cxn modelId="{759F7735-2E4D-49B2-B7CE-615C8708237C}" type="presParOf" srcId="{07347890-82AF-421A-8289-BBDD36457909}" destId="{FA163456-7428-4567-A052-53DC79364AE3}" srcOrd="10" destOrd="0" presId="urn:microsoft.com/office/officeart/2005/8/layout/default#5"/>
    <dgm:cxn modelId="{38626294-6D69-40CD-BFBF-F1B592AF7448}" type="presParOf" srcId="{07347890-82AF-421A-8289-BBDD36457909}" destId="{C9E084A8-552B-42FC-8095-063FF4DC70F0}" srcOrd="11" destOrd="0" presId="urn:microsoft.com/office/officeart/2005/8/layout/default#5"/>
    <dgm:cxn modelId="{A5E3F7AC-E6AA-442D-9121-B602CCC0C4AB}" type="presParOf" srcId="{07347890-82AF-421A-8289-BBDD36457909}" destId="{71141049-B9EF-42C8-8075-DBFBE21EE78A}" srcOrd="12" destOrd="0" presId="urn:microsoft.com/office/officeart/2005/8/layout/default#5"/>
    <dgm:cxn modelId="{9D6066FA-960A-4F89-9E0A-8E321F88D5E6}" type="presParOf" srcId="{07347890-82AF-421A-8289-BBDD36457909}" destId="{3B535596-4263-4F9D-B0BB-AE878537A2AC}" srcOrd="13" destOrd="0" presId="urn:microsoft.com/office/officeart/2005/8/layout/default#5"/>
    <dgm:cxn modelId="{356F87F7-B368-42F3-8D38-E47B0D09E1A6}" type="presParOf" srcId="{07347890-82AF-421A-8289-BBDD36457909}" destId="{255E52A3-CC6E-49A2-9C3F-FCF6128EA001}" srcOrd="14" destOrd="0" presId="urn:microsoft.com/office/officeart/2005/8/layout/default#5"/>
    <dgm:cxn modelId="{5E281E4C-0DF8-4270-AF5D-3E7BD7D14B03}" type="presParOf" srcId="{07347890-82AF-421A-8289-BBDD36457909}" destId="{9366BD89-C2EB-4AC9-AEA2-15B3938E3370}" srcOrd="15" destOrd="0" presId="urn:microsoft.com/office/officeart/2005/8/layout/default#5"/>
    <dgm:cxn modelId="{912AFC9A-A807-4FBB-9E3E-12D90FA2D2D4}" type="presParOf" srcId="{07347890-82AF-421A-8289-BBDD36457909}" destId="{F2ECD7B3-E0A6-45B1-97A7-37DA46308822}" srcOrd="16" destOrd="0" presId="urn:microsoft.com/office/officeart/2005/8/layout/default#5"/>
    <dgm:cxn modelId="{FE770F3D-9F51-4C0C-8911-8CBB02BE587F}" type="presParOf" srcId="{07347890-82AF-421A-8289-BBDD36457909}" destId="{B0C6E898-AB8D-40F5-A79C-D05E6D3747C0}" srcOrd="17" destOrd="0" presId="urn:microsoft.com/office/officeart/2005/8/layout/default#5"/>
    <dgm:cxn modelId="{A5AB6185-747A-464B-B57B-0E19FB87817E}" type="presParOf" srcId="{07347890-82AF-421A-8289-BBDD36457909}" destId="{177B7E77-E3C0-44E7-8C04-E1761A737B80}" srcOrd="18" destOrd="0" presId="urn:microsoft.com/office/officeart/2005/8/layout/default#5"/>
    <dgm:cxn modelId="{61D348AB-71C8-4ACA-9070-D607E40DAE87}" type="presParOf" srcId="{07347890-82AF-421A-8289-BBDD36457909}" destId="{08E44B43-9FDF-41D6-BEE6-B015D92333AC}" srcOrd="19" destOrd="0" presId="urn:microsoft.com/office/officeart/2005/8/layout/default#5"/>
    <dgm:cxn modelId="{ED14E0EB-C734-4458-A933-37BBF40063E8}" type="presParOf" srcId="{07347890-82AF-421A-8289-BBDD36457909}" destId="{7AE948CD-8C6E-4886-8590-BDE188CACDD8}" srcOrd="20" destOrd="0" presId="urn:microsoft.com/office/officeart/2005/8/layout/default#5"/>
    <dgm:cxn modelId="{3784A602-880F-4122-9F2A-2B8D37E64E30}" type="presParOf" srcId="{07347890-82AF-421A-8289-BBDD36457909}" destId="{4ED764E6-977D-4337-B83C-05E1E2F915C1}" srcOrd="21" destOrd="0" presId="urn:microsoft.com/office/officeart/2005/8/layout/default#5"/>
    <dgm:cxn modelId="{484F10B1-56BD-4764-AC24-CA4121447351}" type="presParOf" srcId="{07347890-82AF-421A-8289-BBDD36457909}" destId="{07CED501-2770-4A78-9EAF-0BEC315E1608}" srcOrd="22"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14DCDE3-656E-439C-9ED4-4486F0971A0C}" type="doc">
      <dgm:prSet loTypeId="urn:microsoft.com/office/officeart/2005/8/layout/hList1" loCatId="list" qsTypeId="urn:microsoft.com/office/officeart/2005/8/quickstyle/simple1#8" qsCatId="simple" csTypeId="urn:microsoft.com/office/officeart/2005/8/colors/colorful1#7" csCatId="colorful" phldr="1"/>
      <dgm:spPr/>
      <dgm:t>
        <a:bodyPr/>
        <a:lstStyle/>
        <a:p>
          <a:endParaRPr lang="en-US"/>
        </a:p>
      </dgm:t>
    </dgm:pt>
    <dgm:pt modelId="{E08B6EEA-7B30-40DC-9CCC-94541CD99804}">
      <dgm:prSet phldrT="[Text]"/>
      <dgm:spPr/>
      <dgm:t>
        <a:bodyPr/>
        <a:lstStyle/>
        <a:p>
          <a:r>
            <a:rPr lang="en-US" b="1" dirty="0">
              <a:solidFill>
                <a:srgbClr val="7030A0"/>
              </a:solidFill>
              <a:latin typeface="Calibri" panose="020F0502020204030204" pitchFamily="34" charset="0"/>
            </a:rPr>
            <a:t>Campaign Performance Reports </a:t>
          </a:r>
          <a:endParaRPr lang="en-US" dirty="0">
            <a:solidFill>
              <a:srgbClr val="7030A0"/>
            </a:solidFill>
            <a:latin typeface="Calibri" panose="020F0502020204030204" pitchFamily="34" charset="0"/>
          </a:endParaRPr>
        </a:p>
      </dgm:t>
    </dgm:pt>
    <dgm:pt modelId="{FB95E443-278A-4A01-8711-E9F3E5CD69A6}" type="parTrans" cxnId="{68A08929-97E6-4726-A1C4-D82174C7DDD1}">
      <dgm:prSet/>
      <dgm:spPr/>
      <dgm:t>
        <a:bodyPr/>
        <a:lstStyle/>
        <a:p>
          <a:endParaRPr lang="en-US">
            <a:solidFill>
              <a:srgbClr val="7030A0"/>
            </a:solidFill>
            <a:latin typeface="Calibri" panose="020F0502020204030204" pitchFamily="34" charset="0"/>
          </a:endParaRPr>
        </a:p>
      </dgm:t>
    </dgm:pt>
    <dgm:pt modelId="{D792B0DD-1979-434D-A55D-1FC982CEF194}" type="sibTrans" cxnId="{68A08929-97E6-4726-A1C4-D82174C7DDD1}">
      <dgm:prSet/>
      <dgm:spPr/>
      <dgm:t>
        <a:bodyPr/>
        <a:lstStyle/>
        <a:p>
          <a:endParaRPr lang="en-US">
            <a:solidFill>
              <a:srgbClr val="7030A0"/>
            </a:solidFill>
            <a:latin typeface="Calibri" panose="020F0502020204030204" pitchFamily="34" charset="0"/>
          </a:endParaRPr>
        </a:p>
      </dgm:t>
    </dgm:pt>
    <dgm:pt modelId="{795DA158-FAEA-4817-96D8-55A6F2E87186}">
      <dgm:prSet phldrT="[Text]" custT="1"/>
      <dgm:spPr/>
      <dgm:t>
        <a:bodyPr/>
        <a:lstStyle/>
        <a:p>
          <a:r>
            <a:rPr lang="en-US" sz="1600" b="0" dirty="0">
              <a:solidFill>
                <a:srgbClr val="7030A0"/>
              </a:solidFill>
              <a:latin typeface="Calibri" panose="020F0502020204030204" pitchFamily="34" charset="0"/>
            </a:rPr>
            <a:t>Highlighting campaign status on KPIs</a:t>
          </a:r>
        </a:p>
      </dgm:t>
    </dgm:pt>
    <dgm:pt modelId="{AFC1C6DA-BCC8-4441-A084-9B3AE882FF35}" type="parTrans" cxnId="{56EE39DA-FA8B-4B1E-A588-6596B35DC09D}">
      <dgm:prSet/>
      <dgm:spPr/>
      <dgm:t>
        <a:bodyPr/>
        <a:lstStyle/>
        <a:p>
          <a:endParaRPr lang="en-US">
            <a:solidFill>
              <a:srgbClr val="7030A0"/>
            </a:solidFill>
            <a:latin typeface="Calibri" panose="020F0502020204030204" pitchFamily="34" charset="0"/>
          </a:endParaRPr>
        </a:p>
      </dgm:t>
    </dgm:pt>
    <dgm:pt modelId="{47EB2901-2FA2-4FCD-93AC-F5217CDE9145}" type="sibTrans" cxnId="{56EE39DA-FA8B-4B1E-A588-6596B35DC09D}">
      <dgm:prSet/>
      <dgm:spPr/>
      <dgm:t>
        <a:bodyPr/>
        <a:lstStyle/>
        <a:p>
          <a:endParaRPr lang="en-US">
            <a:solidFill>
              <a:srgbClr val="7030A0"/>
            </a:solidFill>
            <a:latin typeface="Calibri" panose="020F0502020204030204" pitchFamily="34" charset="0"/>
          </a:endParaRPr>
        </a:p>
      </dgm:t>
    </dgm:pt>
    <dgm:pt modelId="{1BFE513A-61D3-4D91-801D-E7083A04CD1A}">
      <dgm:prSet phldrT="[Text]"/>
      <dgm:spPr/>
      <dgm:t>
        <a:bodyPr/>
        <a:lstStyle/>
        <a:p>
          <a:r>
            <a:rPr lang="en-US" b="1" dirty="0">
              <a:solidFill>
                <a:srgbClr val="7030A0"/>
              </a:solidFill>
              <a:latin typeface="Calibri" panose="020F0502020204030204" pitchFamily="34" charset="0"/>
            </a:rPr>
            <a:t>On-page Optimization Report </a:t>
          </a:r>
          <a:endParaRPr lang="en-US" dirty="0">
            <a:solidFill>
              <a:srgbClr val="7030A0"/>
            </a:solidFill>
            <a:latin typeface="Calibri" panose="020F0502020204030204" pitchFamily="34" charset="0"/>
          </a:endParaRPr>
        </a:p>
      </dgm:t>
    </dgm:pt>
    <dgm:pt modelId="{FB407752-D2D5-4552-A5A7-19CD23FB73D4}" type="parTrans" cxnId="{95942D17-44EC-4B4A-B641-703CF07F937C}">
      <dgm:prSet/>
      <dgm:spPr/>
      <dgm:t>
        <a:bodyPr/>
        <a:lstStyle/>
        <a:p>
          <a:endParaRPr lang="en-US">
            <a:solidFill>
              <a:srgbClr val="7030A0"/>
            </a:solidFill>
            <a:latin typeface="Calibri" panose="020F0502020204030204" pitchFamily="34" charset="0"/>
          </a:endParaRPr>
        </a:p>
      </dgm:t>
    </dgm:pt>
    <dgm:pt modelId="{0FAB2123-05E6-4069-B019-A4ECA0E3DEA9}" type="sibTrans" cxnId="{95942D17-44EC-4B4A-B641-703CF07F937C}">
      <dgm:prSet/>
      <dgm:spPr/>
      <dgm:t>
        <a:bodyPr/>
        <a:lstStyle/>
        <a:p>
          <a:endParaRPr lang="en-US">
            <a:solidFill>
              <a:srgbClr val="7030A0"/>
            </a:solidFill>
            <a:latin typeface="Calibri" panose="020F0502020204030204" pitchFamily="34" charset="0"/>
          </a:endParaRPr>
        </a:p>
      </dgm:t>
    </dgm:pt>
    <dgm:pt modelId="{A6F115D0-2B3C-4301-AD30-3A6FA6369E92}">
      <dgm:prSet phldrT="[Text]" custT="1"/>
      <dgm:spPr/>
      <dgm:t>
        <a:bodyPr/>
        <a:lstStyle/>
        <a:p>
          <a:r>
            <a:rPr lang="en-US" sz="1600" b="0" dirty="0">
              <a:solidFill>
                <a:srgbClr val="7030A0"/>
              </a:solidFill>
              <a:latin typeface="Calibri" panose="020F0502020204030204" pitchFamily="34" charset="0"/>
            </a:rPr>
            <a:t>Activities carried out during the month</a:t>
          </a:r>
        </a:p>
      </dgm:t>
    </dgm:pt>
    <dgm:pt modelId="{4E1125E2-FC6F-4818-B584-3BC89FE1F457}" type="parTrans" cxnId="{C3085D10-B6E0-45FF-8D35-8DDF694962C4}">
      <dgm:prSet/>
      <dgm:spPr/>
      <dgm:t>
        <a:bodyPr/>
        <a:lstStyle/>
        <a:p>
          <a:endParaRPr lang="en-US">
            <a:solidFill>
              <a:srgbClr val="7030A0"/>
            </a:solidFill>
            <a:latin typeface="Calibri" panose="020F0502020204030204" pitchFamily="34" charset="0"/>
          </a:endParaRPr>
        </a:p>
      </dgm:t>
    </dgm:pt>
    <dgm:pt modelId="{8CB836A2-A6BF-48D9-A8E3-5A533DF6B37A}" type="sibTrans" cxnId="{C3085D10-B6E0-45FF-8D35-8DDF694962C4}">
      <dgm:prSet/>
      <dgm:spPr/>
      <dgm:t>
        <a:bodyPr/>
        <a:lstStyle/>
        <a:p>
          <a:endParaRPr lang="en-US">
            <a:solidFill>
              <a:srgbClr val="7030A0"/>
            </a:solidFill>
            <a:latin typeface="Calibri" panose="020F0502020204030204" pitchFamily="34" charset="0"/>
          </a:endParaRPr>
        </a:p>
      </dgm:t>
    </dgm:pt>
    <dgm:pt modelId="{24959098-1972-4022-B1CB-5E3FF958B88E}">
      <dgm:prSet phldrT="[Text]"/>
      <dgm:spPr/>
      <dgm:t>
        <a:bodyPr/>
        <a:lstStyle/>
        <a:p>
          <a:r>
            <a:rPr lang="en-US" b="1" dirty="0">
              <a:solidFill>
                <a:srgbClr val="7030A0"/>
              </a:solidFill>
              <a:latin typeface="Calibri" panose="020F0502020204030204" pitchFamily="34" charset="0"/>
            </a:rPr>
            <a:t>Content Marketing </a:t>
          </a:r>
          <a:endParaRPr lang="en-US" dirty="0">
            <a:solidFill>
              <a:srgbClr val="7030A0"/>
            </a:solidFill>
            <a:latin typeface="Calibri" panose="020F0502020204030204" pitchFamily="34" charset="0"/>
          </a:endParaRPr>
        </a:p>
      </dgm:t>
    </dgm:pt>
    <dgm:pt modelId="{C88A3163-FDB2-4935-AFEB-E2948FDEDD15}" type="parTrans" cxnId="{8FEFD4D9-0262-4A12-AB28-9DDB62478BA3}">
      <dgm:prSet/>
      <dgm:spPr/>
      <dgm:t>
        <a:bodyPr/>
        <a:lstStyle/>
        <a:p>
          <a:endParaRPr lang="en-US">
            <a:solidFill>
              <a:srgbClr val="7030A0"/>
            </a:solidFill>
            <a:latin typeface="Calibri" panose="020F0502020204030204" pitchFamily="34" charset="0"/>
          </a:endParaRPr>
        </a:p>
      </dgm:t>
    </dgm:pt>
    <dgm:pt modelId="{8A90A872-17A6-4217-9656-36ADED97EE79}" type="sibTrans" cxnId="{8FEFD4D9-0262-4A12-AB28-9DDB62478BA3}">
      <dgm:prSet/>
      <dgm:spPr/>
      <dgm:t>
        <a:bodyPr/>
        <a:lstStyle/>
        <a:p>
          <a:endParaRPr lang="en-US">
            <a:solidFill>
              <a:srgbClr val="7030A0"/>
            </a:solidFill>
            <a:latin typeface="Calibri" panose="020F0502020204030204" pitchFamily="34" charset="0"/>
          </a:endParaRPr>
        </a:p>
      </dgm:t>
    </dgm:pt>
    <dgm:pt modelId="{82E33776-8D15-4523-8D92-04BDEB09A2BB}">
      <dgm:prSet phldrT="[Text]" custT="1"/>
      <dgm:spPr/>
      <dgm:t>
        <a:bodyPr/>
        <a:lstStyle/>
        <a:p>
          <a:r>
            <a:rPr lang="en-US" sz="1600" b="0" dirty="0">
              <a:solidFill>
                <a:srgbClr val="7030A0"/>
              </a:solidFill>
              <a:latin typeface="Calibri" panose="020F0502020204030204" pitchFamily="34" charset="0"/>
            </a:rPr>
            <a:t>Content Marketing Activities Summary</a:t>
          </a:r>
        </a:p>
      </dgm:t>
    </dgm:pt>
    <dgm:pt modelId="{78B804BD-7358-4AF2-9773-B9EDF905F590}" type="parTrans" cxnId="{9A014BA5-1147-4D0E-8F26-0C2CE4346BA6}">
      <dgm:prSet/>
      <dgm:spPr/>
      <dgm:t>
        <a:bodyPr/>
        <a:lstStyle/>
        <a:p>
          <a:endParaRPr lang="en-US">
            <a:solidFill>
              <a:srgbClr val="7030A0"/>
            </a:solidFill>
            <a:latin typeface="Calibri" panose="020F0502020204030204" pitchFamily="34" charset="0"/>
          </a:endParaRPr>
        </a:p>
      </dgm:t>
    </dgm:pt>
    <dgm:pt modelId="{BABD1245-D58E-44A6-8445-7C7F941F2B49}" type="sibTrans" cxnId="{9A014BA5-1147-4D0E-8F26-0C2CE4346BA6}">
      <dgm:prSet/>
      <dgm:spPr/>
      <dgm:t>
        <a:bodyPr/>
        <a:lstStyle/>
        <a:p>
          <a:endParaRPr lang="en-US">
            <a:solidFill>
              <a:srgbClr val="7030A0"/>
            </a:solidFill>
            <a:latin typeface="Calibri" panose="020F0502020204030204" pitchFamily="34" charset="0"/>
          </a:endParaRPr>
        </a:p>
      </dgm:t>
    </dgm:pt>
    <dgm:pt modelId="{70699E40-D5ED-4383-9D04-9FF1381D1E5A}">
      <dgm:prSet phldrT="[Text]" custT="1"/>
      <dgm:spPr/>
      <dgm:t>
        <a:bodyPr/>
        <a:lstStyle/>
        <a:p>
          <a:r>
            <a:rPr lang="en-US" sz="1200" b="0" dirty="0">
              <a:solidFill>
                <a:srgbClr val="7030A0"/>
              </a:solidFill>
              <a:latin typeface="Calibri" panose="020F0502020204030204" pitchFamily="34" charset="0"/>
            </a:rPr>
            <a:t>Keyword Rankings</a:t>
          </a:r>
        </a:p>
      </dgm:t>
    </dgm:pt>
    <dgm:pt modelId="{AA53FB1D-AB72-489A-9572-59972F9EDA8D}" type="parTrans" cxnId="{091FDAA2-418C-4A07-9648-1112E0B845F5}">
      <dgm:prSet/>
      <dgm:spPr/>
      <dgm:t>
        <a:bodyPr/>
        <a:lstStyle/>
        <a:p>
          <a:endParaRPr lang="en-US">
            <a:solidFill>
              <a:srgbClr val="7030A0"/>
            </a:solidFill>
          </a:endParaRPr>
        </a:p>
      </dgm:t>
    </dgm:pt>
    <dgm:pt modelId="{FC75EBD8-3BF4-4E8D-AC2D-7DD28288D8F3}" type="sibTrans" cxnId="{091FDAA2-418C-4A07-9648-1112E0B845F5}">
      <dgm:prSet/>
      <dgm:spPr/>
      <dgm:t>
        <a:bodyPr/>
        <a:lstStyle/>
        <a:p>
          <a:endParaRPr lang="en-US">
            <a:solidFill>
              <a:srgbClr val="7030A0"/>
            </a:solidFill>
          </a:endParaRPr>
        </a:p>
      </dgm:t>
    </dgm:pt>
    <dgm:pt modelId="{52F3789D-6158-4B8D-BAC6-7829BF97AA3B}">
      <dgm:prSet phldrT="[Text]" custT="1"/>
      <dgm:spPr/>
      <dgm:t>
        <a:bodyPr/>
        <a:lstStyle/>
        <a:p>
          <a:r>
            <a:rPr lang="en-US" sz="1200" b="0" dirty="0">
              <a:solidFill>
                <a:srgbClr val="7030A0"/>
              </a:solidFill>
              <a:latin typeface="Calibri" panose="020F0502020204030204" pitchFamily="34" charset="0"/>
            </a:rPr>
            <a:t>Organic Traffic</a:t>
          </a:r>
        </a:p>
      </dgm:t>
    </dgm:pt>
    <dgm:pt modelId="{32AE8B48-D516-4319-BEF1-C550C4749359}" type="parTrans" cxnId="{3F5724FD-F6BC-4FAE-88FE-F82C080D8D68}">
      <dgm:prSet/>
      <dgm:spPr/>
      <dgm:t>
        <a:bodyPr/>
        <a:lstStyle/>
        <a:p>
          <a:endParaRPr lang="en-US">
            <a:solidFill>
              <a:srgbClr val="7030A0"/>
            </a:solidFill>
          </a:endParaRPr>
        </a:p>
      </dgm:t>
    </dgm:pt>
    <dgm:pt modelId="{E7FDC1B1-D953-45A0-8BA8-F5D1954CD664}" type="sibTrans" cxnId="{3F5724FD-F6BC-4FAE-88FE-F82C080D8D68}">
      <dgm:prSet/>
      <dgm:spPr/>
      <dgm:t>
        <a:bodyPr/>
        <a:lstStyle/>
        <a:p>
          <a:endParaRPr lang="en-US">
            <a:solidFill>
              <a:srgbClr val="7030A0"/>
            </a:solidFill>
          </a:endParaRPr>
        </a:p>
      </dgm:t>
    </dgm:pt>
    <dgm:pt modelId="{4DACB863-F9CB-4B6D-A803-2885D16E1D1A}">
      <dgm:prSet phldrT="[Text]" custT="1"/>
      <dgm:spPr/>
      <dgm:t>
        <a:bodyPr/>
        <a:lstStyle/>
        <a:p>
          <a:r>
            <a:rPr lang="en-US" sz="1200" b="0" dirty="0">
              <a:solidFill>
                <a:srgbClr val="7030A0"/>
              </a:solidFill>
              <a:latin typeface="Calibri" panose="020F0502020204030204" pitchFamily="34" charset="0"/>
            </a:rPr>
            <a:t>Leads Generated</a:t>
          </a:r>
        </a:p>
      </dgm:t>
    </dgm:pt>
    <dgm:pt modelId="{146A76F4-3EDC-4568-AA09-5CE945213C13}" type="parTrans" cxnId="{6C3FD777-40EE-479A-BAE2-9B1BD7E5FE12}">
      <dgm:prSet/>
      <dgm:spPr/>
      <dgm:t>
        <a:bodyPr/>
        <a:lstStyle/>
        <a:p>
          <a:endParaRPr lang="en-US">
            <a:solidFill>
              <a:srgbClr val="7030A0"/>
            </a:solidFill>
          </a:endParaRPr>
        </a:p>
      </dgm:t>
    </dgm:pt>
    <dgm:pt modelId="{E89226F1-2B05-49D4-AEC9-2F58CC76A256}" type="sibTrans" cxnId="{6C3FD777-40EE-479A-BAE2-9B1BD7E5FE12}">
      <dgm:prSet/>
      <dgm:spPr/>
      <dgm:t>
        <a:bodyPr/>
        <a:lstStyle/>
        <a:p>
          <a:endParaRPr lang="en-US">
            <a:solidFill>
              <a:srgbClr val="7030A0"/>
            </a:solidFill>
          </a:endParaRPr>
        </a:p>
      </dgm:t>
    </dgm:pt>
    <dgm:pt modelId="{C2F96ED4-6CDD-43B0-A7B2-CB5C5EAA7267}">
      <dgm:prSet phldrT="[Text]" custT="1"/>
      <dgm:spPr/>
      <dgm:t>
        <a:bodyPr/>
        <a:lstStyle/>
        <a:p>
          <a:r>
            <a:rPr lang="en-US" sz="1200" b="0" dirty="0">
              <a:solidFill>
                <a:srgbClr val="7030A0"/>
              </a:solidFill>
              <a:latin typeface="Calibri" panose="020F0502020204030204" pitchFamily="34" charset="0"/>
            </a:rPr>
            <a:t>Activities Completed</a:t>
          </a:r>
        </a:p>
      </dgm:t>
    </dgm:pt>
    <dgm:pt modelId="{DDE0C16D-B321-40B2-85FD-CAC08B1FFEC4}" type="parTrans" cxnId="{6D441DDB-D60B-4009-8D34-337BE5214BA8}">
      <dgm:prSet/>
      <dgm:spPr/>
      <dgm:t>
        <a:bodyPr/>
        <a:lstStyle/>
        <a:p>
          <a:endParaRPr lang="en-US">
            <a:solidFill>
              <a:srgbClr val="7030A0"/>
            </a:solidFill>
          </a:endParaRPr>
        </a:p>
      </dgm:t>
    </dgm:pt>
    <dgm:pt modelId="{7D463726-B3EF-4D1B-9769-39FA81CDD8BB}" type="sibTrans" cxnId="{6D441DDB-D60B-4009-8D34-337BE5214BA8}">
      <dgm:prSet/>
      <dgm:spPr/>
      <dgm:t>
        <a:bodyPr/>
        <a:lstStyle/>
        <a:p>
          <a:endParaRPr lang="en-US">
            <a:solidFill>
              <a:srgbClr val="7030A0"/>
            </a:solidFill>
          </a:endParaRPr>
        </a:p>
      </dgm:t>
    </dgm:pt>
    <dgm:pt modelId="{403EC87C-6BFF-4614-9E0D-2CCF22703B8A}">
      <dgm:prSet phldrT="[Text]" custT="1"/>
      <dgm:spPr/>
      <dgm:t>
        <a:bodyPr/>
        <a:lstStyle/>
        <a:p>
          <a:r>
            <a:rPr lang="en-US" sz="1200" b="0" dirty="0">
              <a:solidFill>
                <a:srgbClr val="7030A0"/>
              </a:solidFill>
              <a:latin typeface="Calibri" panose="020F0502020204030204" pitchFamily="34" charset="0"/>
            </a:rPr>
            <a:t>Plan of Action</a:t>
          </a:r>
        </a:p>
      </dgm:t>
    </dgm:pt>
    <dgm:pt modelId="{361E1DFE-3ECB-41D1-B14D-469240A57123}" type="parTrans" cxnId="{890BEFE7-E804-4B1D-BE06-550DF0CDA81A}">
      <dgm:prSet/>
      <dgm:spPr/>
      <dgm:t>
        <a:bodyPr/>
        <a:lstStyle/>
        <a:p>
          <a:endParaRPr lang="en-US">
            <a:solidFill>
              <a:srgbClr val="7030A0"/>
            </a:solidFill>
          </a:endParaRPr>
        </a:p>
      </dgm:t>
    </dgm:pt>
    <dgm:pt modelId="{166E87AD-F7A4-438F-B15A-6590ED872ADB}" type="sibTrans" cxnId="{890BEFE7-E804-4B1D-BE06-550DF0CDA81A}">
      <dgm:prSet/>
      <dgm:spPr/>
      <dgm:t>
        <a:bodyPr/>
        <a:lstStyle/>
        <a:p>
          <a:endParaRPr lang="en-US">
            <a:solidFill>
              <a:srgbClr val="7030A0"/>
            </a:solidFill>
          </a:endParaRPr>
        </a:p>
      </dgm:t>
    </dgm:pt>
    <dgm:pt modelId="{56B56D0B-9F0F-4803-A34A-B1A3CA786D5D}">
      <dgm:prSet phldrT="[Text]" custT="1"/>
      <dgm:spPr/>
      <dgm:t>
        <a:bodyPr/>
        <a:lstStyle/>
        <a:p>
          <a:r>
            <a:rPr lang="en-US" sz="1200" b="0" dirty="0">
              <a:solidFill>
                <a:srgbClr val="7030A0"/>
              </a:solidFill>
              <a:latin typeface="Calibri" panose="020F0502020204030204" pitchFamily="34" charset="0"/>
            </a:rPr>
            <a:t>On Page Elements</a:t>
          </a:r>
        </a:p>
      </dgm:t>
    </dgm:pt>
    <dgm:pt modelId="{45F3FBFC-E6B8-4E8B-BEBB-6EF1E9222969}" type="parTrans" cxnId="{08BDE26B-44DE-4FD0-91E2-B4679E5436B6}">
      <dgm:prSet/>
      <dgm:spPr/>
      <dgm:t>
        <a:bodyPr/>
        <a:lstStyle/>
        <a:p>
          <a:endParaRPr lang="en-US">
            <a:solidFill>
              <a:srgbClr val="7030A0"/>
            </a:solidFill>
          </a:endParaRPr>
        </a:p>
      </dgm:t>
    </dgm:pt>
    <dgm:pt modelId="{C46B6B1F-AE0A-47AD-877B-E8DBF1EAE289}" type="sibTrans" cxnId="{08BDE26B-44DE-4FD0-91E2-B4679E5436B6}">
      <dgm:prSet/>
      <dgm:spPr/>
      <dgm:t>
        <a:bodyPr/>
        <a:lstStyle/>
        <a:p>
          <a:endParaRPr lang="en-US">
            <a:solidFill>
              <a:srgbClr val="7030A0"/>
            </a:solidFill>
          </a:endParaRPr>
        </a:p>
      </dgm:t>
    </dgm:pt>
    <dgm:pt modelId="{C271C988-698D-42F0-8A81-9CDD182C2F9E}">
      <dgm:prSet phldrT="[Text]" custT="1"/>
      <dgm:spPr/>
      <dgm:t>
        <a:bodyPr/>
        <a:lstStyle/>
        <a:p>
          <a:r>
            <a:rPr lang="en-US" sz="1200" b="0" dirty="0">
              <a:solidFill>
                <a:srgbClr val="7030A0"/>
              </a:solidFill>
              <a:latin typeface="Calibri" panose="020F0502020204030204" pitchFamily="34" charset="0"/>
            </a:rPr>
            <a:t>Content Suggestions</a:t>
          </a:r>
        </a:p>
      </dgm:t>
    </dgm:pt>
    <dgm:pt modelId="{2DE5937C-BB60-4A73-BF36-985FF9F7C066}" type="parTrans" cxnId="{ACC5F55B-C458-4530-BED0-BBABF204ACCA}">
      <dgm:prSet/>
      <dgm:spPr/>
      <dgm:t>
        <a:bodyPr/>
        <a:lstStyle/>
        <a:p>
          <a:endParaRPr lang="en-US">
            <a:solidFill>
              <a:srgbClr val="7030A0"/>
            </a:solidFill>
          </a:endParaRPr>
        </a:p>
      </dgm:t>
    </dgm:pt>
    <dgm:pt modelId="{EF9150A6-1CEA-4DE6-9142-9A1A1C839FD9}" type="sibTrans" cxnId="{ACC5F55B-C458-4530-BED0-BBABF204ACCA}">
      <dgm:prSet/>
      <dgm:spPr/>
      <dgm:t>
        <a:bodyPr/>
        <a:lstStyle/>
        <a:p>
          <a:endParaRPr lang="en-US">
            <a:solidFill>
              <a:srgbClr val="7030A0"/>
            </a:solidFill>
          </a:endParaRPr>
        </a:p>
      </dgm:t>
    </dgm:pt>
    <dgm:pt modelId="{FA3DE287-C198-4091-ACDF-0CAA80D07982}">
      <dgm:prSet phldrT="[Text]" custT="1"/>
      <dgm:spPr/>
      <dgm:t>
        <a:bodyPr/>
        <a:lstStyle/>
        <a:p>
          <a:endParaRPr lang="en-US" sz="1600" b="0" dirty="0">
            <a:solidFill>
              <a:srgbClr val="7030A0"/>
            </a:solidFill>
            <a:latin typeface="Calibri" panose="020F0502020204030204" pitchFamily="34" charset="0"/>
          </a:endParaRPr>
        </a:p>
      </dgm:t>
    </dgm:pt>
    <dgm:pt modelId="{763C4899-0B3B-441E-A388-F0BDF53C0C36}" type="parTrans" cxnId="{E71C1DE3-0D63-405A-BDEB-13DFC6A20EA4}">
      <dgm:prSet/>
      <dgm:spPr/>
      <dgm:t>
        <a:bodyPr/>
        <a:lstStyle/>
        <a:p>
          <a:endParaRPr lang="en-US">
            <a:solidFill>
              <a:srgbClr val="7030A0"/>
            </a:solidFill>
          </a:endParaRPr>
        </a:p>
      </dgm:t>
    </dgm:pt>
    <dgm:pt modelId="{73282503-EB3C-4781-9E72-E790EC37D1CF}" type="sibTrans" cxnId="{E71C1DE3-0D63-405A-BDEB-13DFC6A20EA4}">
      <dgm:prSet/>
      <dgm:spPr/>
      <dgm:t>
        <a:bodyPr/>
        <a:lstStyle/>
        <a:p>
          <a:endParaRPr lang="en-US">
            <a:solidFill>
              <a:srgbClr val="7030A0"/>
            </a:solidFill>
          </a:endParaRPr>
        </a:p>
      </dgm:t>
    </dgm:pt>
    <dgm:pt modelId="{64653989-C8D7-4137-89DD-6D01A325D87A}">
      <dgm:prSet phldrT="[Text]" custT="1"/>
      <dgm:spPr/>
      <dgm:t>
        <a:bodyPr/>
        <a:lstStyle/>
        <a:p>
          <a:r>
            <a:rPr lang="en-US" sz="1200" b="0" dirty="0">
              <a:solidFill>
                <a:srgbClr val="7030A0"/>
              </a:solidFill>
              <a:latin typeface="Calibri" panose="020F0502020204030204" pitchFamily="34" charset="0"/>
            </a:rPr>
            <a:t>Content syndication</a:t>
          </a:r>
        </a:p>
      </dgm:t>
    </dgm:pt>
    <dgm:pt modelId="{DF7C5CB3-4274-444C-AE77-715FDF0C0554}" type="parTrans" cxnId="{DA84A5EC-DAA7-4FB3-9119-8880146BCF18}">
      <dgm:prSet/>
      <dgm:spPr/>
      <dgm:t>
        <a:bodyPr/>
        <a:lstStyle/>
        <a:p>
          <a:endParaRPr lang="en-US">
            <a:solidFill>
              <a:srgbClr val="7030A0"/>
            </a:solidFill>
          </a:endParaRPr>
        </a:p>
      </dgm:t>
    </dgm:pt>
    <dgm:pt modelId="{483446F0-0FA5-4714-8ACB-EA101B221149}" type="sibTrans" cxnId="{DA84A5EC-DAA7-4FB3-9119-8880146BCF18}">
      <dgm:prSet/>
      <dgm:spPr/>
      <dgm:t>
        <a:bodyPr/>
        <a:lstStyle/>
        <a:p>
          <a:endParaRPr lang="en-US">
            <a:solidFill>
              <a:srgbClr val="7030A0"/>
            </a:solidFill>
          </a:endParaRPr>
        </a:p>
      </dgm:t>
    </dgm:pt>
    <dgm:pt modelId="{C275640F-B28A-48CF-8A04-05917C31D5A7}">
      <dgm:prSet phldrT="[Text]" custT="1"/>
      <dgm:spPr/>
      <dgm:t>
        <a:bodyPr/>
        <a:lstStyle/>
        <a:p>
          <a:r>
            <a:rPr lang="en-US" sz="1200" b="0" dirty="0">
              <a:solidFill>
                <a:srgbClr val="7030A0"/>
              </a:solidFill>
              <a:latin typeface="Calibri" panose="020F0502020204030204" pitchFamily="34" charset="0"/>
            </a:rPr>
            <a:t>Back Link Creation</a:t>
          </a:r>
        </a:p>
      </dgm:t>
    </dgm:pt>
    <dgm:pt modelId="{09297030-33F0-4721-B1C2-A2562C755821}" type="parTrans" cxnId="{559447FF-7980-4EFE-A05D-44D0233B9886}">
      <dgm:prSet/>
      <dgm:spPr/>
      <dgm:t>
        <a:bodyPr/>
        <a:lstStyle/>
        <a:p>
          <a:endParaRPr lang="en-US">
            <a:solidFill>
              <a:srgbClr val="7030A0"/>
            </a:solidFill>
          </a:endParaRPr>
        </a:p>
      </dgm:t>
    </dgm:pt>
    <dgm:pt modelId="{F10FB606-01D9-4CCB-B7EA-52A61D5054D3}" type="sibTrans" cxnId="{559447FF-7980-4EFE-A05D-44D0233B9886}">
      <dgm:prSet/>
      <dgm:spPr/>
      <dgm:t>
        <a:bodyPr/>
        <a:lstStyle/>
        <a:p>
          <a:endParaRPr lang="en-US">
            <a:solidFill>
              <a:srgbClr val="7030A0"/>
            </a:solidFill>
          </a:endParaRPr>
        </a:p>
      </dgm:t>
    </dgm:pt>
    <dgm:pt modelId="{8E0B7436-B157-4432-986C-90C2143A090C}">
      <dgm:prSet phldrT="[Text]" custT="1"/>
      <dgm:spPr/>
      <dgm:t>
        <a:bodyPr/>
        <a:lstStyle/>
        <a:p>
          <a:endParaRPr lang="en-US" sz="1600" b="0" dirty="0">
            <a:solidFill>
              <a:srgbClr val="7030A0"/>
            </a:solidFill>
            <a:latin typeface="Calibri" panose="020F0502020204030204" pitchFamily="34" charset="0"/>
          </a:endParaRPr>
        </a:p>
      </dgm:t>
    </dgm:pt>
    <dgm:pt modelId="{D1D76682-09DF-49B9-B527-4298C5183101}" type="parTrans" cxnId="{D6045667-14E0-48C8-8083-D82E3EBE7170}">
      <dgm:prSet/>
      <dgm:spPr/>
      <dgm:t>
        <a:bodyPr/>
        <a:lstStyle/>
        <a:p>
          <a:endParaRPr lang="en-US">
            <a:solidFill>
              <a:srgbClr val="7030A0"/>
            </a:solidFill>
          </a:endParaRPr>
        </a:p>
      </dgm:t>
    </dgm:pt>
    <dgm:pt modelId="{A7F26E53-A0C6-418E-AD9D-11046549B6C3}" type="sibTrans" cxnId="{D6045667-14E0-48C8-8083-D82E3EBE7170}">
      <dgm:prSet/>
      <dgm:spPr/>
      <dgm:t>
        <a:bodyPr/>
        <a:lstStyle/>
        <a:p>
          <a:endParaRPr lang="en-US">
            <a:solidFill>
              <a:srgbClr val="7030A0"/>
            </a:solidFill>
          </a:endParaRPr>
        </a:p>
      </dgm:t>
    </dgm:pt>
    <dgm:pt modelId="{BB26B576-FEC6-48A1-9E51-33CC6514B3A5}">
      <dgm:prSet phldrT="[Text]" custT="1"/>
      <dgm:spPr/>
      <dgm:t>
        <a:bodyPr/>
        <a:lstStyle/>
        <a:p>
          <a:r>
            <a:rPr lang="en-US" sz="1200" b="0" dirty="0">
              <a:solidFill>
                <a:srgbClr val="7030A0"/>
              </a:solidFill>
              <a:latin typeface="Calibri" panose="020F0502020204030204" pitchFamily="34" charset="0"/>
            </a:rPr>
            <a:t>Activities on Content marketing platforms</a:t>
          </a:r>
        </a:p>
      </dgm:t>
    </dgm:pt>
    <dgm:pt modelId="{D8F63271-CFBD-46E0-A60E-7DDD72330129}" type="parTrans" cxnId="{4F104490-DD94-4643-8F21-EBE661F76925}">
      <dgm:prSet/>
      <dgm:spPr/>
      <dgm:t>
        <a:bodyPr/>
        <a:lstStyle/>
        <a:p>
          <a:endParaRPr lang="en-US">
            <a:solidFill>
              <a:srgbClr val="7030A0"/>
            </a:solidFill>
          </a:endParaRPr>
        </a:p>
      </dgm:t>
    </dgm:pt>
    <dgm:pt modelId="{68B4CD58-57FE-46E0-A6C1-3AF25D01B455}" type="sibTrans" cxnId="{4F104490-DD94-4643-8F21-EBE661F76925}">
      <dgm:prSet/>
      <dgm:spPr/>
      <dgm:t>
        <a:bodyPr/>
        <a:lstStyle/>
        <a:p>
          <a:endParaRPr lang="en-US">
            <a:solidFill>
              <a:srgbClr val="7030A0"/>
            </a:solidFill>
          </a:endParaRPr>
        </a:p>
      </dgm:t>
    </dgm:pt>
    <dgm:pt modelId="{7960C926-DF01-446D-B842-794D1D5CA072}">
      <dgm:prSet phldrT="[Text]" custT="1"/>
      <dgm:spPr/>
      <dgm:t>
        <a:bodyPr/>
        <a:lstStyle/>
        <a:p>
          <a:r>
            <a:rPr lang="en-US" sz="1200" b="0" dirty="0">
              <a:solidFill>
                <a:srgbClr val="7030A0"/>
              </a:solidFill>
              <a:latin typeface="Calibri" panose="020F0502020204030204" pitchFamily="34" charset="0"/>
            </a:rPr>
            <a:t>Website Changes</a:t>
          </a:r>
        </a:p>
      </dgm:t>
    </dgm:pt>
    <dgm:pt modelId="{10849148-DAA6-4AEE-876D-430A7418A29A}" type="parTrans" cxnId="{63B5182F-0D39-4E3C-BFF7-F61DF5030517}">
      <dgm:prSet/>
      <dgm:spPr/>
      <dgm:t>
        <a:bodyPr/>
        <a:lstStyle/>
        <a:p>
          <a:endParaRPr lang="en-US">
            <a:solidFill>
              <a:srgbClr val="7030A0"/>
            </a:solidFill>
          </a:endParaRPr>
        </a:p>
      </dgm:t>
    </dgm:pt>
    <dgm:pt modelId="{BF6F8F69-8AA8-4A1B-A1F2-FF6E3D8FDBBD}" type="sibTrans" cxnId="{63B5182F-0D39-4E3C-BFF7-F61DF5030517}">
      <dgm:prSet/>
      <dgm:spPr/>
      <dgm:t>
        <a:bodyPr/>
        <a:lstStyle/>
        <a:p>
          <a:endParaRPr lang="en-US">
            <a:solidFill>
              <a:srgbClr val="7030A0"/>
            </a:solidFill>
          </a:endParaRPr>
        </a:p>
      </dgm:t>
    </dgm:pt>
    <dgm:pt modelId="{B058C8D6-7E94-4128-ADCE-2D3A968FB3CE}">
      <dgm:prSet phldrT="[Text]" custT="1"/>
      <dgm:spPr/>
      <dgm:t>
        <a:bodyPr/>
        <a:lstStyle/>
        <a:p>
          <a:r>
            <a:rPr lang="en-US" sz="1200" b="0" dirty="0">
              <a:solidFill>
                <a:srgbClr val="7030A0"/>
              </a:solidFill>
              <a:latin typeface="Calibri" panose="020F0502020204030204" pitchFamily="34" charset="0"/>
            </a:rPr>
            <a:t>Technical Improvements</a:t>
          </a:r>
        </a:p>
      </dgm:t>
    </dgm:pt>
    <dgm:pt modelId="{F2E5DF9C-AC73-4113-ABE4-1D28AD5C0ECE}" type="parTrans" cxnId="{D402F11F-7894-4306-BE1F-5C00BCFBCCE7}">
      <dgm:prSet/>
      <dgm:spPr/>
      <dgm:t>
        <a:bodyPr/>
        <a:lstStyle/>
        <a:p>
          <a:endParaRPr lang="en-US">
            <a:solidFill>
              <a:srgbClr val="7030A0"/>
            </a:solidFill>
          </a:endParaRPr>
        </a:p>
      </dgm:t>
    </dgm:pt>
    <dgm:pt modelId="{6770406B-CBA6-4F5D-8063-6CC5CFCFD2B2}" type="sibTrans" cxnId="{D402F11F-7894-4306-BE1F-5C00BCFBCCE7}">
      <dgm:prSet/>
      <dgm:spPr/>
      <dgm:t>
        <a:bodyPr/>
        <a:lstStyle/>
        <a:p>
          <a:endParaRPr lang="en-US">
            <a:solidFill>
              <a:srgbClr val="7030A0"/>
            </a:solidFill>
          </a:endParaRPr>
        </a:p>
      </dgm:t>
    </dgm:pt>
    <dgm:pt modelId="{04EF734D-4279-4EB0-82B1-0CDDDB29C98E}">
      <dgm:prSet phldrT="[Text]" custT="1"/>
      <dgm:spPr/>
      <dgm:t>
        <a:bodyPr/>
        <a:lstStyle/>
        <a:p>
          <a:endParaRPr lang="en-US" sz="1600" b="0" dirty="0">
            <a:solidFill>
              <a:srgbClr val="7030A0"/>
            </a:solidFill>
            <a:latin typeface="Calibri" panose="020F0502020204030204" pitchFamily="34" charset="0"/>
          </a:endParaRPr>
        </a:p>
      </dgm:t>
    </dgm:pt>
    <dgm:pt modelId="{ED616D03-68B3-482E-8232-A8BAAC2C6FD9}" type="parTrans" cxnId="{8F33AD17-C5D2-47B7-96E8-5D9CB2CECD63}">
      <dgm:prSet/>
      <dgm:spPr/>
      <dgm:t>
        <a:bodyPr/>
        <a:lstStyle/>
        <a:p>
          <a:endParaRPr lang="en-US">
            <a:solidFill>
              <a:srgbClr val="7030A0"/>
            </a:solidFill>
          </a:endParaRPr>
        </a:p>
      </dgm:t>
    </dgm:pt>
    <dgm:pt modelId="{2AA72999-23D2-4A12-9A38-C48F478241A3}" type="sibTrans" cxnId="{8F33AD17-C5D2-47B7-96E8-5D9CB2CECD63}">
      <dgm:prSet/>
      <dgm:spPr/>
      <dgm:t>
        <a:bodyPr/>
        <a:lstStyle/>
        <a:p>
          <a:endParaRPr lang="en-US">
            <a:solidFill>
              <a:srgbClr val="7030A0"/>
            </a:solidFill>
          </a:endParaRPr>
        </a:p>
      </dgm:t>
    </dgm:pt>
    <dgm:pt modelId="{FADC31AF-0359-4DA5-A6C7-07D58579B8E9}">
      <dgm:prSet phldrT="[Text]" custT="1"/>
      <dgm:spPr/>
      <dgm:t>
        <a:bodyPr/>
        <a:lstStyle/>
        <a:p>
          <a:endParaRPr lang="en-US" sz="1600" b="0" dirty="0">
            <a:solidFill>
              <a:srgbClr val="7030A0"/>
            </a:solidFill>
            <a:latin typeface="Calibri" panose="020F0502020204030204" pitchFamily="34" charset="0"/>
          </a:endParaRPr>
        </a:p>
      </dgm:t>
    </dgm:pt>
    <dgm:pt modelId="{E0E6006A-912D-4709-8034-5D1EA7D09299}" type="parTrans" cxnId="{DD386CE3-F243-46E4-A214-AE7A8DBBCFDC}">
      <dgm:prSet/>
      <dgm:spPr/>
      <dgm:t>
        <a:bodyPr/>
        <a:lstStyle/>
        <a:p>
          <a:endParaRPr lang="en-US">
            <a:solidFill>
              <a:srgbClr val="7030A0"/>
            </a:solidFill>
          </a:endParaRPr>
        </a:p>
      </dgm:t>
    </dgm:pt>
    <dgm:pt modelId="{43D6A05B-5460-4588-8970-82F46F8AE331}" type="sibTrans" cxnId="{DD386CE3-F243-46E4-A214-AE7A8DBBCFDC}">
      <dgm:prSet/>
      <dgm:spPr/>
      <dgm:t>
        <a:bodyPr/>
        <a:lstStyle/>
        <a:p>
          <a:endParaRPr lang="en-US">
            <a:solidFill>
              <a:srgbClr val="7030A0"/>
            </a:solidFill>
          </a:endParaRPr>
        </a:p>
      </dgm:t>
    </dgm:pt>
    <dgm:pt modelId="{C1892691-B479-4C63-BB62-85647F31C990}">
      <dgm:prSet phldrT="[Text]" custT="1"/>
      <dgm:spPr/>
      <dgm:t>
        <a:bodyPr/>
        <a:lstStyle/>
        <a:p>
          <a:endParaRPr lang="en-US" sz="1600" b="0" dirty="0">
            <a:solidFill>
              <a:srgbClr val="7030A0"/>
            </a:solidFill>
            <a:latin typeface="Calibri" panose="020F0502020204030204" pitchFamily="34" charset="0"/>
          </a:endParaRPr>
        </a:p>
      </dgm:t>
    </dgm:pt>
    <dgm:pt modelId="{3716E8A7-CEC8-441C-A783-A49119C97BB5}" type="parTrans" cxnId="{46E2F848-D9CC-432D-A73B-9B0CB8A2365D}">
      <dgm:prSet/>
      <dgm:spPr/>
      <dgm:t>
        <a:bodyPr/>
        <a:lstStyle/>
        <a:p>
          <a:endParaRPr lang="en-US">
            <a:solidFill>
              <a:srgbClr val="7030A0"/>
            </a:solidFill>
          </a:endParaRPr>
        </a:p>
      </dgm:t>
    </dgm:pt>
    <dgm:pt modelId="{AA1DDB51-C012-4DC4-BA57-8AB4A3119F09}" type="sibTrans" cxnId="{46E2F848-D9CC-432D-A73B-9B0CB8A2365D}">
      <dgm:prSet/>
      <dgm:spPr/>
      <dgm:t>
        <a:bodyPr/>
        <a:lstStyle/>
        <a:p>
          <a:endParaRPr lang="en-US">
            <a:solidFill>
              <a:srgbClr val="7030A0"/>
            </a:solidFill>
          </a:endParaRPr>
        </a:p>
      </dgm:t>
    </dgm:pt>
    <dgm:pt modelId="{935C9D93-403F-4861-9278-0B1803F9544F}" type="pres">
      <dgm:prSet presAssocID="{414DCDE3-656E-439C-9ED4-4486F0971A0C}" presName="Name0" presStyleCnt="0">
        <dgm:presLayoutVars>
          <dgm:dir/>
          <dgm:animLvl val="lvl"/>
          <dgm:resizeHandles val="exact"/>
        </dgm:presLayoutVars>
      </dgm:prSet>
      <dgm:spPr/>
      <dgm:t>
        <a:bodyPr/>
        <a:lstStyle/>
        <a:p>
          <a:endParaRPr lang="en-US"/>
        </a:p>
      </dgm:t>
    </dgm:pt>
    <dgm:pt modelId="{58B5D52A-DA99-4FCF-AC96-96B089A2723A}" type="pres">
      <dgm:prSet presAssocID="{E08B6EEA-7B30-40DC-9CCC-94541CD99804}" presName="composite" presStyleCnt="0"/>
      <dgm:spPr/>
    </dgm:pt>
    <dgm:pt modelId="{612B7C05-4B2B-4C13-B1C6-32D936990B65}" type="pres">
      <dgm:prSet presAssocID="{E08B6EEA-7B30-40DC-9CCC-94541CD99804}" presName="parTx" presStyleLbl="alignNode1" presStyleIdx="0" presStyleCnt="3">
        <dgm:presLayoutVars>
          <dgm:chMax val="0"/>
          <dgm:chPref val="0"/>
          <dgm:bulletEnabled val="1"/>
        </dgm:presLayoutVars>
      </dgm:prSet>
      <dgm:spPr/>
      <dgm:t>
        <a:bodyPr/>
        <a:lstStyle/>
        <a:p>
          <a:endParaRPr lang="en-US"/>
        </a:p>
      </dgm:t>
    </dgm:pt>
    <dgm:pt modelId="{B3F8E18C-B869-44E6-98DE-6AEEEDE83060}" type="pres">
      <dgm:prSet presAssocID="{E08B6EEA-7B30-40DC-9CCC-94541CD99804}" presName="desTx" presStyleLbl="alignAccFollowNode1" presStyleIdx="0" presStyleCnt="3">
        <dgm:presLayoutVars>
          <dgm:bulletEnabled val="1"/>
        </dgm:presLayoutVars>
      </dgm:prSet>
      <dgm:spPr/>
      <dgm:t>
        <a:bodyPr/>
        <a:lstStyle/>
        <a:p>
          <a:endParaRPr lang="en-US"/>
        </a:p>
      </dgm:t>
    </dgm:pt>
    <dgm:pt modelId="{2AC55FF0-E2A5-4DAB-A3C2-3ABC8FF85FD5}" type="pres">
      <dgm:prSet presAssocID="{D792B0DD-1979-434D-A55D-1FC982CEF194}" presName="space" presStyleCnt="0"/>
      <dgm:spPr/>
    </dgm:pt>
    <dgm:pt modelId="{38B490DD-4657-4FE7-BD66-28897BADF347}" type="pres">
      <dgm:prSet presAssocID="{1BFE513A-61D3-4D91-801D-E7083A04CD1A}" presName="composite" presStyleCnt="0"/>
      <dgm:spPr/>
    </dgm:pt>
    <dgm:pt modelId="{062B8519-467E-450B-A866-9F9B87551FE1}" type="pres">
      <dgm:prSet presAssocID="{1BFE513A-61D3-4D91-801D-E7083A04CD1A}" presName="parTx" presStyleLbl="alignNode1" presStyleIdx="1" presStyleCnt="3">
        <dgm:presLayoutVars>
          <dgm:chMax val="0"/>
          <dgm:chPref val="0"/>
          <dgm:bulletEnabled val="1"/>
        </dgm:presLayoutVars>
      </dgm:prSet>
      <dgm:spPr/>
      <dgm:t>
        <a:bodyPr/>
        <a:lstStyle/>
        <a:p>
          <a:endParaRPr lang="en-US"/>
        </a:p>
      </dgm:t>
    </dgm:pt>
    <dgm:pt modelId="{ADB7296A-C9E0-4608-A0DB-E24A1A35AE20}" type="pres">
      <dgm:prSet presAssocID="{1BFE513A-61D3-4D91-801D-E7083A04CD1A}" presName="desTx" presStyleLbl="alignAccFollowNode1" presStyleIdx="1" presStyleCnt="3">
        <dgm:presLayoutVars>
          <dgm:bulletEnabled val="1"/>
        </dgm:presLayoutVars>
      </dgm:prSet>
      <dgm:spPr/>
      <dgm:t>
        <a:bodyPr/>
        <a:lstStyle/>
        <a:p>
          <a:endParaRPr lang="en-US"/>
        </a:p>
      </dgm:t>
    </dgm:pt>
    <dgm:pt modelId="{9B26D867-D159-4912-8765-5680ED219AEA}" type="pres">
      <dgm:prSet presAssocID="{0FAB2123-05E6-4069-B019-A4ECA0E3DEA9}" presName="space" presStyleCnt="0"/>
      <dgm:spPr/>
    </dgm:pt>
    <dgm:pt modelId="{337F5E08-8116-4CD3-B512-C21B00EDFDB2}" type="pres">
      <dgm:prSet presAssocID="{24959098-1972-4022-B1CB-5E3FF958B88E}" presName="composite" presStyleCnt="0"/>
      <dgm:spPr/>
    </dgm:pt>
    <dgm:pt modelId="{213518BC-FCAC-49F1-8F33-078959F0D437}" type="pres">
      <dgm:prSet presAssocID="{24959098-1972-4022-B1CB-5E3FF958B88E}" presName="parTx" presStyleLbl="alignNode1" presStyleIdx="2" presStyleCnt="3">
        <dgm:presLayoutVars>
          <dgm:chMax val="0"/>
          <dgm:chPref val="0"/>
          <dgm:bulletEnabled val="1"/>
        </dgm:presLayoutVars>
      </dgm:prSet>
      <dgm:spPr/>
      <dgm:t>
        <a:bodyPr/>
        <a:lstStyle/>
        <a:p>
          <a:endParaRPr lang="en-US"/>
        </a:p>
      </dgm:t>
    </dgm:pt>
    <dgm:pt modelId="{30C274CE-E69A-4536-8021-5F0DE742CBCD}" type="pres">
      <dgm:prSet presAssocID="{24959098-1972-4022-B1CB-5E3FF958B88E}" presName="desTx" presStyleLbl="alignAccFollowNode1" presStyleIdx="2" presStyleCnt="3">
        <dgm:presLayoutVars>
          <dgm:bulletEnabled val="1"/>
        </dgm:presLayoutVars>
      </dgm:prSet>
      <dgm:spPr/>
      <dgm:t>
        <a:bodyPr/>
        <a:lstStyle/>
        <a:p>
          <a:endParaRPr lang="en-US"/>
        </a:p>
      </dgm:t>
    </dgm:pt>
  </dgm:ptLst>
  <dgm:cxnLst>
    <dgm:cxn modelId="{005610BF-6E21-479E-89A9-C2A70D279A13}" type="presOf" srcId="{B058C8D6-7E94-4128-ADCE-2D3A968FB3CE}" destId="{ADB7296A-C9E0-4608-A0DB-E24A1A35AE20}" srcOrd="0" destOrd="5" presId="urn:microsoft.com/office/officeart/2005/8/layout/hList1"/>
    <dgm:cxn modelId="{8F33AD17-C5D2-47B7-96E8-5D9CB2CECD63}" srcId="{E08B6EEA-7B30-40DC-9CCC-94541CD99804}" destId="{04EF734D-4279-4EB0-82B1-0CDDDB29C98E}" srcOrd="1" destOrd="0" parTransId="{ED616D03-68B3-482E-8232-A8BAAC2C6FD9}" sibTransId="{2AA72999-23D2-4A12-9A38-C48F478241A3}"/>
    <dgm:cxn modelId="{6F6FDB96-440F-4BA2-94F3-F8599409C1C5}" type="presOf" srcId="{70699E40-D5ED-4383-9D04-9FF1381D1E5A}" destId="{B3F8E18C-B869-44E6-98DE-6AEEEDE83060}" srcOrd="0" destOrd="2" presId="urn:microsoft.com/office/officeart/2005/8/layout/hList1"/>
    <dgm:cxn modelId="{9E65E1FA-B094-4E32-AF69-B398466F9F12}" type="presOf" srcId="{04EF734D-4279-4EB0-82B1-0CDDDB29C98E}" destId="{B3F8E18C-B869-44E6-98DE-6AEEEDE83060}" srcOrd="0" destOrd="1" presId="urn:microsoft.com/office/officeart/2005/8/layout/hList1"/>
    <dgm:cxn modelId="{C3085D10-B6E0-45FF-8D35-8DDF694962C4}" srcId="{1BFE513A-61D3-4D91-801D-E7083A04CD1A}" destId="{A6F115D0-2B3C-4301-AD30-3A6FA6369E92}" srcOrd="0" destOrd="0" parTransId="{4E1125E2-FC6F-4818-B584-3BC89FE1F457}" sibTransId="{8CB836A2-A6BF-48D9-A8E3-5A533DF6B37A}"/>
    <dgm:cxn modelId="{683F6C0C-4F14-4E71-A140-1CF5F94867B1}" type="presOf" srcId="{1BFE513A-61D3-4D91-801D-E7083A04CD1A}" destId="{062B8519-467E-450B-A866-9F9B87551FE1}" srcOrd="0" destOrd="0" presId="urn:microsoft.com/office/officeart/2005/8/layout/hList1"/>
    <dgm:cxn modelId="{8E34B753-B13E-4723-9A1D-F29CB840398A}" type="presOf" srcId="{C1892691-B479-4C63-BB62-85647F31C990}" destId="{30C274CE-E69A-4536-8021-5F0DE742CBCD}" srcOrd="0" destOrd="1" presId="urn:microsoft.com/office/officeart/2005/8/layout/hList1"/>
    <dgm:cxn modelId="{963A062A-CE62-43C8-8744-89FB563CD40A}" type="presOf" srcId="{414DCDE3-656E-439C-9ED4-4486F0971A0C}" destId="{935C9D93-403F-4861-9278-0B1803F9544F}" srcOrd="0" destOrd="0" presId="urn:microsoft.com/office/officeart/2005/8/layout/hList1"/>
    <dgm:cxn modelId="{86BF19B4-EC2B-444B-96CF-29F72BA6748A}" type="presOf" srcId="{FA3DE287-C198-4091-ACDF-0CAA80D07982}" destId="{ADB7296A-C9E0-4608-A0DB-E24A1A35AE20}" srcOrd="0" destOrd="6" presId="urn:microsoft.com/office/officeart/2005/8/layout/hList1"/>
    <dgm:cxn modelId="{FE3F6423-9D1D-4063-82D7-83CE2F4079B9}" type="presOf" srcId="{C275640F-B28A-48CF-8A04-05917C31D5A7}" destId="{30C274CE-E69A-4536-8021-5F0DE742CBCD}" srcOrd="0" destOrd="2" presId="urn:microsoft.com/office/officeart/2005/8/layout/hList1"/>
    <dgm:cxn modelId="{269DA647-6E9A-46DE-9BAA-B0CCCBCE4735}" type="presOf" srcId="{E08B6EEA-7B30-40DC-9CCC-94541CD99804}" destId="{612B7C05-4B2B-4C13-B1C6-32D936990B65}" srcOrd="0" destOrd="0" presId="urn:microsoft.com/office/officeart/2005/8/layout/hList1"/>
    <dgm:cxn modelId="{760727D1-C7D1-402A-945F-9285BB4DB1E0}" type="presOf" srcId="{64653989-C8D7-4137-89DD-6D01A325D87A}" destId="{30C274CE-E69A-4536-8021-5F0DE742CBCD}" srcOrd="0" destOrd="3" presId="urn:microsoft.com/office/officeart/2005/8/layout/hList1"/>
    <dgm:cxn modelId="{68A08929-97E6-4726-A1C4-D82174C7DDD1}" srcId="{414DCDE3-656E-439C-9ED4-4486F0971A0C}" destId="{E08B6EEA-7B30-40DC-9CCC-94541CD99804}" srcOrd="0" destOrd="0" parTransId="{FB95E443-278A-4A01-8711-E9F3E5CD69A6}" sibTransId="{D792B0DD-1979-434D-A55D-1FC982CEF194}"/>
    <dgm:cxn modelId="{559447FF-7980-4EFE-A05D-44D0233B9886}" srcId="{C1892691-B479-4C63-BB62-85647F31C990}" destId="{C275640F-B28A-48CF-8A04-05917C31D5A7}" srcOrd="0" destOrd="0" parTransId="{09297030-33F0-4721-B1C2-A2562C755821}" sibTransId="{F10FB606-01D9-4CCB-B7EA-52A61D5054D3}"/>
    <dgm:cxn modelId="{75E02233-5597-4ED9-AEBB-2EDEF847581A}" type="presOf" srcId="{403EC87C-6BFF-4614-9E0D-2CCF22703B8A}" destId="{B3F8E18C-B869-44E6-98DE-6AEEEDE83060}" srcOrd="0" destOrd="6" presId="urn:microsoft.com/office/officeart/2005/8/layout/hList1"/>
    <dgm:cxn modelId="{8FEFD4D9-0262-4A12-AB28-9DDB62478BA3}" srcId="{414DCDE3-656E-439C-9ED4-4486F0971A0C}" destId="{24959098-1972-4022-B1CB-5E3FF958B88E}" srcOrd="2" destOrd="0" parTransId="{C88A3163-FDB2-4935-AFEB-E2948FDEDD15}" sibTransId="{8A90A872-17A6-4217-9656-36ADED97EE79}"/>
    <dgm:cxn modelId="{890BEFE7-E804-4B1D-BE06-550DF0CDA81A}" srcId="{04EF734D-4279-4EB0-82B1-0CDDDB29C98E}" destId="{403EC87C-6BFF-4614-9E0D-2CCF22703B8A}" srcOrd="4" destOrd="0" parTransId="{361E1DFE-3ECB-41D1-B14D-469240A57123}" sibTransId="{166E87AD-F7A4-438F-B15A-6590ED872ADB}"/>
    <dgm:cxn modelId="{B3434CA4-048E-4FE7-879C-F011E474723C}" type="presOf" srcId="{56B56D0B-9F0F-4803-A34A-B1A3CA786D5D}" destId="{ADB7296A-C9E0-4608-A0DB-E24A1A35AE20}" srcOrd="0" destOrd="2" presId="urn:microsoft.com/office/officeart/2005/8/layout/hList1"/>
    <dgm:cxn modelId="{91DB4A3F-5E65-4CF3-B9A5-77E6DC492759}" type="presOf" srcId="{82E33776-8D15-4523-8D92-04BDEB09A2BB}" destId="{30C274CE-E69A-4536-8021-5F0DE742CBCD}" srcOrd="0" destOrd="0" presId="urn:microsoft.com/office/officeart/2005/8/layout/hList1"/>
    <dgm:cxn modelId="{4F104490-DD94-4643-8F21-EBE661F76925}" srcId="{C1892691-B479-4C63-BB62-85647F31C990}" destId="{BB26B576-FEC6-48A1-9E51-33CC6514B3A5}" srcOrd="2" destOrd="0" parTransId="{D8F63271-CFBD-46E0-A60E-7DDD72330129}" sibTransId="{68B4CD58-57FE-46E0-A6C1-3AF25D01B455}"/>
    <dgm:cxn modelId="{A1C8AF6A-7AED-4D15-B1E9-190A1361B368}" type="presOf" srcId="{FADC31AF-0359-4DA5-A6C7-07D58579B8E9}" destId="{ADB7296A-C9E0-4608-A0DB-E24A1A35AE20}" srcOrd="0" destOrd="1" presId="urn:microsoft.com/office/officeart/2005/8/layout/hList1"/>
    <dgm:cxn modelId="{ACC5F55B-C458-4530-BED0-BBABF204ACCA}" srcId="{FADC31AF-0359-4DA5-A6C7-07D58579B8E9}" destId="{C271C988-698D-42F0-8A81-9CDD182C2F9E}" srcOrd="1" destOrd="0" parTransId="{2DE5937C-BB60-4A73-BF36-985FF9F7C066}" sibTransId="{EF9150A6-1CEA-4DE6-9142-9A1A1C839FD9}"/>
    <dgm:cxn modelId="{0301518A-4293-4B93-A22D-63F9D6F7F734}" type="presOf" srcId="{8E0B7436-B157-4432-986C-90C2143A090C}" destId="{30C274CE-E69A-4536-8021-5F0DE742CBCD}" srcOrd="0" destOrd="5" presId="urn:microsoft.com/office/officeart/2005/8/layout/hList1"/>
    <dgm:cxn modelId="{DD386CE3-F243-46E4-A214-AE7A8DBBCFDC}" srcId="{1BFE513A-61D3-4D91-801D-E7083A04CD1A}" destId="{FADC31AF-0359-4DA5-A6C7-07D58579B8E9}" srcOrd="1" destOrd="0" parTransId="{E0E6006A-912D-4709-8034-5D1EA7D09299}" sibTransId="{43D6A05B-5460-4588-8970-82F46F8AE331}"/>
    <dgm:cxn modelId="{3F5724FD-F6BC-4FAE-88FE-F82C080D8D68}" srcId="{04EF734D-4279-4EB0-82B1-0CDDDB29C98E}" destId="{52F3789D-6158-4B8D-BAC6-7829BF97AA3B}" srcOrd="1" destOrd="0" parTransId="{32AE8B48-D516-4319-BEF1-C550C4749359}" sibTransId="{E7FDC1B1-D953-45A0-8BA8-F5D1954CD664}"/>
    <dgm:cxn modelId="{D6045667-14E0-48C8-8083-D82E3EBE7170}" srcId="{C1892691-B479-4C63-BB62-85647F31C990}" destId="{8E0B7436-B157-4432-986C-90C2143A090C}" srcOrd="3" destOrd="0" parTransId="{D1D76682-09DF-49B9-B527-4298C5183101}" sibTransId="{A7F26E53-A0C6-418E-AD9D-11046549B6C3}"/>
    <dgm:cxn modelId="{95942D17-44EC-4B4A-B641-703CF07F937C}" srcId="{414DCDE3-656E-439C-9ED4-4486F0971A0C}" destId="{1BFE513A-61D3-4D91-801D-E7083A04CD1A}" srcOrd="1" destOrd="0" parTransId="{FB407752-D2D5-4552-A5A7-19CD23FB73D4}" sibTransId="{0FAB2123-05E6-4069-B019-A4ECA0E3DEA9}"/>
    <dgm:cxn modelId="{6D441DDB-D60B-4009-8D34-337BE5214BA8}" srcId="{04EF734D-4279-4EB0-82B1-0CDDDB29C98E}" destId="{C2F96ED4-6CDD-43B0-A7B2-CB5C5EAA7267}" srcOrd="3" destOrd="0" parTransId="{DDE0C16D-B321-40B2-85FD-CAC08B1FFEC4}" sibTransId="{7D463726-B3EF-4D1B-9769-39FA81CDD8BB}"/>
    <dgm:cxn modelId="{9A014BA5-1147-4D0E-8F26-0C2CE4346BA6}" srcId="{24959098-1972-4022-B1CB-5E3FF958B88E}" destId="{82E33776-8D15-4523-8D92-04BDEB09A2BB}" srcOrd="0" destOrd="0" parTransId="{78B804BD-7358-4AF2-9773-B9EDF905F590}" sibTransId="{BABD1245-D58E-44A6-8445-7C7F941F2B49}"/>
    <dgm:cxn modelId="{519BF4DD-2767-42EA-BA23-8BD21E560700}" type="presOf" srcId="{A6F115D0-2B3C-4301-AD30-3A6FA6369E92}" destId="{ADB7296A-C9E0-4608-A0DB-E24A1A35AE20}" srcOrd="0" destOrd="0" presId="urn:microsoft.com/office/officeart/2005/8/layout/hList1"/>
    <dgm:cxn modelId="{8B9163D6-921C-4EE5-908E-821E063B6112}" type="presOf" srcId="{795DA158-FAEA-4817-96D8-55A6F2E87186}" destId="{B3F8E18C-B869-44E6-98DE-6AEEEDE83060}" srcOrd="0" destOrd="0" presId="urn:microsoft.com/office/officeart/2005/8/layout/hList1"/>
    <dgm:cxn modelId="{E71C1DE3-0D63-405A-BDEB-13DFC6A20EA4}" srcId="{FADC31AF-0359-4DA5-A6C7-07D58579B8E9}" destId="{FA3DE287-C198-4091-ACDF-0CAA80D07982}" srcOrd="4" destOrd="0" parTransId="{763C4899-0B3B-441E-A388-F0BDF53C0C36}" sibTransId="{73282503-EB3C-4781-9E72-E790EC37D1CF}"/>
    <dgm:cxn modelId="{DCFC5D8B-5955-406C-92AA-9B986943B210}" type="presOf" srcId="{C271C988-698D-42F0-8A81-9CDD182C2F9E}" destId="{ADB7296A-C9E0-4608-A0DB-E24A1A35AE20}" srcOrd="0" destOrd="3" presId="urn:microsoft.com/office/officeart/2005/8/layout/hList1"/>
    <dgm:cxn modelId="{D402F11F-7894-4306-BE1F-5C00BCFBCCE7}" srcId="{FADC31AF-0359-4DA5-A6C7-07D58579B8E9}" destId="{B058C8D6-7E94-4128-ADCE-2D3A968FB3CE}" srcOrd="3" destOrd="0" parTransId="{F2E5DF9C-AC73-4113-ABE4-1D28AD5C0ECE}" sibTransId="{6770406B-CBA6-4F5D-8063-6CC5CFCFD2B2}"/>
    <dgm:cxn modelId="{7336C052-F463-439C-897F-0826449781B8}" type="presOf" srcId="{BB26B576-FEC6-48A1-9E51-33CC6514B3A5}" destId="{30C274CE-E69A-4536-8021-5F0DE742CBCD}" srcOrd="0" destOrd="4" presId="urn:microsoft.com/office/officeart/2005/8/layout/hList1"/>
    <dgm:cxn modelId="{FCA6921A-914C-4949-BECD-B09E391C2039}" type="presOf" srcId="{C2F96ED4-6CDD-43B0-A7B2-CB5C5EAA7267}" destId="{B3F8E18C-B869-44E6-98DE-6AEEEDE83060}" srcOrd="0" destOrd="5" presId="urn:microsoft.com/office/officeart/2005/8/layout/hList1"/>
    <dgm:cxn modelId="{63B5182F-0D39-4E3C-BFF7-F61DF5030517}" srcId="{FADC31AF-0359-4DA5-A6C7-07D58579B8E9}" destId="{7960C926-DF01-446D-B842-794D1D5CA072}" srcOrd="2" destOrd="0" parTransId="{10849148-DAA6-4AEE-876D-430A7418A29A}" sibTransId="{BF6F8F69-8AA8-4A1B-A1F2-FF6E3D8FDBBD}"/>
    <dgm:cxn modelId="{CDFA0388-0CB1-4B30-80F7-D8660D15927F}" type="presOf" srcId="{7960C926-DF01-446D-B842-794D1D5CA072}" destId="{ADB7296A-C9E0-4608-A0DB-E24A1A35AE20}" srcOrd="0" destOrd="4" presId="urn:microsoft.com/office/officeart/2005/8/layout/hList1"/>
    <dgm:cxn modelId="{6C3FD777-40EE-479A-BAE2-9B1BD7E5FE12}" srcId="{04EF734D-4279-4EB0-82B1-0CDDDB29C98E}" destId="{4DACB863-F9CB-4B6D-A803-2885D16E1D1A}" srcOrd="2" destOrd="0" parTransId="{146A76F4-3EDC-4568-AA09-5CE945213C13}" sibTransId="{E89226F1-2B05-49D4-AEC9-2F58CC76A256}"/>
    <dgm:cxn modelId="{D29F5625-7619-4C77-AA76-468DD6E4D525}" type="presOf" srcId="{52F3789D-6158-4B8D-BAC6-7829BF97AA3B}" destId="{B3F8E18C-B869-44E6-98DE-6AEEEDE83060}" srcOrd="0" destOrd="3" presId="urn:microsoft.com/office/officeart/2005/8/layout/hList1"/>
    <dgm:cxn modelId="{81DA74D7-D3D5-4772-90A9-10C22D838486}" type="presOf" srcId="{24959098-1972-4022-B1CB-5E3FF958B88E}" destId="{213518BC-FCAC-49F1-8F33-078959F0D437}" srcOrd="0" destOrd="0" presId="urn:microsoft.com/office/officeart/2005/8/layout/hList1"/>
    <dgm:cxn modelId="{08BDE26B-44DE-4FD0-91E2-B4679E5436B6}" srcId="{FADC31AF-0359-4DA5-A6C7-07D58579B8E9}" destId="{56B56D0B-9F0F-4803-A34A-B1A3CA786D5D}" srcOrd="0" destOrd="0" parTransId="{45F3FBFC-E6B8-4E8B-BEBB-6EF1E9222969}" sibTransId="{C46B6B1F-AE0A-47AD-877B-E8DBF1EAE289}"/>
    <dgm:cxn modelId="{56EE39DA-FA8B-4B1E-A588-6596B35DC09D}" srcId="{E08B6EEA-7B30-40DC-9CCC-94541CD99804}" destId="{795DA158-FAEA-4817-96D8-55A6F2E87186}" srcOrd="0" destOrd="0" parTransId="{AFC1C6DA-BCC8-4441-A084-9B3AE882FF35}" sibTransId="{47EB2901-2FA2-4FCD-93AC-F5217CDE9145}"/>
    <dgm:cxn modelId="{DA84A5EC-DAA7-4FB3-9119-8880146BCF18}" srcId="{C1892691-B479-4C63-BB62-85647F31C990}" destId="{64653989-C8D7-4137-89DD-6D01A325D87A}" srcOrd="1" destOrd="0" parTransId="{DF7C5CB3-4274-444C-AE77-715FDF0C0554}" sibTransId="{483446F0-0FA5-4714-8ACB-EA101B221149}"/>
    <dgm:cxn modelId="{46E2F848-D9CC-432D-A73B-9B0CB8A2365D}" srcId="{24959098-1972-4022-B1CB-5E3FF958B88E}" destId="{C1892691-B479-4C63-BB62-85647F31C990}" srcOrd="1" destOrd="0" parTransId="{3716E8A7-CEC8-441C-A783-A49119C97BB5}" sibTransId="{AA1DDB51-C012-4DC4-BA57-8AB4A3119F09}"/>
    <dgm:cxn modelId="{091FDAA2-418C-4A07-9648-1112E0B845F5}" srcId="{04EF734D-4279-4EB0-82B1-0CDDDB29C98E}" destId="{70699E40-D5ED-4383-9D04-9FF1381D1E5A}" srcOrd="0" destOrd="0" parTransId="{AA53FB1D-AB72-489A-9572-59972F9EDA8D}" sibTransId="{FC75EBD8-3BF4-4E8D-AC2D-7DD28288D8F3}"/>
    <dgm:cxn modelId="{717ADD30-7C3E-4435-A5A8-B7E197391B4D}" type="presOf" srcId="{4DACB863-F9CB-4B6D-A803-2885D16E1D1A}" destId="{B3F8E18C-B869-44E6-98DE-6AEEEDE83060}" srcOrd="0" destOrd="4" presId="urn:microsoft.com/office/officeart/2005/8/layout/hList1"/>
    <dgm:cxn modelId="{9C70FA0A-8E71-4A34-A9F4-6C24A157D625}" type="presParOf" srcId="{935C9D93-403F-4861-9278-0B1803F9544F}" destId="{58B5D52A-DA99-4FCF-AC96-96B089A2723A}" srcOrd="0" destOrd="0" presId="urn:microsoft.com/office/officeart/2005/8/layout/hList1"/>
    <dgm:cxn modelId="{074BFC21-103C-443C-B61F-75C105F00F8E}" type="presParOf" srcId="{58B5D52A-DA99-4FCF-AC96-96B089A2723A}" destId="{612B7C05-4B2B-4C13-B1C6-32D936990B65}" srcOrd="0" destOrd="0" presId="urn:microsoft.com/office/officeart/2005/8/layout/hList1"/>
    <dgm:cxn modelId="{AF355367-A3FB-420D-B3ED-E43037D7EDA9}" type="presParOf" srcId="{58B5D52A-DA99-4FCF-AC96-96B089A2723A}" destId="{B3F8E18C-B869-44E6-98DE-6AEEEDE83060}" srcOrd="1" destOrd="0" presId="urn:microsoft.com/office/officeart/2005/8/layout/hList1"/>
    <dgm:cxn modelId="{80CE0789-EC7C-42C8-98CF-869F38060AE1}" type="presParOf" srcId="{935C9D93-403F-4861-9278-0B1803F9544F}" destId="{2AC55FF0-E2A5-4DAB-A3C2-3ABC8FF85FD5}" srcOrd="1" destOrd="0" presId="urn:microsoft.com/office/officeart/2005/8/layout/hList1"/>
    <dgm:cxn modelId="{3572AC1B-1BEB-428A-84BD-45F560D08D6C}" type="presParOf" srcId="{935C9D93-403F-4861-9278-0B1803F9544F}" destId="{38B490DD-4657-4FE7-BD66-28897BADF347}" srcOrd="2" destOrd="0" presId="urn:microsoft.com/office/officeart/2005/8/layout/hList1"/>
    <dgm:cxn modelId="{84A527F5-9944-45DC-B4AF-048BE39974E4}" type="presParOf" srcId="{38B490DD-4657-4FE7-BD66-28897BADF347}" destId="{062B8519-467E-450B-A866-9F9B87551FE1}" srcOrd="0" destOrd="0" presId="urn:microsoft.com/office/officeart/2005/8/layout/hList1"/>
    <dgm:cxn modelId="{388B7A9F-17AC-4493-BACB-0666D5AC9865}" type="presParOf" srcId="{38B490DD-4657-4FE7-BD66-28897BADF347}" destId="{ADB7296A-C9E0-4608-A0DB-E24A1A35AE20}" srcOrd="1" destOrd="0" presId="urn:microsoft.com/office/officeart/2005/8/layout/hList1"/>
    <dgm:cxn modelId="{D8CDA937-4E1D-4E72-B292-93D9C664ABB2}" type="presParOf" srcId="{935C9D93-403F-4861-9278-0B1803F9544F}" destId="{9B26D867-D159-4912-8765-5680ED219AEA}" srcOrd="3" destOrd="0" presId="urn:microsoft.com/office/officeart/2005/8/layout/hList1"/>
    <dgm:cxn modelId="{7A952C52-8FEB-4E05-9333-9CDAD206F21C}" type="presParOf" srcId="{935C9D93-403F-4861-9278-0B1803F9544F}" destId="{337F5E08-8116-4CD3-B512-C21B00EDFDB2}" srcOrd="4" destOrd="0" presId="urn:microsoft.com/office/officeart/2005/8/layout/hList1"/>
    <dgm:cxn modelId="{AEA713BA-62B0-4C7C-8E2A-C70C1C4ABF8E}" type="presParOf" srcId="{337F5E08-8116-4CD3-B512-C21B00EDFDB2}" destId="{213518BC-FCAC-49F1-8F33-078959F0D437}" srcOrd="0" destOrd="0" presId="urn:microsoft.com/office/officeart/2005/8/layout/hList1"/>
    <dgm:cxn modelId="{DD5942B4-C410-44E6-9823-0CA0ECD6A0C2}" type="presParOf" srcId="{337F5E08-8116-4CD3-B512-C21B00EDFDB2}" destId="{30C274CE-E69A-4536-8021-5F0DE742CBC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CE53EC-3BC0-4FE6-8043-A7A6D892C659}" type="doc">
      <dgm:prSet loTypeId="urn:microsoft.com/office/officeart/2005/8/layout/default#6" loCatId="list" qsTypeId="urn:microsoft.com/office/officeart/2005/8/quickstyle/simple1#4" qsCatId="simple" csTypeId="urn:microsoft.com/office/officeart/2005/8/colors/colorful1#9" csCatId="colorful" phldr="1"/>
      <dgm:spPr/>
      <dgm:t>
        <a:bodyPr/>
        <a:lstStyle/>
        <a:p>
          <a:endParaRPr lang="en-US"/>
        </a:p>
      </dgm:t>
    </dgm:pt>
    <dgm:pt modelId="{F15E45E2-7F70-4E8C-8EDE-F46E07E0B4BC}">
      <dgm:prSet phldrT="[Text]" custT="1"/>
      <dgm:spPr>
        <a:solidFill>
          <a:schemeClr val="accent1"/>
        </a:solidFill>
      </dgm:spPr>
      <dgm:t>
        <a:bodyPr/>
        <a:lstStyle/>
        <a:p>
          <a:r>
            <a:rPr lang="en-US" sz="1600" dirty="0">
              <a:latin typeface="Calibri" panose="020F0502020204030204" pitchFamily="34" charset="0"/>
            </a:rPr>
            <a:t>Videos</a:t>
          </a:r>
        </a:p>
        <a:p>
          <a:r>
            <a:rPr lang="en-US" sz="900" dirty="0">
              <a:latin typeface="Calibri" panose="020F0502020204030204" pitchFamily="34" charset="0"/>
            </a:rPr>
            <a:t>Youtube.com</a:t>
          </a:r>
        </a:p>
        <a:p>
          <a:r>
            <a:rPr lang="en-US" sz="900" dirty="0">
              <a:latin typeface="Calibri" panose="020F0502020204030204" pitchFamily="34" charset="0"/>
            </a:rPr>
            <a:t>Dailymotion.com</a:t>
          </a:r>
        </a:p>
      </dgm:t>
    </dgm:pt>
    <dgm:pt modelId="{DB534F0F-9D50-495B-9B7C-55F81B157C00}" type="parTrans" cxnId="{0A101316-FE52-4BD0-9FF2-AEC99C764DB0}">
      <dgm:prSet/>
      <dgm:spPr/>
      <dgm:t>
        <a:bodyPr/>
        <a:lstStyle/>
        <a:p>
          <a:endParaRPr lang="en-US" sz="1200">
            <a:latin typeface="Calibri" panose="020F0502020204030204" pitchFamily="34" charset="0"/>
          </a:endParaRPr>
        </a:p>
      </dgm:t>
    </dgm:pt>
    <dgm:pt modelId="{FC76463B-DE67-4CC7-BA26-4A84A67A06ED}" type="sibTrans" cxnId="{0A101316-FE52-4BD0-9FF2-AEC99C764DB0}">
      <dgm:prSet/>
      <dgm:spPr/>
      <dgm:t>
        <a:bodyPr/>
        <a:lstStyle/>
        <a:p>
          <a:endParaRPr lang="en-US" sz="1200">
            <a:latin typeface="Calibri" panose="020F0502020204030204" pitchFamily="34" charset="0"/>
          </a:endParaRPr>
        </a:p>
      </dgm:t>
    </dgm:pt>
    <dgm:pt modelId="{416A1107-AB79-4B20-BC6A-F7B33AC05589}">
      <dgm:prSet phldrT="[Text]" custT="1"/>
      <dgm:spPr/>
      <dgm:t>
        <a:bodyPr/>
        <a:lstStyle/>
        <a:p>
          <a:r>
            <a:rPr lang="en-US" sz="1600" dirty="0">
              <a:latin typeface="Calibri" panose="020F0502020204030204" pitchFamily="34" charset="0"/>
            </a:rPr>
            <a:t>Presentations</a:t>
          </a:r>
          <a:endParaRPr lang="en-US" sz="900" dirty="0">
            <a:latin typeface="Calibri" panose="020F0502020204030204" pitchFamily="34" charset="0"/>
          </a:endParaRPr>
        </a:p>
        <a:p>
          <a:r>
            <a:rPr lang="en-US" sz="900" dirty="0">
              <a:latin typeface="Calibri" panose="020F0502020204030204" pitchFamily="34" charset="0"/>
            </a:rPr>
            <a:t>authorstream.com</a:t>
          </a:r>
        </a:p>
        <a:p>
          <a:r>
            <a:rPr lang="en-US" sz="900" dirty="0">
              <a:latin typeface="Calibri" panose="020F0502020204030204" pitchFamily="34" charset="0"/>
            </a:rPr>
            <a:t>slideboom.com</a:t>
          </a:r>
        </a:p>
      </dgm:t>
    </dgm:pt>
    <dgm:pt modelId="{1082B1D0-492C-4E54-A629-541A328FDC84}" type="parTrans" cxnId="{03EC805C-69C8-4C4B-B8ED-FD4D1646612B}">
      <dgm:prSet/>
      <dgm:spPr/>
      <dgm:t>
        <a:bodyPr/>
        <a:lstStyle/>
        <a:p>
          <a:endParaRPr lang="en-US" sz="1200">
            <a:latin typeface="Calibri" panose="020F0502020204030204" pitchFamily="34" charset="0"/>
          </a:endParaRPr>
        </a:p>
      </dgm:t>
    </dgm:pt>
    <dgm:pt modelId="{23C2F57D-7F83-46B5-BB6B-683D2CFCEBF5}" type="sibTrans" cxnId="{03EC805C-69C8-4C4B-B8ED-FD4D1646612B}">
      <dgm:prSet/>
      <dgm:spPr/>
      <dgm:t>
        <a:bodyPr/>
        <a:lstStyle/>
        <a:p>
          <a:endParaRPr lang="en-US" sz="1200">
            <a:latin typeface="Calibri" panose="020F0502020204030204" pitchFamily="34" charset="0"/>
          </a:endParaRPr>
        </a:p>
      </dgm:t>
    </dgm:pt>
    <dgm:pt modelId="{2192C6B4-8BFF-42D7-BD56-9804F9DB8E77}">
      <dgm:prSet phldrT="[Text]" custT="1"/>
      <dgm:spPr/>
      <dgm:t>
        <a:bodyPr/>
        <a:lstStyle/>
        <a:p>
          <a:r>
            <a:rPr lang="en-US" sz="1600" dirty="0">
              <a:latin typeface="Calibri" panose="020F0502020204030204" pitchFamily="34" charset="0"/>
            </a:rPr>
            <a:t>Infographics</a:t>
          </a:r>
        </a:p>
        <a:p>
          <a:r>
            <a:rPr lang="en-US" sz="900" dirty="0">
              <a:solidFill>
                <a:schemeClr val="bg1"/>
              </a:solidFill>
              <a:latin typeface="Calibri" panose="020F0502020204030204" pitchFamily="34" charset="0"/>
            </a:rPr>
            <a:t>magic.piktochart.com</a:t>
          </a:r>
        </a:p>
        <a:p>
          <a:r>
            <a:rPr lang="en-US" sz="900" dirty="0">
              <a:solidFill>
                <a:schemeClr val="bg1"/>
              </a:solidFill>
              <a:latin typeface="Calibri" panose="020F0502020204030204" pitchFamily="34" charset="0"/>
            </a:rPr>
            <a:t>visual.ly</a:t>
          </a:r>
        </a:p>
      </dgm:t>
    </dgm:pt>
    <dgm:pt modelId="{7B27C130-A620-4BD7-BBBD-6F8F37BF8153}" type="parTrans" cxnId="{B800C0A8-718B-4274-82B3-18FB3C6DEACB}">
      <dgm:prSet/>
      <dgm:spPr/>
      <dgm:t>
        <a:bodyPr/>
        <a:lstStyle/>
        <a:p>
          <a:endParaRPr lang="en-US" sz="1200">
            <a:latin typeface="Calibri" panose="020F0502020204030204" pitchFamily="34" charset="0"/>
          </a:endParaRPr>
        </a:p>
      </dgm:t>
    </dgm:pt>
    <dgm:pt modelId="{E943FA95-4B07-49BF-82FD-ED698DEBD711}" type="sibTrans" cxnId="{B800C0A8-718B-4274-82B3-18FB3C6DEACB}">
      <dgm:prSet/>
      <dgm:spPr/>
      <dgm:t>
        <a:bodyPr/>
        <a:lstStyle/>
        <a:p>
          <a:endParaRPr lang="en-US" sz="1200">
            <a:latin typeface="Calibri" panose="020F0502020204030204" pitchFamily="34" charset="0"/>
          </a:endParaRPr>
        </a:p>
      </dgm:t>
    </dgm:pt>
    <dgm:pt modelId="{8248AB8D-61DD-4C15-915B-DA1273701589}">
      <dgm:prSet phldrT="[Text]" custT="1"/>
      <dgm:spPr/>
      <dgm:t>
        <a:bodyPr/>
        <a:lstStyle/>
        <a:p>
          <a:r>
            <a:rPr lang="en-US" sz="1600" dirty="0">
              <a:latin typeface="Calibri" panose="020F0502020204030204" pitchFamily="34" charset="0"/>
            </a:rPr>
            <a:t>Images</a:t>
          </a:r>
        </a:p>
        <a:p>
          <a:r>
            <a:rPr lang="en-US" sz="900" dirty="0">
              <a:solidFill>
                <a:schemeClr val="bg1"/>
              </a:solidFill>
              <a:latin typeface="Calibri" panose="020F0502020204030204" pitchFamily="34" charset="0"/>
            </a:rPr>
            <a:t>pinterest.com</a:t>
          </a:r>
        </a:p>
        <a:p>
          <a:r>
            <a:rPr lang="en-US" sz="900" dirty="0">
              <a:solidFill>
                <a:schemeClr val="bg1"/>
              </a:solidFill>
              <a:latin typeface="Calibri" panose="020F0502020204030204" pitchFamily="34" charset="0"/>
            </a:rPr>
            <a:t>flickr.com </a:t>
          </a:r>
        </a:p>
      </dgm:t>
    </dgm:pt>
    <dgm:pt modelId="{FCD74E8D-BAD9-4FB2-A28C-C329703624A1}" type="parTrans" cxnId="{991E7739-007E-4D9C-AF81-CA78CE3DFBD0}">
      <dgm:prSet/>
      <dgm:spPr/>
      <dgm:t>
        <a:bodyPr/>
        <a:lstStyle/>
        <a:p>
          <a:endParaRPr lang="en-US" sz="1200">
            <a:latin typeface="Calibri" panose="020F0502020204030204" pitchFamily="34" charset="0"/>
          </a:endParaRPr>
        </a:p>
      </dgm:t>
    </dgm:pt>
    <dgm:pt modelId="{3ACBF09F-7514-4D79-B78E-997ADFC4FA41}" type="sibTrans" cxnId="{991E7739-007E-4D9C-AF81-CA78CE3DFBD0}">
      <dgm:prSet/>
      <dgm:spPr/>
      <dgm:t>
        <a:bodyPr/>
        <a:lstStyle/>
        <a:p>
          <a:endParaRPr lang="en-US" sz="1200">
            <a:latin typeface="Calibri" panose="020F0502020204030204" pitchFamily="34" charset="0"/>
          </a:endParaRPr>
        </a:p>
      </dgm:t>
    </dgm:pt>
    <dgm:pt modelId="{64F07742-B5C2-4B0D-89C2-2C2E7CAA9D6A}">
      <dgm:prSet phldrT="[Text]" custT="1"/>
      <dgm:spPr/>
      <dgm:t>
        <a:bodyPr/>
        <a:lstStyle/>
        <a:p>
          <a:r>
            <a:rPr lang="en-US" sz="1600" dirty="0">
              <a:latin typeface="Calibri" panose="020F0502020204030204" pitchFamily="34" charset="0"/>
            </a:rPr>
            <a:t>Social Link Building</a:t>
          </a:r>
        </a:p>
        <a:p>
          <a:r>
            <a:rPr lang="en-US" sz="900" dirty="0">
              <a:latin typeface="Calibri" panose="020F0502020204030204" pitchFamily="34" charset="0"/>
            </a:rPr>
            <a:t>Facebook</a:t>
          </a:r>
        </a:p>
        <a:p>
          <a:r>
            <a:rPr lang="en-US" sz="900" dirty="0">
              <a:latin typeface="Calibri" panose="020F0502020204030204" pitchFamily="34" charset="0"/>
            </a:rPr>
            <a:t>Twitter</a:t>
          </a:r>
        </a:p>
      </dgm:t>
    </dgm:pt>
    <dgm:pt modelId="{00798A98-0C95-495E-A31B-E6244DFD06B8}" type="parTrans" cxnId="{93B5C65F-8501-49A5-A99F-C92D0D13C44B}">
      <dgm:prSet/>
      <dgm:spPr/>
      <dgm:t>
        <a:bodyPr/>
        <a:lstStyle/>
        <a:p>
          <a:endParaRPr lang="en-US" sz="1200">
            <a:latin typeface="Calibri" panose="020F0502020204030204" pitchFamily="34" charset="0"/>
          </a:endParaRPr>
        </a:p>
      </dgm:t>
    </dgm:pt>
    <dgm:pt modelId="{104EDD7B-192C-4BF6-BCDC-639835F1F993}" type="sibTrans" cxnId="{93B5C65F-8501-49A5-A99F-C92D0D13C44B}">
      <dgm:prSet/>
      <dgm:spPr/>
      <dgm:t>
        <a:bodyPr/>
        <a:lstStyle/>
        <a:p>
          <a:endParaRPr lang="en-US" sz="1200">
            <a:latin typeface="Calibri" panose="020F0502020204030204" pitchFamily="34" charset="0"/>
          </a:endParaRPr>
        </a:p>
      </dgm:t>
    </dgm:pt>
    <dgm:pt modelId="{4FAB39D2-189D-4253-A472-CBBBC63379A1}">
      <dgm:prSet phldrT="[Text]" custT="1"/>
      <dgm:spPr>
        <a:solidFill>
          <a:srgbClr val="00B050"/>
        </a:solidFill>
      </dgm:spPr>
      <dgm:t>
        <a:bodyPr/>
        <a:lstStyle/>
        <a:p>
          <a:r>
            <a:rPr lang="en-US" sz="1600" dirty="0">
              <a:latin typeface="Calibri" panose="020F0502020204030204" pitchFamily="34" charset="0"/>
            </a:rPr>
            <a:t>Business Listing</a:t>
          </a:r>
        </a:p>
        <a:p>
          <a:r>
            <a:rPr lang="en-US" sz="900" dirty="0">
              <a:solidFill>
                <a:schemeClr val="bg1"/>
              </a:solidFill>
              <a:latin typeface="Calibri" panose="020F0502020204030204" pitchFamily="34" charset="0"/>
            </a:rPr>
            <a:t>hotfrog.in</a:t>
          </a:r>
        </a:p>
        <a:p>
          <a:r>
            <a:rPr lang="en-US" sz="900" dirty="0">
              <a:solidFill>
                <a:schemeClr val="bg1"/>
              </a:solidFill>
              <a:latin typeface="Calibri" panose="020F0502020204030204" pitchFamily="34" charset="0"/>
            </a:rPr>
            <a:t>grotal.com</a:t>
          </a:r>
        </a:p>
      </dgm:t>
    </dgm:pt>
    <dgm:pt modelId="{3D7C50CE-70D2-4051-8B38-AA685ED13758}" type="parTrans" cxnId="{6CC8A6BC-F587-4F1B-8060-62B4F5DB88D2}">
      <dgm:prSet/>
      <dgm:spPr/>
      <dgm:t>
        <a:bodyPr/>
        <a:lstStyle/>
        <a:p>
          <a:endParaRPr lang="en-US" sz="1200">
            <a:latin typeface="Calibri" panose="020F0502020204030204" pitchFamily="34" charset="0"/>
          </a:endParaRPr>
        </a:p>
      </dgm:t>
    </dgm:pt>
    <dgm:pt modelId="{5B390890-F415-4D1F-80F2-B2E9F0FC8E03}" type="sibTrans" cxnId="{6CC8A6BC-F587-4F1B-8060-62B4F5DB88D2}">
      <dgm:prSet/>
      <dgm:spPr/>
      <dgm:t>
        <a:bodyPr/>
        <a:lstStyle/>
        <a:p>
          <a:endParaRPr lang="en-US" sz="1200">
            <a:latin typeface="Calibri" panose="020F0502020204030204" pitchFamily="34" charset="0"/>
          </a:endParaRPr>
        </a:p>
      </dgm:t>
    </dgm:pt>
    <dgm:pt modelId="{07347890-82AF-421A-8289-BBDD36457909}" type="pres">
      <dgm:prSet presAssocID="{5ECE53EC-3BC0-4FE6-8043-A7A6D892C659}" presName="diagram" presStyleCnt="0">
        <dgm:presLayoutVars>
          <dgm:dir/>
          <dgm:resizeHandles val="exact"/>
        </dgm:presLayoutVars>
      </dgm:prSet>
      <dgm:spPr/>
      <dgm:t>
        <a:bodyPr/>
        <a:lstStyle/>
        <a:p>
          <a:endParaRPr lang="en-US"/>
        </a:p>
      </dgm:t>
    </dgm:pt>
    <dgm:pt modelId="{CD52D3F2-741D-4CC5-81BE-72E10416EAF2}" type="pres">
      <dgm:prSet presAssocID="{F15E45E2-7F70-4E8C-8EDE-F46E07E0B4BC}" presName="node" presStyleLbl="node1" presStyleIdx="0" presStyleCnt="6">
        <dgm:presLayoutVars>
          <dgm:bulletEnabled val="1"/>
        </dgm:presLayoutVars>
      </dgm:prSet>
      <dgm:spPr/>
      <dgm:t>
        <a:bodyPr/>
        <a:lstStyle/>
        <a:p>
          <a:endParaRPr lang="en-US"/>
        </a:p>
      </dgm:t>
    </dgm:pt>
    <dgm:pt modelId="{23858637-3D49-4307-8726-C1FFBCD76A76}" type="pres">
      <dgm:prSet presAssocID="{FC76463B-DE67-4CC7-BA26-4A84A67A06ED}" presName="sibTrans" presStyleCnt="0"/>
      <dgm:spPr/>
    </dgm:pt>
    <dgm:pt modelId="{B81782D7-4391-4B8C-875E-A5465421E4AA}" type="pres">
      <dgm:prSet presAssocID="{416A1107-AB79-4B20-BC6A-F7B33AC05589}" presName="node" presStyleLbl="node1" presStyleIdx="1" presStyleCnt="6">
        <dgm:presLayoutVars>
          <dgm:bulletEnabled val="1"/>
        </dgm:presLayoutVars>
      </dgm:prSet>
      <dgm:spPr/>
      <dgm:t>
        <a:bodyPr/>
        <a:lstStyle/>
        <a:p>
          <a:endParaRPr lang="en-US"/>
        </a:p>
      </dgm:t>
    </dgm:pt>
    <dgm:pt modelId="{B3BDB5EC-8616-45EE-B193-8F882EEBA139}" type="pres">
      <dgm:prSet presAssocID="{23C2F57D-7F83-46B5-BB6B-683D2CFCEBF5}" presName="sibTrans" presStyleCnt="0"/>
      <dgm:spPr/>
    </dgm:pt>
    <dgm:pt modelId="{CFBC9AF1-B092-4AD0-9101-7C5C7A312C89}" type="pres">
      <dgm:prSet presAssocID="{2192C6B4-8BFF-42D7-BD56-9804F9DB8E77}" presName="node" presStyleLbl="node1" presStyleIdx="2" presStyleCnt="6">
        <dgm:presLayoutVars>
          <dgm:bulletEnabled val="1"/>
        </dgm:presLayoutVars>
      </dgm:prSet>
      <dgm:spPr/>
      <dgm:t>
        <a:bodyPr/>
        <a:lstStyle/>
        <a:p>
          <a:endParaRPr lang="en-US"/>
        </a:p>
      </dgm:t>
    </dgm:pt>
    <dgm:pt modelId="{6DDD9B99-549B-4506-A7EF-CC68232E209C}" type="pres">
      <dgm:prSet presAssocID="{E943FA95-4B07-49BF-82FD-ED698DEBD711}" presName="sibTrans" presStyleCnt="0"/>
      <dgm:spPr/>
    </dgm:pt>
    <dgm:pt modelId="{23C89003-2C92-49C6-A21D-4B60B53BAA86}" type="pres">
      <dgm:prSet presAssocID="{8248AB8D-61DD-4C15-915B-DA1273701589}" presName="node" presStyleLbl="node1" presStyleIdx="3" presStyleCnt="6">
        <dgm:presLayoutVars>
          <dgm:bulletEnabled val="1"/>
        </dgm:presLayoutVars>
      </dgm:prSet>
      <dgm:spPr/>
      <dgm:t>
        <a:bodyPr/>
        <a:lstStyle/>
        <a:p>
          <a:endParaRPr lang="en-US"/>
        </a:p>
      </dgm:t>
    </dgm:pt>
    <dgm:pt modelId="{74AE46E9-8175-4E3C-B586-17C4F1ED4C58}" type="pres">
      <dgm:prSet presAssocID="{3ACBF09F-7514-4D79-B78E-997ADFC4FA41}" presName="sibTrans" presStyleCnt="0"/>
      <dgm:spPr/>
    </dgm:pt>
    <dgm:pt modelId="{0F167672-266A-45D8-BCA3-E76AF0F2A725}" type="pres">
      <dgm:prSet presAssocID="{64F07742-B5C2-4B0D-89C2-2C2E7CAA9D6A}" presName="node" presStyleLbl="node1" presStyleIdx="4" presStyleCnt="6">
        <dgm:presLayoutVars>
          <dgm:bulletEnabled val="1"/>
        </dgm:presLayoutVars>
      </dgm:prSet>
      <dgm:spPr/>
      <dgm:t>
        <a:bodyPr/>
        <a:lstStyle/>
        <a:p>
          <a:endParaRPr lang="en-US"/>
        </a:p>
      </dgm:t>
    </dgm:pt>
    <dgm:pt modelId="{A7EA17DE-9CDC-4278-A6D1-53AA24A3CEBA}" type="pres">
      <dgm:prSet presAssocID="{104EDD7B-192C-4BF6-BCDC-639835F1F993}" presName="sibTrans" presStyleCnt="0"/>
      <dgm:spPr/>
    </dgm:pt>
    <dgm:pt modelId="{FA163456-7428-4567-A052-53DC79364AE3}" type="pres">
      <dgm:prSet presAssocID="{4FAB39D2-189D-4253-A472-CBBBC63379A1}" presName="node" presStyleLbl="node1" presStyleIdx="5" presStyleCnt="6">
        <dgm:presLayoutVars>
          <dgm:bulletEnabled val="1"/>
        </dgm:presLayoutVars>
      </dgm:prSet>
      <dgm:spPr/>
      <dgm:t>
        <a:bodyPr/>
        <a:lstStyle/>
        <a:p>
          <a:endParaRPr lang="en-US"/>
        </a:p>
      </dgm:t>
    </dgm:pt>
  </dgm:ptLst>
  <dgm:cxnLst>
    <dgm:cxn modelId="{B4CB9B53-24A9-4F99-8023-B54B82962552}" type="presOf" srcId="{64F07742-B5C2-4B0D-89C2-2C2E7CAA9D6A}" destId="{0F167672-266A-45D8-BCA3-E76AF0F2A725}" srcOrd="0" destOrd="0" presId="urn:microsoft.com/office/officeart/2005/8/layout/default#6"/>
    <dgm:cxn modelId="{991E7739-007E-4D9C-AF81-CA78CE3DFBD0}" srcId="{5ECE53EC-3BC0-4FE6-8043-A7A6D892C659}" destId="{8248AB8D-61DD-4C15-915B-DA1273701589}" srcOrd="3" destOrd="0" parTransId="{FCD74E8D-BAD9-4FB2-A28C-C329703624A1}" sibTransId="{3ACBF09F-7514-4D79-B78E-997ADFC4FA41}"/>
    <dgm:cxn modelId="{6CC8A6BC-F587-4F1B-8060-62B4F5DB88D2}" srcId="{5ECE53EC-3BC0-4FE6-8043-A7A6D892C659}" destId="{4FAB39D2-189D-4253-A472-CBBBC63379A1}" srcOrd="5" destOrd="0" parTransId="{3D7C50CE-70D2-4051-8B38-AA685ED13758}" sibTransId="{5B390890-F415-4D1F-80F2-B2E9F0FC8E03}"/>
    <dgm:cxn modelId="{0A101316-FE52-4BD0-9FF2-AEC99C764DB0}" srcId="{5ECE53EC-3BC0-4FE6-8043-A7A6D892C659}" destId="{F15E45E2-7F70-4E8C-8EDE-F46E07E0B4BC}" srcOrd="0" destOrd="0" parTransId="{DB534F0F-9D50-495B-9B7C-55F81B157C00}" sibTransId="{FC76463B-DE67-4CC7-BA26-4A84A67A06ED}"/>
    <dgm:cxn modelId="{42363352-8DF5-4A1D-8049-E89F87709272}" type="presOf" srcId="{416A1107-AB79-4B20-BC6A-F7B33AC05589}" destId="{B81782D7-4391-4B8C-875E-A5465421E4AA}" srcOrd="0" destOrd="0" presId="urn:microsoft.com/office/officeart/2005/8/layout/default#6"/>
    <dgm:cxn modelId="{CCDD0E96-BF9E-4CB8-9B51-587DB1CCE3FA}" type="presOf" srcId="{5ECE53EC-3BC0-4FE6-8043-A7A6D892C659}" destId="{07347890-82AF-421A-8289-BBDD36457909}" srcOrd="0" destOrd="0" presId="urn:microsoft.com/office/officeart/2005/8/layout/default#6"/>
    <dgm:cxn modelId="{93B5C65F-8501-49A5-A99F-C92D0D13C44B}" srcId="{5ECE53EC-3BC0-4FE6-8043-A7A6D892C659}" destId="{64F07742-B5C2-4B0D-89C2-2C2E7CAA9D6A}" srcOrd="4" destOrd="0" parTransId="{00798A98-0C95-495E-A31B-E6244DFD06B8}" sibTransId="{104EDD7B-192C-4BF6-BCDC-639835F1F993}"/>
    <dgm:cxn modelId="{54783DA4-5F48-41A3-B26B-31279E9CBD38}" type="presOf" srcId="{8248AB8D-61DD-4C15-915B-DA1273701589}" destId="{23C89003-2C92-49C6-A21D-4B60B53BAA86}" srcOrd="0" destOrd="0" presId="urn:microsoft.com/office/officeart/2005/8/layout/default#6"/>
    <dgm:cxn modelId="{3D153261-3895-4ABD-AFA6-E7CB47C10F5B}" type="presOf" srcId="{F15E45E2-7F70-4E8C-8EDE-F46E07E0B4BC}" destId="{CD52D3F2-741D-4CC5-81BE-72E10416EAF2}" srcOrd="0" destOrd="0" presId="urn:microsoft.com/office/officeart/2005/8/layout/default#6"/>
    <dgm:cxn modelId="{03EC805C-69C8-4C4B-B8ED-FD4D1646612B}" srcId="{5ECE53EC-3BC0-4FE6-8043-A7A6D892C659}" destId="{416A1107-AB79-4B20-BC6A-F7B33AC05589}" srcOrd="1" destOrd="0" parTransId="{1082B1D0-492C-4E54-A629-541A328FDC84}" sibTransId="{23C2F57D-7F83-46B5-BB6B-683D2CFCEBF5}"/>
    <dgm:cxn modelId="{BEF405EC-0ACD-444B-8CC6-D57F6B4818B0}" type="presOf" srcId="{2192C6B4-8BFF-42D7-BD56-9804F9DB8E77}" destId="{CFBC9AF1-B092-4AD0-9101-7C5C7A312C89}" srcOrd="0" destOrd="0" presId="urn:microsoft.com/office/officeart/2005/8/layout/default#6"/>
    <dgm:cxn modelId="{AE60AB2D-FF99-4188-AFDF-8DC1D6CD0D69}" type="presOf" srcId="{4FAB39D2-189D-4253-A472-CBBBC63379A1}" destId="{FA163456-7428-4567-A052-53DC79364AE3}" srcOrd="0" destOrd="0" presId="urn:microsoft.com/office/officeart/2005/8/layout/default#6"/>
    <dgm:cxn modelId="{B800C0A8-718B-4274-82B3-18FB3C6DEACB}" srcId="{5ECE53EC-3BC0-4FE6-8043-A7A6D892C659}" destId="{2192C6B4-8BFF-42D7-BD56-9804F9DB8E77}" srcOrd="2" destOrd="0" parTransId="{7B27C130-A620-4BD7-BBBD-6F8F37BF8153}" sibTransId="{E943FA95-4B07-49BF-82FD-ED698DEBD711}"/>
    <dgm:cxn modelId="{C42C64B3-1F06-479D-B52D-16DFF61451DF}" type="presParOf" srcId="{07347890-82AF-421A-8289-BBDD36457909}" destId="{CD52D3F2-741D-4CC5-81BE-72E10416EAF2}" srcOrd="0" destOrd="0" presId="urn:microsoft.com/office/officeart/2005/8/layout/default#6"/>
    <dgm:cxn modelId="{BC106488-0684-4282-AAB1-AE8C33DEE4CF}" type="presParOf" srcId="{07347890-82AF-421A-8289-BBDD36457909}" destId="{23858637-3D49-4307-8726-C1FFBCD76A76}" srcOrd="1" destOrd="0" presId="urn:microsoft.com/office/officeart/2005/8/layout/default#6"/>
    <dgm:cxn modelId="{8B634C87-5922-451E-8DBA-AAA8FDA9D208}" type="presParOf" srcId="{07347890-82AF-421A-8289-BBDD36457909}" destId="{B81782D7-4391-4B8C-875E-A5465421E4AA}" srcOrd="2" destOrd="0" presId="urn:microsoft.com/office/officeart/2005/8/layout/default#6"/>
    <dgm:cxn modelId="{A1A99FE6-F646-4C8C-851E-05F05A7C9413}" type="presParOf" srcId="{07347890-82AF-421A-8289-BBDD36457909}" destId="{B3BDB5EC-8616-45EE-B193-8F882EEBA139}" srcOrd="3" destOrd="0" presId="urn:microsoft.com/office/officeart/2005/8/layout/default#6"/>
    <dgm:cxn modelId="{E8CE1C21-F814-4901-A488-56A4B5861B4D}" type="presParOf" srcId="{07347890-82AF-421A-8289-BBDD36457909}" destId="{CFBC9AF1-B092-4AD0-9101-7C5C7A312C89}" srcOrd="4" destOrd="0" presId="urn:microsoft.com/office/officeart/2005/8/layout/default#6"/>
    <dgm:cxn modelId="{3BF8870D-189C-47A3-BCF6-1D7BBF71A034}" type="presParOf" srcId="{07347890-82AF-421A-8289-BBDD36457909}" destId="{6DDD9B99-549B-4506-A7EF-CC68232E209C}" srcOrd="5" destOrd="0" presId="urn:microsoft.com/office/officeart/2005/8/layout/default#6"/>
    <dgm:cxn modelId="{7C8A5CA9-E961-4A7F-9470-50CEFA4F2A0F}" type="presParOf" srcId="{07347890-82AF-421A-8289-BBDD36457909}" destId="{23C89003-2C92-49C6-A21D-4B60B53BAA86}" srcOrd="6" destOrd="0" presId="urn:microsoft.com/office/officeart/2005/8/layout/default#6"/>
    <dgm:cxn modelId="{C7B3BD39-8F99-47E5-8F3C-E2AD6BCA1791}" type="presParOf" srcId="{07347890-82AF-421A-8289-BBDD36457909}" destId="{74AE46E9-8175-4E3C-B586-17C4F1ED4C58}" srcOrd="7" destOrd="0" presId="urn:microsoft.com/office/officeart/2005/8/layout/default#6"/>
    <dgm:cxn modelId="{E0BA7631-5269-40E3-8DBA-6FFAE54DC9E0}" type="presParOf" srcId="{07347890-82AF-421A-8289-BBDD36457909}" destId="{0F167672-266A-45D8-BCA3-E76AF0F2A725}" srcOrd="8" destOrd="0" presId="urn:microsoft.com/office/officeart/2005/8/layout/default#6"/>
    <dgm:cxn modelId="{0A6B7EBA-76B1-4374-8B54-CF74C687F6B6}" type="presParOf" srcId="{07347890-82AF-421A-8289-BBDD36457909}" destId="{A7EA17DE-9CDC-4278-A6D1-53AA24A3CEBA}" srcOrd="9" destOrd="0" presId="urn:microsoft.com/office/officeart/2005/8/layout/default#6"/>
    <dgm:cxn modelId="{E6C1FBC6-8ED6-4CE5-9334-A729190BB36E}" type="presParOf" srcId="{07347890-82AF-421A-8289-BBDD36457909}" destId="{FA163456-7428-4567-A052-53DC79364AE3}" srcOrd="10" destOrd="0" presId="urn:microsoft.com/office/officeart/2005/8/layout/defaul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2D3F2-741D-4CC5-81BE-72E10416EAF2}">
      <dsp:nvSpPr>
        <dsp:cNvPr id="0" name=""/>
        <dsp:cNvSpPr/>
      </dsp:nvSpPr>
      <dsp:spPr>
        <a:xfrm>
          <a:off x="38083" y="1781"/>
          <a:ext cx="1953869" cy="117232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Technical Health </a:t>
          </a:r>
        </a:p>
      </dsp:txBody>
      <dsp:txXfrm>
        <a:off x="38083" y="1781"/>
        <a:ext cx="1953869" cy="1172321"/>
      </dsp:txXfrm>
    </dsp:sp>
    <dsp:sp modelId="{B81782D7-4391-4B8C-875E-A5465421E4AA}">
      <dsp:nvSpPr>
        <dsp:cNvPr id="0" name=""/>
        <dsp:cNvSpPr/>
      </dsp:nvSpPr>
      <dsp:spPr>
        <a:xfrm>
          <a:off x="2187340" y="1781"/>
          <a:ext cx="1953869" cy="1172321"/>
        </a:xfrm>
        <a:prstGeom prst="rect">
          <a:avLst/>
        </a:prstGeom>
        <a:gradFill rotWithShape="0">
          <a:gsLst>
            <a:gs pos="0">
              <a:schemeClr val="accent5">
                <a:hueOff val="-668486"/>
                <a:satOff val="-930"/>
                <a:lumOff val="-357"/>
                <a:alphaOff val="0"/>
                <a:satMod val="103000"/>
                <a:lumMod val="102000"/>
                <a:tint val="94000"/>
              </a:schemeClr>
            </a:gs>
            <a:gs pos="50000">
              <a:schemeClr val="accent5">
                <a:hueOff val="-668486"/>
                <a:satOff val="-930"/>
                <a:lumOff val="-357"/>
                <a:alphaOff val="0"/>
                <a:satMod val="110000"/>
                <a:lumMod val="100000"/>
                <a:shade val="100000"/>
              </a:schemeClr>
            </a:gs>
            <a:gs pos="100000">
              <a:schemeClr val="accent5">
                <a:hueOff val="-668486"/>
                <a:satOff val="-930"/>
                <a:lumOff val="-35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Opportunity Analysis</a:t>
          </a:r>
        </a:p>
      </dsp:txBody>
      <dsp:txXfrm>
        <a:off x="2187340" y="1781"/>
        <a:ext cx="1953869" cy="1172321"/>
      </dsp:txXfrm>
    </dsp:sp>
    <dsp:sp modelId="{CFBC9AF1-B092-4AD0-9101-7C5C7A312C89}">
      <dsp:nvSpPr>
        <dsp:cNvPr id="0" name=""/>
        <dsp:cNvSpPr/>
      </dsp:nvSpPr>
      <dsp:spPr>
        <a:xfrm>
          <a:off x="4336596" y="1781"/>
          <a:ext cx="1953869" cy="1172321"/>
        </a:xfrm>
        <a:prstGeom prst="rect">
          <a:avLst/>
        </a:prstGeom>
        <a:gradFill rotWithShape="0">
          <a:gsLst>
            <a:gs pos="0">
              <a:schemeClr val="accent5">
                <a:hueOff val="-1336972"/>
                <a:satOff val="-1860"/>
                <a:lumOff val="-713"/>
                <a:alphaOff val="0"/>
                <a:satMod val="103000"/>
                <a:lumMod val="102000"/>
                <a:tint val="94000"/>
              </a:schemeClr>
            </a:gs>
            <a:gs pos="50000">
              <a:schemeClr val="accent5">
                <a:hueOff val="-1336972"/>
                <a:satOff val="-1860"/>
                <a:lumOff val="-713"/>
                <a:alphaOff val="0"/>
                <a:satMod val="110000"/>
                <a:lumMod val="100000"/>
                <a:shade val="100000"/>
              </a:schemeClr>
            </a:gs>
            <a:gs pos="100000">
              <a:schemeClr val="accent5">
                <a:hueOff val="-1336972"/>
                <a:satOff val="-1860"/>
                <a:lumOff val="-71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Load Time Optimization</a:t>
          </a:r>
        </a:p>
      </dsp:txBody>
      <dsp:txXfrm>
        <a:off x="4336596" y="1781"/>
        <a:ext cx="1953869" cy="1172321"/>
      </dsp:txXfrm>
    </dsp:sp>
    <dsp:sp modelId="{23C89003-2C92-49C6-A21D-4B60B53BAA86}">
      <dsp:nvSpPr>
        <dsp:cNvPr id="0" name=""/>
        <dsp:cNvSpPr/>
      </dsp:nvSpPr>
      <dsp:spPr>
        <a:xfrm>
          <a:off x="6485853" y="1781"/>
          <a:ext cx="1953869" cy="1172321"/>
        </a:xfrm>
        <a:prstGeom prst="rect">
          <a:avLst/>
        </a:prstGeom>
        <a:gradFill rotWithShape="0">
          <a:gsLst>
            <a:gs pos="0">
              <a:schemeClr val="accent5">
                <a:hueOff val="-2005458"/>
                <a:satOff val="-2789"/>
                <a:lumOff val="-1070"/>
                <a:alphaOff val="0"/>
                <a:satMod val="103000"/>
                <a:lumMod val="102000"/>
                <a:tint val="94000"/>
              </a:schemeClr>
            </a:gs>
            <a:gs pos="50000">
              <a:schemeClr val="accent5">
                <a:hueOff val="-2005458"/>
                <a:satOff val="-2789"/>
                <a:lumOff val="-1070"/>
                <a:alphaOff val="0"/>
                <a:satMod val="110000"/>
                <a:lumMod val="100000"/>
                <a:shade val="100000"/>
              </a:schemeClr>
            </a:gs>
            <a:gs pos="100000">
              <a:schemeClr val="accent5">
                <a:hueOff val="-2005458"/>
                <a:satOff val="-2789"/>
                <a:lumOff val="-107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Competitor Analysis</a:t>
          </a:r>
        </a:p>
      </dsp:txBody>
      <dsp:txXfrm>
        <a:off x="6485853" y="1781"/>
        <a:ext cx="1953869" cy="1172321"/>
      </dsp:txXfrm>
    </dsp:sp>
    <dsp:sp modelId="{0F167672-266A-45D8-BCA3-E76AF0F2A725}">
      <dsp:nvSpPr>
        <dsp:cNvPr id="0" name=""/>
        <dsp:cNvSpPr/>
      </dsp:nvSpPr>
      <dsp:spPr>
        <a:xfrm>
          <a:off x="38083" y="1369490"/>
          <a:ext cx="1953869" cy="1172321"/>
        </a:xfrm>
        <a:prstGeom prst="rect">
          <a:avLst/>
        </a:prstGeom>
        <a:gradFill rotWithShape="0">
          <a:gsLst>
            <a:gs pos="0">
              <a:schemeClr val="accent5">
                <a:hueOff val="-2673943"/>
                <a:satOff val="-3719"/>
                <a:lumOff val="-1426"/>
                <a:alphaOff val="0"/>
                <a:satMod val="103000"/>
                <a:lumMod val="102000"/>
                <a:tint val="94000"/>
              </a:schemeClr>
            </a:gs>
            <a:gs pos="50000">
              <a:schemeClr val="accent5">
                <a:hueOff val="-2673943"/>
                <a:satOff val="-3719"/>
                <a:lumOff val="-1426"/>
                <a:alphaOff val="0"/>
                <a:satMod val="110000"/>
                <a:lumMod val="100000"/>
                <a:shade val="100000"/>
              </a:schemeClr>
            </a:gs>
            <a:gs pos="100000">
              <a:schemeClr val="accent5">
                <a:hueOff val="-2673943"/>
                <a:satOff val="-3719"/>
                <a:lumOff val="-142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Website Content Analysis</a:t>
          </a:r>
        </a:p>
      </dsp:txBody>
      <dsp:txXfrm>
        <a:off x="38083" y="1369490"/>
        <a:ext cx="1953869" cy="1172321"/>
      </dsp:txXfrm>
    </dsp:sp>
    <dsp:sp modelId="{FA163456-7428-4567-A052-53DC79364AE3}">
      <dsp:nvSpPr>
        <dsp:cNvPr id="0" name=""/>
        <dsp:cNvSpPr/>
      </dsp:nvSpPr>
      <dsp:spPr>
        <a:xfrm>
          <a:off x="2187340" y="1369490"/>
          <a:ext cx="1953869" cy="1172321"/>
        </a:xfrm>
        <a:prstGeom prst="rect">
          <a:avLst/>
        </a:prstGeom>
        <a:gradFill rotWithShape="0">
          <a:gsLst>
            <a:gs pos="0">
              <a:schemeClr val="accent5">
                <a:hueOff val="-3342429"/>
                <a:satOff val="-4649"/>
                <a:lumOff val="-1783"/>
                <a:alphaOff val="0"/>
                <a:satMod val="103000"/>
                <a:lumMod val="102000"/>
                <a:tint val="94000"/>
              </a:schemeClr>
            </a:gs>
            <a:gs pos="50000">
              <a:schemeClr val="accent5">
                <a:hueOff val="-3342429"/>
                <a:satOff val="-4649"/>
                <a:lumOff val="-1783"/>
                <a:alphaOff val="0"/>
                <a:satMod val="110000"/>
                <a:lumMod val="100000"/>
                <a:shade val="100000"/>
              </a:schemeClr>
            </a:gs>
            <a:gs pos="100000">
              <a:schemeClr val="accent5">
                <a:hueOff val="-3342429"/>
                <a:satOff val="-4649"/>
                <a:lumOff val="-17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Setting Up Conversion Tracking</a:t>
          </a:r>
        </a:p>
      </dsp:txBody>
      <dsp:txXfrm>
        <a:off x="2187340" y="1369490"/>
        <a:ext cx="1953869" cy="1172321"/>
      </dsp:txXfrm>
    </dsp:sp>
    <dsp:sp modelId="{71141049-B9EF-42C8-8075-DBFBE21EE78A}">
      <dsp:nvSpPr>
        <dsp:cNvPr id="0" name=""/>
        <dsp:cNvSpPr/>
      </dsp:nvSpPr>
      <dsp:spPr>
        <a:xfrm>
          <a:off x="4336596" y="1369490"/>
          <a:ext cx="1953869" cy="1172321"/>
        </a:xfrm>
        <a:prstGeom prst="rect">
          <a:avLst/>
        </a:prstGeom>
        <a:gradFill rotWithShape="0">
          <a:gsLst>
            <a:gs pos="0">
              <a:schemeClr val="accent5">
                <a:hueOff val="-4010915"/>
                <a:satOff val="-5579"/>
                <a:lumOff val="-2139"/>
                <a:alphaOff val="0"/>
                <a:satMod val="103000"/>
                <a:lumMod val="102000"/>
                <a:tint val="94000"/>
              </a:schemeClr>
            </a:gs>
            <a:gs pos="50000">
              <a:schemeClr val="accent5">
                <a:hueOff val="-4010915"/>
                <a:satOff val="-5579"/>
                <a:lumOff val="-2139"/>
                <a:alphaOff val="0"/>
                <a:satMod val="110000"/>
                <a:lumMod val="100000"/>
                <a:shade val="100000"/>
              </a:schemeClr>
            </a:gs>
            <a:gs pos="100000">
              <a:schemeClr val="accent5">
                <a:hueOff val="-4010915"/>
                <a:satOff val="-5579"/>
                <a:lumOff val="-213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Keyword Identification            &amp; Mapping</a:t>
          </a:r>
        </a:p>
      </dsp:txBody>
      <dsp:txXfrm>
        <a:off x="4336596" y="1369490"/>
        <a:ext cx="1953869" cy="1172321"/>
      </dsp:txXfrm>
    </dsp:sp>
    <dsp:sp modelId="{255E52A3-CC6E-49A2-9C3F-FCF6128EA001}">
      <dsp:nvSpPr>
        <dsp:cNvPr id="0" name=""/>
        <dsp:cNvSpPr/>
      </dsp:nvSpPr>
      <dsp:spPr>
        <a:xfrm>
          <a:off x="6485853" y="1369490"/>
          <a:ext cx="1953869" cy="1172321"/>
        </a:xfrm>
        <a:prstGeom prst="rect">
          <a:avLst/>
        </a:prstGeom>
        <a:gradFill rotWithShape="0">
          <a:gsLst>
            <a:gs pos="0">
              <a:schemeClr val="accent5">
                <a:hueOff val="-4679401"/>
                <a:satOff val="-6509"/>
                <a:lumOff val="-2496"/>
                <a:alphaOff val="0"/>
                <a:satMod val="103000"/>
                <a:lumMod val="102000"/>
                <a:tint val="94000"/>
              </a:schemeClr>
            </a:gs>
            <a:gs pos="50000">
              <a:schemeClr val="accent5">
                <a:hueOff val="-4679401"/>
                <a:satOff val="-6509"/>
                <a:lumOff val="-2496"/>
                <a:alphaOff val="0"/>
                <a:satMod val="110000"/>
                <a:lumMod val="100000"/>
                <a:shade val="100000"/>
              </a:schemeClr>
            </a:gs>
            <a:gs pos="100000">
              <a:schemeClr val="accent5">
                <a:hueOff val="-4679401"/>
                <a:satOff val="-6509"/>
                <a:lumOff val="-249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Benchmarking</a:t>
          </a:r>
        </a:p>
      </dsp:txBody>
      <dsp:txXfrm>
        <a:off x="6485853" y="1369490"/>
        <a:ext cx="1953869" cy="1172321"/>
      </dsp:txXfrm>
    </dsp:sp>
    <dsp:sp modelId="{F2ECD7B3-E0A6-45B1-97A7-37DA46308822}">
      <dsp:nvSpPr>
        <dsp:cNvPr id="0" name=""/>
        <dsp:cNvSpPr/>
      </dsp:nvSpPr>
      <dsp:spPr>
        <a:xfrm>
          <a:off x="38083" y="2737199"/>
          <a:ext cx="1953869" cy="1172321"/>
        </a:xfrm>
        <a:prstGeom prst="rect">
          <a:avLst/>
        </a:prstGeom>
        <a:gradFill rotWithShape="0">
          <a:gsLst>
            <a:gs pos="0">
              <a:schemeClr val="accent5">
                <a:hueOff val="-5347887"/>
                <a:satOff val="-7439"/>
                <a:lumOff val="-2852"/>
                <a:alphaOff val="0"/>
                <a:satMod val="103000"/>
                <a:lumMod val="102000"/>
                <a:tint val="94000"/>
              </a:schemeClr>
            </a:gs>
            <a:gs pos="50000">
              <a:schemeClr val="accent5">
                <a:hueOff val="-5347887"/>
                <a:satOff val="-7439"/>
                <a:lumOff val="-2852"/>
                <a:alphaOff val="0"/>
                <a:satMod val="110000"/>
                <a:lumMod val="100000"/>
                <a:shade val="100000"/>
              </a:schemeClr>
            </a:gs>
            <a:gs pos="100000">
              <a:schemeClr val="accent5">
                <a:hueOff val="-5347887"/>
                <a:satOff val="-7439"/>
                <a:lumOff val="-285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Finalizing Content Strategy</a:t>
          </a:r>
        </a:p>
      </dsp:txBody>
      <dsp:txXfrm>
        <a:off x="38083" y="2737199"/>
        <a:ext cx="1953869" cy="1172321"/>
      </dsp:txXfrm>
    </dsp:sp>
    <dsp:sp modelId="{177B7E77-E3C0-44E7-8C04-E1761A737B80}">
      <dsp:nvSpPr>
        <dsp:cNvPr id="0" name=""/>
        <dsp:cNvSpPr/>
      </dsp:nvSpPr>
      <dsp:spPr>
        <a:xfrm>
          <a:off x="2187340" y="2737199"/>
          <a:ext cx="1953869" cy="1172321"/>
        </a:xfrm>
        <a:prstGeom prst="rect">
          <a:avLst/>
        </a:prstGeom>
        <a:gradFill rotWithShape="0">
          <a:gsLst>
            <a:gs pos="0">
              <a:schemeClr val="accent5">
                <a:hueOff val="-6016373"/>
                <a:satOff val="-8368"/>
                <a:lumOff val="-3209"/>
                <a:alphaOff val="0"/>
                <a:satMod val="103000"/>
                <a:lumMod val="102000"/>
                <a:tint val="94000"/>
              </a:schemeClr>
            </a:gs>
            <a:gs pos="50000">
              <a:schemeClr val="accent5">
                <a:hueOff val="-6016373"/>
                <a:satOff val="-8368"/>
                <a:lumOff val="-3209"/>
                <a:alphaOff val="0"/>
                <a:satMod val="110000"/>
                <a:lumMod val="100000"/>
                <a:shade val="100000"/>
              </a:schemeClr>
            </a:gs>
            <a:gs pos="100000">
              <a:schemeClr val="accent5">
                <a:hueOff val="-6016373"/>
                <a:satOff val="-8368"/>
                <a:lumOff val="-320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On Page Optimization</a:t>
          </a:r>
        </a:p>
      </dsp:txBody>
      <dsp:txXfrm>
        <a:off x="2187340" y="2737199"/>
        <a:ext cx="1953869" cy="1172321"/>
      </dsp:txXfrm>
    </dsp:sp>
    <dsp:sp modelId="{7AE948CD-8C6E-4886-8590-BDE188CACDD8}">
      <dsp:nvSpPr>
        <dsp:cNvPr id="0" name=""/>
        <dsp:cNvSpPr/>
      </dsp:nvSpPr>
      <dsp:spPr>
        <a:xfrm>
          <a:off x="4336596" y="2737199"/>
          <a:ext cx="1953869" cy="1172321"/>
        </a:xfrm>
        <a:prstGeom prst="rect">
          <a:avLst/>
        </a:prstGeom>
        <a:gradFill rotWithShape="0">
          <a:gsLst>
            <a:gs pos="0">
              <a:schemeClr val="accent5">
                <a:hueOff val="-6684859"/>
                <a:satOff val="-9298"/>
                <a:lumOff val="-3565"/>
                <a:alphaOff val="0"/>
                <a:satMod val="103000"/>
                <a:lumMod val="102000"/>
                <a:tint val="94000"/>
              </a:schemeClr>
            </a:gs>
            <a:gs pos="50000">
              <a:schemeClr val="accent5">
                <a:hueOff val="-6684859"/>
                <a:satOff val="-9298"/>
                <a:lumOff val="-3565"/>
                <a:alphaOff val="0"/>
                <a:satMod val="110000"/>
                <a:lumMod val="100000"/>
                <a:shade val="100000"/>
              </a:schemeClr>
            </a:gs>
            <a:gs pos="100000">
              <a:schemeClr val="accent5">
                <a:hueOff val="-6684859"/>
                <a:satOff val="-9298"/>
                <a:lumOff val="-35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Off Page Content  Planning</a:t>
          </a:r>
        </a:p>
      </dsp:txBody>
      <dsp:txXfrm>
        <a:off x="4336596" y="2737199"/>
        <a:ext cx="1953869" cy="1172321"/>
      </dsp:txXfrm>
    </dsp:sp>
    <dsp:sp modelId="{07CED501-2770-4A78-9EAF-0BEC315E1608}">
      <dsp:nvSpPr>
        <dsp:cNvPr id="0" name=""/>
        <dsp:cNvSpPr/>
      </dsp:nvSpPr>
      <dsp:spPr>
        <a:xfrm>
          <a:off x="6485853" y="2737199"/>
          <a:ext cx="1953869" cy="1172321"/>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rPr>
            <a:t>Monthly Reporting  &amp; Analysis</a:t>
          </a:r>
        </a:p>
      </dsp:txBody>
      <dsp:txXfrm>
        <a:off x="6485853" y="2737199"/>
        <a:ext cx="1953869" cy="1172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B7C05-4B2B-4C13-B1C6-32D936990B65}">
      <dsp:nvSpPr>
        <dsp:cNvPr id="0" name=""/>
        <dsp:cNvSpPr/>
      </dsp:nvSpPr>
      <dsp:spPr>
        <a:xfrm>
          <a:off x="2905" y="988027"/>
          <a:ext cx="2832783" cy="80530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a:solidFill>
                <a:srgbClr val="7030A0"/>
              </a:solidFill>
              <a:latin typeface="Calibri" panose="020F0502020204030204" pitchFamily="34" charset="0"/>
            </a:rPr>
            <a:t>Campaign Performance Reports </a:t>
          </a:r>
          <a:endParaRPr lang="en-US" sz="2200" kern="1200" dirty="0">
            <a:solidFill>
              <a:srgbClr val="7030A0"/>
            </a:solidFill>
            <a:latin typeface="Calibri" panose="020F0502020204030204" pitchFamily="34" charset="0"/>
          </a:endParaRPr>
        </a:p>
      </dsp:txBody>
      <dsp:txXfrm>
        <a:off x="2905" y="988027"/>
        <a:ext cx="2832783" cy="805307"/>
      </dsp:txXfrm>
    </dsp:sp>
    <dsp:sp modelId="{B3F8E18C-B869-44E6-98DE-6AEEEDE83060}">
      <dsp:nvSpPr>
        <dsp:cNvPr id="0" name=""/>
        <dsp:cNvSpPr/>
      </dsp:nvSpPr>
      <dsp:spPr>
        <a:xfrm>
          <a:off x="2905" y="1793334"/>
          <a:ext cx="2832783" cy="199286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solidFill>
                <a:srgbClr val="7030A0"/>
              </a:solidFill>
              <a:latin typeface="Calibri" panose="020F0502020204030204" pitchFamily="34" charset="0"/>
            </a:rPr>
            <a:t>Highlighting campaign status on KPIs</a:t>
          </a:r>
        </a:p>
        <a:p>
          <a:pPr marL="171450" lvl="1" indent="-171450" algn="l" defTabSz="711200">
            <a:lnSpc>
              <a:spcPct val="90000"/>
            </a:lnSpc>
            <a:spcBef>
              <a:spcPct val="0"/>
            </a:spcBef>
            <a:spcAft>
              <a:spcPct val="15000"/>
            </a:spcAft>
            <a:buChar char="••"/>
          </a:pPr>
          <a:endParaRPr lang="en-US" sz="1600" b="0" kern="1200" dirty="0">
            <a:solidFill>
              <a:srgbClr val="7030A0"/>
            </a:solidFill>
            <a:latin typeface="Calibri" panose="020F0502020204030204" pitchFamily="34" charset="0"/>
          </a:endParaRP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Keyword Rankings</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Organic Traffic</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Leads Generated</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Activities Completed</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Plan of Action</a:t>
          </a:r>
        </a:p>
      </dsp:txBody>
      <dsp:txXfrm>
        <a:off x="2905" y="1793334"/>
        <a:ext cx="2832783" cy="1992869"/>
      </dsp:txXfrm>
    </dsp:sp>
    <dsp:sp modelId="{062B8519-467E-450B-A866-9F9B87551FE1}">
      <dsp:nvSpPr>
        <dsp:cNvPr id="0" name=""/>
        <dsp:cNvSpPr/>
      </dsp:nvSpPr>
      <dsp:spPr>
        <a:xfrm>
          <a:off x="3232278" y="988027"/>
          <a:ext cx="2832783" cy="80530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a:solidFill>
                <a:srgbClr val="7030A0"/>
              </a:solidFill>
              <a:latin typeface="Calibri" panose="020F0502020204030204" pitchFamily="34" charset="0"/>
            </a:rPr>
            <a:t>On-page Optimization Report </a:t>
          </a:r>
          <a:endParaRPr lang="en-US" sz="2200" kern="1200" dirty="0">
            <a:solidFill>
              <a:srgbClr val="7030A0"/>
            </a:solidFill>
            <a:latin typeface="Calibri" panose="020F0502020204030204" pitchFamily="34" charset="0"/>
          </a:endParaRPr>
        </a:p>
      </dsp:txBody>
      <dsp:txXfrm>
        <a:off x="3232278" y="988027"/>
        <a:ext cx="2832783" cy="805307"/>
      </dsp:txXfrm>
    </dsp:sp>
    <dsp:sp modelId="{ADB7296A-C9E0-4608-A0DB-E24A1A35AE20}">
      <dsp:nvSpPr>
        <dsp:cNvPr id="0" name=""/>
        <dsp:cNvSpPr/>
      </dsp:nvSpPr>
      <dsp:spPr>
        <a:xfrm>
          <a:off x="3232278" y="1793334"/>
          <a:ext cx="2832783" cy="199286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solidFill>
                <a:srgbClr val="7030A0"/>
              </a:solidFill>
              <a:latin typeface="Calibri" panose="020F0502020204030204" pitchFamily="34" charset="0"/>
            </a:rPr>
            <a:t>Activities carried out during the month</a:t>
          </a:r>
        </a:p>
        <a:p>
          <a:pPr marL="171450" lvl="1" indent="-171450" algn="l" defTabSz="711200">
            <a:lnSpc>
              <a:spcPct val="90000"/>
            </a:lnSpc>
            <a:spcBef>
              <a:spcPct val="0"/>
            </a:spcBef>
            <a:spcAft>
              <a:spcPct val="15000"/>
            </a:spcAft>
            <a:buChar char="••"/>
          </a:pPr>
          <a:endParaRPr lang="en-US" sz="1600" b="0" kern="1200" dirty="0">
            <a:solidFill>
              <a:srgbClr val="7030A0"/>
            </a:solidFill>
            <a:latin typeface="Calibri" panose="020F0502020204030204" pitchFamily="34" charset="0"/>
          </a:endParaRP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On Page Elements</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Content Suggestions</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Website Changes</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Technical Improvements</a:t>
          </a:r>
        </a:p>
        <a:p>
          <a:pPr marL="342900" lvl="2" indent="-171450" algn="l" defTabSz="711200">
            <a:lnSpc>
              <a:spcPct val="90000"/>
            </a:lnSpc>
            <a:spcBef>
              <a:spcPct val="0"/>
            </a:spcBef>
            <a:spcAft>
              <a:spcPct val="15000"/>
            </a:spcAft>
            <a:buChar char="••"/>
          </a:pPr>
          <a:endParaRPr lang="en-US" sz="1600" b="0" kern="1200" dirty="0">
            <a:solidFill>
              <a:srgbClr val="7030A0"/>
            </a:solidFill>
            <a:latin typeface="Calibri" panose="020F0502020204030204" pitchFamily="34" charset="0"/>
          </a:endParaRPr>
        </a:p>
      </dsp:txBody>
      <dsp:txXfrm>
        <a:off x="3232278" y="1793334"/>
        <a:ext cx="2832783" cy="1992869"/>
      </dsp:txXfrm>
    </dsp:sp>
    <dsp:sp modelId="{213518BC-FCAC-49F1-8F33-078959F0D437}">
      <dsp:nvSpPr>
        <dsp:cNvPr id="0" name=""/>
        <dsp:cNvSpPr/>
      </dsp:nvSpPr>
      <dsp:spPr>
        <a:xfrm>
          <a:off x="6461651" y="988027"/>
          <a:ext cx="2832783" cy="80530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a:solidFill>
                <a:srgbClr val="7030A0"/>
              </a:solidFill>
              <a:latin typeface="Calibri" panose="020F0502020204030204" pitchFamily="34" charset="0"/>
            </a:rPr>
            <a:t>Content Marketing </a:t>
          </a:r>
          <a:endParaRPr lang="en-US" sz="2200" kern="1200" dirty="0">
            <a:solidFill>
              <a:srgbClr val="7030A0"/>
            </a:solidFill>
            <a:latin typeface="Calibri" panose="020F0502020204030204" pitchFamily="34" charset="0"/>
          </a:endParaRPr>
        </a:p>
      </dsp:txBody>
      <dsp:txXfrm>
        <a:off x="6461651" y="988027"/>
        <a:ext cx="2832783" cy="805307"/>
      </dsp:txXfrm>
    </dsp:sp>
    <dsp:sp modelId="{30C274CE-E69A-4536-8021-5F0DE742CBCD}">
      <dsp:nvSpPr>
        <dsp:cNvPr id="0" name=""/>
        <dsp:cNvSpPr/>
      </dsp:nvSpPr>
      <dsp:spPr>
        <a:xfrm>
          <a:off x="6461651" y="1793334"/>
          <a:ext cx="2832783" cy="199286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solidFill>
                <a:srgbClr val="7030A0"/>
              </a:solidFill>
              <a:latin typeface="Calibri" panose="020F0502020204030204" pitchFamily="34" charset="0"/>
            </a:rPr>
            <a:t>Content Marketing Activities Summary</a:t>
          </a:r>
        </a:p>
        <a:p>
          <a:pPr marL="171450" lvl="1" indent="-171450" algn="l" defTabSz="711200">
            <a:lnSpc>
              <a:spcPct val="90000"/>
            </a:lnSpc>
            <a:spcBef>
              <a:spcPct val="0"/>
            </a:spcBef>
            <a:spcAft>
              <a:spcPct val="15000"/>
            </a:spcAft>
            <a:buChar char="••"/>
          </a:pPr>
          <a:endParaRPr lang="en-US" sz="1600" b="0" kern="1200" dirty="0">
            <a:solidFill>
              <a:srgbClr val="7030A0"/>
            </a:solidFill>
            <a:latin typeface="Calibri" panose="020F0502020204030204" pitchFamily="34" charset="0"/>
          </a:endParaRP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Back Link Creation</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Content syndication</a:t>
          </a:r>
        </a:p>
        <a:p>
          <a:pPr marL="228600" lvl="2" indent="-114300" algn="l" defTabSz="533400">
            <a:lnSpc>
              <a:spcPct val="90000"/>
            </a:lnSpc>
            <a:spcBef>
              <a:spcPct val="0"/>
            </a:spcBef>
            <a:spcAft>
              <a:spcPct val="15000"/>
            </a:spcAft>
            <a:buChar char="••"/>
          </a:pPr>
          <a:r>
            <a:rPr lang="en-US" sz="1200" b="0" kern="1200" dirty="0">
              <a:solidFill>
                <a:srgbClr val="7030A0"/>
              </a:solidFill>
              <a:latin typeface="Calibri" panose="020F0502020204030204" pitchFamily="34" charset="0"/>
            </a:rPr>
            <a:t>Activities on Content marketing platforms</a:t>
          </a:r>
        </a:p>
        <a:p>
          <a:pPr marL="342900" lvl="2" indent="-171450" algn="l" defTabSz="711200">
            <a:lnSpc>
              <a:spcPct val="90000"/>
            </a:lnSpc>
            <a:spcBef>
              <a:spcPct val="0"/>
            </a:spcBef>
            <a:spcAft>
              <a:spcPct val="15000"/>
            </a:spcAft>
            <a:buChar char="••"/>
          </a:pPr>
          <a:endParaRPr lang="en-US" sz="1600" b="0" kern="1200" dirty="0">
            <a:solidFill>
              <a:srgbClr val="7030A0"/>
            </a:solidFill>
            <a:latin typeface="Calibri" panose="020F0502020204030204" pitchFamily="34" charset="0"/>
          </a:endParaRPr>
        </a:p>
      </dsp:txBody>
      <dsp:txXfrm>
        <a:off x="6461651" y="1793334"/>
        <a:ext cx="2832783" cy="1992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2D3F2-741D-4CC5-81BE-72E10416EAF2}">
      <dsp:nvSpPr>
        <dsp:cNvPr id="0" name=""/>
        <dsp:cNvSpPr/>
      </dsp:nvSpPr>
      <dsp:spPr>
        <a:xfrm>
          <a:off x="0" y="751375"/>
          <a:ext cx="2526463" cy="151587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libri" panose="020F0502020204030204" pitchFamily="34" charset="0"/>
            </a:rPr>
            <a:t>Videos</a:t>
          </a:r>
        </a:p>
        <a:p>
          <a:pPr lvl="0" algn="ctr" defTabSz="711200">
            <a:lnSpc>
              <a:spcPct val="90000"/>
            </a:lnSpc>
            <a:spcBef>
              <a:spcPct val="0"/>
            </a:spcBef>
            <a:spcAft>
              <a:spcPct val="35000"/>
            </a:spcAft>
          </a:pPr>
          <a:r>
            <a:rPr lang="en-US" sz="900" kern="1200" dirty="0">
              <a:latin typeface="Calibri" panose="020F0502020204030204" pitchFamily="34" charset="0"/>
            </a:rPr>
            <a:t>Youtube.com</a:t>
          </a:r>
        </a:p>
        <a:p>
          <a:pPr lvl="0" algn="ctr" defTabSz="711200">
            <a:lnSpc>
              <a:spcPct val="90000"/>
            </a:lnSpc>
            <a:spcBef>
              <a:spcPct val="0"/>
            </a:spcBef>
            <a:spcAft>
              <a:spcPct val="35000"/>
            </a:spcAft>
          </a:pPr>
          <a:r>
            <a:rPr lang="en-US" sz="900" kern="1200" dirty="0">
              <a:latin typeface="Calibri" panose="020F0502020204030204" pitchFamily="34" charset="0"/>
            </a:rPr>
            <a:t>Dailymotion.com</a:t>
          </a:r>
        </a:p>
      </dsp:txBody>
      <dsp:txXfrm>
        <a:off x="0" y="751375"/>
        <a:ext cx="2526463" cy="1515877"/>
      </dsp:txXfrm>
    </dsp:sp>
    <dsp:sp modelId="{B81782D7-4391-4B8C-875E-A5465421E4AA}">
      <dsp:nvSpPr>
        <dsp:cNvPr id="0" name=""/>
        <dsp:cNvSpPr/>
      </dsp:nvSpPr>
      <dsp:spPr>
        <a:xfrm>
          <a:off x="2779109" y="751375"/>
          <a:ext cx="2526463" cy="151587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libri" panose="020F0502020204030204" pitchFamily="34" charset="0"/>
            </a:rPr>
            <a:t>Presentations</a:t>
          </a:r>
          <a:endParaRPr lang="en-US" sz="900" kern="1200" dirty="0">
            <a:latin typeface="Calibri" panose="020F0502020204030204" pitchFamily="34" charset="0"/>
          </a:endParaRPr>
        </a:p>
        <a:p>
          <a:pPr lvl="0" algn="ctr" defTabSz="711200">
            <a:lnSpc>
              <a:spcPct val="90000"/>
            </a:lnSpc>
            <a:spcBef>
              <a:spcPct val="0"/>
            </a:spcBef>
            <a:spcAft>
              <a:spcPct val="35000"/>
            </a:spcAft>
          </a:pPr>
          <a:r>
            <a:rPr lang="en-US" sz="900" kern="1200" dirty="0">
              <a:latin typeface="Calibri" panose="020F0502020204030204" pitchFamily="34" charset="0"/>
            </a:rPr>
            <a:t>authorstream.com</a:t>
          </a:r>
        </a:p>
        <a:p>
          <a:pPr lvl="0" algn="ctr" defTabSz="711200">
            <a:lnSpc>
              <a:spcPct val="90000"/>
            </a:lnSpc>
            <a:spcBef>
              <a:spcPct val="0"/>
            </a:spcBef>
            <a:spcAft>
              <a:spcPct val="35000"/>
            </a:spcAft>
          </a:pPr>
          <a:r>
            <a:rPr lang="en-US" sz="900" kern="1200" dirty="0">
              <a:latin typeface="Calibri" panose="020F0502020204030204" pitchFamily="34" charset="0"/>
            </a:rPr>
            <a:t>slideboom.com</a:t>
          </a:r>
        </a:p>
      </dsp:txBody>
      <dsp:txXfrm>
        <a:off x="2779109" y="751375"/>
        <a:ext cx="2526463" cy="1515877"/>
      </dsp:txXfrm>
    </dsp:sp>
    <dsp:sp modelId="{CFBC9AF1-B092-4AD0-9101-7C5C7A312C89}">
      <dsp:nvSpPr>
        <dsp:cNvPr id="0" name=""/>
        <dsp:cNvSpPr/>
      </dsp:nvSpPr>
      <dsp:spPr>
        <a:xfrm>
          <a:off x="5558218" y="751375"/>
          <a:ext cx="2526463" cy="151587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libri" panose="020F0502020204030204" pitchFamily="34" charset="0"/>
            </a:rPr>
            <a:t>Infographics</a:t>
          </a:r>
        </a:p>
        <a:p>
          <a:pPr lvl="0" algn="ctr" defTabSz="711200">
            <a:lnSpc>
              <a:spcPct val="90000"/>
            </a:lnSpc>
            <a:spcBef>
              <a:spcPct val="0"/>
            </a:spcBef>
            <a:spcAft>
              <a:spcPct val="35000"/>
            </a:spcAft>
          </a:pPr>
          <a:r>
            <a:rPr lang="en-US" sz="900" kern="1200" dirty="0">
              <a:solidFill>
                <a:schemeClr val="bg1"/>
              </a:solidFill>
              <a:latin typeface="Calibri" panose="020F0502020204030204" pitchFamily="34" charset="0"/>
            </a:rPr>
            <a:t>magic.piktochart.com</a:t>
          </a:r>
        </a:p>
        <a:p>
          <a:pPr lvl="0" algn="ctr" defTabSz="711200">
            <a:lnSpc>
              <a:spcPct val="90000"/>
            </a:lnSpc>
            <a:spcBef>
              <a:spcPct val="0"/>
            </a:spcBef>
            <a:spcAft>
              <a:spcPct val="35000"/>
            </a:spcAft>
          </a:pPr>
          <a:r>
            <a:rPr lang="en-US" sz="900" kern="1200" dirty="0">
              <a:solidFill>
                <a:schemeClr val="bg1"/>
              </a:solidFill>
              <a:latin typeface="Calibri" panose="020F0502020204030204" pitchFamily="34" charset="0"/>
            </a:rPr>
            <a:t>visual.ly</a:t>
          </a:r>
        </a:p>
      </dsp:txBody>
      <dsp:txXfrm>
        <a:off x="5558218" y="751375"/>
        <a:ext cx="2526463" cy="1515877"/>
      </dsp:txXfrm>
    </dsp:sp>
    <dsp:sp modelId="{23C89003-2C92-49C6-A21D-4B60B53BAA86}">
      <dsp:nvSpPr>
        <dsp:cNvPr id="0" name=""/>
        <dsp:cNvSpPr/>
      </dsp:nvSpPr>
      <dsp:spPr>
        <a:xfrm>
          <a:off x="0" y="2519899"/>
          <a:ext cx="2526463" cy="15158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libri" panose="020F0502020204030204" pitchFamily="34" charset="0"/>
            </a:rPr>
            <a:t>Images</a:t>
          </a:r>
        </a:p>
        <a:p>
          <a:pPr lvl="0" algn="ctr" defTabSz="711200">
            <a:lnSpc>
              <a:spcPct val="90000"/>
            </a:lnSpc>
            <a:spcBef>
              <a:spcPct val="0"/>
            </a:spcBef>
            <a:spcAft>
              <a:spcPct val="35000"/>
            </a:spcAft>
          </a:pPr>
          <a:r>
            <a:rPr lang="en-US" sz="900" kern="1200" dirty="0">
              <a:solidFill>
                <a:schemeClr val="bg1"/>
              </a:solidFill>
              <a:latin typeface="Calibri" panose="020F0502020204030204" pitchFamily="34" charset="0"/>
            </a:rPr>
            <a:t>pinterest.com</a:t>
          </a:r>
        </a:p>
        <a:p>
          <a:pPr lvl="0" algn="ctr" defTabSz="711200">
            <a:lnSpc>
              <a:spcPct val="90000"/>
            </a:lnSpc>
            <a:spcBef>
              <a:spcPct val="0"/>
            </a:spcBef>
            <a:spcAft>
              <a:spcPct val="35000"/>
            </a:spcAft>
          </a:pPr>
          <a:r>
            <a:rPr lang="en-US" sz="900" kern="1200" dirty="0">
              <a:solidFill>
                <a:schemeClr val="bg1"/>
              </a:solidFill>
              <a:latin typeface="Calibri" panose="020F0502020204030204" pitchFamily="34" charset="0"/>
            </a:rPr>
            <a:t>flickr.com </a:t>
          </a:r>
        </a:p>
      </dsp:txBody>
      <dsp:txXfrm>
        <a:off x="0" y="2519899"/>
        <a:ext cx="2526463" cy="1515877"/>
      </dsp:txXfrm>
    </dsp:sp>
    <dsp:sp modelId="{0F167672-266A-45D8-BCA3-E76AF0F2A725}">
      <dsp:nvSpPr>
        <dsp:cNvPr id="0" name=""/>
        <dsp:cNvSpPr/>
      </dsp:nvSpPr>
      <dsp:spPr>
        <a:xfrm>
          <a:off x="2779109" y="2519899"/>
          <a:ext cx="2526463" cy="151587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libri" panose="020F0502020204030204" pitchFamily="34" charset="0"/>
            </a:rPr>
            <a:t>Social Link Building</a:t>
          </a:r>
        </a:p>
        <a:p>
          <a:pPr lvl="0" algn="ctr" defTabSz="711200">
            <a:lnSpc>
              <a:spcPct val="90000"/>
            </a:lnSpc>
            <a:spcBef>
              <a:spcPct val="0"/>
            </a:spcBef>
            <a:spcAft>
              <a:spcPct val="35000"/>
            </a:spcAft>
          </a:pPr>
          <a:r>
            <a:rPr lang="en-US" sz="900" kern="1200" dirty="0">
              <a:latin typeface="Calibri" panose="020F0502020204030204" pitchFamily="34" charset="0"/>
            </a:rPr>
            <a:t>Facebook</a:t>
          </a:r>
        </a:p>
        <a:p>
          <a:pPr lvl="0" algn="ctr" defTabSz="711200">
            <a:lnSpc>
              <a:spcPct val="90000"/>
            </a:lnSpc>
            <a:spcBef>
              <a:spcPct val="0"/>
            </a:spcBef>
            <a:spcAft>
              <a:spcPct val="35000"/>
            </a:spcAft>
          </a:pPr>
          <a:r>
            <a:rPr lang="en-US" sz="900" kern="1200" dirty="0">
              <a:latin typeface="Calibri" panose="020F0502020204030204" pitchFamily="34" charset="0"/>
            </a:rPr>
            <a:t>Twitter</a:t>
          </a:r>
        </a:p>
      </dsp:txBody>
      <dsp:txXfrm>
        <a:off x="2779109" y="2519899"/>
        <a:ext cx="2526463" cy="1515877"/>
      </dsp:txXfrm>
    </dsp:sp>
    <dsp:sp modelId="{FA163456-7428-4567-A052-53DC79364AE3}">
      <dsp:nvSpPr>
        <dsp:cNvPr id="0" name=""/>
        <dsp:cNvSpPr/>
      </dsp:nvSpPr>
      <dsp:spPr>
        <a:xfrm>
          <a:off x="5558218" y="2519899"/>
          <a:ext cx="2526463" cy="1515877"/>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libri" panose="020F0502020204030204" pitchFamily="34" charset="0"/>
            </a:rPr>
            <a:t>Business Listing</a:t>
          </a:r>
        </a:p>
        <a:p>
          <a:pPr lvl="0" algn="ctr" defTabSz="711200">
            <a:lnSpc>
              <a:spcPct val="90000"/>
            </a:lnSpc>
            <a:spcBef>
              <a:spcPct val="0"/>
            </a:spcBef>
            <a:spcAft>
              <a:spcPct val="35000"/>
            </a:spcAft>
          </a:pPr>
          <a:r>
            <a:rPr lang="en-US" sz="900" kern="1200" dirty="0">
              <a:solidFill>
                <a:schemeClr val="bg1"/>
              </a:solidFill>
              <a:latin typeface="Calibri" panose="020F0502020204030204" pitchFamily="34" charset="0"/>
            </a:rPr>
            <a:t>hotfrog.in</a:t>
          </a:r>
        </a:p>
        <a:p>
          <a:pPr lvl="0" algn="ctr" defTabSz="711200">
            <a:lnSpc>
              <a:spcPct val="90000"/>
            </a:lnSpc>
            <a:spcBef>
              <a:spcPct val="0"/>
            </a:spcBef>
            <a:spcAft>
              <a:spcPct val="35000"/>
            </a:spcAft>
          </a:pPr>
          <a:r>
            <a:rPr lang="en-US" sz="900" kern="1200" dirty="0">
              <a:solidFill>
                <a:schemeClr val="bg1"/>
              </a:solidFill>
              <a:latin typeface="Calibri" panose="020F0502020204030204" pitchFamily="34" charset="0"/>
            </a:rPr>
            <a:t>grotal.com</a:t>
          </a:r>
        </a:p>
      </dsp:txBody>
      <dsp:txXfrm>
        <a:off x="5558218" y="2519899"/>
        <a:ext cx="2526463" cy="15158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87A8E21-66FC-4C3D-8338-E22EE7F35DC5}" type="datetimeFigureOut">
              <a:rPr lang="en-IN" smtClean="0"/>
              <a:t>30-11-2023</a:t>
            </a:fld>
            <a:endParaRPr lang="en-IN"/>
          </a:p>
        </p:txBody>
      </p:sp>
      <p:sp>
        <p:nvSpPr>
          <p:cNvPr id="4" name="Slide Image Placeholder 3"/>
          <p:cNvSpPr>
            <a:spLocks noGrp="1" noRot="1" noChangeAspect="1"/>
          </p:cNvSpPr>
          <p:nvPr>
            <p:ph type="sldImg" idx="2"/>
          </p:nvPr>
        </p:nvSpPr>
        <p:spPr>
          <a:xfrm>
            <a:off x="2835275" y="857250"/>
            <a:ext cx="347345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263FA0C-CBC9-436D-84E5-E4FF3BCB523B}" type="slidenum">
              <a:rPr lang="en-IN" smtClean="0"/>
              <a:t>‹#›</a:t>
            </a:fld>
            <a:endParaRPr lang="en-IN"/>
          </a:p>
        </p:txBody>
      </p:sp>
    </p:spTree>
    <p:extLst>
      <p:ext uri="{BB962C8B-B14F-4D97-AF65-F5344CB8AC3E}">
        <p14:creationId xmlns:p14="http://schemas.microsoft.com/office/powerpoint/2010/main" val="2768369514"/>
      </p:ext>
    </p:extLst>
  </p:cSld>
  <p:clrMap bg1="lt1" tx1="dk1" bg2="lt2" tx2="dk2" accent1="accent1" accent2="accent2" accent3="accent3" accent4="accent4" accent5="accent5" accent6="accent6" hlink="hlink" folHlink="folHlink"/>
  <p:notesStyle>
    <a:lvl1pPr marL="0" algn="l" defTabSz="863822" rtl="0" eaLnBrk="1" latinLnBrk="0" hangingPunct="1">
      <a:defRPr sz="1134" kern="1200">
        <a:solidFill>
          <a:schemeClr val="tx1"/>
        </a:solidFill>
        <a:latin typeface="+mn-lt"/>
        <a:ea typeface="+mn-ea"/>
        <a:cs typeface="+mn-cs"/>
      </a:defRPr>
    </a:lvl1pPr>
    <a:lvl2pPr marL="431912" algn="l" defTabSz="863822" rtl="0" eaLnBrk="1" latinLnBrk="0" hangingPunct="1">
      <a:defRPr sz="1134" kern="1200">
        <a:solidFill>
          <a:schemeClr val="tx1"/>
        </a:solidFill>
        <a:latin typeface="+mn-lt"/>
        <a:ea typeface="+mn-ea"/>
        <a:cs typeface="+mn-cs"/>
      </a:defRPr>
    </a:lvl2pPr>
    <a:lvl3pPr marL="863822" algn="l" defTabSz="863822" rtl="0" eaLnBrk="1" latinLnBrk="0" hangingPunct="1">
      <a:defRPr sz="1134" kern="1200">
        <a:solidFill>
          <a:schemeClr val="tx1"/>
        </a:solidFill>
        <a:latin typeface="+mn-lt"/>
        <a:ea typeface="+mn-ea"/>
        <a:cs typeface="+mn-cs"/>
      </a:defRPr>
    </a:lvl3pPr>
    <a:lvl4pPr marL="1295734" algn="l" defTabSz="863822" rtl="0" eaLnBrk="1" latinLnBrk="0" hangingPunct="1">
      <a:defRPr sz="1134" kern="1200">
        <a:solidFill>
          <a:schemeClr val="tx1"/>
        </a:solidFill>
        <a:latin typeface="+mn-lt"/>
        <a:ea typeface="+mn-ea"/>
        <a:cs typeface="+mn-cs"/>
      </a:defRPr>
    </a:lvl4pPr>
    <a:lvl5pPr marL="1727644" algn="l" defTabSz="863822" rtl="0" eaLnBrk="1" latinLnBrk="0" hangingPunct="1">
      <a:defRPr sz="1134" kern="1200">
        <a:solidFill>
          <a:schemeClr val="tx1"/>
        </a:solidFill>
        <a:latin typeface="+mn-lt"/>
        <a:ea typeface="+mn-ea"/>
        <a:cs typeface="+mn-cs"/>
      </a:defRPr>
    </a:lvl5pPr>
    <a:lvl6pPr marL="2159556" algn="l" defTabSz="863822" rtl="0" eaLnBrk="1" latinLnBrk="0" hangingPunct="1">
      <a:defRPr sz="1134" kern="1200">
        <a:solidFill>
          <a:schemeClr val="tx1"/>
        </a:solidFill>
        <a:latin typeface="+mn-lt"/>
        <a:ea typeface="+mn-ea"/>
        <a:cs typeface="+mn-cs"/>
      </a:defRPr>
    </a:lvl6pPr>
    <a:lvl7pPr marL="2591467" algn="l" defTabSz="863822" rtl="0" eaLnBrk="1" latinLnBrk="0" hangingPunct="1">
      <a:defRPr sz="1134" kern="1200">
        <a:solidFill>
          <a:schemeClr val="tx1"/>
        </a:solidFill>
        <a:latin typeface="+mn-lt"/>
        <a:ea typeface="+mn-ea"/>
        <a:cs typeface="+mn-cs"/>
      </a:defRPr>
    </a:lvl7pPr>
    <a:lvl8pPr marL="3023378" algn="l" defTabSz="863822" rtl="0" eaLnBrk="1" latinLnBrk="0" hangingPunct="1">
      <a:defRPr sz="1134" kern="1200">
        <a:solidFill>
          <a:schemeClr val="tx1"/>
        </a:solidFill>
        <a:latin typeface="+mn-lt"/>
        <a:ea typeface="+mn-ea"/>
        <a:cs typeface="+mn-cs"/>
      </a:defRPr>
    </a:lvl8pPr>
    <a:lvl9pPr marL="3455290" algn="l" defTabSz="863822" rtl="0" eaLnBrk="1" latinLnBrk="0" hangingPunct="1">
      <a:defRPr sz="11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35275" y="857250"/>
            <a:ext cx="3473450" cy="23145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63FA0C-CBC9-436D-84E5-E4FF3BCB523B}" type="slidenum">
              <a:rPr lang="en-IN" smtClean="0"/>
              <a:t>1</a:t>
            </a:fld>
            <a:endParaRPr lang="en-IN"/>
          </a:p>
        </p:txBody>
      </p:sp>
    </p:spTree>
    <p:extLst>
      <p:ext uri="{BB962C8B-B14F-4D97-AF65-F5344CB8AC3E}">
        <p14:creationId xmlns:p14="http://schemas.microsoft.com/office/powerpoint/2010/main" val="262791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63FA0C-CBC9-436D-84E5-E4FF3BCB523B}" type="slidenum">
              <a:rPr lang="en-IN" smtClean="0"/>
              <a:t>2</a:t>
            </a:fld>
            <a:endParaRPr lang="en-IN"/>
          </a:p>
        </p:txBody>
      </p:sp>
    </p:spTree>
    <p:extLst>
      <p:ext uri="{BB962C8B-B14F-4D97-AF65-F5344CB8AC3E}">
        <p14:creationId xmlns:p14="http://schemas.microsoft.com/office/powerpoint/2010/main" val="303007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35275" y="857250"/>
            <a:ext cx="3473450" cy="2314575"/>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63FA0C-CBC9-436D-84E5-E4FF3BCB523B}" type="slidenum">
              <a:rPr lang="en-IN" smtClean="0"/>
              <a:t>4</a:t>
            </a:fld>
            <a:endParaRPr lang="en-IN"/>
          </a:p>
        </p:txBody>
      </p:sp>
    </p:spTree>
    <p:extLst>
      <p:ext uri="{BB962C8B-B14F-4D97-AF65-F5344CB8AC3E}">
        <p14:creationId xmlns:p14="http://schemas.microsoft.com/office/powerpoint/2010/main" val="106399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1178222"/>
            <a:ext cx="9179799" cy="2506427"/>
          </a:xfrm>
        </p:spPr>
        <p:txBody>
          <a:bodyPr anchor="b"/>
          <a:lstStyle>
            <a:lvl1pPr algn="ctr">
              <a:defRPr sz="6299"/>
            </a:lvl1pPr>
          </a:lstStyle>
          <a:p>
            <a:r>
              <a:rPr lang="en-US" smtClean="0"/>
              <a:t>Click to edit Master title style</a:t>
            </a:r>
            <a:endParaRPr lang="en-US" dirty="0"/>
          </a:p>
        </p:txBody>
      </p:sp>
      <p:sp>
        <p:nvSpPr>
          <p:cNvPr id="3" name="Subtitle 2"/>
          <p:cNvSpPr>
            <a:spLocks noGrp="1"/>
          </p:cNvSpPr>
          <p:nvPr>
            <p:ph type="subTitle" idx="1"/>
          </p:nvPr>
        </p:nvSpPr>
        <p:spPr>
          <a:xfrm>
            <a:off x="1349971" y="3781306"/>
            <a:ext cx="8099822"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0DA395-6C6E-41B0-8079-A1392CB3A970}" type="datetime1">
              <a:rPr lang="en-IN" smtClean="0"/>
              <a:t>30-11-2023</a:t>
            </a:fld>
            <a:endParaRPr lang="en-IN"/>
          </a:p>
        </p:txBody>
      </p:sp>
      <p:sp>
        <p:nvSpPr>
          <p:cNvPr id="5" name="Footer Placeholder 4"/>
          <p:cNvSpPr>
            <a:spLocks noGrp="1"/>
          </p:cNvSpPr>
          <p:nvPr>
            <p:ph type="ftr" sz="quarter" idx="11"/>
          </p:nvPr>
        </p:nvSpPr>
        <p:spPr/>
        <p:txBody>
          <a:bodyPr/>
          <a:lstStyle/>
          <a:p>
            <a:r>
              <a:rPr lang="en-IN" smtClean="0"/>
              <a:t>Copyright © WebMobril Technologies                                                                                                    </a:t>
            </a:r>
            <a:endParaRPr lang="en-IN"/>
          </a:p>
        </p:txBody>
      </p:sp>
      <p:sp>
        <p:nvSpPr>
          <p:cNvPr id="6" name="Slide Number Placeholder 5"/>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31079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D72466-9429-44C5-841C-85E5EB3828D8}" type="datetime1">
              <a:rPr lang="en-IN" smtClean="0"/>
              <a:t>30-11-2023</a:t>
            </a:fld>
            <a:endParaRPr lang="en-IN"/>
          </a:p>
        </p:txBody>
      </p:sp>
      <p:sp>
        <p:nvSpPr>
          <p:cNvPr id="5" name="Footer Placeholder 4"/>
          <p:cNvSpPr>
            <a:spLocks noGrp="1"/>
          </p:cNvSpPr>
          <p:nvPr>
            <p:ph type="ftr" sz="quarter" idx="11"/>
          </p:nvPr>
        </p:nvSpPr>
        <p:spPr/>
        <p:txBody>
          <a:bodyPr/>
          <a:lstStyle/>
          <a:p>
            <a:r>
              <a:rPr lang="en-IN" smtClean="0"/>
              <a:t>Copyright © WebMobril Technologies                                                                                                    </a:t>
            </a:r>
            <a:endParaRPr lang="en-IN"/>
          </a:p>
        </p:txBody>
      </p:sp>
      <p:sp>
        <p:nvSpPr>
          <p:cNvPr id="6" name="Slide Number Placeholder 5"/>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265941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1" y="383297"/>
            <a:ext cx="2328699" cy="610108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484" y="383297"/>
            <a:ext cx="6851100" cy="61010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CC0B6E-3BAF-4728-B1A4-0E5B75A01ECE}" type="datetime1">
              <a:rPr lang="en-IN" smtClean="0"/>
              <a:t>30-11-2023</a:t>
            </a:fld>
            <a:endParaRPr lang="en-IN"/>
          </a:p>
        </p:txBody>
      </p:sp>
      <p:sp>
        <p:nvSpPr>
          <p:cNvPr id="5" name="Footer Placeholder 4"/>
          <p:cNvSpPr>
            <a:spLocks noGrp="1"/>
          </p:cNvSpPr>
          <p:nvPr>
            <p:ph type="ftr" sz="quarter" idx="11"/>
          </p:nvPr>
        </p:nvSpPr>
        <p:spPr/>
        <p:txBody>
          <a:bodyPr/>
          <a:lstStyle/>
          <a:p>
            <a:r>
              <a:rPr lang="en-IN" smtClean="0"/>
              <a:t>Copyright © WebMobril Technologies                                                                                                    </a:t>
            </a:r>
            <a:endParaRPr lang="en-IN"/>
          </a:p>
        </p:txBody>
      </p:sp>
      <p:sp>
        <p:nvSpPr>
          <p:cNvPr id="6" name="Slide Number Placeholder 5"/>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295033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A8C8C-60C9-4B31-BC19-DA793D1A9E22}" type="datetime1">
              <a:rPr lang="en-IN" smtClean="0"/>
              <a:t>30-11-2023</a:t>
            </a:fld>
            <a:endParaRPr lang="en-IN"/>
          </a:p>
        </p:txBody>
      </p:sp>
      <p:sp>
        <p:nvSpPr>
          <p:cNvPr id="5" name="Footer Placeholder 4"/>
          <p:cNvSpPr>
            <a:spLocks noGrp="1"/>
          </p:cNvSpPr>
          <p:nvPr>
            <p:ph type="ftr" sz="quarter" idx="11"/>
          </p:nvPr>
        </p:nvSpPr>
        <p:spPr/>
        <p:txBody>
          <a:bodyPr/>
          <a:lstStyle/>
          <a:p>
            <a:r>
              <a:rPr lang="en-IN" smtClean="0"/>
              <a:t>Copyright © WebMobril Technologies                                                                                                    </a:t>
            </a:r>
            <a:endParaRPr lang="en-IN"/>
          </a:p>
        </p:txBody>
      </p:sp>
      <p:sp>
        <p:nvSpPr>
          <p:cNvPr id="6" name="Slide Number Placeholder 5"/>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195755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1794831"/>
            <a:ext cx="9314796" cy="2994714"/>
          </a:xfrm>
        </p:spPr>
        <p:txBody>
          <a:bodyPr anchor="b"/>
          <a:lstStyle>
            <a:lvl1pPr>
              <a:defRPr sz="6299"/>
            </a:lvl1pPr>
          </a:lstStyle>
          <a:p>
            <a:r>
              <a:rPr lang="en-US" smtClean="0"/>
              <a:t>Click to edit Master title style</a:t>
            </a:r>
            <a:endParaRPr lang="en-US" dirty="0"/>
          </a:p>
        </p:txBody>
      </p:sp>
      <p:sp>
        <p:nvSpPr>
          <p:cNvPr id="3" name="Text Placeholder 2"/>
          <p:cNvSpPr>
            <a:spLocks noGrp="1"/>
          </p:cNvSpPr>
          <p:nvPr>
            <p:ph type="body" idx="1"/>
          </p:nvPr>
        </p:nvSpPr>
        <p:spPr>
          <a:xfrm>
            <a:off x="736859" y="4817876"/>
            <a:ext cx="9314796" cy="1574849"/>
          </a:xfrm>
        </p:spPr>
        <p:txBody>
          <a:bodyPr/>
          <a:lstStyle>
            <a:lvl1pPr marL="0" indent="0">
              <a:buNone/>
              <a:defRPr sz="2520">
                <a:solidFill>
                  <a:schemeClr val="tx1"/>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2A32B8-370C-4241-A1B5-0547CF316E1C}" type="datetime1">
              <a:rPr lang="en-IN" smtClean="0"/>
              <a:t>30-11-2023</a:t>
            </a:fld>
            <a:endParaRPr lang="en-IN"/>
          </a:p>
        </p:txBody>
      </p:sp>
      <p:sp>
        <p:nvSpPr>
          <p:cNvPr id="5" name="Footer Placeholder 4"/>
          <p:cNvSpPr>
            <a:spLocks noGrp="1"/>
          </p:cNvSpPr>
          <p:nvPr>
            <p:ph type="ftr" sz="quarter" idx="11"/>
          </p:nvPr>
        </p:nvSpPr>
        <p:spPr/>
        <p:txBody>
          <a:bodyPr/>
          <a:lstStyle/>
          <a:p>
            <a:r>
              <a:rPr lang="en-IN" smtClean="0"/>
              <a:t>Copyright © WebMobril Technologies                                                                                                    </a:t>
            </a:r>
            <a:endParaRPr lang="en-IN"/>
          </a:p>
        </p:txBody>
      </p:sp>
      <p:sp>
        <p:nvSpPr>
          <p:cNvPr id="6" name="Slide Number Placeholder 5"/>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133691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42484" y="1916484"/>
            <a:ext cx="4589899" cy="456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467380" y="1916484"/>
            <a:ext cx="4589899" cy="456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75AFE9-B777-4E72-A105-51583606B5D6}" type="datetime1">
              <a:rPr lang="en-IN" smtClean="0"/>
              <a:t>30-11-2023</a:t>
            </a:fld>
            <a:endParaRPr lang="en-IN"/>
          </a:p>
        </p:txBody>
      </p:sp>
      <p:sp>
        <p:nvSpPr>
          <p:cNvPr id="6" name="Footer Placeholder 5"/>
          <p:cNvSpPr>
            <a:spLocks noGrp="1"/>
          </p:cNvSpPr>
          <p:nvPr>
            <p:ph type="ftr" sz="quarter" idx="11"/>
          </p:nvPr>
        </p:nvSpPr>
        <p:spPr/>
        <p:txBody>
          <a:bodyPr/>
          <a:lstStyle/>
          <a:p>
            <a:r>
              <a:rPr lang="en-IN" smtClean="0"/>
              <a:t>Copyright © WebMobril Technologies                                                                                                    </a:t>
            </a:r>
            <a:endParaRPr lang="en-IN"/>
          </a:p>
        </p:txBody>
      </p:sp>
      <p:sp>
        <p:nvSpPr>
          <p:cNvPr id="7" name="Slide Number Placeholder 6"/>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270428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383299"/>
            <a:ext cx="9314796" cy="13915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43892" y="1764832"/>
            <a:ext cx="456880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43892" y="2629749"/>
            <a:ext cx="4568805" cy="38679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67381" y="1764832"/>
            <a:ext cx="459130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5467381" y="2629749"/>
            <a:ext cx="4591306" cy="38679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9D4044-6467-4B35-BCE7-B5C2EA6567FA}" type="datetime1">
              <a:rPr lang="en-IN" smtClean="0"/>
              <a:t>30-11-2023</a:t>
            </a:fld>
            <a:endParaRPr lang="en-IN"/>
          </a:p>
        </p:txBody>
      </p:sp>
      <p:sp>
        <p:nvSpPr>
          <p:cNvPr id="8" name="Footer Placeholder 7"/>
          <p:cNvSpPr>
            <a:spLocks noGrp="1"/>
          </p:cNvSpPr>
          <p:nvPr>
            <p:ph type="ftr" sz="quarter" idx="11"/>
          </p:nvPr>
        </p:nvSpPr>
        <p:spPr/>
        <p:txBody>
          <a:bodyPr/>
          <a:lstStyle/>
          <a:p>
            <a:r>
              <a:rPr lang="en-IN" smtClean="0"/>
              <a:t>Copyright © WebMobril Technologies                                                                                                    </a:t>
            </a:r>
            <a:endParaRPr lang="en-IN"/>
          </a:p>
        </p:txBody>
      </p:sp>
      <p:sp>
        <p:nvSpPr>
          <p:cNvPr id="9" name="Slide Number Placeholder 8"/>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74495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1E8F1F-BA86-41D5-961D-54BE8116CA1E}" type="datetime1">
              <a:rPr lang="en-IN" smtClean="0"/>
              <a:t>30-11-2023</a:t>
            </a:fld>
            <a:endParaRPr lang="en-IN"/>
          </a:p>
        </p:txBody>
      </p:sp>
      <p:sp>
        <p:nvSpPr>
          <p:cNvPr id="4" name="Footer Placeholder 3"/>
          <p:cNvSpPr>
            <a:spLocks noGrp="1"/>
          </p:cNvSpPr>
          <p:nvPr>
            <p:ph type="ftr" sz="quarter" idx="11"/>
          </p:nvPr>
        </p:nvSpPr>
        <p:spPr/>
        <p:txBody>
          <a:bodyPr/>
          <a:lstStyle/>
          <a:p>
            <a:r>
              <a:rPr lang="en-IN" smtClean="0"/>
              <a:t>Copyright © WebMobril Technologies                                                                                                    </a:t>
            </a:r>
            <a:endParaRPr lang="en-IN"/>
          </a:p>
        </p:txBody>
      </p:sp>
      <p:sp>
        <p:nvSpPr>
          <p:cNvPr id="5" name="Slide Number Placeholder 4"/>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235507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29F1E-A945-4FDB-A072-3F803F63F999}" type="datetime1">
              <a:rPr lang="en-IN" smtClean="0"/>
              <a:t>30-11-2023</a:t>
            </a:fld>
            <a:endParaRPr lang="en-IN"/>
          </a:p>
        </p:txBody>
      </p:sp>
      <p:sp>
        <p:nvSpPr>
          <p:cNvPr id="3" name="Footer Placeholder 2"/>
          <p:cNvSpPr>
            <a:spLocks noGrp="1"/>
          </p:cNvSpPr>
          <p:nvPr>
            <p:ph type="ftr" sz="quarter" idx="11"/>
          </p:nvPr>
        </p:nvSpPr>
        <p:spPr/>
        <p:txBody>
          <a:bodyPr/>
          <a:lstStyle/>
          <a:p>
            <a:r>
              <a:rPr lang="en-IN" smtClean="0"/>
              <a:t>Copyright © WebMobril Technologies                                                                                                    </a:t>
            </a:r>
            <a:endParaRPr lang="en-IN"/>
          </a:p>
        </p:txBody>
      </p:sp>
      <p:sp>
        <p:nvSpPr>
          <p:cNvPr id="4" name="Slide Number Placeholder 3"/>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159535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479954"/>
            <a:ext cx="3483205" cy="1679840"/>
          </a:xfrm>
        </p:spPr>
        <p:txBody>
          <a:bodyPr anchor="b"/>
          <a:lstStyle>
            <a:lvl1pPr>
              <a:defRPr sz="3359"/>
            </a:lvl1pPr>
          </a:lstStyle>
          <a:p>
            <a:r>
              <a:rPr lang="en-US" smtClean="0"/>
              <a:t>Click to edit Master title style</a:t>
            </a:r>
            <a:endParaRPr lang="en-US" dirty="0"/>
          </a:p>
        </p:txBody>
      </p:sp>
      <p:sp>
        <p:nvSpPr>
          <p:cNvPr id="3" name="Content Placeholder 2"/>
          <p:cNvSpPr>
            <a:spLocks noGrp="1"/>
          </p:cNvSpPr>
          <p:nvPr>
            <p:ph idx="1"/>
          </p:nvPr>
        </p:nvSpPr>
        <p:spPr>
          <a:xfrm>
            <a:off x="4591306" y="1036570"/>
            <a:ext cx="5467380"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43890" y="2159794"/>
            <a:ext cx="3483205"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29FDC8-1387-404C-9AE1-B9E2335EA7AC}" type="datetime1">
              <a:rPr lang="en-IN" smtClean="0"/>
              <a:t>30-11-2023</a:t>
            </a:fld>
            <a:endParaRPr lang="en-IN"/>
          </a:p>
        </p:txBody>
      </p:sp>
      <p:sp>
        <p:nvSpPr>
          <p:cNvPr id="6" name="Footer Placeholder 5"/>
          <p:cNvSpPr>
            <a:spLocks noGrp="1"/>
          </p:cNvSpPr>
          <p:nvPr>
            <p:ph type="ftr" sz="quarter" idx="11"/>
          </p:nvPr>
        </p:nvSpPr>
        <p:spPr/>
        <p:txBody>
          <a:bodyPr/>
          <a:lstStyle/>
          <a:p>
            <a:r>
              <a:rPr lang="en-IN" smtClean="0"/>
              <a:t>Copyright © WebMobril Technologies                                                                                                    </a:t>
            </a:r>
            <a:endParaRPr lang="en-IN"/>
          </a:p>
        </p:txBody>
      </p:sp>
      <p:sp>
        <p:nvSpPr>
          <p:cNvPr id="7" name="Slide Number Placeholder 6"/>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192046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479954"/>
            <a:ext cx="3483205" cy="1679840"/>
          </a:xfrm>
        </p:spPr>
        <p:txBody>
          <a:bodyPr anchor="b"/>
          <a:lstStyle>
            <a:lvl1pPr>
              <a:defRPr sz="335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91306" y="1036570"/>
            <a:ext cx="5467380"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743890" y="2159794"/>
            <a:ext cx="3483205"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E3B91-14E3-4B5E-90E2-ECE61EF3344A}" type="datetime1">
              <a:rPr lang="en-IN" smtClean="0"/>
              <a:t>30-11-2023</a:t>
            </a:fld>
            <a:endParaRPr lang="en-IN"/>
          </a:p>
        </p:txBody>
      </p:sp>
      <p:sp>
        <p:nvSpPr>
          <p:cNvPr id="6" name="Footer Placeholder 5"/>
          <p:cNvSpPr>
            <a:spLocks noGrp="1"/>
          </p:cNvSpPr>
          <p:nvPr>
            <p:ph type="ftr" sz="quarter" idx="11"/>
          </p:nvPr>
        </p:nvSpPr>
        <p:spPr/>
        <p:txBody>
          <a:bodyPr/>
          <a:lstStyle/>
          <a:p>
            <a:r>
              <a:rPr lang="en-IN" smtClean="0"/>
              <a:t>Copyright © WebMobril Technologies                                                                                                    </a:t>
            </a:r>
            <a:endParaRPr lang="en-IN"/>
          </a:p>
        </p:txBody>
      </p:sp>
      <p:sp>
        <p:nvSpPr>
          <p:cNvPr id="7" name="Slide Number Placeholder 6"/>
          <p:cNvSpPr>
            <a:spLocks noGrp="1"/>
          </p:cNvSpPr>
          <p:nvPr>
            <p:ph type="sldNum" sz="quarter" idx="12"/>
          </p:nvPr>
        </p:nvSpPr>
        <p:spPr/>
        <p:txBody>
          <a:bodyPr/>
          <a:lstStyle/>
          <a:p>
            <a:fld id="{FC83C677-7B29-4550-9C15-3115D1894E5A}" type="slidenum">
              <a:rPr lang="en-IN" smtClean="0"/>
              <a:t>‹#›</a:t>
            </a:fld>
            <a:endParaRPr lang="en-IN"/>
          </a:p>
        </p:txBody>
      </p:sp>
    </p:spTree>
    <p:extLst>
      <p:ext uri="{BB962C8B-B14F-4D97-AF65-F5344CB8AC3E}">
        <p14:creationId xmlns:p14="http://schemas.microsoft.com/office/powerpoint/2010/main" val="374553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84" y="383299"/>
            <a:ext cx="9314796" cy="13915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42484" y="1916484"/>
            <a:ext cx="9314796" cy="45678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484" y="6672698"/>
            <a:ext cx="2429947"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685ED88B-E327-4C58-B87C-5C54E422249D}" type="datetime1">
              <a:rPr lang="en-IN" smtClean="0"/>
              <a:t>30-11-2023</a:t>
            </a:fld>
            <a:endParaRPr lang="en-IN"/>
          </a:p>
        </p:txBody>
      </p:sp>
      <p:sp>
        <p:nvSpPr>
          <p:cNvPr id="5" name="Footer Placeholder 4"/>
          <p:cNvSpPr>
            <a:spLocks noGrp="1"/>
          </p:cNvSpPr>
          <p:nvPr>
            <p:ph type="ftr" sz="quarter" idx="3"/>
          </p:nvPr>
        </p:nvSpPr>
        <p:spPr>
          <a:xfrm>
            <a:off x="3577422" y="6672698"/>
            <a:ext cx="3644920"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IN" smtClean="0"/>
              <a:t>Copyright © WebMobril Technologies                                                                                                    </a:t>
            </a:r>
            <a:endParaRPr lang="en-IN"/>
          </a:p>
        </p:txBody>
      </p:sp>
      <p:sp>
        <p:nvSpPr>
          <p:cNvPr id="6" name="Slide Number Placeholder 5"/>
          <p:cNvSpPr>
            <a:spLocks noGrp="1"/>
          </p:cNvSpPr>
          <p:nvPr>
            <p:ph type="sldNum" sz="quarter" idx="4"/>
          </p:nvPr>
        </p:nvSpPr>
        <p:spPr>
          <a:xfrm>
            <a:off x="7627332" y="6672698"/>
            <a:ext cx="2429947"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FC83C677-7B29-4550-9C15-3115D1894E5A}" type="slidenum">
              <a:rPr lang="en-IN" smtClean="0"/>
              <a:t>‹#›</a:t>
            </a:fld>
            <a:endParaRPr lang="en-IN"/>
          </a:p>
        </p:txBody>
      </p:sp>
    </p:spTree>
    <p:extLst>
      <p:ext uri="{BB962C8B-B14F-4D97-AF65-F5344CB8AC3E}">
        <p14:creationId xmlns:p14="http://schemas.microsoft.com/office/powerpoint/2010/main" val="325261004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olidaylinkafric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wow2all.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markperi.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hyperlink" Target="https://markperi.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impeccablerideshare.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matrixcomsec.com/"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page8"/><Relationship Id="rId4" Type="http://schemas.openxmlformats.org/officeDocument/2006/relationships/hyperlink" Target="https://markperi.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bigdogginvestments.com/" TargetMode="External"/><Relationship Id="rId7" Type="http://schemas.openxmlformats.org/officeDocument/2006/relationships/image" Target="../media/image5.png"/><Relationship Id="rId2" Type="http://schemas.openxmlformats.org/officeDocument/2006/relationships/hyperlink" Target="https://impeccablerideshare.com/"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mailto:info@webmobr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markperi.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bigdogginvestments.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mailto:cgashfit@gmail.com" TargetMode="External"/><Relationship Id="rId4" Type="http://schemas.openxmlformats.org/officeDocument/2006/relationships/hyperlink" Target="https://markperi.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hyperlink" Target="mailto:info@webmobril.com" TargetMode="External"/><Relationship Id="rId3" Type="http://schemas.openxmlformats.org/officeDocument/2006/relationships/hyperlink" Target="https://twitter.com/webmobril" TargetMode="External"/><Relationship Id="rId7" Type="http://schemas.openxmlformats.org/officeDocument/2006/relationships/hyperlink" Target="https://www.instagram.com/webmobril/" TargetMode="External"/><Relationship Id="rId12"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0.jpeg"/><Relationship Id="rId11" Type="http://schemas.openxmlformats.org/officeDocument/2006/relationships/hyperlink" Target="https://www.pinterest.com/webmobril/" TargetMode="External"/><Relationship Id="rId5" Type="http://schemas.openxmlformats.org/officeDocument/2006/relationships/hyperlink" Target="https://www.facebook.com/WebMobril/" TargetMode="External"/><Relationship Id="rId15" Type="http://schemas.openxmlformats.org/officeDocument/2006/relationships/image" Target="../media/image2.png"/><Relationship Id="rId10" Type="http://schemas.openxmlformats.org/officeDocument/2006/relationships/image" Target="../media/image42.jpeg"/><Relationship Id="rId4" Type="http://schemas.openxmlformats.org/officeDocument/2006/relationships/image" Target="../media/image39.png"/><Relationship Id="rId9" Type="http://schemas.openxmlformats.org/officeDocument/2006/relationships/hyperlink" Target="https://www.linkedin.com/company/web-mobril" TargetMode="External"/><Relationship Id="rId1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hyperlink" Target="https://impeccablerideshare.com/"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wow2all.co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01904" y="2887079"/>
            <a:ext cx="8168203" cy="2633798"/>
          </a:xfrm>
          <a:prstGeom prst="rect">
            <a:avLst/>
          </a:prstGeom>
        </p:spPr>
        <p:txBody>
          <a:bodyPr wrap="square">
            <a:spAutoFit/>
          </a:bodyPr>
          <a:lstStyle/>
          <a:p>
            <a:pPr algn="ctr">
              <a:lnSpc>
                <a:spcPct val="107000"/>
              </a:lnSpc>
            </a:pPr>
            <a:endParaRPr lang="en-US" sz="3200" b="1"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endParaRPr>
          </a:p>
          <a:p>
            <a:pPr algn="ctr">
              <a:lnSpc>
                <a:spcPct val="107000"/>
              </a:lnSpc>
            </a:pPr>
            <a:r>
              <a:rPr lang="en-US" sz="3200" b="1"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SEO Analysis </a:t>
            </a:r>
            <a:r>
              <a:rPr lang="en-US" sz="3200" b="1"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Report </a:t>
            </a:r>
            <a:r>
              <a:rPr lang="en-US" sz="3200" b="1"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For</a:t>
            </a:r>
          </a:p>
          <a:p>
            <a:pPr algn="ctr">
              <a:lnSpc>
                <a:spcPct val="107000"/>
              </a:lnSpc>
            </a:pPr>
            <a:endParaRPr lang="en-IN" sz="105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600"/>
              </a:spcAft>
            </a:pPr>
            <a:r>
              <a:rPr lang="en-US" sz="320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320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600"/>
              </a:spcAft>
            </a:pPr>
            <a:r>
              <a:rPr lang="en-US" sz="2800" b="1"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Date: 30</a:t>
            </a:r>
            <a:r>
              <a:rPr lang="en-US" sz="2800" b="1" baseline="30000"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th</a:t>
            </a:r>
            <a:r>
              <a:rPr lang="en-US" sz="2800" b="1"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 November 2023</a:t>
            </a:r>
          </a:p>
          <a:p>
            <a:pPr algn="ctr">
              <a:lnSpc>
                <a:spcPct val="107000"/>
              </a:lnSpc>
              <a:spcAft>
                <a:spcPts val="600"/>
              </a:spcAft>
            </a:pPr>
            <a:endParaRPr lang="en-IN" sz="1050" dirty="0">
              <a:solidFill>
                <a:schemeClr val="accent2">
                  <a:lumMod val="75000"/>
                </a:schemeClr>
              </a:solidFill>
            </a:endParaRPr>
          </a:p>
        </p:txBody>
      </p:sp>
      <p:sp>
        <p:nvSpPr>
          <p:cNvPr id="15" name="Right Arrow 1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dirty="0"/>
          </a:p>
        </p:txBody>
      </p:sp>
      <p:pic>
        <p:nvPicPr>
          <p:cNvPr id="16" name="Picture 15"/>
          <p:cNvPicPr/>
          <p:nvPr/>
        </p:nvPicPr>
        <p:blipFill>
          <a:blip r:embed="rId4"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7" name="Footer Placeholder 11"/>
          <p:cNvSpPr txBox="1">
            <a:spLocks/>
          </p:cNvSpPr>
          <p:nvPr/>
        </p:nvSpPr>
        <p:spPr>
          <a:xfrm>
            <a:off x="1045535" y="6863682"/>
            <a:ext cx="3122533" cy="335631"/>
          </a:xfrm>
          <a:prstGeom prst="rect">
            <a:avLst/>
          </a:prstGeom>
        </p:spPr>
        <p:txBody>
          <a:bodyPr vert="horz" lIns="91440" tIns="45720" rIns="91440" bIns="45720" rtlCol="0" anchor="ctr"/>
          <a:lstStyle>
            <a:defPPr>
              <a:defRPr lang="en-US"/>
            </a:defPPr>
            <a:lvl1pPr marL="0" algn="ct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8" name="Slide Number Placeholder 1"/>
          <p:cNvSpPr txBox="1">
            <a:spLocks/>
          </p:cNvSpPr>
          <p:nvPr/>
        </p:nvSpPr>
        <p:spPr>
          <a:xfrm>
            <a:off x="8700987" y="6863682"/>
            <a:ext cx="2081689" cy="306637"/>
          </a:xfrm>
          <a:prstGeom prst="rect">
            <a:avLst/>
          </a:prstGeom>
        </p:spPr>
        <p:txBody>
          <a:bodyPr vert="horz" lIns="91440" tIns="45720" rIns="91440" bIns="45720" rtlCol="0" anchor="ctr"/>
          <a:lstStyle>
            <a:defPPr>
              <a:defRPr lang="en-US"/>
            </a:defPPr>
            <a:lvl1pPr marL="0" algn="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dirty="0" smtClean="0">
                <a:solidFill>
                  <a:schemeClr val="bg2"/>
                </a:solidFill>
              </a:rPr>
              <a:t>1</a:t>
            </a:r>
            <a:endParaRPr lang="en-IN" dirty="0">
              <a:solidFill>
                <a:schemeClr val="bg2"/>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2005" y="1460027"/>
            <a:ext cx="3048000" cy="1511300"/>
          </a:xfrm>
          <a:prstGeom prst="rect">
            <a:avLst/>
          </a:prstGeom>
        </p:spPr>
      </p:pic>
    </p:spTree>
    <p:extLst>
      <p:ext uri="{BB962C8B-B14F-4D97-AF65-F5344CB8AC3E}">
        <p14:creationId xmlns:p14="http://schemas.microsoft.com/office/powerpoint/2010/main" val="4163740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8901727" y="130249"/>
            <a:ext cx="1680210" cy="285750"/>
          </a:xfrm>
          <a:prstGeom prst="rect">
            <a:avLst/>
          </a:prstGeom>
          <a:ln>
            <a:noFill/>
          </a:ln>
          <a:effectLst>
            <a:outerShdw blurRad="190500" algn="tl" rotWithShape="0">
              <a:srgbClr val="000000">
                <a:alpha val="70000"/>
              </a:srgbClr>
            </a:outerShdw>
          </a:effectLst>
        </p:spPr>
      </p:pic>
      <p:sp>
        <p:nvSpPr>
          <p:cNvPr id="8" name="Right Arrow 7"/>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0"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1"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10</a:t>
            </a:r>
            <a:endParaRPr lang="en-IN" dirty="0">
              <a:solidFill>
                <a:schemeClr val="bg2"/>
              </a:solidFill>
            </a:endParaRPr>
          </a:p>
        </p:txBody>
      </p:sp>
      <p:sp>
        <p:nvSpPr>
          <p:cNvPr id="2" name="Rectangle 1"/>
          <p:cNvSpPr/>
          <p:nvPr/>
        </p:nvSpPr>
        <p:spPr>
          <a:xfrm>
            <a:off x="952816" y="704123"/>
            <a:ext cx="9469102" cy="926729"/>
          </a:xfrm>
          <a:prstGeom prst="rect">
            <a:avLst/>
          </a:prstGeom>
        </p:spPr>
        <p:txBody>
          <a:bodyPr wrap="square">
            <a:spAutoFit/>
          </a:bodyPr>
          <a:lstStyle/>
          <a:p>
            <a:pPr>
              <a:lnSpc>
                <a:spcPct val="107000"/>
              </a:lnSpc>
              <a:spcAft>
                <a:spcPts val="600"/>
              </a:spcAft>
            </a:pPr>
            <a:r>
              <a:rPr lang="en-US" sz="18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On Page &amp; Content – </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600"/>
              </a:spcAft>
            </a:pPr>
            <a:r>
              <a:rPr lang="en-US" sz="1600" b="1"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Meta Tags: </a:t>
            </a:r>
            <a:r>
              <a:rPr lang="en-US" sz="1200" dirty="0">
                <a:solidFill>
                  <a:schemeClr val="bg2"/>
                </a:solidFill>
              </a:rPr>
              <a:t>Website </a:t>
            </a:r>
            <a:r>
              <a:rPr lang="en-US" sz="1200" dirty="0" smtClean="0">
                <a:solidFill>
                  <a:schemeClr val="bg2"/>
                </a:solidFill>
              </a:rPr>
              <a:t>has found Meta Title but not Meta </a:t>
            </a:r>
            <a:r>
              <a:rPr lang="en-US" sz="1200" dirty="0">
                <a:solidFill>
                  <a:schemeClr val="bg2"/>
                </a:solidFill>
              </a:rPr>
              <a:t>Description </a:t>
            </a:r>
            <a:r>
              <a:rPr lang="en-US" sz="1200" dirty="0" smtClean="0">
                <a:solidFill>
                  <a:schemeClr val="bg2"/>
                </a:solidFill>
              </a:rPr>
              <a:t>Tags is not found. Which is not good for website, so we need to write the meta tags and upload it on website.</a:t>
            </a:r>
            <a:endParaRPr lang="en-IN" sz="1200" dirty="0"/>
          </a:p>
        </p:txBody>
      </p:sp>
      <p:sp>
        <p:nvSpPr>
          <p:cNvPr id="3" name="Rectangle 2"/>
          <p:cNvSpPr/>
          <p:nvPr/>
        </p:nvSpPr>
        <p:spPr>
          <a:xfrm>
            <a:off x="952816" y="4711185"/>
            <a:ext cx="9268969" cy="523220"/>
          </a:xfrm>
          <a:prstGeom prst="rect">
            <a:avLst/>
          </a:prstGeom>
        </p:spPr>
        <p:txBody>
          <a:bodyPr wrap="square">
            <a:spAutoFit/>
          </a:bodyPr>
          <a:lstStyle/>
          <a:p>
            <a:r>
              <a:rPr lang="en-US" sz="1600" b="1"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Text to HTML Ratio: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Website has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less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web content i.e</a:t>
            </a:r>
            <a:r>
              <a:rPr lang="en-US" sz="1200" dirty="0" smtClean="0">
                <a:solidFill>
                  <a:schemeClr val="accent2"/>
                </a:solidFill>
                <a:effectLst/>
                <a:latin typeface="Calibri" panose="020F0502020204030204" pitchFamily="34" charset="0"/>
                <a:ea typeface="Arial" panose="020B0604020202020204" pitchFamily="34" charset="0"/>
                <a:cs typeface="Times New Roman" panose="02020603050405020304" pitchFamily="18" charset="0"/>
              </a:rPr>
              <a:t>. </a:t>
            </a:r>
            <a:r>
              <a:rPr lang="en-US" sz="1400" b="1" dirty="0" smtClean="0">
                <a:solidFill>
                  <a:srgbClr val="FF0000"/>
                </a:solidFill>
                <a:latin typeface="Calibri" panose="020F0502020204030204" pitchFamily="34" charset="0"/>
                <a:ea typeface="Arial" panose="020B0604020202020204" pitchFamily="34" charset="0"/>
                <a:cs typeface="Times New Roman" panose="02020603050405020304" pitchFamily="18" charset="0"/>
              </a:rPr>
              <a:t>8.01</a:t>
            </a:r>
            <a:r>
              <a:rPr lang="en-US" sz="1400" b="1" dirty="0" smtClean="0">
                <a:solidFill>
                  <a:srgbClr val="FF0000"/>
                </a:solidFill>
                <a:effectLst/>
                <a:latin typeface="Calibri" panose="020F0502020204030204" pitchFamily="34" charset="0"/>
                <a:ea typeface="Arial" panose="020B0604020202020204" pitchFamily="34" charset="0"/>
                <a:cs typeface="Arial" panose="020B0604020202020204" pitchFamily="34" charset="0"/>
              </a:rPr>
              <a:t>%</a:t>
            </a:r>
            <a:r>
              <a:rPr lang="en-US" sz="1600" b="1" dirty="0" smtClean="0">
                <a:solidFill>
                  <a:srgbClr val="FF0000"/>
                </a:solidFill>
                <a:effectLst/>
                <a:latin typeface="Calibri" panose="020F0502020204030204" pitchFamily="34" charset="0"/>
                <a:ea typeface="Arial" panose="020B0604020202020204" pitchFamily="34" charset="0"/>
                <a:cs typeface="Arial" panose="020B0604020202020204" pitchFamily="34" charset="0"/>
              </a:rPr>
              <a: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which is not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good</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for website health. So, we need to add some unique and fresh content to increase the web content ratio of website. </a:t>
            </a:r>
            <a:endParaRPr lang="en-IN" sz="1200" dirty="0"/>
          </a:p>
        </p:txBody>
      </p:sp>
      <p:pic>
        <p:nvPicPr>
          <p:cNvPr id="4" name="Picture 3"/>
          <p:cNvPicPr>
            <a:picLocks noChangeAspect="1"/>
          </p:cNvPicPr>
          <p:nvPr/>
        </p:nvPicPr>
        <p:blipFill>
          <a:blip r:embed="rId5"/>
          <a:stretch>
            <a:fillRect/>
          </a:stretch>
        </p:blipFill>
        <p:spPr>
          <a:xfrm>
            <a:off x="2099101" y="1653153"/>
            <a:ext cx="6724650" cy="2924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6"/>
          <a:stretch>
            <a:fillRect/>
          </a:stretch>
        </p:blipFill>
        <p:spPr>
          <a:xfrm>
            <a:off x="2099101" y="5243550"/>
            <a:ext cx="6657975" cy="1666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5964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0"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1"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11</a:t>
            </a:r>
            <a:endParaRPr lang="en-IN" dirty="0">
              <a:solidFill>
                <a:schemeClr val="bg2"/>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124919222"/>
              </p:ext>
            </p:extLst>
          </p:nvPr>
        </p:nvGraphicFramePr>
        <p:xfrm>
          <a:off x="997661" y="3349640"/>
          <a:ext cx="9175846" cy="1623862"/>
        </p:xfrm>
        <a:graphic>
          <a:graphicData uri="http://schemas.openxmlformats.org/drawingml/2006/table">
            <a:tbl>
              <a:tblPr firstRow="1" firstCol="1" bandRow="1">
                <a:tableStyleId>{5C22544A-7EE6-4342-B048-85BDC9FD1C3A}</a:tableStyleId>
              </a:tblPr>
              <a:tblGrid>
                <a:gridCol w="3418274"/>
                <a:gridCol w="1659494"/>
                <a:gridCol w="1747636"/>
                <a:gridCol w="2350442"/>
              </a:tblGrid>
              <a:tr h="215081">
                <a:tc>
                  <a:txBody>
                    <a:bodyPr/>
                    <a:lstStyle/>
                    <a:p>
                      <a:pPr algn="ctr">
                        <a:lnSpc>
                          <a:spcPct val="107000"/>
                        </a:lnSpc>
                        <a:spcAft>
                          <a:spcPts val="800"/>
                        </a:spcAft>
                      </a:pPr>
                      <a:r>
                        <a:rPr lang="en-US" sz="1200" dirty="0" smtClean="0">
                          <a:effectLst/>
                        </a:rPr>
                        <a:t>IMPORTANCE OF SOCIAL MEDIA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dirty="0" smtClean="0">
                          <a:effectLst/>
                        </a:rPr>
                        <a:t>VALUE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smtClean="0">
                          <a:effectLst/>
                        </a:rPr>
                        <a:t>YOUR SITE SCORE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smtClean="0">
                          <a:effectLst/>
                        </a:rPr>
                        <a:t>ACTION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408781">
                <a:tc>
                  <a:txBody>
                    <a:bodyPr/>
                    <a:lstStyle/>
                    <a:p>
                      <a:pPr algn="ctr">
                        <a:lnSpc>
                          <a:spcPct val="107000"/>
                        </a:lnSpc>
                        <a:spcAft>
                          <a:spcPts val="0"/>
                        </a:spcAft>
                      </a:pPr>
                      <a:r>
                        <a:rPr lang="en-US" sz="1200" dirty="0" smtClean="0">
                          <a:effectLst/>
                        </a:rPr>
                        <a:t>Meta tags are for search</a:t>
                      </a:r>
                      <a:r>
                        <a:rPr lang="en-IN" sz="1200" baseline="0" dirty="0" smtClean="0">
                          <a:effectLst/>
                        </a:rPr>
                        <a:t> </a:t>
                      </a:r>
                      <a:r>
                        <a:rPr lang="en-US" sz="1200" dirty="0" smtClean="0">
                          <a:effectLst/>
                        </a:rPr>
                        <a:t>engines and to some extent</a:t>
                      </a:r>
                      <a:r>
                        <a:rPr lang="en-IN" sz="1200" baseline="0" dirty="0" smtClean="0">
                          <a:effectLst/>
                        </a:rPr>
                        <a:t> </a:t>
                      </a:r>
                      <a:r>
                        <a:rPr lang="en-US" sz="1200" dirty="0" smtClean="0">
                          <a:effectLst/>
                        </a:rPr>
                        <a:t>Bring user involvement too.</a:t>
                      </a:r>
                      <a:r>
                        <a:rPr lang="en-IN" sz="1200" baseline="0" dirty="0" smtClean="0">
                          <a:effectLst/>
                        </a:rPr>
                        <a:t> </a:t>
                      </a:r>
                      <a:r>
                        <a:rPr lang="en-US" sz="1200" dirty="0" smtClean="0">
                          <a:effectLst/>
                        </a:rPr>
                        <a:t>These elements give a</a:t>
                      </a:r>
                      <a:r>
                        <a:rPr lang="en-IN" sz="1200" baseline="0" dirty="0" smtClean="0">
                          <a:effectLst/>
                        </a:rPr>
                        <a:t> </a:t>
                      </a:r>
                      <a:r>
                        <a:rPr lang="en-US" sz="1200" dirty="0" smtClean="0">
                          <a:effectLst/>
                        </a:rPr>
                        <a:t>simple, summarized idea of</a:t>
                      </a:r>
                      <a:r>
                        <a:rPr lang="en-IN" sz="1200" baseline="0" dirty="0" smtClean="0">
                          <a:effectLst/>
                        </a:rPr>
                        <a:t> </a:t>
                      </a:r>
                      <a:r>
                        <a:rPr lang="en-US" sz="1200" dirty="0" smtClean="0">
                          <a:effectLst/>
                        </a:rPr>
                        <a:t>What a page is about.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smtClean="0">
                          <a:solidFill>
                            <a:schemeClr val="bg2"/>
                          </a:solidFill>
                          <a:effectLst/>
                        </a:rPr>
                        <a:t> Found</a:t>
                      </a:r>
                      <a:endParaRPr lang="en-IN" sz="12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smtClean="0">
                          <a:solidFill>
                            <a:schemeClr val="bg2"/>
                          </a:solidFill>
                          <a:effectLst/>
                        </a:rPr>
                        <a:t>Good</a:t>
                      </a:r>
                      <a:endParaRPr lang="en-IN" sz="12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smtClean="0">
                          <a:solidFill>
                            <a:schemeClr val="bg2"/>
                          </a:solidFill>
                          <a:effectLst/>
                        </a:rPr>
                        <a:t>Follow Google's guidelines.</a:t>
                      </a:r>
                      <a:r>
                        <a:rPr lang="en-IN" sz="1200" baseline="0" dirty="0" smtClean="0">
                          <a:solidFill>
                            <a:schemeClr val="bg2"/>
                          </a:solidFill>
                          <a:effectLst/>
                        </a:rPr>
                        <a:t> </a:t>
                      </a:r>
                      <a:r>
                        <a:rPr lang="en-US" sz="1200" dirty="0" smtClean="0">
                          <a:solidFill>
                            <a:schemeClr val="bg2"/>
                          </a:solidFill>
                          <a:effectLst/>
                        </a:rPr>
                        <a:t>Let our technical team</a:t>
                      </a:r>
                      <a:r>
                        <a:rPr lang="en-IN" sz="1200" baseline="0" dirty="0" smtClean="0">
                          <a:solidFill>
                            <a:schemeClr val="bg2"/>
                          </a:solidFill>
                          <a:effectLst/>
                        </a:rPr>
                        <a:t> </a:t>
                      </a:r>
                      <a:r>
                        <a:rPr lang="en-US" sz="1200" dirty="0" smtClean="0">
                          <a:solidFill>
                            <a:schemeClr val="bg2"/>
                          </a:solidFill>
                          <a:effectLst/>
                        </a:rPr>
                        <a:t>Analyze and prepare a detail report.</a:t>
                      </a:r>
                      <a:endParaRPr lang="en-IN" sz="12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pic>
        <p:nvPicPr>
          <p:cNvPr id="13" name="Picture 12"/>
          <p:cNvPicPr/>
          <p:nvPr/>
        </p:nvPicPr>
        <p:blipFill>
          <a:blip r:embed="rId3" cstate="print">
            <a:extLst>
              <a:ext uri="{28A0092B-C50C-407E-A947-70E740481C1C}">
                <a14:useLocalDpi xmlns:a14="http://schemas.microsoft.com/office/drawing/2010/main" val="0"/>
              </a:ext>
            </a:extLst>
          </a:blip>
          <a:stretch>
            <a:fillRect/>
          </a:stretch>
        </p:blipFill>
        <p:spPr>
          <a:xfrm>
            <a:off x="3570646" y="5322267"/>
            <a:ext cx="3242360" cy="13817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Rectangle 14"/>
          <p:cNvSpPr/>
          <p:nvPr/>
        </p:nvSpPr>
        <p:spPr>
          <a:xfrm>
            <a:off x="978300" y="793376"/>
            <a:ext cx="9469102" cy="523220"/>
          </a:xfrm>
          <a:prstGeom prst="rect">
            <a:avLst/>
          </a:prstGeom>
        </p:spPr>
        <p:txBody>
          <a:bodyPr wrap="square">
            <a:spAutoFit/>
          </a:bodyPr>
          <a:lstStyle/>
          <a:p>
            <a:r>
              <a:rPr lang="en-US" sz="1400" b="1"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Header Tags:  </a:t>
            </a:r>
            <a:r>
              <a:rPr lang="en-US" sz="1600" b="1" dirty="0" smtClean="0">
                <a:solidFill>
                  <a:srgbClr val="000000"/>
                </a:solidFill>
                <a:effectLst/>
                <a:latin typeface="Calibri" panose="020F0502020204030204" pitchFamily="34" charset="0"/>
                <a:ea typeface="Arial" panose="020B0604020202020204" pitchFamily="34" charset="0"/>
                <a:cs typeface="Arial" panose="020B0604020202020204" pitchFamily="34" charset="0"/>
              </a:rPr>
              <a:t>H1 Tag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is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p</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resent in the website; which is not good for website health; while as per recommended by Google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at least</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a:t>
            </a: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1H1 Tag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should present on main heading at every webpage of the website and </a:t>
            </a: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H2</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and </a:t>
            </a: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H3 tags</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may present more than one time on sub headings</a:t>
            </a:r>
            <a:endParaRPr lang="en-IN" sz="1200" dirty="0"/>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775" y="99886"/>
            <a:ext cx="1830664" cy="366133"/>
          </a:xfrm>
          <a:prstGeom prst="rect">
            <a:avLst/>
          </a:prstGeom>
        </p:spPr>
      </p:pic>
      <p:pic>
        <p:nvPicPr>
          <p:cNvPr id="2" name="Picture 1"/>
          <p:cNvPicPr>
            <a:picLocks noChangeAspect="1"/>
          </p:cNvPicPr>
          <p:nvPr/>
        </p:nvPicPr>
        <p:blipFill>
          <a:blip r:embed="rId5"/>
          <a:stretch>
            <a:fillRect/>
          </a:stretch>
        </p:blipFill>
        <p:spPr>
          <a:xfrm>
            <a:off x="1858076" y="1581166"/>
            <a:ext cx="6667500" cy="1333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8074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0"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1"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12</a:t>
            </a:r>
            <a:endParaRPr lang="en-IN" dirty="0">
              <a:solidFill>
                <a:schemeClr val="bg2"/>
              </a:solidFill>
            </a:endParaRPr>
          </a:p>
        </p:txBody>
      </p:sp>
      <p:sp>
        <p:nvSpPr>
          <p:cNvPr id="2" name="Rectangle 1"/>
          <p:cNvSpPr/>
          <p:nvPr/>
        </p:nvSpPr>
        <p:spPr>
          <a:xfrm>
            <a:off x="1045535" y="754464"/>
            <a:ext cx="5139869" cy="421654"/>
          </a:xfrm>
          <a:prstGeom prst="rect">
            <a:avLst/>
          </a:prstGeom>
        </p:spPr>
        <p:txBody>
          <a:bodyPr wrap="none">
            <a:spAutoFit/>
          </a:bodyPr>
          <a:lstStyle/>
          <a:p>
            <a:pPr>
              <a:lnSpc>
                <a:spcPct val="107000"/>
              </a:lnSpc>
              <a:spcAft>
                <a:spcPts val="800"/>
              </a:spcAft>
            </a:pPr>
            <a:r>
              <a:rPr lang="en-US" sz="2000" b="1" u="sng" dirty="0" smtClean="0">
                <a:solidFill>
                  <a:schemeClr val="accent2">
                    <a:lumMod val="75000"/>
                  </a:schemeClr>
                </a:solidFill>
                <a:effectLst/>
                <a:latin typeface="Calibri" panose="020F0502020204030204" pitchFamily="34" charset="0"/>
                <a:ea typeface="Arial" panose="020B0604020202020204" pitchFamily="34" charset="0"/>
                <a:cs typeface="Arial" panose="020B0604020202020204" pitchFamily="34" charset="0"/>
              </a:rPr>
              <a:t>Back Links - </a:t>
            </a:r>
            <a:r>
              <a:rPr lang="en-US" sz="20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https://bigdogginvestments.com/ </a:t>
            </a:r>
            <a:endParaRPr lang="en-IN" sz="12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16630" y="3365530"/>
            <a:ext cx="9078246" cy="322845"/>
          </a:xfrm>
          <a:prstGeom prst="rect">
            <a:avLst/>
          </a:prstGeom>
        </p:spPr>
        <p:txBody>
          <a:bodyPr wrap="square">
            <a:spAutoFit/>
          </a:bodyPr>
          <a:lstStyle/>
          <a:p>
            <a:pPr>
              <a:lnSpc>
                <a:spcPct val="107000"/>
              </a:lnSpc>
              <a:spcAft>
                <a:spcPts val="800"/>
              </a:spcAft>
            </a:pP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Therefore, mentioned image indicates </a:t>
            </a:r>
            <a:r>
              <a:rPr lang="en-US" sz="14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14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rPr>
              <a: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has some adequate number of unique back-links.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16630" y="3925251"/>
            <a:ext cx="9078246" cy="478849"/>
          </a:xfrm>
          <a:prstGeom prst="rect">
            <a:avLst/>
          </a:prstGeom>
        </p:spPr>
        <p:txBody>
          <a:bodyPr wrap="square">
            <a:spAutoFit/>
          </a:bodyPr>
          <a:lstStyle/>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Deliverable:</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Removal of Toxic back links if any. Building high page rank, domain authority back links .</a:t>
            </a:r>
            <a:r>
              <a:rPr lang="en-US" sz="1200" dirty="0" err="1"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edu</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a:t>
            </a:r>
            <a:r>
              <a:rPr lang="en-US" sz="1200" dirty="0" err="1"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gov</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sites or sources like Article, Blogs, Guest Posts, Press Releases, Classifieds,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3459418" y="4514675"/>
            <a:ext cx="3432175" cy="22847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6" name="Picture 5"/>
          <p:cNvPicPr>
            <a:picLocks noChangeAspect="1"/>
          </p:cNvPicPr>
          <p:nvPr/>
        </p:nvPicPr>
        <p:blipFill>
          <a:blip r:embed="rId6"/>
          <a:stretch>
            <a:fillRect/>
          </a:stretch>
        </p:blipFill>
        <p:spPr>
          <a:xfrm>
            <a:off x="1902770" y="1265596"/>
            <a:ext cx="6545469" cy="20305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65737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0"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1"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13</a:t>
            </a:r>
            <a:endParaRPr lang="en-IN" dirty="0">
              <a:solidFill>
                <a:schemeClr val="bg2"/>
              </a:solidFill>
            </a:endParaRPr>
          </a:p>
        </p:txBody>
      </p:sp>
      <p:sp>
        <p:nvSpPr>
          <p:cNvPr id="2" name="Rectangle 1"/>
          <p:cNvSpPr/>
          <p:nvPr/>
        </p:nvSpPr>
        <p:spPr>
          <a:xfrm>
            <a:off x="1045535" y="750109"/>
            <a:ext cx="4943982" cy="421654"/>
          </a:xfrm>
          <a:prstGeom prst="rect">
            <a:avLst/>
          </a:prstGeom>
        </p:spPr>
        <p:txBody>
          <a:bodyPr wrap="none">
            <a:spAutoFit/>
          </a:bodyPr>
          <a:lstStyle/>
          <a:p>
            <a:pPr>
              <a:lnSpc>
                <a:spcPct val="107000"/>
              </a:lnSpc>
              <a:spcAft>
                <a:spcPts val="800"/>
              </a:spcAft>
            </a:pPr>
            <a:r>
              <a:rPr lang="en-US" sz="20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Branding - </a:t>
            </a:r>
            <a:r>
              <a:rPr lang="en-US" sz="20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https://bigdogginvestments.com/</a:t>
            </a:r>
            <a:endParaRPr lang="en-IN" sz="12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37105" y="3726571"/>
            <a:ext cx="9704823" cy="1310936"/>
          </a:xfrm>
          <a:prstGeom prst="rect">
            <a:avLst/>
          </a:prstGeom>
        </p:spPr>
        <p:txBody>
          <a:bodyPr wrap="square">
            <a:spAutoFit/>
          </a:bodyPr>
          <a:lstStyle/>
          <a:p>
            <a:pPr>
              <a:lnSpc>
                <a:spcPct val="107000"/>
              </a:lnSpc>
              <a:spcAft>
                <a:spcPts val="800"/>
              </a:spcAft>
            </a:pP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Your website is targeted towards service keywords rather than the brand name. It is not essential to have top 10 search results related to your site when searching for the keyword-phrase “</a:t>
            </a:r>
            <a:r>
              <a:rPr lang="en-US" sz="12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https://bigdogginvestments.com</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a:t>
            </a:r>
            <a:r>
              <a:rPr lang="en-IN" sz="1400" dirty="0" smtClean="0">
                <a:latin typeface="Calibri" panose="020F0502020204030204" pitchFamily="34" charset="0"/>
                <a:ea typeface="Arial" panose="020B0604020202020204" pitchFamily="34" charset="0"/>
                <a:cs typeface="Times New Roman" panose="02020603050405020304" pitchFamily="18" charset="0"/>
              </a:rPr>
              <a: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The website name </a:t>
            </a:r>
            <a:r>
              <a:rPr lang="en-US" sz="14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14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rPr>
              <a: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associated with the keyword. Hence, there is a low risk from your competitors. They may promote their website using the same keyword to divert traffic looking for this particular search term, and other related terms associated with this keyword. Branding will strengthen your presence and maintain it. It will ensure that no bad review(s) show up on search results. Competitors will always take advantage to hurt your business reputation. Proper brand building strategies will keep them at bay.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4732130"/>
              </p:ext>
            </p:extLst>
          </p:nvPr>
        </p:nvGraphicFramePr>
        <p:xfrm>
          <a:off x="1137827" y="5278510"/>
          <a:ext cx="9280319" cy="1511228"/>
        </p:xfrm>
        <a:graphic>
          <a:graphicData uri="http://schemas.openxmlformats.org/drawingml/2006/table">
            <a:tbl>
              <a:tblPr firstRow="1" firstCol="1" bandRow="1">
                <a:tableStyleId>{5C22544A-7EE6-4342-B048-85BDC9FD1C3A}</a:tableStyleId>
              </a:tblPr>
              <a:tblGrid>
                <a:gridCol w="3086154"/>
                <a:gridCol w="1498841"/>
                <a:gridCol w="2043210"/>
                <a:gridCol w="2652114"/>
              </a:tblGrid>
              <a:tr h="411090">
                <a:tc>
                  <a:txBody>
                    <a:bodyPr/>
                    <a:lstStyle/>
                    <a:p>
                      <a:pPr algn="ctr">
                        <a:lnSpc>
                          <a:spcPct val="107000"/>
                        </a:lnSpc>
                        <a:spcAft>
                          <a:spcPts val="800"/>
                        </a:spcAft>
                      </a:pPr>
                      <a:r>
                        <a:rPr lang="en-US" sz="1100" dirty="0">
                          <a:solidFill>
                            <a:srgbClr val="000000"/>
                          </a:solidFill>
                          <a:effectLst/>
                        </a:rPr>
                        <a:t>IMPORTANCE OF BRANDING</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VALUE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YOUR SITE 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ACTION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965994">
                <a:tc>
                  <a:txBody>
                    <a:bodyPr/>
                    <a:lstStyle/>
                    <a:p>
                      <a:pPr algn="ctr">
                        <a:lnSpc>
                          <a:spcPct val="107000"/>
                        </a:lnSpc>
                        <a:spcAft>
                          <a:spcPts val="800"/>
                        </a:spcAft>
                      </a:pPr>
                      <a:r>
                        <a:rPr lang="en-US" sz="1100" dirty="0">
                          <a:solidFill>
                            <a:srgbClr val="000000"/>
                          </a:solidFill>
                          <a:effectLst/>
                        </a:rPr>
                        <a:t>It creates a unique </a:t>
                      </a:r>
                      <a:r>
                        <a:rPr lang="en-US" sz="1100" dirty="0" smtClean="0">
                          <a:solidFill>
                            <a:srgbClr val="000000"/>
                          </a:solidFill>
                          <a:effectLst/>
                        </a:rPr>
                        <a:t>name</a:t>
                      </a:r>
                      <a:r>
                        <a:rPr lang="en-IN" sz="1100" baseline="0" dirty="0" smtClean="0">
                          <a:solidFill>
                            <a:srgbClr val="000000"/>
                          </a:solidFill>
                          <a:effectLst/>
                        </a:rPr>
                        <a:t> </a:t>
                      </a:r>
                      <a:r>
                        <a:rPr lang="en-US" sz="1100" dirty="0" smtClean="0">
                          <a:solidFill>
                            <a:srgbClr val="000000"/>
                          </a:solidFill>
                          <a:effectLst/>
                        </a:rPr>
                        <a:t>and </a:t>
                      </a:r>
                      <a:r>
                        <a:rPr lang="en-US" sz="1100" dirty="0">
                          <a:solidFill>
                            <a:srgbClr val="000000"/>
                          </a:solidFill>
                          <a:effectLst/>
                        </a:rPr>
                        <a:t>image for a </a:t>
                      </a:r>
                      <a:r>
                        <a:rPr lang="en-US" sz="1100" dirty="0" smtClean="0">
                          <a:solidFill>
                            <a:srgbClr val="000000"/>
                          </a:solidFill>
                          <a:effectLst/>
                        </a:rPr>
                        <a:t>product/</a:t>
                      </a:r>
                      <a:r>
                        <a:rPr lang="en-IN" sz="1100" baseline="0" dirty="0" smtClean="0">
                          <a:solidFill>
                            <a:srgbClr val="000000"/>
                          </a:solidFill>
                          <a:effectLst/>
                        </a:rPr>
                        <a:t> </a:t>
                      </a:r>
                      <a:r>
                        <a:rPr lang="en-US" sz="1100" dirty="0" smtClean="0">
                          <a:solidFill>
                            <a:srgbClr val="000000"/>
                          </a:solidFill>
                          <a:effectLst/>
                        </a:rPr>
                        <a:t>service </a:t>
                      </a:r>
                      <a:r>
                        <a:rPr lang="en-US" sz="1100" dirty="0">
                          <a:solidFill>
                            <a:srgbClr val="000000"/>
                          </a:solidFill>
                          <a:effectLst/>
                        </a:rPr>
                        <a:t>in the </a:t>
                      </a:r>
                      <a:r>
                        <a:rPr lang="en-US" sz="1100" dirty="0" smtClean="0">
                          <a:solidFill>
                            <a:srgbClr val="000000"/>
                          </a:solidFill>
                          <a:effectLst/>
                        </a:rPr>
                        <a:t>consumers‘</a:t>
                      </a:r>
                      <a:r>
                        <a:rPr lang="en-IN" sz="1100" baseline="0" dirty="0" smtClean="0">
                          <a:solidFill>
                            <a:srgbClr val="000000"/>
                          </a:solidFill>
                          <a:effectLst/>
                        </a:rPr>
                        <a:t> </a:t>
                      </a:r>
                      <a:r>
                        <a:rPr lang="en-US" sz="1100" dirty="0" smtClean="0">
                          <a:solidFill>
                            <a:srgbClr val="000000"/>
                          </a:solidFill>
                          <a:effectLst/>
                        </a:rPr>
                        <a:t>Mind</a:t>
                      </a:r>
                      <a:r>
                        <a:rPr lang="en-US" sz="1100" dirty="0">
                          <a:solidFill>
                            <a:srgbClr val="000000"/>
                          </a:solidFill>
                          <a:effectLst/>
                        </a:rPr>
                        <a: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GB" sz="1100" baseline="0" dirty="0" smtClean="0">
                          <a:solidFill>
                            <a:srgbClr val="000000"/>
                          </a:solidFill>
                          <a:effectLst/>
                          <a:latin typeface="+mn-lt"/>
                          <a:ea typeface="+mn-ea"/>
                          <a:cs typeface="+mn-cs"/>
                        </a:rPr>
                        <a:t>Not Found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GB" sz="1100" baseline="0" dirty="0" smtClean="0">
                          <a:solidFill>
                            <a:srgbClr val="000000"/>
                          </a:solidFill>
                          <a:effectLst/>
                          <a:latin typeface="+mn-lt"/>
                          <a:ea typeface="+mn-ea"/>
                          <a:cs typeface="+mn-cs"/>
                        </a:rPr>
                        <a:t>Not Good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solidFill>
                            <a:srgbClr val="000000"/>
                          </a:solidFill>
                          <a:effectLst/>
                        </a:rPr>
                        <a:t>Know and study your brand value. </a:t>
                      </a:r>
                      <a:r>
                        <a:rPr lang="en-US" sz="1100" dirty="0" smtClean="0">
                          <a:solidFill>
                            <a:srgbClr val="000000"/>
                          </a:solidFill>
                          <a:effectLst/>
                        </a:rPr>
                        <a:t>Consult</a:t>
                      </a:r>
                      <a:r>
                        <a:rPr lang="en-US" sz="1100" baseline="0" dirty="0" smtClean="0">
                          <a:solidFill>
                            <a:srgbClr val="000000"/>
                          </a:solidFill>
                          <a:effectLst/>
                        </a:rPr>
                        <a:t> </a:t>
                      </a:r>
                      <a:r>
                        <a:rPr lang="en-US" sz="1100" dirty="0" smtClean="0">
                          <a:solidFill>
                            <a:srgbClr val="000000"/>
                          </a:solidFill>
                          <a:effectLst/>
                        </a:rPr>
                        <a:t>with </a:t>
                      </a:r>
                      <a:r>
                        <a:rPr lang="en-US" sz="1100" dirty="0">
                          <a:solidFill>
                            <a:srgbClr val="000000"/>
                          </a:solidFill>
                          <a:effectLst/>
                        </a:rPr>
                        <a:t>our brand in team to know about </a:t>
                      </a:r>
                      <a:r>
                        <a:rPr lang="en-US" sz="1100" dirty="0" smtClean="0">
                          <a:solidFill>
                            <a:srgbClr val="000000"/>
                          </a:solidFill>
                          <a:effectLst/>
                        </a:rPr>
                        <a:t>the</a:t>
                      </a:r>
                      <a:r>
                        <a:rPr lang="en-US" sz="1100" baseline="0" dirty="0" smtClean="0">
                          <a:solidFill>
                            <a:srgbClr val="000000"/>
                          </a:solidFill>
                          <a:effectLst/>
                        </a:rPr>
                        <a:t> </a:t>
                      </a:r>
                      <a:r>
                        <a:rPr lang="en-US" sz="1100" dirty="0" smtClean="0">
                          <a:solidFill>
                            <a:srgbClr val="000000"/>
                          </a:solidFill>
                          <a:effectLst/>
                        </a:rPr>
                        <a:t>brand </a:t>
                      </a:r>
                      <a:r>
                        <a:rPr lang="en-US" sz="1100" dirty="0">
                          <a:solidFill>
                            <a:srgbClr val="000000"/>
                          </a:solidFill>
                          <a:effectLst/>
                        </a:rPr>
                        <a:t>value of your site.</a:t>
                      </a:r>
                      <a:endParaRPr lang="en-IN" sz="1100" dirty="0">
                        <a:solidFill>
                          <a:srgbClr val="000000"/>
                        </a:solidFill>
                        <a:effectLst/>
                      </a:endParaRPr>
                    </a:p>
                    <a:p>
                      <a:pPr algn="ctr">
                        <a:lnSpc>
                          <a:spcPct val="107000"/>
                        </a:lnSpc>
                        <a:spcAft>
                          <a:spcPts val="800"/>
                        </a:spcAft>
                      </a:pPr>
                      <a:r>
                        <a:rPr lang="en-US" sz="1100" dirty="0">
                          <a:solidFill>
                            <a:srgbClr val="000000"/>
                          </a:solidFill>
                          <a:effectLst/>
                        </a:rPr>
                        <a:t> </a:t>
                      </a:r>
                      <a:endParaRPr lang="en-IN" sz="1100" dirty="0">
                        <a:solidFill>
                          <a:srgbClr val="000000"/>
                        </a:solidFill>
                        <a:effectLst/>
                      </a:endParaRPr>
                    </a:p>
                    <a:p>
                      <a:pPr algn="ctr">
                        <a:lnSpc>
                          <a:spcPct val="107000"/>
                        </a:lnSpc>
                        <a:spcAft>
                          <a:spcPts val="800"/>
                        </a:spcAft>
                      </a:pPr>
                      <a:r>
                        <a:rPr lang="en-US" sz="1100" dirty="0">
                          <a:solidFill>
                            <a:srgbClr val="000000"/>
                          </a:solidFill>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5" name="Rectangle 4"/>
          <p:cNvSpPr/>
          <p:nvPr/>
        </p:nvSpPr>
        <p:spPr>
          <a:xfrm>
            <a:off x="1083236" y="6549746"/>
            <a:ext cx="9334910" cy="281231"/>
          </a:xfrm>
          <a:prstGeom prst="rect">
            <a:avLst/>
          </a:prstGeom>
        </p:spPr>
        <p:txBody>
          <a:bodyPr wrap="square">
            <a:spAutoFit/>
          </a:bodyPr>
          <a:lstStyle/>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Deliverable:</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Crack down on negative listings, Promotion of good reviews, Pull down bad reviews (if any) from web search.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6" name="Picture 5"/>
          <p:cNvPicPr>
            <a:picLocks noChangeAspect="1"/>
          </p:cNvPicPr>
          <p:nvPr/>
        </p:nvPicPr>
        <p:blipFill rotWithShape="1">
          <a:blip r:embed="rId5"/>
          <a:srcRect b="51359"/>
          <a:stretch/>
        </p:blipFill>
        <p:spPr>
          <a:xfrm>
            <a:off x="1210235" y="1642696"/>
            <a:ext cx="5446059" cy="18814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Frame 11"/>
          <p:cNvSpPr/>
          <p:nvPr/>
        </p:nvSpPr>
        <p:spPr>
          <a:xfrm>
            <a:off x="1210235" y="1642696"/>
            <a:ext cx="1396566" cy="30866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25039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14</a:t>
            </a:fld>
            <a:endParaRPr lang="en-IN" dirty="0">
              <a:solidFill>
                <a:schemeClr val="bg2"/>
              </a:solidFill>
            </a:endParaRPr>
          </a:p>
        </p:txBody>
      </p:sp>
      <p:sp>
        <p:nvSpPr>
          <p:cNvPr id="3" name="Rectangle 2"/>
          <p:cNvSpPr/>
          <p:nvPr/>
        </p:nvSpPr>
        <p:spPr>
          <a:xfrm>
            <a:off x="1045535" y="751057"/>
            <a:ext cx="8900259" cy="388696"/>
          </a:xfrm>
          <a:prstGeom prst="rect">
            <a:avLst/>
          </a:prstGeom>
        </p:spPr>
        <p:txBody>
          <a:bodyPr wrap="square">
            <a:spAutoFit/>
          </a:bodyPr>
          <a:lstStyle/>
          <a:p>
            <a:pPr>
              <a:lnSpc>
                <a:spcPct val="107000"/>
              </a:lnSpc>
              <a:spcAft>
                <a:spcPts val="800"/>
              </a:spcAft>
            </a:pPr>
            <a:r>
              <a:rPr lang="en-US" sz="18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Local Business Listings -</a:t>
            </a:r>
            <a:r>
              <a:rPr lang="en-US" sz="1800" b="1" u="sng"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https://bigdogginvestments.com/ </a:t>
            </a:r>
            <a:endParaRPr lang="en-IN" sz="11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045535" y="4191520"/>
            <a:ext cx="8792693" cy="487569"/>
          </a:xfrm>
          <a:prstGeom prst="rect">
            <a:avLst/>
          </a:prstGeom>
        </p:spPr>
        <p:txBody>
          <a:bodyPr wrap="square">
            <a:spAutoFit/>
          </a:bodyPr>
          <a:lstStyle/>
          <a:p>
            <a:pPr>
              <a:lnSpc>
                <a:spcPct val="107000"/>
              </a:lnSpc>
              <a:spcAft>
                <a:spcPts val="800"/>
              </a:spcAft>
            </a:pP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If a user searches for “</a:t>
            </a:r>
            <a:r>
              <a:rPr lang="en-US" sz="12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https://bigdogginvestments.com</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on Google, your website is not showing in Google Local Business on search results. It is not good for your Business and website as your local customers not able to locate your real location.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85003076"/>
              </p:ext>
            </p:extLst>
          </p:nvPr>
        </p:nvGraphicFramePr>
        <p:xfrm>
          <a:off x="1130312" y="4802320"/>
          <a:ext cx="8611520" cy="1444028"/>
        </p:xfrm>
        <a:graphic>
          <a:graphicData uri="http://schemas.openxmlformats.org/drawingml/2006/table">
            <a:tbl>
              <a:tblPr firstRow="1" firstCol="1" bandRow="1">
                <a:tableStyleId>{5C22544A-7EE6-4342-B048-85BDC9FD1C3A}</a:tableStyleId>
              </a:tblPr>
              <a:tblGrid>
                <a:gridCol w="3165634"/>
                <a:gridCol w="1913201"/>
                <a:gridCol w="1723260"/>
                <a:gridCol w="1809425"/>
              </a:tblGrid>
              <a:tr h="156929">
                <a:tc>
                  <a:txBody>
                    <a:bodyPr/>
                    <a:lstStyle/>
                    <a:p>
                      <a:pPr algn="ctr">
                        <a:lnSpc>
                          <a:spcPct val="107000"/>
                        </a:lnSpc>
                        <a:spcAft>
                          <a:spcPts val="800"/>
                        </a:spcAft>
                      </a:pPr>
                      <a:r>
                        <a:rPr lang="en-US" sz="1100" dirty="0">
                          <a:effectLst/>
                        </a:rPr>
                        <a:t>IMPORTANCE OF BUSINESS LISTING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effectLst/>
                        </a:rPr>
                        <a:t>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effectLst/>
                        </a:rPr>
                        <a:t>YOUR SITE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effectLst/>
                        </a:rPr>
                        <a:t>ACTION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264640">
                <a:tc>
                  <a:txBody>
                    <a:bodyPr/>
                    <a:lstStyle/>
                    <a:p>
                      <a:pPr algn="ctr">
                        <a:lnSpc>
                          <a:spcPct val="107000"/>
                        </a:lnSpc>
                        <a:spcAft>
                          <a:spcPts val="800"/>
                        </a:spcAft>
                      </a:pPr>
                      <a:r>
                        <a:rPr lang="en-US" sz="1100" dirty="0">
                          <a:effectLst/>
                        </a:rPr>
                        <a:t>Listing your website </a:t>
                      </a:r>
                      <a:r>
                        <a:rPr lang="en-US" sz="1100" dirty="0" smtClean="0">
                          <a:effectLst/>
                        </a:rPr>
                        <a:t>Locally</a:t>
                      </a:r>
                      <a:r>
                        <a:rPr lang="en-IN" sz="1100" baseline="0" dirty="0" smtClean="0">
                          <a:effectLst/>
                        </a:rPr>
                        <a:t> </a:t>
                      </a:r>
                      <a:r>
                        <a:rPr lang="en-US" sz="1100" dirty="0" smtClean="0">
                          <a:effectLst/>
                        </a:rPr>
                        <a:t>helps </a:t>
                      </a:r>
                      <a:r>
                        <a:rPr lang="en-US" sz="1100" dirty="0">
                          <a:effectLst/>
                        </a:rPr>
                        <a:t>search </a:t>
                      </a:r>
                      <a:r>
                        <a:rPr lang="en-US" sz="1100" dirty="0" smtClean="0">
                          <a:effectLst/>
                        </a:rPr>
                        <a:t>engines</a:t>
                      </a:r>
                      <a:r>
                        <a:rPr lang="en-IN" sz="1100" baseline="0" dirty="0" smtClean="0">
                          <a:effectLst/>
                        </a:rPr>
                        <a:t> </a:t>
                      </a:r>
                      <a:r>
                        <a:rPr lang="en-US" sz="1100" dirty="0" smtClean="0">
                          <a:effectLst/>
                        </a:rPr>
                        <a:t>to view</a:t>
                      </a:r>
                      <a:r>
                        <a:rPr lang="en-US" sz="1100" baseline="0" dirty="0" smtClean="0">
                          <a:effectLst/>
                        </a:rPr>
                        <a:t> </a:t>
                      </a:r>
                      <a:r>
                        <a:rPr lang="en-US" sz="1100" dirty="0" smtClean="0">
                          <a:effectLst/>
                        </a:rPr>
                        <a:t>your </a:t>
                      </a:r>
                      <a:r>
                        <a:rPr lang="en-US" sz="1100" dirty="0">
                          <a:effectLst/>
                        </a:rPr>
                        <a:t>website, </a:t>
                      </a:r>
                      <a:r>
                        <a:rPr lang="en-US" sz="1100" dirty="0" smtClean="0">
                          <a:effectLst/>
                        </a:rPr>
                        <a:t>and</a:t>
                      </a:r>
                      <a:r>
                        <a:rPr lang="en-IN" sz="1100" baseline="0" dirty="0" smtClean="0">
                          <a:effectLst/>
                        </a:rPr>
                        <a:t> </a:t>
                      </a:r>
                      <a:r>
                        <a:rPr lang="en-US" sz="1100" dirty="0" smtClean="0">
                          <a:effectLst/>
                        </a:rPr>
                        <a:t>Fetch </a:t>
                      </a:r>
                      <a:r>
                        <a:rPr lang="en-US" sz="1100" dirty="0">
                          <a:effectLst/>
                        </a:rPr>
                        <a:t>the content easily.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chemeClr val="bg2"/>
                          </a:solidFill>
                          <a:effectLst/>
                        </a:rPr>
                        <a:t> Not Found</a:t>
                      </a:r>
                      <a:endParaRPr lang="en-IN" sz="1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chemeClr val="bg2"/>
                          </a:solidFill>
                          <a:effectLst/>
                        </a:rPr>
                        <a:t>  Not Good</a:t>
                      </a:r>
                      <a:endParaRPr lang="en-IN" sz="1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chemeClr val="bg2"/>
                          </a:solidFill>
                          <a:effectLst/>
                        </a:rPr>
                        <a:t>Need </a:t>
                      </a:r>
                      <a:r>
                        <a:rPr lang="en-US" sz="1100" dirty="0">
                          <a:solidFill>
                            <a:schemeClr val="bg2"/>
                          </a:solidFill>
                          <a:effectLst/>
                        </a:rPr>
                        <a:t>to do listing in more local Business sites.</a:t>
                      </a:r>
                      <a:endParaRPr lang="en-IN" sz="1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10" name="Rectangle 9"/>
          <p:cNvSpPr/>
          <p:nvPr/>
        </p:nvSpPr>
        <p:spPr>
          <a:xfrm>
            <a:off x="1046590" y="6417667"/>
            <a:ext cx="8899204" cy="281231"/>
          </a:xfrm>
          <a:prstGeom prst="rect">
            <a:avLst/>
          </a:prstGeom>
        </p:spPr>
        <p:txBody>
          <a:bodyPr wrap="square">
            <a:spAutoFit/>
          </a:bodyPr>
          <a:lstStyle/>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Deliverable: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Need to submit your business profiles to local business listing sites like: Yellow Pages, Hot Frog, Yahoo! Local,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3" cstate="print">
            <a:extLst>
              <a:ext uri="{28A0092B-C50C-407E-A947-70E740481C1C}">
                <a14:useLocalDpi xmlns:a14="http://schemas.microsoft.com/office/drawing/2010/main" val="0"/>
              </a:ext>
            </a:extLst>
          </a:blip>
          <a:stretch>
            <a:fillRect/>
          </a:stretch>
        </p:blipFill>
        <p:spPr>
          <a:xfrm>
            <a:off x="9374906" y="6302342"/>
            <a:ext cx="1141776" cy="793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p:cNvPicPr>
            <a:picLocks noChangeAspect="1"/>
          </p:cNvPicPr>
          <p:nvPr/>
        </p:nvPicPr>
        <p:blipFill>
          <a:blip r:embed="rId4"/>
          <a:stretch>
            <a:fillRect/>
          </a:stretch>
        </p:blipFill>
        <p:spPr>
          <a:xfrm>
            <a:off x="1215109" y="1194578"/>
            <a:ext cx="8250299" cy="2803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
        <p:nvSpPr>
          <p:cNvPr id="11" name="Frame 10"/>
          <p:cNvSpPr/>
          <p:nvPr/>
        </p:nvSpPr>
        <p:spPr>
          <a:xfrm>
            <a:off x="1290918" y="1255077"/>
            <a:ext cx="1196788" cy="25099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6" name="Straight Arrow Connector 15"/>
          <p:cNvCxnSpPr/>
          <p:nvPr/>
        </p:nvCxnSpPr>
        <p:spPr>
          <a:xfrm>
            <a:off x="4493095" y="2196158"/>
            <a:ext cx="1477399" cy="513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19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15</a:t>
            </a:fld>
            <a:endParaRPr lang="en-IN" dirty="0">
              <a:solidFill>
                <a:schemeClr val="bg2"/>
              </a:solidFill>
            </a:endParaRPr>
          </a:p>
        </p:txBody>
      </p:sp>
      <p:sp>
        <p:nvSpPr>
          <p:cNvPr id="11" name="Rectangle 10"/>
          <p:cNvSpPr/>
          <p:nvPr/>
        </p:nvSpPr>
        <p:spPr>
          <a:xfrm>
            <a:off x="929950" y="731412"/>
            <a:ext cx="4056688" cy="388696"/>
          </a:xfrm>
          <a:prstGeom prst="rect">
            <a:avLst/>
          </a:prstGeom>
        </p:spPr>
        <p:txBody>
          <a:bodyPr wrap="none">
            <a:spAutoFit/>
          </a:bodyPr>
          <a:lstStyle/>
          <a:p>
            <a:pPr>
              <a:lnSpc>
                <a:spcPct val="107000"/>
              </a:lnSpc>
              <a:spcAft>
                <a:spcPts val="800"/>
              </a:spcAft>
            </a:pPr>
            <a:r>
              <a:rPr lang="en-US" sz="18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CRO - </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IN" sz="11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1026975" y="3061698"/>
            <a:ext cx="9404719" cy="520463"/>
          </a:xfrm>
          <a:prstGeom prst="rect">
            <a:avLst/>
          </a:prstGeom>
        </p:spPr>
        <p:txBody>
          <a:bodyPr wrap="square">
            <a:spAutoFit/>
          </a:bodyPr>
          <a:lstStyle/>
          <a:p>
            <a:pPr>
              <a:lnSpc>
                <a:spcPct val="107000"/>
              </a:lnSpc>
              <a:spcAft>
                <a:spcPts val="800"/>
              </a:spcAft>
            </a:pP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Your site has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no</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visitors. Therefore, conversions cannot be measured exactly.</a:t>
            </a:r>
            <a:r>
              <a:rPr lang="en-IN" sz="1400" dirty="0">
                <a:latin typeface="Calibri" panose="020F0502020204030204" pitchFamily="34" charset="0"/>
                <a:ea typeface="Arial" panose="020B0604020202020204" pitchFamily="34" charset="0"/>
                <a:cs typeface="Times New Roman" panose="02020603050405020304" pitchFamily="18" charset="0"/>
              </a:rPr>
              <a: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Implementing the latest digital marketing strategies will bring in sizable and steady traffic - best to measure the conversion rate.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803139108"/>
              </p:ext>
            </p:extLst>
          </p:nvPr>
        </p:nvGraphicFramePr>
        <p:xfrm>
          <a:off x="1066669" y="3827764"/>
          <a:ext cx="9365025" cy="1239520"/>
        </p:xfrm>
        <a:graphic>
          <a:graphicData uri="http://schemas.openxmlformats.org/drawingml/2006/table">
            <a:tbl>
              <a:tblPr firstRow="1" firstCol="1" bandRow="1">
                <a:tableStyleId>{5C22544A-7EE6-4342-B048-85BDC9FD1C3A}</a:tableStyleId>
              </a:tblPr>
              <a:tblGrid>
                <a:gridCol w="3060370"/>
                <a:gridCol w="1576407"/>
                <a:gridCol w="1663985"/>
                <a:gridCol w="3064263"/>
              </a:tblGrid>
              <a:tr h="191770">
                <a:tc>
                  <a:txBody>
                    <a:bodyPr/>
                    <a:lstStyle/>
                    <a:p>
                      <a:pPr algn="ctr">
                        <a:lnSpc>
                          <a:spcPct val="107000"/>
                        </a:lnSpc>
                        <a:spcAft>
                          <a:spcPts val="800"/>
                        </a:spcAft>
                      </a:pPr>
                      <a:r>
                        <a:rPr lang="en-US" sz="1100" dirty="0">
                          <a:solidFill>
                            <a:srgbClr val="000000"/>
                          </a:solidFill>
                          <a:effectLst/>
                        </a:rPr>
                        <a:t>IMPORTANCE OF CRO</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VALUE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YOUR SITE 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ACTION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047750">
                <a:tc>
                  <a:txBody>
                    <a:bodyPr/>
                    <a:lstStyle/>
                    <a:p>
                      <a:pPr algn="ctr">
                        <a:lnSpc>
                          <a:spcPct val="107000"/>
                        </a:lnSpc>
                        <a:spcAft>
                          <a:spcPts val="800"/>
                        </a:spcAft>
                      </a:pPr>
                      <a:r>
                        <a:rPr lang="en-US" sz="1100" dirty="0">
                          <a:solidFill>
                            <a:srgbClr val="000000"/>
                          </a:solidFill>
                          <a:effectLst/>
                        </a:rPr>
                        <a:t>It is a method of </a:t>
                      </a:r>
                      <a:r>
                        <a:rPr lang="en-US" sz="1100" dirty="0" smtClean="0">
                          <a:solidFill>
                            <a:srgbClr val="000000"/>
                          </a:solidFill>
                          <a:effectLst/>
                        </a:rPr>
                        <a:t>using</a:t>
                      </a:r>
                      <a:r>
                        <a:rPr lang="en-IN" sz="1100" baseline="0" dirty="0" smtClean="0">
                          <a:solidFill>
                            <a:srgbClr val="000000"/>
                          </a:solidFill>
                          <a:effectLst/>
                        </a:rPr>
                        <a:t> </a:t>
                      </a:r>
                      <a:r>
                        <a:rPr lang="en-US" sz="1100" dirty="0" smtClean="0">
                          <a:solidFill>
                            <a:srgbClr val="000000"/>
                          </a:solidFill>
                          <a:effectLst/>
                        </a:rPr>
                        <a:t>analytics </a:t>
                      </a:r>
                      <a:r>
                        <a:rPr lang="en-US" sz="1100" dirty="0">
                          <a:solidFill>
                            <a:srgbClr val="000000"/>
                          </a:solidFill>
                          <a:effectLst/>
                        </a:rPr>
                        <a:t>and user </a:t>
                      </a:r>
                      <a:r>
                        <a:rPr lang="en-US" sz="1100" dirty="0" smtClean="0">
                          <a:solidFill>
                            <a:srgbClr val="000000"/>
                          </a:solidFill>
                          <a:effectLst/>
                        </a:rPr>
                        <a:t>feedback</a:t>
                      </a:r>
                      <a:r>
                        <a:rPr lang="en-IN" sz="1100" baseline="0" dirty="0" smtClean="0">
                          <a:solidFill>
                            <a:srgbClr val="000000"/>
                          </a:solidFill>
                          <a:effectLst/>
                        </a:rPr>
                        <a:t> </a:t>
                      </a:r>
                      <a:r>
                        <a:rPr lang="en-US" sz="1100" dirty="0" smtClean="0">
                          <a:solidFill>
                            <a:srgbClr val="000000"/>
                          </a:solidFill>
                          <a:effectLst/>
                        </a:rPr>
                        <a:t>to </a:t>
                      </a:r>
                      <a:r>
                        <a:rPr lang="en-US" sz="1100" dirty="0">
                          <a:solidFill>
                            <a:srgbClr val="000000"/>
                          </a:solidFill>
                          <a:effectLst/>
                        </a:rPr>
                        <a:t>improve the </a:t>
                      </a:r>
                      <a:r>
                        <a:rPr lang="en-US" sz="1100" dirty="0" smtClean="0">
                          <a:solidFill>
                            <a:srgbClr val="000000"/>
                          </a:solidFill>
                          <a:effectLst/>
                        </a:rPr>
                        <a:t>performance</a:t>
                      </a:r>
                      <a:r>
                        <a:rPr lang="en-IN" sz="1100" baseline="0" dirty="0" smtClean="0">
                          <a:solidFill>
                            <a:srgbClr val="000000"/>
                          </a:solidFill>
                          <a:effectLst/>
                        </a:rPr>
                        <a:t> </a:t>
                      </a:r>
                      <a:r>
                        <a:rPr lang="en-US" sz="1100" dirty="0" smtClean="0">
                          <a:solidFill>
                            <a:srgbClr val="000000"/>
                          </a:solidFill>
                          <a:effectLst/>
                        </a:rPr>
                        <a:t>Of </a:t>
                      </a:r>
                      <a:r>
                        <a:rPr lang="en-US" sz="1100" dirty="0">
                          <a:solidFill>
                            <a:srgbClr val="000000"/>
                          </a:solidFill>
                          <a:effectLst/>
                        </a:rPr>
                        <a:t>your website. </a:t>
                      </a:r>
                      <a:r>
                        <a:rPr lang="en-US" sz="1100" dirty="0" smtClean="0">
                          <a:solidFill>
                            <a:srgbClr val="000000"/>
                          </a:solidFill>
                          <a:effectLst/>
                        </a:rPr>
                        <a:t>It</a:t>
                      </a:r>
                      <a:r>
                        <a:rPr lang="en-US" sz="1100" baseline="0" dirty="0" smtClean="0">
                          <a:solidFill>
                            <a:srgbClr val="000000"/>
                          </a:solidFill>
                          <a:effectLst/>
                        </a:rPr>
                        <a:t> </a:t>
                      </a:r>
                      <a:r>
                        <a:rPr lang="en-US" sz="1100" dirty="0" smtClean="0">
                          <a:solidFill>
                            <a:srgbClr val="000000"/>
                          </a:solidFill>
                          <a:effectLst/>
                        </a:rPr>
                        <a:t>makes a</a:t>
                      </a:r>
                      <a:r>
                        <a:rPr lang="en-IN" sz="1100" baseline="0" dirty="0" smtClean="0">
                          <a:solidFill>
                            <a:srgbClr val="000000"/>
                          </a:solidFill>
                          <a:effectLst/>
                        </a:rPr>
                        <a:t> </a:t>
                      </a:r>
                      <a:r>
                        <a:rPr lang="en-US" sz="1100" dirty="0" smtClean="0">
                          <a:solidFill>
                            <a:srgbClr val="000000"/>
                          </a:solidFill>
                          <a:effectLst/>
                        </a:rPr>
                        <a:t>website </a:t>
                      </a:r>
                      <a:r>
                        <a:rPr lang="en-US" sz="1100" dirty="0">
                          <a:solidFill>
                            <a:srgbClr val="000000"/>
                          </a:solidFill>
                          <a:effectLst/>
                        </a:rPr>
                        <a:t>perform the best </a:t>
                      </a:r>
                      <a:r>
                        <a:rPr lang="en-US" sz="1100" dirty="0" smtClean="0">
                          <a:solidFill>
                            <a:srgbClr val="000000"/>
                          </a:solidFill>
                          <a:effectLst/>
                        </a:rPr>
                        <a:t>in</a:t>
                      </a:r>
                      <a:r>
                        <a:rPr lang="en-IN" sz="1100" baseline="0" dirty="0" smtClean="0">
                          <a:solidFill>
                            <a:srgbClr val="000000"/>
                          </a:solidFill>
                          <a:effectLst/>
                        </a:rPr>
                        <a:t> </a:t>
                      </a:r>
                      <a:r>
                        <a:rPr lang="en-US" sz="1100" dirty="0" smtClean="0">
                          <a:solidFill>
                            <a:srgbClr val="000000"/>
                          </a:solidFill>
                          <a:effectLst/>
                        </a:rPr>
                        <a:t>Every </a:t>
                      </a:r>
                      <a:r>
                        <a:rPr lang="en-US" sz="1100" dirty="0">
                          <a:solidFill>
                            <a:srgbClr val="000000"/>
                          </a:solidFill>
                          <a:effectLst/>
                        </a:rPr>
                        <a:t>way.</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rgbClr val="000000"/>
                          </a:solidFill>
                          <a:effectLst/>
                        </a:rPr>
                        <a:t>Not Found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1100" baseline="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 Good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solidFill>
                            <a:srgbClr val="000000"/>
                          </a:solidFill>
                          <a:effectLst/>
                        </a:rPr>
                        <a:t>Build performance-based Landing </a:t>
                      </a:r>
                      <a:r>
                        <a:rPr lang="en-US" sz="1100" dirty="0" smtClean="0">
                          <a:solidFill>
                            <a:srgbClr val="000000"/>
                          </a:solidFill>
                          <a:effectLst/>
                        </a:rPr>
                        <a:t>Pages.</a:t>
                      </a:r>
                      <a:r>
                        <a:rPr lang="en-IN" sz="1100" baseline="0" dirty="0" smtClean="0">
                          <a:solidFill>
                            <a:srgbClr val="000000"/>
                          </a:solidFill>
                          <a:effectLst/>
                        </a:rPr>
                        <a:t> </a:t>
                      </a:r>
                      <a:r>
                        <a:rPr lang="en-US" sz="1100" dirty="0" smtClean="0">
                          <a:solidFill>
                            <a:srgbClr val="000000"/>
                          </a:solidFill>
                          <a:effectLst/>
                        </a:rPr>
                        <a:t>Call </a:t>
                      </a:r>
                      <a:r>
                        <a:rPr lang="en-US" sz="1100" dirty="0">
                          <a:solidFill>
                            <a:srgbClr val="000000"/>
                          </a:solidFill>
                          <a:effectLst/>
                        </a:rPr>
                        <a:t>our team to know how to reduce bounce rate and increase conversion.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17" name="Rectangle 16"/>
          <p:cNvSpPr/>
          <p:nvPr/>
        </p:nvSpPr>
        <p:spPr>
          <a:xfrm>
            <a:off x="1026975" y="5228328"/>
            <a:ext cx="9287934" cy="478849"/>
          </a:xfrm>
          <a:prstGeom prst="rect">
            <a:avLst/>
          </a:prstGeom>
        </p:spPr>
        <p:txBody>
          <a:bodyPr wrap="square">
            <a:spAutoFit/>
          </a:bodyPr>
          <a:lstStyle/>
          <a:p>
            <a:pPr>
              <a:lnSpc>
                <a:spcPct val="107000"/>
              </a:lnSpc>
              <a:spcAft>
                <a:spcPts val="800"/>
              </a:spcAft>
            </a:pPr>
            <a:r>
              <a:rPr lang="en-US" sz="1200" b="1" dirty="0" smtClean="0">
                <a:solidFill>
                  <a:srgbClr val="3B3838"/>
                </a:solidFill>
                <a:effectLst/>
                <a:latin typeface="Calibri" panose="020F0502020204030204" pitchFamily="34" charset="0"/>
                <a:ea typeface="Calibri" panose="020F0502020204030204" pitchFamily="34" charset="0"/>
                <a:cs typeface="Times New Roman" panose="02020603050405020304" pitchFamily="18" charset="0"/>
              </a:rPr>
              <a:t>Deliverable:</a:t>
            </a:r>
            <a:r>
              <a:rPr lang="en-US" sz="1200" dirty="0" smtClean="0">
                <a:solidFill>
                  <a:srgbClr val="3B3838"/>
                </a:solidFill>
                <a:effectLst/>
                <a:latin typeface="Calibri" panose="020F0502020204030204" pitchFamily="34" charset="0"/>
                <a:ea typeface="Calibri" panose="020F0502020204030204" pitchFamily="34" charset="0"/>
                <a:cs typeface="Times New Roman" panose="02020603050405020304" pitchFamily="18" charset="0"/>
              </a:rPr>
              <a:t> Rate of conversion will improve by enhancing usability, reducing bounce rate, optimizing your conversion funnel, speeding up page load and improving your Call to action (CTA).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p:cNvPicPr/>
          <p:nvPr/>
        </p:nvPicPr>
        <p:blipFill>
          <a:blip r:embed="rId4" cstate="print">
            <a:extLst>
              <a:ext uri="{28A0092B-C50C-407E-A947-70E740481C1C}">
                <a14:useLocalDpi xmlns:a14="http://schemas.microsoft.com/office/drawing/2010/main" val="0"/>
              </a:ext>
            </a:extLst>
          </a:blip>
          <a:stretch>
            <a:fillRect/>
          </a:stretch>
        </p:blipFill>
        <p:spPr>
          <a:xfrm>
            <a:off x="4168068" y="5698098"/>
            <a:ext cx="1901186" cy="11108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3" name="Picture 2"/>
          <p:cNvPicPr>
            <a:picLocks noChangeAspect="1"/>
          </p:cNvPicPr>
          <p:nvPr/>
        </p:nvPicPr>
        <p:blipFill>
          <a:blip r:embed="rId6"/>
          <a:stretch>
            <a:fillRect/>
          </a:stretch>
        </p:blipFill>
        <p:spPr>
          <a:xfrm>
            <a:off x="1385049" y="1426189"/>
            <a:ext cx="8095128" cy="1236756"/>
          </a:xfrm>
          <a:prstGeom prst="rect">
            <a:avLst/>
          </a:prstGeom>
        </p:spPr>
      </p:pic>
    </p:spTree>
    <p:extLst>
      <p:ext uri="{BB962C8B-B14F-4D97-AF65-F5344CB8AC3E}">
        <p14:creationId xmlns:p14="http://schemas.microsoft.com/office/powerpoint/2010/main" val="48614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16</a:t>
            </a:fld>
            <a:endParaRPr lang="en-IN" dirty="0">
              <a:solidFill>
                <a:schemeClr val="bg2"/>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888005128"/>
              </p:ext>
            </p:extLst>
          </p:nvPr>
        </p:nvGraphicFramePr>
        <p:xfrm>
          <a:off x="1382487" y="2676139"/>
          <a:ext cx="8588827" cy="1296122"/>
        </p:xfrm>
        <a:graphic>
          <a:graphicData uri="http://schemas.openxmlformats.org/drawingml/2006/table">
            <a:tbl>
              <a:tblPr firstRow="1" firstCol="1" bandRow="1">
                <a:tableStyleId>{5C22544A-7EE6-4342-B048-85BDC9FD1C3A}</a:tableStyleId>
              </a:tblPr>
              <a:tblGrid>
                <a:gridCol w="3213568"/>
                <a:gridCol w="1132433"/>
                <a:gridCol w="1460491"/>
                <a:gridCol w="2782335"/>
              </a:tblGrid>
              <a:tr h="649955">
                <a:tc>
                  <a:txBody>
                    <a:bodyPr/>
                    <a:lstStyle/>
                    <a:p>
                      <a:pPr algn="ctr">
                        <a:lnSpc>
                          <a:spcPct val="107000"/>
                        </a:lnSpc>
                        <a:spcAft>
                          <a:spcPts val="800"/>
                        </a:spcAft>
                      </a:pPr>
                      <a:endParaRPr lang="en-US" sz="1100" dirty="0">
                        <a:solidFill>
                          <a:srgbClr val="000000"/>
                        </a:solidFill>
                        <a:effectLst/>
                      </a:endParaRPr>
                    </a:p>
                    <a:p>
                      <a:pPr algn="ctr">
                        <a:lnSpc>
                          <a:spcPct val="107000"/>
                        </a:lnSpc>
                        <a:spcAft>
                          <a:spcPts val="800"/>
                        </a:spcAft>
                      </a:pPr>
                      <a:endParaRPr lang="en-US" sz="1100" dirty="0">
                        <a:solidFill>
                          <a:srgbClr val="000000"/>
                        </a:solidFill>
                        <a:effectLst/>
                      </a:endParaRPr>
                    </a:p>
                    <a:p>
                      <a:pPr algn="ctr">
                        <a:lnSpc>
                          <a:spcPct val="107000"/>
                        </a:lnSpc>
                        <a:spcAft>
                          <a:spcPts val="800"/>
                        </a:spcAft>
                      </a:pPr>
                      <a:endParaRPr lang="en-US" sz="1100" dirty="0">
                        <a:solidFill>
                          <a:srgbClr val="000000"/>
                        </a:solidFill>
                        <a:effectLst/>
                      </a:endParaRPr>
                    </a:p>
                  </a:txBody>
                  <a:tcPr marL="0" marR="0" marT="0" marB="0" anchor="ctr"/>
                </a:tc>
                <a:tc>
                  <a:txBody>
                    <a:bodyPr/>
                    <a:lstStyle/>
                    <a:p>
                      <a:pPr algn="ctr">
                        <a:lnSpc>
                          <a:spcPct val="107000"/>
                        </a:lnSpc>
                        <a:spcAft>
                          <a:spcPts val="800"/>
                        </a:spcAft>
                      </a:pPr>
                      <a:r>
                        <a:rPr lang="en-US" sz="1100" dirty="0">
                          <a:solidFill>
                            <a:srgbClr val="000000"/>
                          </a:solidFill>
                          <a:effectLst/>
                        </a:rPr>
                        <a:t>VALUE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solidFill>
                            <a:srgbClr val="000000"/>
                          </a:solidFill>
                          <a:effectLst/>
                        </a:rPr>
                        <a:t>YOUR SITE SCORE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ACTION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554759">
                <a:tc>
                  <a:txBody>
                    <a:bodyPr/>
                    <a:lstStyle/>
                    <a:p>
                      <a:pPr algn="ctr">
                        <a:lnSpc>
                          <a:spcPct val="107000"/>
                        </a:lnSpc>
                        <a:spcAft>
                          <a:spcPts val="800"/>
                        </a:spcAft>
                      </a:pPr>
                      <a:r>
                        <a:rPr lang="en-US" sz="1100" dirty="0">
                          <a:solidFill>
                            <a:srgbClr val="000000"/>
                          </a:solidFill>
                          <a:effectLst/>
                        </a:rPr>
                        <a:t>Email marketing </a:t>
                      </a:r>
                      <a:r>
                        <a:rPr lang="en-US" sz="1100" dirty="0" smtClean="0">
                          <a:solidFill>
                            <a:srgbClr val="000000"/>
                          </a:solidFill>
                          <a:effectLst/>
                        </a:rPr>
                        <a:t>maximizes</a:t>
                      </a:r>
                      <a:r>
                        <a:rPr lang="en-IN" sz="1100" baseline="0" dirty="0" smtClean="0">
                          <a:solidFill>
                            <a:srgbClr val="000000"/>
                          </a:solidFill>
                          <a:effectLst/>
                        </a:rPr>
                        <a:t> </a:t>
                      </a:r>
                      <a:r>
                        <a:rPr lang="en-US" sz="1100" dirty="0" smtClean="0">
                          <a:solidFill>
                            <a:srgbClr val="000000"/>
                          </a:solidFill>
                          <a:effectLst/>
                        </a:rPr>
                        <a:t>return </a:t>
                      </a:r>
                      <a:r>
                        <a:rPr lang="en-US" sz="1100" dirty="0">
                          <a:solidFill>
                            <a:srgbClr val="000000"/>
                          </a:solidFill>
                          <a:effectLst/>
                        </a:rPr>
                        <a:t>on investment (ROI</a:t>
                      </a:r>
                      <a:r>
                        <a:rPr lang="en-US" sz="1100" dirty="0" smtClean="0">
                          <a:solidFill>
                            <a:srgbClr val="000000"/>
                          </a:solidFill>
                          <a:effectLst/>
                        </a:rPr>
                        <a:t>),</a:t>
                      </a:r>
                      <a:r>
                        <a:rPr lang="en-IN" sz="1100" baseline="0" dirty="0" smtClean="0">
                          <a:solidFill>
                            <a:srgbClr val="000000"/>
                          </a:solidFill>
                          <a:effectLst/>
                        </a:rPr>
                        <a:t> </a:t>
                      </a:r>
                      <a:r>
                        <a:rPr lang="en-US" sz="1100" dirty="0" smtClean="0">
                          <a:solidFill>
                            <a:srgbClr val="000000"/>
                          </a:solidFill>
                          <a:effectLst/>
                        </a:rPr>
                        <a:t>and </a:t>
                      </a:r>
                      <a:r>
                        <a:rPr lang="en-US" sz="1100" dirty="0">
                          <a:solidFill>
                            <a:srgbClr val="000000"/>
                          </a:solidFill>
                          <a:effectLst/>
                        </a:rPr>
                        <a:t>aims to target </a:t>
                      </a:r>
                      <a:r>
                        <a:rPr lang="en-US" sz="1100" dirty="0" smtClean="0">
                          <a:solidFill>
                            <a:srgbClr val="000000"/>
                          </a:solidFill>
                          <a:effectLst/>
                        </a:rPr>
                        <a:t>core</a:t>
                      </a:r>
                      <a:r>
                        <a:rPr lang="en-IN" sz="1100" baseline="0" dirty="0" smtClean="0">
                          <a:solidFill>
                            <a:srgbClr val="000000"/>
                          </a:solidFill>
                          <a:effectLst/>
                        </a:rPr>
                        <a:t> </a:t>
                      </a:r>
                      <a:r>
                        <a:rPr lang="en-US" sz="1100" dirty="0" smtClean="0">
                          <a:solidFill>
                            <a:srgbClr val="000000"/>
                          </a:solidFill>
                          <a:effectLst/>
                        </a:rPr>
                        <a:t>Audience</a:t>
                      </a:r>
                      <a:r>
                        <a:rPr lang="en-US" sz="1100" dirty="0">
                          <a:solidFill>
                            <a:srgbClr val="000000"/>
                          </a:solidFill>
                          <a:effectLst/>
                        </a:rPr>
                        <a:t>. It </a:t>
                      </a:r>
                      <a:r>
                        <a:rPr lang="en-US" sz="1100" dirty="0" smtClean="0">
                          <a:solidFill>
                            <a:srgbClr val="000000"/>
                          </a:solidFill>
                          <a:effectLst/>
                        </a:rPr>
                        <a:t>enhances</a:t>
                      </a:r>
                      <a:r>
                        <a:rPr lang="en-IN" sz="1100" baseline="0" dirty="0" smtClean="0">
                          <a:solidFill>
                            <a:srgbClr val="000000"/>
                          </a:solidFill>
                          <a:effectLst/>
                        </a:rPr>
                        <a:t> </a:t>
                      </a:r>
                      <a:r>
                        <a:rPr lang="en-US" sz="1100" dirty="0" smtClean="0">
                          <a:solidFill>
                            <a:srgbClr val="000000"/>
                          </a:solidFill>
                          <a:effectLst/>
                        </a:rPr>
                        <a:t>engagement </a:t>
                      </a:r>
                      <a:r>
                        <a:rPr lang="en-US" sz="1100" dirty="0">
                          <a:solidFill>
                            <a:srgbClr val="000000"/>
                          </a:solidFill>
                          <a:effectLst/>
                        </a:rPr>
                        <a:t>and reach of </a:t>
                      </a:r>
                      <a:r>
                        <a:rPr lang="en-US" sz="1100" dirty="0" smtClean="0">
                          <a:solidFill>
                            <a:srgbClr val="000000"/>
                          </a:solidFill>
                          <a:effectLst/>
                        </a:rPr>
                        <a:t>a</a:t>
                      </a:r>
                      <a:r>
                        <a:rPr lang="en-IN" sz="1100" baseline="0" dirty="0" smtClean="0">
                          <a:solidFill>
                            <a:srgbClr val="000000"/>
                          </a:solidFill>
                          <a:effectLst/>
                        </a:rPr>
                        <a:t> </a:t>
                      </a:r>
                      <a:r>
                        <a:rPr lang="en-US" sz="1100" dirty="0" smtClean="0">
                          <a:solidFill>
                            <a:srgbClr val="000000"/>
                          </a:solidFill>
                          <a:effectLst/>
                        </a:rPr>
                        <a:t>Brand/service</a:t>
                      </a:r>
                      <a:r>
                        <a:rPr lang="en-US" sz="1100" dirty="0">
                          <a:solidFill>
                            <a:srgbClr val="000000"/>
                          </a:solidFill>
                          <a:effectLst/>
                        </a:rPr>
                        <a: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rgbClr val="000000"/>
                          </a:solidFill>
                          <a:effectLst/>
                        </a:rPr>
                        <a:t>Not Found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rgbClr val="000000"/>
                          </a:solidFill>
                          <a:effectLst/>
                        </a:rPr>
                        <a:t>Not Good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solidFill>
                            <a:srgbClr val="000000"/>
                          </a:solidFill>
                          <a:effectLst/>
                        </a:rPr>
                        <a:t>Implement an efficient </a:t>
                      </a:r>
                      <a:r>
                        <a:rPr lang="en-US" sz="1100" dirty="0" smtClean="0">
                          <a:solidFill>
                            <a:srgbClr val="000000"/>
                          </a:solidFill>
                          <a:effectLst/>
                        </a:rPr>
                        <a:t>email</a:t>
                      </a:r>
                      <a:r>
                        <a:rPr lang="en-IN" sz="1100" baseline="0" dirty="0" smtClean="0">
                          <a:solidFill>
                            <a:srgbClr val="000000"/>
                          </a:solidFill>
                          <a:effectLst/>
                        </a:rPr>
                        <a:t> </a:t>
                      </a:r>
                      <a:r>
                        <a:rPr lang="en-US" sz="1100" dirty="0" smtClean="0">
                          <a:solidFill>
                            <a:srgbClr val="000000"/>
                          </a:solidFill>
                          <a:effectLst/>
                        </a:rPr>
                        <a:t>Marketing strategy.</a:t>
                      </a:r>
                      <a:r>
                        <a:rPr lang="en-IN" sz="1100" baseline="0" dirty="0" smtClean="0">
                          <a:solidFill>
                            <a:srgbClr val="000000"/>
                          </a:solidFill>
                          <a:effectLst/>
                        </a:rPr>
                        <a:t> </a:t>
                      </a:r>
                      <a:r>
                        <a:rPr lang="en-US" sz="1100" dirty="0" smtClean="0">
                          <a:solidFill>
                            <a:srgbClr val="000000"/>
                          </a:solidFill>
                          <a:effectLst/>
                        </a:rPr>
                        <a:t>Talk </a:t>
                      </a:r>
                      <a:r>
                        <a:rPr lang="en-US" sz="1100" dirty="0">
                          <a:solidFill>
                            <a:srgbClr val="000000"/>
                          </a:solidFill>
                          <a:effectLst/>
                        </a:rPr>
                        <a:t>to our expert for </a:t>
                      </a:r>
                      <a:r>
                        <a:rPr lang="en-US" sz="1100" dirty="0" smtClean="0">
                          <a:solidFill>
                            <a:srgbClr val="000000"/>
                          </a:solidFill>
                          <a:effectLst/>
                        </a:rPr>
                        <a:t>more</a:t>
                      </a:r>
                      <a:r>
                        <a:rPr lang="en-IN" sz="1100" baseline="0" dirty="0" smtClean="0">
                          <a:solidFill>
                            <a:srgbClr val="000000"/>
                          </a:solidFill>
                          <a:effectLst/>
                        </a:rPr>
                        <a:t> </a:t>
                      </a:r>
                      <a:r>
                        <a:rPr lang="en-US" sz="1100" dirty="0" smtClean="0">
                          <a:solidFill>
                            <a:srgbClr val="000000"/>
                          </a:solidFill>
                          <a:effectLst/>
                        </a:rPr>
                        <a:t>Information</a:t>
                      </a:r>
                      <a:r>
                        <a:rPr lang="en-US" sz="1100" dirty="0">
                          <a:solidFill>
                            <a:srgbClr val="000000"/>
                          </a:solidFill>
                          <a:effectLst/>
                        </a:rPr>
                        <a: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11" name="Rectangle 3"/>
          <p:cNvSpPr>
            <a:spLocks noChangeArrowheads="1"/>
          </p:cNvSpPr>
          <p:nvPr/>
        </p:nvSpPr>
        <p:spPr bwMode="auto">
          <a:xfrm>
            <a:off x="802951" y="725525"/>
            <a:ext cx="6842771" cy="48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pPr>
            <a:r>
              <a:rPr kumimoji="0" lang="en-US" altLang="en-US" sz="2400" b="1" i="0" u="sng" strike="noStrike" cap="none" normalizeH="0" baseline="0" dirty="0" smtClean="0">
                <a:ln>
                  <a:noFill/>
                </a:ln>
                <a:solidFill>
                  <a:srgbClr val="C45911"/>
                </a:solidFill>
                <a:effectLst/>
                <a:latin typeface="Calibri" panose="020F0502020204030204" pitchFamily="34" charset="0"/>
                <a:ea typeface="Arial" panose="020B0604020202020204" pitchFamily="34" charset="0"/>
                <a:cs typeface="Arial" panose="020B0604020202020204" pitchFamily="34" charset="0"/>
              </a:rPr>
              <a:t>Email Marketing - </a:t>
            </a:r>
            <a:r>
              <a:rPr lang="en-US" sz="24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https://bigdogginvestments.com/</a:t>
            </a:r>
            <a:endParaRPr kumimoji="0" lang="en-US" altLang="en-US" sz="1100" b="0" i="0" u="none" strike="noStrike" cap="none" normalizeH="0" baseline="0" dirty="0" smtClean="0">
              <a:ln>
                <a:noFill/>
              </a:ln>
              <a:solidFill>
                <a:srgbClr val="324454"/>
              </a:solidFill>
              <a:effectLst/>
              <a:latin typeface="Calibri" panose="020F0502020204030204" pitchFamily="34" charset="0"/>
              <a:ea typeface="Arial" panose="020B0604020202020204" pitchFamily="34" charset="0"/>
              <a:cs typeface="Calibri" panose="020F0502020204030204" pitchFamily="34" charset="0"/>
            </a:endParaRPr>
          </a:p>
        </p:txBody>
      </p:sp>
      <p:sp>
        <p:nvSpPr>
          <p:cNvPr id="13" name="Rectangle 12"/>
          <p:cNvSpPr/>
          <p:nvPr/>
        </p:nvSpPr>
        <p:spPr>
          <a:xfrm>
            <a:off x="829845" y="1351173"/>
            <a:ext cx="9536402" cy="1754326"/>
          </a:xfrm>
          <a:prstGeom prst="rect">
            <a:avLst/>
          </a:prstGeom>
        </p:spPr>
        <p:txBody>
          <a:bodyPr wrap="square">
            <a:spAutoFit/>
          </a:bodyPr>
          <a:lstStyle/>
          <a:p>
            <a:pPr lvl="0" defTabSz="914400" eaLnBrk="0" fontAlgn="base" hangingPunct="0">
              <a:spcBef>
                <a:spcPct val="0"/>
              </a:spcBef>
              <a:spcAft>
                <a:spcPct val="0"/>
              </a:spcAft>
            </a:pPr>
            <a:r>
              <a:rPr kumimoji="0" lang="en-US" altLang="en-US" sz="1200" b="0" i="0" u="none" strike="noStrike" cap="none" normalizeH="0" baseline="0" dirty="0" smtClean="0">
                <a:ln>
                  <a:noFill/>
                </a:ln>
                <a:solidFill>
                  <a:srgbClr val="324454"/>
                </a:solidFill>
                <a:effectLst/>
                <a:ea typeface="Arial" panose="020B0604020202020204" pitchFamily="34" charset="0"/>
                <a:cs typeface="Calibri" panose="020F0502020204030204" pitchFamily="34" charset="0"/>
              </a:rPr>
              <a:t>Your website has not</a:t>
            </a:r>
            <a:r>
              <a:rPr lang="en-US" altLang="en-US" sz="1200" dirty="0" smtClean="0">
                <a:solidFill>
                  <a:srgbClr val="324454"/>
                </a:solidFill>
                <a:ea typeface="Arial" panose="020B0604020202020204" pitchFamily="34" charset="0"/>
                <a:cs typeface="Calibri" panose="020F0502020204030204" pitchFamily="34" charset="0"/>
              </a:rPr>
              <a:t> </a:t>
            </a:r>
            <a:r>
              <a:rPr kumimoji="0" lang="en-US" altLang="en-US" sz="1200" b="0" i="0" u="none" strike="noStrike" cap="none" normalizeH="0" baseline="0" dirty="0" smtClean="0">
                <a:ln>
                  <a:noFill/>
                </a:ln>
                <a:solidFill>
                  <a:srgbClr val="324454"/>
                </a:solidFill>
                <a:effectLst/>
                <a:ea typeface="Arial" panose="020B0604020202020204" pitchFamily="34" charset="0"/>
                <a:cs typeface="Calibri" panose="020F0502020204030204" pitchFamily="34" charset="0"/>
              </a:rPr>
              <a:t>‘</a:t>
            </a:r>
            <a:r>
              <a:rPr kumimoji="0" lang="en-US" altLang="en-US" sz="1200" b="1" i="0" u="none" strike="noStrike" cap="none" normalizeH="0" baseline="0" dirty="0" smtClean="0">
                <a:ln>
                  <a:noFill/>
                </a:ln>
                <a:solidFill>
                  <a:srgbClr val="324454"/>
                </a:solidFill>
                <a:effectLst/>
                <a:ea typeface="Arial" panose="020B0604020202020204" pitchFamily="34" charset="0"/>
                <a:cs typeface="Calibri" panose="020F0502020204030204" pitchFamily="34" charset="0"/>
              </a:rPr>
              <a:t>Subscribe</a:t>
            </a:r>
            <a:r>
              <a:rPr kumimoji="0" lang="en-US" altLang="en-US" sz="1200" b="0" i="0" u="none" strike="noStrike" cap="none" normalizeH="0" baseline="0" dirty="0" smtClean="0">
                <a:ln>
                  <a:noFill/>
                </a:ln>
                <a:solidFill>
                  <a:srgbClr val="324454"/>
                </a:solidFill>
                <a:effectLst/>
                <a:ea typeface="Arial" panose="020B0604020202020204" pitchFamily="34" charset="0"/>
                <a:cs typeface="Calibri" panose="020F0502020204030204" pitchFamily="34" charset="0"/>
              </a:rPr>
              <a:t>' button; it is not good because it is an important tool for successful email marketing. It enhances engagement and reach of a brand/service.</a:t>
            </a:r>
            <a:r>
              <a:rPr kumimoji="0" lang="en-US" altLang="en-US" sz="1200" b="0" i="0" u="none" strike="noStrike" cap="none" normalizeH="0" baseline="0" dirty="0" smtClean="0">
                <a:ln>
                  <a:noFill/>
                </a:ln>
                <a:solidFill>
                  <a:schemeClr val="tx1"/>
                </a:solidFill>
                <a:effectLst/>
              </a:rPr>
              <a:t> </a:t>
            </a:r>
          </a:p>
          <a:p>
            <a:pPr lvl="0" defTabSz="914400" eaLnBrk="0" fontAlgn="base" hangingPunct="0">
              <a:spcBef>
                <a:spcPct val="0"/>
              </a:spcBef>
              <a:spcAft>
                <a:spcPct val="0"/>
              </a:spcAft>
            </a:pPr>
            <a:endParaRPr kumimoji="0" lang="en-US" altLang="en-US" sz="1200" b="0" i="0" u="none" strike="noStrike" cap="none" normalizeH="0" baseline="0" dirty="0" smtClean="0">
              <a:ln>
                <a:noFill/>
              </a:ln>
              <a:solidFill>
                <a:schemeClr val="tx1"/>
              </a:solidFill>
              <a:effectLst/>
            </a:endParaRPr>
          </a:p>
          <a:p>
            <a:pPr lvl="0" defTabSz="914400" eaLnBrk="0" fontAlgn="base" hangingPunct="0">
              <a:spcBef>
                <a:spcPct val="0"/>
              </a:spcBef>
              <a:spcAft>
                <a:spcPct val="0"/>
              </a:spcAft>
            </a:pPr>
            <a:endParaRPr kumimoji="0" lang="en-US" altLang="en-US" sz="1200" b="0" i="0" u="none" strike="noStrike" cap="none" normalizeH="0" baseline="0" dirty="0" smtClean="0">
              <a:ln>
                <a:noFill/>
              </a:ln>
              <a:solidFill>
                <a:schemeClr val="tx1"/>
              </a:solidFill>
              <a:effectLst/>
            </a:endParaRPr>
          </a:p>
          <a:p>
            <a:pPr lvl="0" defTabSz="914400" eaLnBrk="0" fontAlgn="base" hangingPunct="0">
              <a:spcBef>
                <a:spcPct val="0"/>
              </a:spcBef>
              <a:spcAft>
                <a:spcPct val="0"/>
              </a:spcAft>
            </a:pPr>
            <a:endParaRPr kumimoji="0" lang="en-US" altLang="en-US" sz="1200" b="0" i="0" u="none" strike="noStrike" cap="none" normalizeH="0" baseline="0" dirty="0" smtClean="0">
              <a:ln>
                <a:noFill/>
              </a:ln>
              <a:solidFill>
                <a:schemeClr val="tx1"/>
              </a:solidFill>
              <a:effectLst/>
            </a:endParaRPr>
          </a:p>
          <a:p>
            <a:pPr lvl="0" defTabSz="914400" eaLnBrk="0" fontAlgn="base" hangingPunct="0">
              <a:spcBef>
                <a:spcPct val="0"/>
              </a:spcBef>
              <a:spcAft>
                <a:spcPct val="0"/>
              </a:spcAft>
            </a:pPr>
            <a:endParaRPr lang="en-US" altLang="en-US" sz="1200" dirty="0"/>
          </a:p>
          <a:p>
            <a:pPr lvl="0" defTabSz="914400" eaLnBrk="0" fontAlgn="base" hangingPunct="0">
              <a:spcBef>
                <a:spcPct val="0"/>
              </a:spcBef>
              <a:spcAft>
                <a:spcPct val="0"/>
              </a:spcAft>
            </a:pPr>
            <a:endParaRPr kumimoji="0" lang="en-US" altLang="en-US" sz="1200" b="0" i="0" u="none" strike="noStrike" cap="none" normalizeH="0" baseline="0" dirty="0" smtClean="0">
              <a:ln>
                <a:noFill/>
              </a:ln>
              <a:solidFill>
                <a:schemeClr val="tx1"/>
              </a:solidFill>
              <a:effectLst/>
            </a:endParaRPr>
          </a:p>
          <a:p>
            <a:pPr lvl="0" defTabSz="914400" eaLnBrk="0" fontAlgn="base" hangingPunct="0">
              <a:spcBef>
                <a:spcPct val="0"/>
              </a:spcBef>
              <a:spcAft>
                <a:spcPct val="0"/>
              </a:spcAft>
            </a:pPr>
            <a:endParaRPr lang="en-US" altLang="en-US" sz="1200" dirty="0"/>
          </a:p>
          <a:p>
            <a:pPr lvl="0" defTabSz="914400" eaLnBrk="0" fontAlgn="base" hangingPunct="0">
              <a:spcBef>
                <a:spcPct val="0"/>
              </a:spcBef>
              <a:spcAft>
                <a:spcPct val="0"/>
              </a:spcAft>
            </a:pPr>
            <a:endParaRPr kumimoji="0" lang="en-US" altLang="en-US" sz="1200" b="0" i="0" u="none" strike="noStrike" cap="none" normalizeH="0" baseline="0" dirty="0" smtClean="0">
              <a:ln>
                <a:noFill/>
              </a:ln>
              <a:solidFill>
                <a:schemeClr val="tx1"/>
              </a:solidFill>
              <a:effectLst/>
            </a:endParaRPr>
          </a:p>
        </p:txBody>
      </p:sp>
      <p:sp>
        <p:nvSpPr>
          <p:cNvPr id="14" name="Rectangle 13"/>
          <p:cNvSpPr/>
          <p:nvPr/>
        </p:nvSpPr>
        <p:spPr>
          <a:xfrm>
            <a:off x="829845" y="4033510"/>
            <a:ext cx="9141469" cy="2984278"/>
          </a:xfrm>
          <a:prstGeom prst="rect">
            <a:avLst/>
          </a:prstGeom>
        </p:spPr>
        <p:txBody>
          <a:bodyPr wrap="square">
            <a:spAutoFit/>
          </a:bodyPr>
          <a:lstStyle/>
          <a:p>
            <a:pPr>
              <a:lnSpc>
                <a:spcPct val="107000"/>
              </a:lnSpc>
              <a:spcAft>
                <a:spcPts val="800"/>
              </a:spcAft>
            </a:pPr>
            <a:endPar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endParaRPr>
          </a:p>
          <a:p>
            <a:pPr>
              <a:lnSpc>
                <a:spcPct val="107000"/>
              </a:lnSpc>
              <a:spcAft>
                <a:spcPts val="800"/>
              </a:spcAft>
            </a:pPr>
            <a:endPar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Deliverable:</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Our email marketing campaign will target your audience, create a compelling email, monitor results and boost your sales. We have 5 steps in our process:</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1. Discovery:</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We will have discovery session with you and understand business and discuss about exceptions, goal etc.</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2. Create: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We will design professional-looking emails and its content.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3. Grow the list: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We make it easy to grow your email list and manage contacts also will go social. We will extend your reach and build your business with powerful social media integration.</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4. Run: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We will run the campaign according to time zone. We will go for Split testing.</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5. Track: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We will track your success with real-time reporting that makes it easy to plan your next move.</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1200" dirty="0" smtClean="0">
                <a:effectLst/>
                <a:latin typeface="Calibri" panose="020F0502020204030204" pitchFamily="34" charset="0"/>
                <a:ea typeface="Calibri" panose="020F0502020204030204" pitchFamily="34" charset="0"/>
                <a:cs typeface="Times New Roman" panose="02020603050405020304" pitchFamily="18" charset="0"/>
              </a:rPr>
            </a:br>
            <a:endParaRPr lang="en-IN" sz="1200"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2688827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17</a:t>
            </a:fld>
            <a:endParaRPr lang="en-IN" dirty="0">
              <a:solidFill>
                <a:schemeClr val="bg2"/>
              </a:solidFill>
            </a:endParaRPr>
          </a:p>
        </p:txBody>
      </p:sp>
      <p:sp>
        <p:nvSpPr>
          <p:cNvPr id="3" name="Rectangle 2"/>
          <p:cNvSpPr/>
          <p:nvPr/>
        </p:nvSpPr>
        <p:spPr>
          <a:xfrm>
            <a:off x="1045535" y="1431394"/>
            <a:ext cx="9203933" cy="1323439"/>
          </a:xfrm>
          <a:prstGeom prst="rect">
            <a:avLst/>
          </a:prstGeom>
        </p:spPr>
        <p:txBody>
          <a:bodyPr wrap="square">
            <a:spAutoFit/>
          </a:bodyPr>
          <a:lstStyle/>
          <a:p>
            <a:r>
              <a:rPr lang="en-US" sz="1600" b="1" dirty="0">
                <a:solidFill>
                  <a:schemeClr val="accent2">
                    <a:lumMod val="75000"/>
                  </a:schemeClr>
                </a:solidFill>
              </a:rPr>
              <a:t>Use Live Chat: </a:t>
            </a:r>
            <a:endParaRPr lang="en-US" sz="1600" b="1" dirty="0" smtClean="0">
              <a:solidFill>
                <a:schemeClr val="accent2">
                  <a:lumMod val="75000"/>
                </a:schemeClr>
              </a:solidFill>
            </a:endParaRPr>
          </a:p>
          <a:p>
            <a:endParaRPr lang="en-IN" sz="1600" dirty="0">
              <a:solidFill>
                <a:schemeClr val="accent2">
                  <a:lumMod val="75000"/>
                </a:schemeClr>
              </a:solidFill>
            </a:endParaRPr>
          </a:p>
          <a:p>
            <a:r>
              <a:rPr lang="en-IN" sz="1600" dirty="0">
                <a:solidFill>
                  <a:srgbClr val="000000"/>
                </a:solidFill>
              </a:rPr>
              <a:t>For more quick responses and conversions use live chat. People love when brands respond quickly and they get the answer live instead of waiting for the email. This is the best way to convert visitor to a lead</a:t>
            </a:r>
            <a:r>
              <a:rPr lang="en-IN" sz="1600" dirty="0" smtClean="0">
                <a:solidFill>
                  <a:srgbClr val="000000"/>
                </a:solidFill>
              </a:rPr>
              <a:t>.</a:t>
            </a:r>
            <a:endParaRPr lang="en-IN" sz="1600" dirty="0">
              <a:solidFill>
                <a:srgbClr val="000000"/>
              </a:solidFill>
            </a:endParaRPr>
          </a:p>
          <a:p>
            <a:endParaRPr lang="en-IN" sz="1600" dirty="0">
              <a:solidFill>
                <a:schemeClr val="bg2"/>
              </a:solidFill>
            </a:endParaRPr>
          </a:p>
        </p:txBody>
      </p:sp>
      <p:sp>
        <p:nvSpPr>
          <p:cNvPr id="7" name="Rectangle 6"/>
          <p:cNvSpPr/>
          <p:nvPr/>
        </p:nvSpPr>
        <p:spPr>
          <a:xfrm>
            <a:off x="1045535" y="894321"/>
            <a:ext cx="1356525" cy="375552"/>
          </a:xfrm>
          <a:prstGeom prst="rect">
            <a:avLst/>
          </a:prstGeom>
        </p:spPr>
        <p:txBody>
          <a:bodyPr wrap="none">
            <a:spAutoFit/>
          </a:bodyPr>
          <a:lstStyle/>
          <a:p>
            <a:pPr>
              <a:lnSpc>
                <a:spcPct val="107000"/>
              </a:lnSpc>
              <a:spcAft>
                <a:spcPts val="800"/>
              </a:spcAft>
            </a:pPr>
            <a:r>
              <a:rPr lang="en-US" sz="18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Suggestion:-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1153302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18</a:t>
            </a:fld>
            <a:endParaRPr lang="en-IN" dirty="0">
              <a:solidFill>
                <a:schemeClr val="bg2"/>
              </a:solidFil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0009" y="3098315"/>
            <a:ext cx="5985368" cy="3145536"/>
          </a:xfrm>
          <a:prstGeom prst="rect">
            <a:avLst/>
          </a:prstGeom>
        </p:spPr>
      </p:pic>
      <p:sp>
        <p:nvSpPr>
          <p:cNvPr id="17" name="object 11"/>
          <p:cNvSpPr txBox="1"/>
          <p:nvPr/>
        </p:nvSpPr>
        <p:spPr>
          <a:xfrm>
            <a:off x="912405" y="1812936"/>
            <a:ext cx="9591591" cy="923330"/>
          </a:xfrm>
          <a:prstGeom prst="rect">
            <a:avLst/>
          </a:prstGeom>
        </p:spPr>
        <p:txBody>
          <a:bodyPr vert="horz" wrap="square" lIns="0" tIns="0" rIns="0" bIns="0" rtlCol="0">
            <a:spAutoFit/>
          </a:bodyPr>
          <a:lstStyle/>
          <a:p>
            <a:pPr marR="5080"/>
            <a:r>
              <a:rPr lang="en-US" sz="2000" spc="-5" dirty="0">
                <a:solidFill>
                  <a:srgbClr val="000000"/>
                </a:solidFill>
                <a:cs typeface="Georgia"/>
              </a:rPr>
              <a:t>Search engine optimization (SEO) is the process of affecting the online visibility of a website or a web page in a web search engine's unpaid results—often referred to as "natural", "organic", or "earned" results.</a:t>
            </a:r>
            <a:endParaRPr lang="en-US" sz="2400" i="1" dirty="0" smtClean="0">
              <a:solidFill>
                <a:srgbClr val="000000"/>
              </a:solidFill>
              <a:cs typeface="Times New Roman"/>
            </a:endParaRPr>
          </a:p>
        </p:txBody>
      </p:sp>
      <p:sp>
        <p:nvSpPr>
          <p:cNvPr id="18" name="Title 1"/>
          <p:cNvSpPr txBox="1">
            <a:spLocks/>
          </p:cNvSpPr>
          <p:nvPr/>
        </p:nvSpPr>
        <p:spPr>
          <a:xfrm>
            <a:off x="912405" y="931454"/>
            <a:ext cx="8778657" cy="37170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US" sz="4000" spc="-190" dirty="0" smtClean="0">
                <a:solidFill>
                  <a:schemeClr val="bg2"/>
                </a:solidFill>
                <a:latin typeface="+mn-lt"/>
                <a:cs typeface="Georgia"/>
              </a:rPr>
              <a:t>Search Engine Optimization</a:t>
            </a:r>
            <a:endParaRPr lang="en-US" spc="300" dirty="0" smtClean="0">
              <a:solidFill>
                <a:schemeClr val="bg2"/>
              </a:solidFill>
              <a:latin typeface="+mn-lt"/>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656899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19</a:t>
            </a:fld>
            <a:endParaRPr lang="en-IN" dirty="0">
              <a:solidFill>
                <a:schemeClr val="bg2"/>
              </a:solidFill>
            </a:endParaRPr>
          </a:p>
        </p:txBody>
      </p:sp>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211" y="2076488"/>
            <a:ext cx="7098776" cy="4461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 name="Rectangle 20"/>
          <p:cNvSpPr/>
          <p:nvPr/>
        </p:nvSpPr>
        <p:spPr>
          <a:xfrm>
            <a:off x="768347" y="1422467"/>
            <a:ext cx="7823200" cy="438149"/>
          </a:xfrm>
          <a:prstGeom prst="rect">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buFont typeface="Arial" panose="020B0604020202020204" pitchFamily="34" charset="0"/>
              <a:buNone/>
              <a:defRPr/>
            </a:pPr>
            <a:r>
              <a:rPr lang="en-US" altLang="en-US" sz="1300" b="1" dirty="0">
                <a:solidFill>
                  <a:schemeClr val="bg2"/>
                </a:solidFill>
                <a:latin typeface="Calibri" pitchFamily="34" charset="0"/>
                <a:ea typeface="SimSun" pitchFamily="2" charset="-122"/>
              </a:rPr>
              <a:t>KEYWORD IDENTIFICATION AND SEGMENTATION</a:t>
            </a:r>
            <a:endParaRPr lang="en-US" dirty="0">
              <a:solidFill>
                <a:schemeClr val="bg2"/>
              </a:solidFill>
              <a:ea typeface="SimSun" pitchFamily="2" charset="-122"/>
            </a:endParaRPr>
          </a:p>
        </p:txBody>
      </p:sp>
      <p:sp>
        <p:nvSpPr>
          <p:cNvPr id="22" name="Title 1"/>
          <p:cNvSpPr txBox="1">
            <a:spLocks/>
          </p:cNvSpPr>
          <p:nvPr/>
        </p:nvSpPr>
        <p:spPr>
          <a:xfrm>
            <a:off x="730378" y="625175"/>
            <a:ext cx="8778657" cy="37170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US" sz="4000" spc="-190" dirty="0" smtClean="0">
                <a:solidFill>
                  <a:schemeClr val="bg2"/>
                </a:solidFill>
                <a:latin typeface="+mn-lt"/>
                <a:cs typeface="Georgia"/>
              </a:rPr>
              <a:t>Keyword Targeting</a:t>
            </a:r>
            <a:endParaRPr lang="en-US" spc="300" dirty="0" smtClean="0">
              <a:solidFill>
                <a:schemeClr val="bg2"/>
              </a:solidFill>
              <a:latin typeface="+mn-lt"/>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383631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977" y="724520"/>
            <a:ext cx="9862716" cy="6181051"/>
          </a:xfrm>
          <a:prstGeom prst="rect">
            <a:avLst/>
          </a:prstGeom>
        </p:spPr>
        <p:txBody>
          <a:bodyPr wrap="square">
            <a:spAutoFit/>
          </a:bodyPr>
          <a:lstStyle/>
          <a:p>
            <a:pPr>
              <a:lnSpc>
                <a:spcPct val="107000"/>
              </a:lnSpc>
              <a:spcAft>
                <a:spcPts val="600"/>
              </a:spcAft>
            </a:pPr>
            <a:r>
              <a:rPr lang="en-US" sz="1800" b="1" u="sng"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Top Observations </a:t>
            </a:r>
            <a:r>
              <a:rPr lang="en-US" sz="1800" b="1" u="sng"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 </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600"/>
              </a:spcAft>
            </a:pP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The majority of the keywords related to </a:t>
            </a: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not rank well on Google. Prospective customers are not able to find your website so we need to address this challenge. Please refer to </a:t>
            </a:r>
            <a:r>
              <a:rPr lang="en-US" sz="1050" u="sng" dirty="0" smtClean="0">
                <a:solidFill>
                  <a:srgbClr val="265AFE"/>
                </a:solidFill>
                <a:latin typeface="Calibri" panose="020F0502020204030204" pitchFamily="34" charset="0"/>
                <a:ea typeface="Arial" panose="020B0604020202020204" pitchFamily="34" charset="0"/>
                <a:cs typeface="Times New Roman" panose="02020603050405020304" pitchFamily="18" charset="0"/>
              </a:rPr>
              <a:t>page 3</a:t>
            </a:r>
            <a:r>
              <a:rPr lang="en-US" sz="1050" dirty="0" smtClean="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for more details.</a:t>
            </a:r>
            <a:endParaRPr lang="en-IN" sz="1050" dirty="0" smtClean="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Clr>
                <a:srgbClr val="323E4F"/>
              </a:buClr>
              <a:buFont typeface="+mj-lt"/>
              <a:buAutoNum type="arabicPeriod"/>
            </a:pP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Your website </a:t>
            </a: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does not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fully comply with Google webmaster guidelines, Since the website is not in full compliance your prospective clients will not be able to find your website on the first page of Google. On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4,</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5,</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6,</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7</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and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8;</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you will find a technical explanation of what items need to be corrected.</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Page Speed Insight</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Image Alt and Title Tags</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W3C Validation Errors</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Google Analytics Set Up</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Google Search Console Setup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Robots.txt</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Sitemap.xml</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Standard URL Format</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W3C CSS Validation Errors</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Website Load Time</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Mobile Friendly</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buFont typeface="Arial" panose="020B0604020202020204" pitchFamily="34" charset="0"/>
              <a:buChar char="•"/>
            </a:pPr>
            <a:r>
              <a:rPr lang="en-US" sz="1050" dirty="0">
                <a:solidFill>
                  <a:srgbClr val="323E4F"/>
                </a:solidFill>
                <a:latin typeface="Calibri" panose="020F0502020204030204" pitchFamily="34" charset="0"/>
                <a:ea typeface="Calibri" panose="020F0502020204030204" pitchFamily="34" charset="0"/>
                <a:cs typeface="Times New Roman" panose="02020603050405020304" pitchFamily="18" charset="0"/>
              </a:rPr>
              <a:t>HTTPS SSL Certificate</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Clr>
                <a:srgbClr val="323E4F"/>
              </a:buClr>
              <a:buFont typeface="+mj-lt"/>
              <a:buAutoNum type="arabicPeriod"/>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There is not enough social media engagement, without social media engagement prospective customers are not aware of what your company has to offer. On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9</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we will discuss what steps need to be taken.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Clr>
                <a:srgbClr val="323E4F"/>
              </a:buClr>
              <a:buFont typeface="+mj-lt"/>
              <a:buAutoNum type="arabicPeriod"/>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The Meta elements in the website are present but may need to optimize as per requirement. This is having a negative impact on your search engine rankings on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10</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and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11</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we will explain the best way to deal with this issue.</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lnSpc>
                <a:spcPct val="107000"/>
              </a:lnSpc>
              <a:buClr>
                <a:srgbClr val="323E4F"/>
              </a:buClr>
              <a:buFont typeface="Arial" panose="020B0604020202020204" pitchFamily="34" charset="0"/>
              <a:buChar char="•"/>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Meta Tags</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lnSpc>
                <a:spcPct val="107000"/>
              </a:lnSpc>
              <a:buClr>
                <a:srgbClr val="323E4F"/>
              </a:buClr>
              <a:buFont typeface="Arial" panose="020B0604020202020204" pitchFamily="34" charset="0"/>
              <a:buChar char="•"/>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Text HTML Ratio</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00075" lvl="1" indent="-257175">
              <a:lnSpc>
                <a:spcPct val="107000"/>
              </a:lnSpc>
              <a:buClr>
                <a:srgbClr val="323E4F"/>
              </a:buClr>
              <a:buFont typeface="Arial" panose="020B0604020202020204" pitchFamily="34" charset="0"/>
              <a:buChar char="•"/>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Header Tags</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Clr>
                <a:srgbClr val="323E4F"/>
              </a:buClr>
              <a:buFont typeface="+mj-lt"/>
              <a:buAutoNum type="arabicPeriod"/>
            </a:pP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requires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more back-links, these back-links need to be from reputable and trusted websites, and on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12</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 we are going to explain in detail what steps must be taken.</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Clr>
                <a:srgbClr val="323E4F"/>
              </a:buClr>
              <a:buFont typeface="+mj-lt"/>
              <a:buAutoNum type="arabicPeriod"/>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Your competition has a distinct advantage over you however we can help you regain market share with our brand building strategies highlighted on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hlinkClick r:id="rId5"/>
              </a:rPr>
              <a:t>page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13</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Clr>
                <a:srgbClr val="323E4F"/>
              </a:buClr>
              <a:buFont typeface="+mj-lt"/>
              <a:buAutoNum type="arabicPeriod"/>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Your business profile is not appearing in some of the most prominent business listings. Please refer to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page14</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 we will explain what steps need to be taken to address this issue.</a:t>
            </a: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buClr>
                <a:srgbClr val="323E4F"/>
              </a:buClr>
              <a:buFont typeface="+mj-lt"/>
              <a:buAutoNum type="arabicPeriod"/>
            </a:pP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050" b="1"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is not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converting </a:t>
            </a:r>
            <a:r>
              <a:rPr lang="en-US" sz="105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enough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visitors. We can help you increase the number of conversations being generated; please look at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15</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for further clarification.</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Clr>
                <a:srgbClr val="323E4F"/>
              </a:buClr>
              <a:buFont typeface="+mj-lt"/>
              <a:buAutoNum type="arabicPeriod"/>
            </a:pP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Email marketing is one of the most effective ways to increase sales. By emailing current and prospective customers, you will maximize your online resources and profits. On </a:t>
            </a:r>
            <a:r>
              <a:rPr lang="en-US" sz="1050" u="sng" dirty="0">
                <a:solidFill>
                  <a:srgbClr val="265AFE"/>
                </a:solidFill>
                <a:latin typeface="Calibri" panose="020F0502020204030204" pitchFamily="34" charset="0"/>
                <a:ea typeface="Arial" panose="020B0604020202020204" pitchFamily="34" charset="0"/>
                <a:cs typeface="Times New Roman" panose="02020603050405020304" pitchFamily="18" charset="0"/>
              </a:rPr>
              <a:t>page 16</a:t>
            </a:r>
            <a:r>
              <a:rPr lang="en-US" sz="1050" dirty="0">
                <a:solidFill>
                  <a:srgbClr val="265AFE"/>
                </a:solidFill>
                <a:latin typeface="Calibri" panose="020F0502020204030204" pitchFamily="34" charset="0"/>
                <a:ea typeface="Arial" panose="020B0604020202020204" pitchFamily="34" charset="0"/>
                <a:cs typeface="Times New Roman" panose="02020603050405020304" pitchFamily="18" charset="0"/>
              </a:rPr>
              <a:t> </a:t>
            </a:r>
            <a:r>
              <a:rPr lang="en-US" sz="1050" dirty="0">
                <a:solidFill>
                  <a:srgbClr val="324454"/>
                </a:solidFill>
                <a:latin typeface="Calibri" panose="020F0502020204030204" pitchFamily="34" charset="0"/>
                <a:ea typeface="Arial" panose="020B0604020202020204" pitchFamily="34" charset="0"/>
                <a:cs typeface="Times New Roman" panose="02020603050405020304" pitchFamily="18" charset="0"/>
              </a:rPr>
              <a:t>we explain what steps need to be taken to address this challenge.</a:t>
            </a:r>
            <a:endParaRPr lang="en-IN"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Right Arrow 15"/>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17" name="Picture 16"/>
          <p:cNvPicPr/>
          <p:nvPr/>
        </p:nvPicPr>
        <p:blipFill>
          <a:blip r:embed="rId6"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8"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9"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2</a:t>
            </a:r>
            <a:endParaRPr lang="en-IN" dirty="0">
              <a:solidFill>
                <a:schemeClr val="bg2"/>
              </a:solidFill>
            </a:endParaRP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698636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20</a:t>
            </a:fld>
            <a:endParaRPr lang="en-IN" dirty="0">
              <a:solidFill>
                <a:schemeClr val="bg2"/>
              </a:solidFill>
            </a:endParaRPr>
          </a:p>
        </p:txBody>
      </p:sp>
      <p:graphicFrame>
        <p:nvGraphicFramePr>
          <p:cNvPr id="8" name="Table 7"/>
          <p:cNvGraphicFramePr/>
          <p:nvPr>
            <p:extLst>
              <p:ext uri="{D42A27DB-BD31-4B8C-83A1-F6EECF244321}">
                <p14:modId xmlns:p14="http://schemas.microsoft.com/office/powerpoint/2010/main" val="772656736"/>
              </p:ext>
            </p:extLst>
          </p:nvPr>
        </p:nvGraphicFramePr>
        <p:xfrm>
          <a:off x="963174" y="1308697"/>
          <a:ext cx="9217906" cy="5389248"/>
        </p:xfrm>
        <a:graphic>
          <a:graphicData uri="http://schemas.openxmlformats.org/drawingml/2006/table">
            <a:tbl>
              <a:tblPr firstRow="1" bandRow="1">
                <a:tableStyleId>{5C22544A-7EE6-4342-B048-85BDC9FD1C3A}</a:tableStyleId>
              </a:tblPr>
              <a:tblGrid>
                <a:gridCol w="4105771"/>
                <a:gridCol w="814303"/>
                <a:gridCol w="852411"/>
                <a:gridCol w="852411"/>
                <a:gridCol w="863300"/>
                <a:gridCol w="864855"/>
                <a:gridCol w="864855"/>
              </a:tblGrid>
              <a:tr h="240136">
                <a:tc>
                  <a:txBody>
                    <a:bodyPr/>
                    <a:lstStyle/>
                    <a:p>
                      <a:pPr marL="0" indent="0" algn="ctr">
                        <a:buNone/>
                      </a:pPr>
                      <a:r>
                        <a:rPr sz="1300" b="0" u="none"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Activities</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 1</a:t>
                      </a:r>
                      <a:endParaRPr sz="1300" b="0" u="none"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 2</a:t>
                      </a:r>
                      <a:endPar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 3</a:t>
                      </a:r>
                      <a:endParaRPr sz="1300" b="0" u="none"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 4</a:t>
                      </a:r>
                      <a:endParaRPr sz="1300" b="0" u="none"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 5</a:t>
                      </a:r>
                      <a:endParaRPr sz="1300" b="0" u="none"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rPr>
                        <a:t>Month 6</a:t>
                      </a:r>
                      <a:endParaRPr sz="1300" b="0" u="none" dirty="0">
                        <a:solidFill>
                          <a:schemeClr val="bg1"/>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Meta tags analysis, suggestions and implementation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 Content analysis, suggestions and enhancement</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346392">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Monitor GA/GSC on Regularly Bases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Custom 404 Page Implementation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W3C Error Suggestions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Redirection Code ( 301 or 302) Check &amp; Suggestions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New page suggestion and Implementation (If required)</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Website Load Time Check &amp;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Canonical issue check &amp; suggestions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Robots file check and optimize</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Check &amp; optimize XML &amp; HTML Sitemap</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Header Tag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Images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Optimize All Schema Code for the Website</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Website navigation analysis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Website Blog Regular </a:t>
                      </a:r>
                      <a:r>
                        <a:rPr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Update</a:t>
                      </a:r>
                      <a:r>
                        <a:rPr lang="en-US"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Suggestion</a:t>
                      </a: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Check Social Meta Tags &amp;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Check Interlinking on the </a:t>
                      </a:r>
                      <a:r>
                        <a:rPr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Website</a:t>
                      </a:r>
                      <a:r>
                        <a:rPr lang="en-US"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regular basis</a:t>
                      </a: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URL optimization suggestion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Header/ Footer implementation suggestion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0136">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Broken link </a:t>
                      </a:r>
                      <a:r>
                        <a:rPr lang="en-US"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analysis</a:t>
                      </a:r>
                      <a:r>
                        <a:rPr lang="en-US" sz="1300" b="0" u="none" baseline="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and implementation suggestion</a:t>
                      </a: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sz="1300" b="0" u="none">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chemeClr val="bg1"/>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bl>
          </a:graphicData>
        </a:graphic>
      </p:graphicFrame>
      <p:sp>
        <p:nvSpPr>
          <p:cNvPr id="9" name="Title 1"/>
          <p:cNvSpPr txBox="1">
            <a:spLocks/>
          </p:cNvSpPr>
          <p:nvPr/>
        </p:nvSpPr>
        <p:spPr>
          <a:xfrm>
            <a:off x="963174" y="742264"/>
            <a:ext cx="8778657" cy="37170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US" sz="2800" spc="-190" dirty="0" smtClean="0">
                <a:solidFill>
                  <a:srgbClr val="000000"/>
                </a:solidFill>
                <a:latin typeface="+mn-lt"/>
              </a:rPr>
              <a:t>On-Page Activities (1</a:t>
            </a:r>
            <a:r>
              <a:rPr lang="en-US" sz="2800" spc="-190" baseline="30000" dirty="0" smtClean="0">
                <a:solidFill>
                  <a:srgbClr val="000000"/>
                </a:solidFill>
                <a:latin typeface="+mn-lt"/>
              </a:rPr>
              <a:t>st</a:t>
            </a:r>
            <a:r>
              <a:rPr lang="en-US" sz="2800" spc="-190" dirty="0" smtClean="0">
                <a:solidFill>
                  <a:srgbClr val="000000"/>
                </a:solidFill>
                <a:latin typeface="+mn-lt"/>
              </a:rPr>
              <a:t>-6</a:t>
            </a:r>
            <a:r>
              <a:rPr lang="en-US" sz="2800" spc="-190" baseline="30000" dirty="0" smtClean="0">
                <a:solidFill>
                  <a:srgbClr val="000000"/>
                </a:solidFill>
                <a:latin typeface="+mn-lt"/>
              </a:rPr>
              <a:t>th</a:t>
            </a:r>
            <a:r>
              <a:rPr lang="en-US" sz="2800" spc="-190" dirty="0" smtClean="0">
                <a:solidFill>
                  <a:srgbClr val="000000"/>
                </a:solidFill>
                <a:latin typeface="+mn-lt"/>
              </a:rPr>
              <a:t> Month)</a:t>
            </a:r>
            <a:endParaRPr lang="en-US" sz="2400" spc="300" dirty="0" smtClean="0">
              <a:solidFill>
                <a:srgbClr val="000000"/>
              </a:solidFill>
              <a:latin typeface="+mn-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094171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21</a:t>
            </a:fld>
            <a:endParaRPr lang="en-IN" dirty="0">
              <a:solidFill>
                <a:schemeClr val="bg2"/>
              </a:solidFill>
            </a:endParaRPr>
          </a:p>
        </p:txBody>
      </p:sp>
      <p:graphicFrame>
        <p:nvGraphicFramePr>
          <p:cNvPr id="11" name="Table 10"/>
          <p:cNvGraphicFramePr/>
          <p:nvPr>
            <p:extLst>
              <p:ext uri="{D42A27DB-BD31-4B8C-83A1-F6EECF244321}">
                <p14:modId xmlns:p14="http://schemas.microsoft.com/office/powerpoint/2010/main" val="2072461330"/>
              </p:ext>
            </p:extLst>
          </p:nvPr>
        </p:nvGraphicFramePr>
        <p:xfrm>
          <a:off x="1045535" y="1418476"/>
          <a:ext cx="9323280" cy="5215474"/>
        </p:xfrm>
        <a:graphic>
          <a:graphicData uri="http://schemas.openxmlformats.org/drawingml/2006/table">
            <a:tbl>
              <a:tblPr firstRow="1" bandRow="1">
                <a:tableStyleId>{5C22544A-7EE6-4342-B048-85BDC9FD1C3A}</a:tableStyleId>
              </a:tblPr>
              <a:tblGrid>
                <a:gridCol w="4152705"/>
                <a:gridCol w="823300"/>
                <a:gridCol w="862252"/>
                <a:gridCol w="862468"/>
                <a:gridCol w="873073"/>
                <a:gridCol w="874741"/>
                <a:gridCol w="874741"/>
              </a:tblGrid>
              <a:tr h="237067">
                <a:tc>
                  <a:txBody>
                    <a:bodyPr/>
                    <a:lstStyle/>
                    <a:p>
                      <a:pPr marL="0" indent="0" algn="ctr">
                        <a:buNone/>
                      </a:pPr>
                      <a:r>
                        <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Activities</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 7</a:t>
                      </a:r>
                      <a:endPar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 8</a:t>
                      </a:r>
                      <a:endPar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 9</a:t>
                      </a:r>
                      <a:endPar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 10</a:t>
                      </a:r>
                      <a:endPar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a:t>
                      </a:r>
                      <a:r>
                        <a:rPr lang="en-US" sz="1300" b="0" u="none" baseline="0"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 11</a:t>
                      </a:r>
                      <a:endPar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12</a:t>
                      </a:r>
                      <a:endPar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Meta tags analysis, suggestions and implementation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no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 Content analysis, suggestions and enhancement</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Monitor GA/GSC on Regularly Bases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Custom 404 Page Implementation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W3C Error Suggestions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Redirection Code ( 301 or 302) Check &amp; Suggestions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New page suggestion and Implementation (If required)</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Website Load Time Check &amp;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Canonical issue check &amp; suggestions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Robots file check and optimize</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Check &amp; optimize XML &amp; HTML Sitemap</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Header Tag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Images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Optimize All Schema Code for the Website</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Website navigation analysis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Website Blog Regular </a:t>
                      </a:r>
                      <a:r>
                        <a:rPr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Update</a:t>
                      </a:r>
                      <a:r>
                        <a:rPr lang="en-US"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Suggestion</a:t>
                      </a: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Check Social Meta Tags &amp; Optimization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Check Interlinking on the </a:t>
                      </a:r>
                      <a:r>
                        <a:rPr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Website</a:t>
                      </a:r>
                      <a:r>
                        <a:rPr lang="en-US"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regular basis</a:t>
                      </a: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URL optimization suggestion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Header/ Footer implementation suggestion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067">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Broken link </a:t>
                      </a:r>
                      <a:r>
                        <a:rPr lang="en-US" sz="1300" b="0" u="none"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analysis</a:t>
                      </a:r>
                      <a:r>
                        <a:rPr lang="en-US" sz="1300" b="0" u="none" baseline="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and implementation suggestion</a:t>
                      </a: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highlight>
                          <a:srgbClr val="659A2A"/>
                        </a:highlight>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bl>
          </a:graphicData>
        </a:graphic>
      </p:graphicFrame>
      <p:sp>
        <p:nvSpPr>
          <p:cNvPr id="13" name="Title 1"/>
          <p:cNvSpPr txBox="1">
            <a:spLocks/>
          </p:cNvSpPr>
          <p:nvPr/>
        </p:nvSpPr>
        <p:spPr>
          <a:xfrm>
            <a:off x="872134" y="673543"/>
            <a:ext cx="8778657" cy="37170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US" sz="2800" spc="-190" dirty="0" smtClean="0">
                <a:solidFill>
                  <a:srgbClr val="000000"/>
                </a:solidFill>
                <a:latin typeface="+mn-lt"/>
              </a:rPr>
              <a:t>On-Page Activities (7</a:t>
            </a:r>
            <a:r>
              <a:rPr lang="en-US" sz="2800" spc="-190" baseline="30000" dirty="0" smtClean="0">
                <a:solidFill>
                  <a:srgbClr val="000000"/>
                </a:solidFill>
                <a:latin typeface="+mn-lt"/>
              </a:rPr>
              <a:t>th</a:t>
            </a:r>
            <a:r>
              <a:rPr lang="en-US" sz="2800" spc="-190" dirty="0" smtClean="0">
                <a:solidFill>
                  <a:srgbClr val="000000"/>
                </a:solidFill>
                <a:latin typeface="+mn-lt"/>
              </a:rPr>
              <a:t> – 12</a:t>
            </a:r>
            <a:r>
              <a:rPr lang="en-US" sz="2800" spc="-190" baseline="30000" dirty="0" smtClean="0">
                <a:solidFill>
                  <a:srgbClr val="000000"/>
                </a:solidFill>
                <a:latin typeface="+mn-lt"/>
              </a:rPr>
              <a:t>th</a:t>
            </a:r>
            <a:r>
              <a:rPr lang="en-US" sz="2800" spc="-190" dirty="0" smtClean="0">
                <a:solidFill>
                  <a:srgbClr val="000000"/>
                </a:solidFill>
                <a:latin typeface="+mn-lt"/>
              </a:rPr>
              <a:t> Month)</a:t>
            </a:r>
            <a:endParaRPr lang="en-US" sz="2400" spc="300" dirty="0" smtClean="0">
              <a:solidFill>
                <a:srgbClr val="000000"/>
              </a:solidFill>
              <a:latin typeface="+mn-l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692510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22</a:t>
            </a:fld>
            <a:endParaRPr lang="en-IN" dirty="0">
              <a:solidFill>
                <a:schemeClr val="bg2"/>
              </a:solidFill>
            </a:endParaRPr>
          </a:p>
        </p:txBody>
      </p:sp>
      <p:graphicFrame>
        <p:nvGraphicFramePr>
          <p:cNvPr id="8" name="Table -1"/>
          <p:cNvGraphicFramePr/>
          <p:nvPr>
            <p:extLst>
              <p:ext uri="{D42A27DB-BD31-4B8C-83A1-F6EECF244321}">
                <p14:modId xmlns:p14="http://schemas.microsoft.com/office/powerpoint/2010/main" val="2161023233"/>
              </p:ext>
            </p:extLst>
          </p:nvPr>
        </p:nvGraphicFramePr>
        <p:xfrm>
          <a:off x="1045535" y="1168251"/>
          <a:ext cx="8896635" cy="5724425"/>
        </p:xfrm>
        <a:graphic>
          <a:graphicData uri="http://schemas.openxmlformats.org/drawingml/2006/table">
            <a:tbl>
              <a:tblPr firstRow="1" bandRow="1">
                <a:tableStyleId>{5C22544A-7EE6-4342-B048-85BDC9FD1C3A}</a:tableStyleId>
              </a:tblPr>
              <a:tblGrid>
                <a:gridCol w="3183133"/>
                <a:gridCol w="1027156"/>
                <a:gridCol w="945661"/>
                <a:gridCol w="872235"/>
                <a:gridCol w="885145"/>
                <a:gridCol w="1015859"/>
                <a:gridCol w="967446"/>
              </a:tblGrid>
              <a:tr h="272538">
                <a:tc>
                  <a:txBody>
                    <a:bodyPr/>
                    <a:lstStyle/>
                    <a:p>
                      <a:pPr marL="0" indent="0" algn="ctr">
                        <a:buNone/>
                      </a:pPr>
                      <a:r>
                        <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Activities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indent="0" algn="ctr">
                        <a:buNone/>
                      </a:pPr>
                      <a:r>
                        <a:rPr sz="1300" b="0" u="none">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sz="1300" b="0" u="none">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sz="1300" b="0" u="none">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sz="1300" b="0" u="none">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sz="1300" b="0" u="none">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sz="1300" b="0" u="none">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Blog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Blog Submission</a:t>
                      </a:r>
                    </a:p>
                  </a:txBody>
                  <a:tcPr marL="95673"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Blog Promotion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Article Creation</a:t>
                      </a:r>
                    </a:p>
                  </a:txBody>
                  <a:tcPr marL="95673"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Article Submission</a:t>
                      </a:r>
                    </a:p>
                  </a:txBody>
                  <a:tcPr marL="95673"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23">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Article Promotion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Doc /PDF Creation</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72538">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Doc /PDF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PPT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38">
                <a:tc>
                  <a:txBody>
                    <a:bodyPr/>
                    <a:lstStyle/>
                    <a:p>
                      <a:pPr marL="0" indent="0" algn="l">
                        <a:buNone/>
                      </a:pPr>
                      <a:r>
                        <a:rPr sz="1300" b="0" u="none">
                          <a:solidFill>
                            <a:srgbClr val="000000"/>
                          </a:solidFill>
                          <a:latin typeface="Calibri" panose="020F0502020204030204" pitchFamily="34" charset="0"/>
                          <a:ea typeface="Calibri" panose="020F0502020204030204" pitchFamily="34" charset="0"/>
                          <a:cs typeface="Calibri" panose="020F0502020204030204" pitchFamily="34" charset="0"/>
                        </a:rPr>
                        <a:t>PPT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a:solidFill>
                            <a:srgbClr val="000000"/>
                          </a:solidFill>
                          <a:latin typeface="Calibri" panose="020F0502020204030204" pitchFamily="34" charset="0"/>
                          <a:ea typeface="Calibri" panose="020F0502020204030204" pitchFamily="34" charset="0"/>
                          <a:cs typeface="Calibri" panose="020F0502020204030204" pitchFamily="34" charset="0"/>
                        </a:rPr>
                        <a:t>PPT Promotion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lang="en-US"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Info-graphic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72538">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Info-graphic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72569">
                <a:tc>
                  <a:txBody>
                    <a:bodyPr/>
                    <a:lstStyle/>
                    <a:p>
                      <a:pPr marL="0" indent="0" algn="l">
                        <a:buNone/>
                      </a:pPr>
                      <a:r>
                        <a:rPr sz="1300" b="0" u="none">
                          <a:solidFill>
                            <a:srgbClr val="000000"/>
                          </a:solidFill>
                          <a:latin typeface="Calibri" panose="020F0502020204030204" pitchFamily="34" charset="0"/>
                          <a:ea typeface="Calibri" panose="020F0502020204030204" pitchFamily="34" charset="0"/>
                          <a:cs typeface="Calibri" panose="020F0502020204030204" pitchFamily="34" charset="0"/>
                        </a:rPr>
                        <a:t>Info-graphic Promotion</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0</a:t>
                      </a: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3338">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Classified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72538">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Classified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latin typeface="Calibri" panose="020F0502020204030204" pitchFamily="34" charset="0"/>
                          <a:ea typeface="Calibri" panose="020F0502020204030204" pitchFamily="34" charset="0"/>
                          <a:cs typeface="Calibri" panose="020F050202020403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72523">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Image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Business Listing</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23">
                <a:tc>
                  <a:txBody>
                    <a:bodyPr/>
                    <a:lstStyle/>
                    <a:p>
                      <a:pPr marL="0" indent="0" algn="l">
                        <a:buNone/>
                      </a:pPr>
                      <a:r>
                        <a:rPr lang="en-US"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QA's</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72569">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Press Release Submission (If required)</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ln>
                          <a:noFill/>
                        </a:ln>
                        <a:solidFill>
                          <a:schemeClr val="bg1"/>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
        <p:nvSpPr>
          <p:cNvPr id="9" name="Title 1"/>
          <p:cNvSpPr txBox="1">
            <a:spLocks/>
          </p:cNvSpPr>
          <p:nvPr/>
        </p:nvSpPr>
        <p:spPr>
          <a:xfrm>
            <a:off x="952963" y="652746"/>
            <a:ext cx="8778657" cy="37170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US" sz="2800" spc="-190" dirty="0" smtClean="0">
                <a:solidFill>
                  <a:srgbClr val="000000"/>
                </a:solidFill>
                <a:latin typeface="+mn-lt"/>
              </a:rPr>
              <a:t>Off-Page Activities (1</a:t>
            </a:r>
            <a:r>
              <a:rPr lang="en-US" sz="2800" spc="-190" baseline="30000" dirty="0" smtClean="0">
                <a:solidFill>
                  <a:srgbClr val="000000"/>
                </a:solidFill>
                <a:latin typeface="+mn-lt"/>
              </a:rPr>
              <a:t>st</a:t>
            </a:r>
            <a:r>
              <a:rPr lang="en-US" sz="2800" spc="-190" dirty="0" smtClean="0">
                <a:solidFill>
                  <a:srgbClr val="000000"/>
                </a:solidFill>
                <a:latin typeface="+mn-lt"/>
              </a:rPr>
              <a:t> – 6</a:t>
            </a:r>
            <a:r>
              <a:rPr lang="en-US" sz="2800" spc="-190" baseline="30000" dirty="0" smtClean="0">
                <a:solidFill>
                  <a:srgbClr val="000000"/>
                </a:solidFill>
                <a:latin typeface="+mn-lt"/>
              </a:rPr>
              <a:t>th</a:t>
            </a:r>
            <a:r>
              <a:rPr lang="en-US" sz="2800" spc="-190" dirty="0" smtClean="0">
                <a:solidFill>
                  <a:srgbClr val="000000"/>
                </a:solidFill>
                <a:latin typeface="+mn-lt"/>
              </a:rPr>
              <a:t> Month)</a:t>
            </a:r>
            <a:endParaRPr lang="en-US" sz="2800" spc="300" dirty="0" smtClean="0">
              <a:solidFill>
                <a:srgbClr val="000000"/>
              </a:solidFill>
              <a:latin typeface="+mn-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1735715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23</a:t>
            </a:fld>
            <a:endParaRPr lang="en-IN" dirty="0">
              <a:solidFill>
                <a:schemeClr val="bg2"/>
              </a:solidFill>
            </a:endParaRPr>
          </a:p>
        </p:txBody>
      </p:sp>
      <p:graphicFrame>
        <p:nvGraphicFramePr>
          <p:cNvPr id="8" name="Table -1"/>
          <p:cNvGraphicFramePr/>
          <p:nvPr>
            <p:extLst>
              <p:ext uri="{D42A27DB-BD31-4B8C-83A1-F6EECF244321}">
                <p14:modId xmlns:p14="http://schemas.microsoft.com/office/powerpoint/2010/main" val="2852016976"/>
              </p:ext>
            </p:extLst>
          </p:nvPr>
        </p:nvGraphicFramePr>
        <p:xfrm>
          <a:off x="1045535" y="1154374"/>
          <a:ext cx="9277635" cy="5610159"/>
        </p:xfrm>
        <a:graphic>
          <a:graphicData uri="http://schemas.openxmlformats.org/drawingml/2006/table">
            <a:tbl>
              <a:tblPr firstRow="1" bandRow="1">
                <a:tableStyleId>{5C22544A-7EE6-4342-B048-85BDC9FD1C3A}</a:tableStyleId>
              </a:tblPr>
              <a:tblGrid>
                <a:gridCol w="3319452"/>
                <a:gridCol w="1071144"/>
                <a:gridCol w="986159"/>
                <a:gridCol w="909589"/>
                <a:gridCol w="923051"/>
                <a:gridCol w="1059363"/>
                <a:gridCol w="1008877"/>
              </a:tblGrid>
              <a:tr h="267171">
                <a:tc>
                  <a:txBody>
                    <a:bodyPr/>
                    <a:lstStyle/>
                    <a:p>
                      <a:pPr marL="0" indent="0" algn="ctr">
                        <a:buNone/>
                      </a:pPr>
                      <a:r>
                        <a:rPr sz="1300" b="0" u="none" dirty="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Activities</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9</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11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p>
                      <a:pPr marL="0" indent="0" algn="ctr">
                        <a:buNone/>
                      </a:pPr>
                      <a:r>
                        <a:rPr lang="en-US" sz="1300" b="0" u="none" dirty="0" smtClean="0">
                          <a:solidFill>
                            <a:srgbClr val="FFFFFF"/>
                          </a:solidFill>
                          <a:highlight>
                            <a:srgbClr val="800000"/>
                          </a:highlight>
                          <a:latin typeface="Calibri" panose="020F0502020204030204" pitchFamily="34" charset="0"/>
                          <a:ea typeface="Calibri" panose="020F0502020204030204" pitchFamily="34" charset="0"/>
                          <a:cs typeface="Calibri" panose="020F0502020204030204" pitchFamily="34" charset="0"/>
                        </a:rPr>
                        <a:t>Month 12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80000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Blog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6717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Blog Submission</a:t>
                      </a:r>
                    </a:p>
                  </a:txBody>
                  <a:tcPr marL="95673"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Blog Promotion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6717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Article Creation</a:t>
                      </a:r>
                    </a:p>
                  </a:txBody>
                  <a:tcPr marL="95673"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Article Submission</a:t>
                      </a:r>
                    </a:p>
                  </a:txBody>
                  <a:tcPr marL="95673" marR="0" marT="0" marB="0" anchor="ctr">
                    <a:lnL w="6350" cap="flat" cmpd="sng">
                      <a:solidFill>
                        <a:srgbClr val="000000"/>
                      </a:solidFill>
                      <a:prstDash val="soli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Article Promotion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7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Doc /PDF Creation</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Doc /PDF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50">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PPT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PPT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PPT Promotion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lang="en-US"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Info-graphic Creation</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dirty="0" smtClean="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Info-graphic Submission</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Info-graphic Promotion</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Classified Creation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Classified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10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l">
                        <a:buNone/>
                      </a:pPr>
                      <a:endPar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26714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Image Submission</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7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Business Listing</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lang="en-US"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50">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QA's</a:t>
                      </a:r>
                    </a:p>
                  </a:txBody>
                  <a:tcPr marL="95673"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a:buNone/>
                      </a:pPr>
                      <a:r>
                        <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r>
                        <a:rPr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r>
              <a:tr h="267171">
                <a:tc>
                  <a:txBody>
                    <a:bodyPr/>
                    <a:lstStyle/>
                    <a:p>
                      <a:pPr marL="0" indent="0" algn="l">
                        <a:buNone/>
                      </a:pPr>
                      <a:r>
                        <a:rPr sz="13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Press Release Submission (If required)</a:t>
                      </a:r>
                    </a:p>
                  </a:txBody>
                  <a:tcPr marL="95673"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lgn="ctr">
                      <a:solidFill>
                        <a:srgbClr val="000000"/>
                      </a:solidFill>
                      <a:prstDash val="solid"/>
                      <a:roun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lang="en-US" sz="1300" b="0" u="none">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B050"/>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p>
                      <a:pPr marL="0" indent="0" algn="ctr">
                        <a:buNone/>
                      </a:pPr>
                      <a:endParaRPr sz="1300" b="0" u="none" dirty="0">
                        <a:solidFill>
                          <a:srgbClr val="FFFFFF"/>
                        </a:solidFill>
                        <a:highlight>
                          <a:srgbClr val="659A2A"/>
                        </a:highlight>
                        <a:latin typeface="Calibri" panose="020F0502020204030204" pitchFamily="34" charset="0"/>
                        <a:ea typeface="Arial" panose="020B0604020202020204" pitchFamily="34" charset="0"/>
                        <a:cs typeface="Arial" panose="020B0604020202020204" pitchFamily="34" charset="0"/>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
        <p:nvSpPr>
          <p:cNvPr id="9" name="Title 1"/>
          <p:cNvSpPr txBox="1">
            <a:spLocks/>
          </p:cNvSpPr>
          <p:nvPr/>
        </p:nvSpPr>
        <p:spPr>
          <a:xfrm>
            <a:off x="963174" y="621173"/>
            <a:ext cx="8778657" cy="37170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US" sz="2800" spc="-190" dirty="0" smtClean="0">
                <a:solidFill>
                  <a:srgbClr val="000000"/>
                </a:solidFill>
                <a:latin typeface="+mn-lt"/>
              </a:rPr>
              <a:t>Off-Page Activities (7</a:t>
            </a:r>
            <a:r>
              <a:rPr lang="en-US" sz="2800" spc="-190" baseline="30000" dirty="0" smtClean="0">
                <a:solidFill>
                  <a:srgbClr val="000000"/>
                </a:solidFill>
                <a:latin typeface="+mn-lt"/>
              </a:rPr>
              <a:t>th</a:t>
            </a:r>
            <a:r>
              <a:rPr lang="en-US" sz="2800" spc="-190" dirty="0" smtClean="0">
                <a:solidFill>
                  <a:srgbClr val="000000"/>
                </a:solidFill>
                <a:latin typeface="+mn-lt"/>
              </a:rPr>
              <a:t> – 12</a:t>
            </a:r>
            <a:r>
              <a:rPr lang="en-US" sz="2800" spc="-190" baseline="30000" dirty="0" smtClean="0">
                <a:solidFill>
                  <a:srgbClr val="000000"/>
                </a:solidFill>
                <a:latin typeface="+mn-lt"/>
              </a:rPr>
              <a:t>th</a:t>
            </a:r>
            <a:r>
              <a:rPr lang="en-US" sz="2800" spc="-190" dirty="0" smtClean="0">
                <a:solidFill>
                  <a:srgbClr val="000000"/>
                </a:solidFill>
                <a:latin typeface="+mn-lt"/>
              </a:rPr>
              <a:t> Month)</a:t>
            </a:r>
            <a:endParaRPr lang="en-US" sz="2800" spc="300" dirty="0" smtClean="0">
              <a:solidFill>
                <a:srgbClr val="000000"/>
              </a:solidFill>
              <a:latin typeface="+mn-l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278176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24</a:t>
            </a:fld>
            <a:endParaRPr lang="en-IN" dirty="0">
              <a:solidFill>
                <a:schemeClr val="bg2"/>
              </a:solidFill>
            </a:endParaRPr>
          </a:p>
        </p:txBody>
      </p:sp>
      <p:sp>
        <p:nvSpPr>
          <p:cNvPr id="8" name="Rectangle 7"/>
          <p:cNvSpPr/>
          <p:nvPr/>
        </p:nvSpPr>
        <p:spPr>
          <a:xfrm>
            <a:off x="1057086" y="966938"/>
            <a:ext cx="2482154" cy="338554"/>
          </a:xfrm>
          <a:prstGeom prst="rect">
            <a:avLst/>
          </a:prstGeom>
        </p:spPr>
        <p:txBody>
          <a:bodyPr wrap="none">
            <a:spAutoFit/>
          </a:bodyPr>
          <a:lstStyle/>
          <a:p>
            <a:r>
              <a:rPr lang="en-US" sz="16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SEO STRATEGY &amp; Approach</a:t>
            </a:r>
            <a:endParaRPr lang="en-IN" dirty="0"/>
          </a:p>
        </p:txBody>
      </p:sp>
      <p:grpSp>
        <p:nvGrpSpPr>
          <p:cNvPr id="11" name="Group 10"/>
          <p:cNvGrpSpPr/>
          <p:nvPr/>
        </p:nvGrpSpPr>
        <p:grpSpPr bwMode="auto">
          <a:xfrm>
            <a:off x="1025205" y="1536270"/>
            <a:ext cx="1466103" cy="2320924"/>
            <a:chOff x="0" y="0"/>
            <a:chExt cx="2057400" cy="3040039"/>
          </a:xfrm>
        </p:grpSpPr>
        <p:sp>
          <p:nvSpPr>
            <p:cNvPr id="13" name="Round Same Side Corner Rectangle 12"/>
            <p:cNvSpPr/>
            <p:nvPr/>
          </p:nvSpPr>
          <p:spPr>
            <a:xfrm>
              <a:off x="0" y="0"/>
              <a:ext cx="2057400" cy="456711"/>
            </a:xfrm>
            <a:prstGeom prst="round2SameRect">
              <a:avLst/>
            </a:prstGeom>
            <a:solidFill>
              <a:srgbClr val="1F85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pPr>
              <a:r>
                <a:rPr lang="en-US" sz="1800" b="1" kern="1200" dirty="0">
                  <a:solidFill>
                    <a:schemeClr val="tx1"/>
                  </a:solidFill>
                  <a:effectLst/>
                  <a:ea typeface="Times New Roman" panose="02020603050405020304" pitchFamily="18" charset="0"/>
                  <a:cs typeface="Arial" panose="020B0604020202020204" pitchFamily="34" charset="0"/>
                </a:rPr>
                <a:t>STEP 1</a:t>
              </a:r>
              <a:endParaRPr lang="en-IN" sz="1400" b="1" dirty="0">
                <a:solidFill>
                  <a:schemeClr val="tx1"/>
                </a:solidFill>
                <a:effectLst/>
                <a:latin typeface="Times New Roman" panose="02020603050405020304" pitchFamily="18" charset="0"/>
                <a:ea typeface="Times New Roman" panose="02020603050405020304" pitchFamily="18" charset="0"/>
              </a:endParaRPr>
            </a:p>
          </p:txBody>
        </p:sp>
        <p:sp>
          <p:nvSpPr>
            <p:cNvPr id="14" name="Round Same Side Corner Rectangle 13"/>
            <p:cNvSpPr/>
            <p:nvPr/>
          </p:nvSpPr>
          <p:spPr>
            <a:xfrm>
              <a:off x="0" y="456711"/>
              <a:ext cx="2057400" cy="2583328"/>
            </a:xfrm>
            <a:prstGeom prst="round2SameRect">
              <a:avLst>
                <a:gd name="adj1" fmla="val 0"/>
                <a:gd name="adj2" fmla="val 4757"/>
              </a:avLst>
            </a:prstGeom>
            <a:gradFill flip="none" rotWithShape="1">
              <a:gsLst>
                <a:gs pos="0">
                  <a:srgbClr val="00B0F0"/>
                </a:gs>
                <a:gs pos="100000">
                  <a:srgbClr val="0088D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IN" sz="1800" b="1">
                <a:solidFill>
                  <a:schemeClr val="tx1"/>
                </a:solidFill>
              </a:endParaRPr>
            </a:p>
          </p:txBody>
        </p:sp>
        <p:sp>
          <p:nvSpPr>
            <p:cNvPr id="15" name="TextBox 7"/>
            <p:cNvSpPr txBox="1">
              <a:spLocks noChangeArrowheads="1"/>
            </p:cNvSpPr>
            <p:nvPr/>
          </p:nvSpPr>
          <p:spPr bwMode="auto">
            <a:xfrm>
              <a:off x="84382" y="525324"/>
              <a:ext cx="1888625" cy="62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600" b="1" kern="1200">
                  <a:effectLst/>
                  <a:latin typeface="Calibri" panose="020F0502020204030204" pitchFamily="34" charset="0"/>
                  <a:ea typeface="Times New Roman" panose="02020603050405020304" pitchFamily="18" charset="0"/>
                  <a:cs typeface="Times New Roman" panose="02020603050405020304" pitchFamily="18" charset="0"/>
                </a:rPr>
                <a:t>Technical Elements</a:t>
              </a:r>
              <a:endParaRPr lang="en-IN" sz="1400" b="1">
                <a:effectLst/>
                <a:latin typeface="Times New Roman" panose="02020603050405020304" pitchFamily="18" charset="0"/>
                <a:ea typeface="Times New Roman" panose="02020603050405020304" pitchFamily="18" charset="0"/>
              </a:endParaRPr>
            </a:p>
          </p:txBody>
        </p:sp>
        <p:sp>
          <p:nvSpPr>
            <p:cNvPr id="16" name="TextBox 8"/>
            <p:cNvSpPr txBox="1">
              <a:spLocks noChangeArrowheads="1"/>
            </p:cNvSpPr>
            <p:nvPr/>
          </p:nvSpPr>
          <p:spPr bwMode="auto">
            <a:xfrm>
              <a:off x="205723" y="1405015"/>
              <a:ext cx="1645920" cy="123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050" b="1" kern="1200">
                  <a:effectLst/>
                  <a:latin typeface="Calibri" panose="020F0502020204030204" pitchFamily="34" charset="0"/>
                  <a:ea typeface="Times New Roman" panose="02020603050405020304" pitchFamily="18" charset="0"/>
                  <a:cs typeface="Times New Roman" panose="02020603050405020304" pitchFamily="18" charset="0"/>
                </a:rPr>
                <a:t>Identify  the technical elements of section of the website</a:t>
              </a:r>
              <a:endParaRPr lang="en-IN" sz="1400" b="1">
                <a:effectLst/>
                <a:latin typeface="Times New Roman" panose="02020603050405020304" pitchFamily="18" charset="0"/>
                <a:ea typeface="Times New Roman" panose="02020603050405020304" pitchFamily="18" charset="0"/>
              </a:endParaRPr>
            </a:p>
          </p:txBody>
        </p:sp>
      </p:grpSp>
      <p:grpSp>
        <p:nvGrpSpPr>
          <p:cNvPr id="17" name="Group 16"/>
          <p:cNvGrpSpPr/>
          <p:nvPr/>
        </p:nvGrpSpPr>
        <p:grpSpPr bwMode="auto">
          <a:xfrm>
            <a:off x="2905249" y="1549257"/>
            <a:ext cx="1508053" cy="2319656"/>
            <a:chOff x="0" y="0"/>
            <a:chExt cx="1682088" cy="2398754"/>
          </a:xfrm>
        </p:grpSpPr>
        <p:sp>
          <p:nvSpPr>
            <p:cNvPr id="18" name="Round Same Side Corner Rectangle 17"/>
            <p:cNvSpPr/>
            <p:nvPr/>
          </p:nvSpPr>
          <p:spPr>
            <a:xfrm>
              <a:off x="0" y="0"/>
              <a:ext cx="1682088" cy="360369"/>
            </a:xfrm>
            <a:prstGeom prst="round2SameRect">
              <a:avLst/>
            </a:prstGeom>
            <a:solidFill>
              <a:srgbClr val="DD87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pPr>
              <a:r>
                <a:rPr lang="en-US" sz="1600" b="1" kern="1200">
                  <a:solidFill>
                    <a:schemeClr val="tx1"/>
                  </a:solidFill>
                  <a:effectLst/>
                  <a:ea typeface="Times New Roman" panose="02020603050405020304" pitchFamily="18" charset="0"/>
                  <a:cs typeface="Times New Roman" panose="02020603050405020304" pitchFamily="18" charset="0"/>
                </a:rPr>
                <a:t>STEP 2</a:t>
              </a:r>
              <a:endParaRPr lang="en-IN" sz="1200" b="1">
                <a:solidFill>
                  <a:schemeClr val="tx1"/>
                </a:solidFill>
                <a:effectLst/>
                <a:latin typeface="Times New Roman" panose="02020603050405020304" pitchFamily="18" charset="0"/>
                <a:ea typeface="Times New Roman" panose="02020603050405020304" pitchFamily="18" charset="0"/>
              </a:endParaRPr>
            </a:p>
          </p:txBody>
        </p:sp>
        <p:sp>
          <p:nvSpPr>
            <p:cNvPr id="19" name="Round Same Side Corner Rectangle 18"/>
            <p:cNvSpPr/>
            <p:nvPr/>
          </p:nvSpPr>
          <p:spPr>
            <a:xfrm>
              <a:off x="0" y="360369"/>
              <a:ext cx="1682088" cy="2038385"/>
            </a:xfrm>
            <a:prstGeom prst="round2SameRect">
              <a:avLst>
                <a:gd name="adj1" fmla="val 0"/>
                <a:gd name="adj2" fmla="val 4757"/>
              </a:avLst>
            </a:prstGeom>
            <a:gradFill flip="none" rotWithShape="1">
              <a:gsLst>
                <a:gs pos="0">
                  <a:srgbClr val="F7AB3B"/>
                </a:gs>
                <a:gs pos="100000">
                  <a:srgbClr val="DD870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IN" b="1">
                <a:solidFill>
                  <a:schemeClr val="tx1"/>
                </a:solidFill>
              </a:endParaRPr>
            </a:p>
          </p:txBody>
        </p:sp>
        <p:sp>
          <p:nvSpPr>
            <p:cNvPr id="20" name="TextBox 12"/>
            <p:cNvSpPr txBox="1">
              <a:spLocks noChangeArrowheads="1"/>
            </p:cNvSpPr>
            <p:nvPr/>
          </p:nvSpPr>
          <p:spPr bwMode="auto">
            <a:xfrm>
              <a:off x="68883" y="414350"/>
              <a:ext cx="1543424" cy="62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400" b="1" kern="1200">
                  <a:effectLst/>
                  <a:latin typeface="Calibri" panose="020F0502020204030204" pitchFamily="34" charset="0"/>
                  <a:ea typeface="Times New Roman" panose="02020603050405020304" pitchFamily="18" charset="0"/>
                  <a:cs typeface="Times New Roman" panose="02020603050405020304" pitchFamily="18" charset="0"/>
                </a:rPr>
                <a:t>On Page Elements</a:t>
              </a:r>
              <a:endParaRPr lang="en-IN" sz="1200" b="1">
                <a:effectLst/>
                <a:latin typeface="Times New Roman" panose="02020603050405020304" pitchFamily="18" charset="0"/>
                <a:ea typeface="Times New Roman" panose="02020603050405020304" pitchFamily="18" charset="0"/>
              </a:endParaRPr>
            </a:p>
          </p:txBody>
        </p:sp>
        <p:sp>
          <p:nvSpPr>
            <p:cNvPr id="21" name="TextBox 13"/>
            <p:cNvSpPr txBox="1">
              <a:spLocks noChangeArrowheads="1"/>
            </p:cNvSpPr>
            <p:nvPr/>
          </p:nvSpPr>
          <p:spPr bwMode="auto">
            <a:xfrm>
              <a:off x="167812" y="1137506"/>
              <a:ext cx="1345195" cy="111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000" b="1" kern="1200" dirty="0">
                  <a:effectLst/>
                  <a:latin typeface="Calibri" panose="020F0502020204030204" pitchFamily="34" charset="0"/>
                  <a:ea typeface="Times New Roman" panose="02020603050405020304" pitchFamily="18" charset="0"/>
                  <a:cs typeface="Times New Roman" panose="02020603050405020304" pitchFamily="18" charset="0"/>
                </a:rPr>
                <a:t>Redrafting the elements with the proper use of keywords in the main elements </a:t>
              </a:r>
              <a:endParaRPr lang="en-IN" sz="1200" b="1" dirty="0">
                <a:effectLst/>
                <a:latin typeface="Times New Roman" panose="02020603050405020304" pitchFamily="18" charset="0"/>
                <a:ea typeface="Times New Roman" panose="02020603050405020304" pitchFamily="18" charset="0"/>
              </a:endParaRPr>
            </a:p>
          </p:txBody>
        </p:sp>
      </p:grpSp>
      <p:grpSp>
        <p:nvGrpSpPr>
          <p:cNvPr id="22" name="Group 21"/>
          <p:cNvGrpSpPr/>
          <p:nvPr/>
        </p:nvGrpSpPr>
        <p:grpSpPr bwMode="auto">
          <a:xfrm>
            <a:off x="4886116" y="1536270"/>
            <a:ext cx="1518676" cy="2315814"/>
            <a:chOff x="0" y="0"/>
            <a:chExt cx="2057400" cy="3040039"/>
          </a:xfrm>
        </p:grpSpPr>
        <p:sp>
          <p:nvSpPr>
            <p:cNvPr id="23" name="Round Same Side Corner Rectangle 22"/>
            <p:cNvSpPr/>
            <p:nvPr/>
          </p:nvSpPr>
          <p:spPr>
            <a:xfrm>
              <a:off x="0" y="0"/>
              <a:ext cx="2057400" cy="456711"/>
            </a:xfrm>
            <a:prstGeom prst="round2SameRect">
              <a:avLst/>
            </a:prstGeom>
            <a:solidFill>
              <a:srgbClr val="00A0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pPr>
              <a:r>
                <a:rPr lang="en-US" sz="1800" b="1" kern="1200">
                  <a:solidFill>
                    <a:schemeClr val="tx1"/>
                  </a:solidFill>
                  <a:effectLst/>
                  <a:ea typeface="Times New Roman" panose="02020603050405020304" pitchFamily="18" charset="0"/>
                  <a:cs typeface="Times New Roman" panose="02020603050405020304" pitchFamily="18" charset="0"/>
                </a:rPr>
                <a:t>STEP 3</a:t>
              </a:r>
              <a:endParaRPr lang="en-IN" sz="1400" b="1">
                <a:solidFill>
                  <a:schemeClr val="tx1"/>
                </a:solidFill>
                <a:effectLst/>
                <a:latin typeface="Times New Roman" panose="02020603050405020304" pitchFamily="18" charset="0"/>
                <a:ea typeface="Times New Roman" panose="02020603050405020304" pitchFamily="18" charset="0"/>
              </a:endParaRPr>
            </a:p>
          </p:txBody>
        </p:sp>
        <p:sp>
          <p:nvSpPr>
            <p:cNvPr id="24" name="Round Same Side Corner Rectangle 23"/>
            <p:cNvSpPr/>
            <p:nvPr/>
          </p:nvSpPr>
          <p:spPr>
            <a:xfrm>
              <a:off x="0" y="456711"/>
              <a:ext cx="2057400" cy="2583328"/>
            </a:xfrm>
            <a:prstGeom prst="round2SameRect">
              <a:avLst>
                <a:gd name="adj1" fmla="val 0"/>
                <a:gd name="adj2" fmla="val 4757"/>
              </a:avLst>
            </a:prstGeom>
            <a:gradFill flip="none" rotWithShape="1">
              <a:gsLst>
                <a:gs pos="0">
                  <a:srgbClr val="00BC3A"/>
                </a:gs>
                <a:gs pos="100000">
                  <a:srgbClr val="00A04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IN" sz="1800" b="1">
                <a:solidFill>
                  <a:schemeClr val="tx1"/>
                </a:solidFill>
              </a:endParaRPr>
            </a:p>
          </p:txBody>
        </p:sp>
        <p:sp>
          <p:nvSpPr>
            <p:cNvPr id="25" name="TextBox 17"/>
            <p:cNvSpPr txBox="1">
              <a:spLocks noChangeArrowheads="1"/>
            </p:cNvSpPr>
            <p:nvPr/>
          </p:nvSpPr>
          <p:spPr bwMode="auto">
            <a:xfrm>
              <a:off x="84342" y="525439"/>
              <a:ext cx="1888624" cy="70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600" b="1" kern="1200" dirty="0">
                  <a:effectLst/>
                  <a:latin typeface="Calibri" panose="020F0502020204030204" pitchFamily="34" charset="0"/>
                  <a:ea typeface="Times New Roman" panose="02020603050405020304" pitchFamily="18" charset="0"/>
                  <a:cs typeface="Times New Roman" panose="02020603050405020304" pitchFamily="18" charset="0"/>
                </a:rPr>
                <a:t>URL </a:t>
              </a:r>
              <a:endParaRPr lang="en-IN" sz="1400" b="1" dirty="0">
                <a:effectLst/>
                <a:latin typeface="Times New Roman" panose="02020603050405020304" pitchFamily="18" charset="0"/>
                <a:ea typeface="Times New Roman" panose="02020603050405020304" pitchFamily="18" charset="0"/>
              </a:endParaRPr>
            </a:p>
            <a:p>
              <a:pPr algn="ctr">
                <a:spcAft>
                  <a:spcPts val="0"/>
                </a:spcAft>
              </a:pPr>
              <a:r>
                <a:rPr lang="en-US" sz="1600" b="1" kern="1200" dirty="0">
                  <a:effectLst/>
                  <a:latin typeface="Calibri" panose="020F0502020204030204" pitchFamily="34" charset="0"/>
                  <a:ea typeface="Times New Roman" panose="02020603050405020304" pitchFamily="18" charset="0"/>
                  <a:cs typeface="Times New Roman" panose="02020603050405020304" pitchFamily="18" charset="0"/>
                </a:rPr>
                <a:t>Revision </a:t>
              </a:r>
              <a:endParaRPr lang="en-IN" sz="1400" b="1" dirty="0">
                <a:effectLst/>
                <a:latin typeface="Times New Roman" panose="02020603050405020304" pitchFamily="18" charset="0"/>
                <a:ea typeface="Times New Roman" panose="02020603050405020304" pitchFamily="18" charset="0"/>
              </a:endParaRPr>
            </a:p>
          </p:txBody>
        </p:sp>
        <p:sp>
          <p:nvSpPr>
            <p:cNvPr id="26" name="TextBox 18"/>
            <p:cNvSpPr txBox="1">
              <a:spLocks noChangeArrowheads="1"/>
            </p:cNvSpPr>
            <p:nvPr/>
          </p:nvSpPr>
          <p:spPr bwMode="auto">
            <a:xfrm>
              <a:off x="193897" y="1543405"/>
              <a:ext cx="1752855" cy="1075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200" b="1" kern="1200" dirty="0">
                  <a:effectLst/>
                  <a:latin typeface="Calibri" panose="020F0502020204030204" pitchFamily="34" charset="0"/>
                  <a:ea typeface="Times New Roman" panose="02020603050405020304" pitchFamily="18" charset="0"/>
                  <a:cs typeface="Times New Roman" panose="02020603050405020304" pitchFamily="18" charset="0"/>
                </a:rPr>
                <a:t>Two or more URLs running same content on webpages </a:t>
              </a:r>
              <a:endParaRPr lang="en-IN" sz="1400" b="1" dirty="0">
                <a:effectLst/>
                <a:latin typeface="Times New Roman" panose="02020603050405020304" pitchFamily="18" charset="0"/>
                <a:ea typeface="Times New Roman" panose="02020603050405020304" pitchFamily="18" charset="0"/>
              </a:endParaRPr>
            </a:p>
          </p:txBody>
        </p:sp>
      </p:grpSp>
      <p:grpSp>
        <p:nvGrpSpPr>
          <p:cNvPr id="27" name="Group 26"/>
          <p:cNvGrpSpPr/>
          <p:nvPr/>
        </p:nvGrpSpPr>
        <p:grpSpPr bwMode="auto">
          <a:xfrm>
            <a:off x="6880489" y="1548774"/>
            <a:ext cx="1454128" cy="2294252"/>
            <a:chOff x="0" y="0"/>
            <a:chExt cx="2057400" cy="3040039"/>
          </a:xfrm>
        </p:grpSpPr>
        <p:sp>
          <p:nvSpPr>
            <p:cNvPr id="28" name="Round Same Side Corner Rectangle 27"/>
            <p:cNvSpPr/>
            <p:nvPr/>
          </p:nvSpPr>
          <p:spPr>
            <a:xfrm>
              <a:off x="0" y="0"/>
              <a:ext cx="2057400" cy="456711"/>
            </a:xfrm>
            <a:prstGeom prst="round2SameRect">
              <a:avLst/>
            </a:prstGeom>
            <a:solidFill>
              <a:srgbClr val="7125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pPr>
              <a:r>
                <a:rPr lang="en-US" sz="1800" b="1" kern="1200">
                  <a:solidFill>
                    <a:schemeClr val="tx1"/>
                  </a:solidFill>
                  <a:effectLst/>
                  <a:ea typeface="Times New Roman" panose="02020603050405020304" pitchFamily="18" charset="0"/>
                  <a:cs typeface="Times New Roman" panose="02020603050405020304" pitchFamily="18" charset="0"/>
                </a:rPr>
                <a:t>STEP 4</a:t>
              </a:r>
              <a:endParaRPr lang="en-IN" sz="1400" b="1">
                <a:solidFill>
                  <a:schemeClr val="tx1"/>
                </a:solidFill>
                <a:effectLst/>
                <a:latin typeface="Times New Roman" panose="02020603050405020304" pitchFamily="18" charset="0"/>
                <a:ea typeface="Times New Roman" panose="02020603050405020304" pitchFamily="18" charset="0"/>
              </a:endParaRPr>
            </a:p>
          </p:txBody>
        </p:sp>
        <p:sp>
          <p:nvSpPr>
            <p:cNvPr id="29" name="Round Same Side Corner Rectangle 28"/>
            <p:cNvSpPr/>
            <p:nvPr/>
          </p:nvSpPr>
          <p:spPr>
            <a:xfrm>
              <a:off x="0" y="456711"/>
              <a:ext cx="2057400" cy="2583328"/>
            </a:xfrm>
            <a:prstGeom prst="round2SameRect">
              <a:avLst>
                <a:gd name="adj1" fmla="val 0"/>
                <a:gd name="adj2" fmla="val 4757"/>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IN" sz="1800" b="1">
                <a:solidFill>
                  <a:schemeClr val="tx1"/>
                </a:solidFill>
              </a:endParaRPr>
            </a:p>
          </p:txBody>
        </p:sp>
        <p:sp>
          <p:nvSpPr>
            <p:cNvPr id="30" name="TextBox 22"/>
            <p:cNvSpPr txBox="1">
              <a:spLocks noChangeArrowheads="1"/>
            </p:cNvSpPr>
            <p:nvPr/>
          </p:nvSpPr>
          <p:spPr bwMode="auto">
            <a:xfrm>
              <a:off x="84377" y="525314"/>
              <a:ext cx="1888624" cy="54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600" b="1" kern="1200">
                  <a:effectLst/>
                  <a:latin typeface="Calibri" panose="020F0502020204030204" pitchFamily="34" charset="0"/>
                  <a:ea typeface="Times New Roman" panose="02020603050405020304" pitchFamily="18" charset="0"/>
                  <a:cs typeface="Times New Roman" panose="02020603050405020304" pitchFamily="18" charset="0"/>
                </a:rPr>
                <a:t>Content</a:t>
              </a:r>
              <a:endParaRPr lang="en-IN" sz="1400" b="1">
                <a:effectLst/>
                <a:latin typeface="Times New Roman" panose="02020603050405020304" pitchFamily="18" charset="0"/>
                <a:ea typeface="Times New Roman" panose="02020603050405020304" pitchFamily="18" charset="0"/>
              </a:endParaRPr>
            </a:p>
          </p:txBody>
        </p:sp>
        <p:sp>
          <p:nvSpPr>
            <p:cNvPr id="31" name="TextBox 23"/>
            <p:cNvSpPr txBox="1">
              <a:spLocks noChangeArrowheads="1"/>
            </p:cNvSpPr>
            <p:nvPr/>
          </p:nvSpPr>
          <p:spPr bwMode="auto">
            <a:xfrm>
              <a:off x="205713" y="1537491"/>
              <a:ext cx="1645920" cy="97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200" b="1" kern="1200" dirty="0">
                  <a:effectLst/>
                  <a:latin typeface="Calibri" panose="020F0502020204030204" pitchFamily="34" charset="0"/>
                  <a:ea typeface="Times New Roman" panose="02020603050405020304" pitchFamily="18" charset="0"/>
                  <a:cs typeface="Times New Roman" panose="02020603050405020304" pitchFamily="18" charset="0"/>
                </a:rPr>
                <a:t>Content Optimization &amp; Internal Linking Improvement</a:t>
              </a:r>
              <a:endParaRPr lang="en-IN" sz="1800" b="1" dirty="0">
                <a:effectLst/>
                <a:latin typeface="Times New Roman" panose="02020603050405020304" pitchFamily="18" charset="0"/>
                <a:ea typeface="Times New Roman" panose="02020603050405020304" pitchFamily="18" charset="0"/>
              </a:endParaRPr>
            </a:p>
          </p:txBody>
        </p:sp>
      </p:grpSp>
      <p:grpSp>
        <p:nvGrpSpPr>
          <p:cNvPr id="32" name="Group 31"/>
          <p:cNvGrpSpPr/>
          <p:nvPr/>
        </p:nvGrpSpPr>
        <p:grpSpPr bwMode="auto">
          <a:xfrm>
            <a:off x="8810314" y="1536270"/>
            <a:ext cx="1512106" cy="2268219"/>
            <a:chOff x="0" y="0"/>
            <a:chExt cx="2057400" cy="3040039"/>
          </a:xfrm>
        </p:grpSpPr>
        <p:sp>
          <p:nvSpPr>
            <p:cNvPr id="33" name="Round Same Side Corner Rectangle 32"/>
            <p:cNvSpPr/>
            <p:nvPr/>
          </p:nvSpPr>
          <p:spPr>
            <a:xfrm>
              <a:off x="0" y="0"/>
              <a:ext cx="2057400" cy="456711"/>
            </a:xfrm>
            <a:prstGeom prst="round2SameRect">
              <a:avLst/>
            </a:prstGeom>
            <a:solidFill>
              <a:srgbClr val="C521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pPr>
              <a:r>
                <a:rPr lang="en-US" sz="1800" b="1" kern="1200" dirty="0">
                  <a:solidFill>
                    <a:schemeClr val="tx1"/>
                  </a:solidFill>
                  <a:effectLst/>
                  <a:ea typeface="Times New Roman" panose="02020603050405020304" pitchFamily="18" charset="0"/>
                  <a:cs typeface="Times New Roman" panose="02020603050405020304" pitchFamily="18" charset="0"/>
                </a:rPr>
                <a:t>STEP 5</a:t>
              </a:r>
              <a:endParaRPr lang="en-IN" sz="1400" b="1" dirty="0">
                <a:solidFill>
                  <a:schemeClr val="tx1"/>
                </a:solidFill>
                <a:effectLst/>
                <a:latin typeface="Times New Roman" panose="02020603050405020304" pitchFamily="18" charset="0"/>
                <a:ea typeface="Times New Roman" panose="02020603050405020304" pitchFamily="18" charset="0"/>
              </a:endParaRPr>
            </a:p>
          </p:txBody>
        </p:sp>
        <p:sp>
          <p:nvSpPr>
            <p:cNvPr id="34" name="Round Same Side Corner Rectangle 33"/>
            <p:cNvSpPr/>
            <p:nvPr/>
          </p:nvSpPr>
          <p:spPr>
            <a:xfrm>
              <a:off x="0" y="456712"/>
              <a:ext cx="2057400" cy="2583327"/>
            </a:xfrm>
            <a:prstGeom prst="round2SameRect">
              <a:avLst>
                <a:gd name="adj1" fmla="val 0"/>
                <a:gd name="adj2" fmla="val 4757"/>
              </a:avLst>
            </a:prstGeom>
            <a:gradFill flip="none" rotWithShape="1">
              <a:gsLst>
                <a:gs pos="0">
                  <a:srgbClr val="E74747"/>
                </a:gs>
                <a:gs pos="100000">
                  <a:srgbClr val="C0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IN" sz="1800" b="1">
                <a:solidFill>
                  <a:schemeClr val="tx1"/>
                </a:solidFill>
              </a:endParaRPr>
            </a:p>
          </p:txBody>
        </p:sp>
        <p:sp>
          <p:nvSpPr>
            <p:cNvPr id="35" name="TextBox 36"/>
            <p:cNvSpPr txBox="1">
              <a:spLocks noChangeArrowheads="1"/>
            </p:cNvSpPr>
            <p:nvPr/>
          </p:nvSpPr>
          <p:spPr bwMode="auto">
            <a:xfrm>
              <a:off x="113520" y="525347"/>
              <a:ext cx="1888625" cy="73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600" b="1" kern="1200">
                  <a:effectLst/>
                  <a:latin typeface="Calibri" panose="020F0502020204030204" pitchFamily="34" charset="0"/>
                  <a:ea typeface="Times New Roman" panose="02020603050405020304" pitchFamily="18" charset="0"/>
                  <a:cs typeface="Times New Roman" panose="02020603050405020304" pitchFamily="18" charset="0"/>
                </a:rPr>
                <a:t>Off Page  Activation</a:t>
              </a:r>
              <a:endParaRPr lang="en-IN" sz="1400" b="1">
                <a:effectLst/>
                <a:latin typeface="Times New Roman" panose="02020603050405020304" pitchFamily="18" charset="0"/>
                <a:ea typeface="Times New Roman" panose="02020603050405020304" pitchFamily="18" charset="0"/>
              </a:endParaRPr>
            </a:p>
          </p:txBody>
        </p:sp>
        <p:sp>
          <p:nvSpPr>
            <p:cNvPr id="36" name="TextBox 37"/>
            <p:cNvSpPr txBox="1">
              <a:spLocks noChangeArrowheads="1"/>
            </p:cNvSpPr>
            <p:nvPr/>
          </p:nvSpPr>
          <p:spPr bwMode="auto">
            <a:xfrm>
              <a:off x="205372" y="1602501"/>
              <a:ext cx="1645920" cy="108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pPr algn="ctr">
                <a:spcAft>
                  <a:spcPts val="0"/>
                </a:spcAft>
              </a:pPr>
              <a:r>
                <a:rPr lang="en-US" sz="1200" b="1" kern="1200" dirty="0">
                  <a:effectLst/>
                  <a:latin typeface="Calibri" panose="020F0502020204030204" pitchFamily="34" charset="0"/>
                  <a:ea typeface="Times New Roman" panose="02020603050405020304" pitchFamily="18" charset="0"/>
                  <a:cs typeface="Times New Roman" panose="02020603050405020304" pitchFamily="18" charset="0"/>
                </a:rPr>
                <a:t>Content based focused Off page activities</a:t>
              </a:r>
              <a:endParaRPr lang="en-IN" sz="1800" b="1" dirty="0">
                <a:effectLst/>
                <a:latin typeface="Times New Roman" panose="02020603050405020304" pitchFamily="18" charset="0"/>
                <a:ea typeface="Times New Roman" panose="02020603050405020304" pitchFamily="18" charset="0"/>
              </a:endParaRPr>
            </a:p>
          </p:txBody>
        </p:sp>
      </p:grpSp>
      <p:sp>
        <p:nvSpPr>
          <p:cNvPr id="37" name="Rectangle 36"/>
          <p:cNvSpPr/>
          <p:nvPr/>
        </p:nvSpPr>
        <p:spPr>
          <a:xfrm>
            <a:off x="1025205" y="4205871"/>
            <a:ext cx="1466103" cy="2294255"/>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noAutofit/>
          </a:bodyPr>
          <a:lstStyle/>
          <a:p>
            <a:pPr algn="ctr">
              <a:spcAft>
                <a:spcPts val="0"/>
              </a:spcAft>
            </a:pPr>
            <a:r>
              <a:rPr lang="en-US" sz="1400" b="1" kern="1200" dirty="0">
                <a:solidFill>
                  <a:srgbClr val="000000"/>
                </a:solidFill>
                <a:effectLst/>
                <a:ea typeface="Times New Roman" panose="02020603050405020304" pitchFamily="18" charset="0"/>
                <a:cs typeface="Times New Roman" panose="02020603050405020304" pitchFamily="18" charset="0"/>
              </a:rPr>
              <a:t>Better      </a:t>
            </a:r>
            <a:r>
              <a:rPr lang="en-US" sz="1400" b="1" kern="1200" dirty="0" err="1">
                <a:solidFill>
                  <a:srgbClr val="000000"/>
                </a:solidFill>
                <a:effectLst/>
                <a:ea typeface="Times New Roman" panose="02020603050405020304" pitchFamily="18" charset="0"/>
                <a:cs typeface="Times New Roman" panose="02020603050405020304" pitchFamily="18" charset="0"/>
              </a:rPr>
              <a:t>Crawlability</a:t>
            </a:r>
            <a:r>
              <a:rPr lang="en-US" sz="1400" b="1" kern="1200" dirty="0">
                <a:solidFill>
                  <a:srgbClr val="000000"/>
                </a:solidFill>
                <a:effectLst/>
                <a:ea typeface="Times New Roman" panose="02020603050405020304" pitchFamily="18" charset="0"/>
                <a:cs typeface="Times New Roman" panose="02020603050405020304" pitchFamily="18" charset="0"/>
              </a:rPr>
              <a:t> of the Section &amp; good user experience</a:t>
            </a:r>
            <a:endParaRPr lang="en-IN" sz="1200" b="1" dirty="0">
              <a:effectLst/>
              <a:latin typeface="Times New Roman" panose="02020603050405020304" pitchFamily="18" charset="0"/>
              <a:ea typeface="Times New Roman" panose="02020603050405020304" pitchFamily="18" charset="0"/>
            </a:endParaRPr>
          </a:p>
        </p:txBody>
      </p:sp>
      <p:sp>
        <p:nvSpPr>
          <p:cNvPr id="38" name="Rectangle 37"/>
          <p:cNvSpPr/>
          <p:nvPr/>
        </p:nvSpPr>
        <p:spPr>
          <a:xfrm>
            <a:off x="2905250" y="4205871"/>
            <a:ext cx="1508052" cy="2259330"/>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noAutofit/>
          </a:bodyPr>
          <a:lstStyle/>
          <a:p>
            <a:pPr algn="ctr">
              <a:spcAft>
                <a:spcPts val="0"/>
              </a:spcAft>
            </a:pPr>
            <a:r>
              <a:rPr lang="en-US" sz="1400" b="1" kern="1200">
                <a:solidFill>
                  <a:srgbClr val="000000"/>
                </a:solidFill>
                <a:effectLst/>
                <a:ea typeface="Times New Roman" panose="02020603050405020304" pitchFamily="18" charset="0"/>
                <a:cs typeface="Times New Roman" panose="02020603050405020304" pitchFamily="18" charset="0"/>
              </a:rPr>
              <a:t>Push ranking on the keywords that have low competition</a:t>
            </a:r>
            <a:endParaRPr lang="en-IN" sz="1200" b="1">
              <a:effectLst/>
              <a:latin typeface="Times New Roman" panose="02020603050405020304" pitchFamily="18" charset="0"/>
              <a:ea typeface="Times New Roman" panose="02020603050405020304" pitchFamily="18" charset="0"/>
            </a:endParaRPr>
          </a:p>
        </p:txBody>
      </p:sp>
      <p:sp>
        <p:nvSpPr>
          <p:cNvPr id="39" name="Rectangle 38"/>
          <p:cNvSpPr/>
          <p:nvPr/>
        </p:nvSpPr>
        <p:spPr>
          <a:xfrm>
            <a:off x="4886116" y="4199993"/>
            <a:ext cx="1555025" cy="2240915"/>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noAutofit/>
          </a:bodyPr>
          <a:lstStyle/>
          <a:p>
            <a:pPr algn="ctr">
              <a:spcAft>
                <a:spcPts val="0"/>
              </a:spcAft>
            </a:pPr>
            <a:r>
              <a:rPr lang="en-US" sz="1600" b="1" kern="1200">
                <a:solidFill>
                  <a:srgbClr val="000000"/>
                </a:solidFill>
                <a:effectLst/>
                <a:ea typeface="Times New Roman" panose="02020603050405020304" pitchFamily="18" charset="0"/>
                <a:cs typeface="Times New Roman" panose="02020603050405020304" pitchFamily="18" charset="0"/>
              </a:rPr>
              <a:t>Remove Duplicity Issue of the website</a:t>
            </a:r>
            <a:endParaRPr lang="en-IN" sz="1400" b="1">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6940125" y="4187696"/>
            <a:ext cx="1394492" cy="2222500"/>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noAutofit/>
          </a:bodyPr>
          <a:lstStyle/>
          <a:p>
            <a:pPr algn="ctr">
              <a:spcAft>
                <a:spcPts val="0"/>
              </a:spcAft>
            </a:pPr>
            <a:r>
              <a:rPr lang="en-US" sz="1400" b="1" kern="1200">
                <a:solidFill>
                  <a:srgbClr val="000000"/>
                </a:solidFill>
                <a:effectLst/>
                <a:ea typeface="Times New Roman" panose="02020603050405020304" pitchFamily="18" charset="0"/>
                <a:cs typeface="Times New Roman" panose="02020603050405020304" pitchFamily="18" charset="0"/>
              </a:rPr>
              <a:t>Better density, keyword based content &amp; anchor text using relevant keywords</a:t>
            </a:r>
            <a:endParaRPr lang="en-IN" sz="1200" b="1">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8862119" y="4187696"/>
            <a:ext cx="1460301" cy="2197100"/>
          </a:xfrm>
          <a:prstGeom prst="rect">
            <a:avLst/>
          </a:prstGeom>
          <a:ln/>
        </p:spPr>
        <p:style>
          <a:lnRef idx="1">
            <a:schemeClr val="accent6"/>
          </a:lnRef>
          <a:fillRef idx="2">
            <a:schemeClr val="accent6"/>
          </a:fillRef>
          <a:effectRef idx="1">
            <a:schemeClr val="accent6"/>
          </a:effectRef>
          <a:fontRef idx="minor">
            <a:schemeClr val="dk1"/>
          </a:fontRef>
        </p:style>
        <p:txBody>
          <a:bodyPr wrap="square" anchor="ctr">
            <a:noAutofit/>
          </a:bodyPr>
          <a:lstStyle/>
          <a:p>
            <a:pPr algn="ctr">
              <a:spcAft>
                <a:spcPts val="0"/>
              </a:spcAft>
            </a:pPr>
            <a:r>
              <a:rPr lang="en-US" sz="1400" b="1" kern="1200">
                <a:solidFill>
                  <a:srgbClr val="000000"/>
                </a:solidFill>
                <a:effectLst/>
                <a:ea typeface="Times New Roman" panose="02020603050405020304" pitchFamily="18" charset="0"/>
                <a:cs typeface="Times New Roman" panose="02020603050405020304" pitchFamily="18" charset="0"/>
              </a:rPr>
              <a:t>Support in ranking of critical keyword</a:t>
            </a:r>
            <a:endParaRPr lang="en-IN" sz="1200" b="1">
              <a:effectLst/>
              <a:latin typeface="Times New Roman" panose="02020603050405020304" pitchFamily="18" charset="0"/>
              <a:ea typeface="Times New Roman" panose="02020603050405020304" pitchFamily="18"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2031924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25</a:t>
            </a:fld>
            <a:endParaRPr lang="en-IN" dirty="0">
              <a:solidFill>
                <a:schemeClr val="bg2"/>
              </a:solidFill>
            </a:endParaRPr>
          </a:p>
        </p:txBody>
      </p:sp>
      <p:sp>
        <p:nvSpPr>
          <p:cNvPr id="3" name="Rectangle 2"/>
          <p:cNvSpPr/>
          <p:nvPr/>
        </p:nvSpPr>
        <p:spPr>
          <a:xfrm>
            <a:off x="1045535" y="916796"/>
            <a:ext cx="4720138" cy="532903"/>
          </a:xfrm>
          <a:prstGeom prst="rect">
            <a:avLst/>
          </a:prstGeom>
        </p:spPr>
        <p:txBody>
          <a:bodyPr wrap="none">
            <a:spAutoFit/>
          </a:bodyPr>
          <a:lstStyle/>
          <a:p>
            <a:pPr>
              <a:lnSpc>
                <a:spcPct val="107000"/>
              </a:lnSpc>
              <a:spcAft>
                <a:spcPts val="800"/>
              </a:spcAft>
            </a:pPr>
            <a:r>
              <a:rPr lang="en-US" sz="2800" b="1" u="sng" dirty="0">
                <a:solidFill>
                  <a:srgbClr val="C45911"/>
                </a:solidFill>
                <a:latin typeface="Calibri" panose="020F0502020204030204" pitchFamily="34" charset="0"/>
                <a:ea typeface="Arial" panose="020B0604020202020204" pitchFamily="34" charset="0"/>
                <a:cs typeface="Arial" panose="020B0604020202020204" pitchFamily="34" charset="0"/>
              </a:rPr>
              <a:t>Key Tasks in Campaign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3544235093"/>
              </p:ext>
            </p:extLst>
          </p:nvPr>
        </p:nvGraphicFramePr>
        <p:xfrm>
          <a:off x="1264024" y="2126425"/>
          <a:ext cx="8477807" cy="3911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912570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26</a:t>
            </a:fld>
            <a:endParaRPr lang="en-IN" dirty="0">
              <a:solidFill>
                <a:schemeClr val="bg2"/>
              </a:solidFill>
            </a:endParaRPr>
          </a:p>
        </p:txBody>
      </p:sp>
      <p:sp>
        <p:nvSpPr>
          <p:cNvPr id="3" name="Rectangle 2"/>
          <p:cNvSpPr/>
          <p:nvPr/>
        </p:nvSpPr>
        <p:spPr>
          <a:xfrm>
            <a:off x="857226" y="1010938"/>
            <a:ext cx="7642861" cy="532903"/>
          </a:xfrm>
          <a:prstGeom prst="rect">
            <a:avLst/>
          </a:prstGeom>
        </p:spPr>
        <p:txBody>
          <a:bodyPr wrap="none">
            <a:spAutoFit/>
          </a:bodyPr>
          <a:lstStyle/>
          <a:p>
            <a:pPr>
              <a:lnSpc>
                <a:spcPct val="107000"/>
              </a:lnSpc>
              <a:spcAft>
                <a:spcPts val="800"/>
              </a:spcAft>
            </a:pPr>
            <a:r>
              <a:rPr lang="en-US" sz="2800" b="1" u="sng" dirty="0">
                <a:solidFill>
                  <a:srgbClr val="C45911"/>
                </a:solidFill>
                <a:latin typeface="Calibri" panose="020F0502020204030204" pitchFamily="34" charset="0"/>
                <a:ea typeface="Arial" panose="020B0604020202020204" pitchFamily="34" charset="0"/>
                <a:cs typeface="Arial" panose="020B0604020202020204" pitchFamily="34" charset="0"/>
              </a:rPr>
              <a:t>SEO Activities Post Set Up – Monthly Optimization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Diagram 7"/>
          <p:cNvGraphicFramePr/>
          <p:nvPr>
            <p:extLst>
              <p:ext uri="{D42A27DB-BD31-4B8C-83A1-F6EECF244321}">
                <p14:modId xmlns:p14="http://schemas.microsoft.com/office/powerpoint/2010/main" val="1250157423"/>
              </p:ext>
            </p:extLst>
          </p:nvPr>
        </p:nvGraphicFramePr>
        <p:xfrm>
          <a:off x="1045535" y="1273435"/>
          <a:ext cx="9297340" cy="4774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600322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27</a:t>
            </a:fld>
            <a:endParaRPr lang="en-IN" dirty="0">
              <a:solidFill>
                <a:schemeClr val="bg2"/>
              </a:solidFill>
            </a:endParaRPr>
          </a:p>
        </p:txBody>
      </p:sp>
      <p:graphicFrame>
        <p:nvGraphicFramePr>
          <p:cNvPr id="7" name="Diagram 6"/>
          <p:cNvGraphicFramePr/>
          <p:nvPr>
            <p:extLst>
              <p:ext uri="{D42A27DB-BD31-4B8C-83A1-F6EECF244321}">
                <p14:modId xmlns:p14="http://schemas.microsoft.com/office/powerpoint/2010/main" val="3939993501"/>
              </p:ext>
            </p:extLst>
          </p:nvPr>
        </p:nvGraphicFramePr>
        <p:xfrm>
          <a:off x="2592284" y="1573305"/>
          <a:ext cx="8084682" cy="4787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045535" y="781916"/>
            <a:ext cx="3080587" cy="619272"/>
          </a:xfrm>
          <a:prstGeom prst="rect">
            <a:avLst/>
          </a:prstGeom>
        </p:spPr>
        <p:txBody>
          <a:bodyPr wrap="none">
            <a:spAutoFit/>
          </a:bodyPr>
          <a:lstStyle/>
          <a:p>
            <a:pPr>
              <a:lnSpc>
                <a:spcPct val="107000"/>
              </a:lnSpc>
              <a:spcAft>
                <a:spcPts val="800"/>
              </a:spcAft>
            </a:pPr>
            <a:r>
              <a:rPr lang="en-US" sz="3200" b="1" u="sng" dirty="0" smtClean="0">
                <a:solidFill>
                  <a:srgbClr val="C45911"/>
                </a:solidFill>
                <a:latin typeface="Calibri" panose="020F0502020204030204" pitchFamily="34" charset="0"/>
                <a:ea typeface="Arial" panose="020B0604020202020204" pitchFamily="34" charset="0"/>
                <a:cs typeface="Arial" panose="020B0604020202020204" pitchFamily="34" charset="0"/>
              </a:rPr>
              <a:t>Content </a:t>
            </a:r>
            <a:r>
              <a:rPr lang="en-US" sz="3200" b="1" u="sng" dirty="0">
                <a:solidFill>
                  <a:srgbClr val="C45911"/>
                </a:solidFill>
                <a:latin typeface="Calibri" panose="020F0502020204030204" pitchFamily="34" charset="0"/>
                <a:ea typeface="Arial" panose="020B0604020202020204" pitchFamily="34" charset="0"/>
                <a:cs typeface="Arial" panose="020B0604020202020204" pitchFamily="34" charset="0"/>
              </a:rPr>
              <a:t>Avenues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58140" y="3173612"/>
            <a:ext cx="1648883" cy="1338828"/>
          </a:xfrm>
          <a:prstGeom prst="rect">
            <a:avLst/>
          </a:prstGeom>
          <a:solidFill>
            <a:schemeClr val="accent3"/>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a:spAutoFit/>
          </a:bodyPr>
          <a:lstStyle>
            <a:defPPr>
              <a:defRPr lang="en-US"/>
            </a:defPPr>
            <a:lvl1pPr algn="ctr">
              <a:defRPr sz="1600">
                <a:solidFill>
                  <a:schemeClr val="bg1"/>
                </a:solidFill>
                <a:latin typeface="Calibri" panose="020F0502020204030204" pitchFamily="34" charset="0"/>
              </a:defRPr>
            </a:lvl1pPr>
          </a:lstStyle>
          <a:p>
            <a:pPr eaLnBrk="1" fontAlgn="auto" hangingPunct="1">
              <a:lnSpc>
                <a:spcPct val="150000"/>
              </a:lnSpc>
              <a:spcBef>
                <a:spcPts val="0"/>
              </a:spcBef>
              <a:spcAft>
                <a:spcPts val="0"/>
              </a:spcAft>
              <a:defRPr/>
            </a:pPr>
            <a:r>
              <a:rPr lang="en-US" sz="1800" b="1" dirty="0">
                <a:solidFill>
                  <a:srgbClr val="002060"/>
                </a:solidFill>
              </a:rPr>
              <a:t>FOCUS</a:t>
            </a:r>
          </a:p>
          <a:p>
            <a:pPr eaLnBrk="1" fontAlgn="auto" hangingPunct="1">
              <a:lnSpc>
                <a:spcPct val="150000"/>
              </a:lnSpc>
              <a:spcBef>
                <a:spcPts val="0"/>
              </a:spcBef>
              <a:spcAft>
                <a:spcPts val="0"/>
              </a:spcAft>
              <a:defRPr/>
            </a:pPr>
            <a:r>
              <a:rPr lang="en-US" sz="1800" b="1" dirty="0">
                <a:solidFill>
                  <a:srgbClr val="002060"/>
                </a:solidFill>
              </a:rPr>
              <a:t>Content Avenues</a:t>
            </a:r>
          </a:p>
        </p:txBody>
      </p:sp>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088636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28</a:t>
            </a:fld>
            <a:endParaRPr lang="en-IN" dirty="0">
              <a:solidFill>
                <a:schemeClr val="bg2"/>
              </a:solidFill>
            </a:endParaRPr>
          </a:p>
        </p:txBody>
      </p:sp>
      <p:sp>
        <p:nvSpPr>
          <p:cNvPr id="3" name="Rectangle 2"/>
          <p:cNvSpPr/>
          <p:nvPr/>
        </p:nvSpPr>
        <p:spPr>
          <a:xfrm>
            <a:off x="1045535" y="867337"/>
            <a:ext cx="6685709" cy="5464637"/>
          </a:xfrm>
          <a:prstGeom prst="rect">
            <a:avLst/>
          </a:prstGeom>
        </p:spPr>
        <p:txBody>
          <a:bodyPr wrap="square">
            <a:spAutoFit/>
          </a:bodyPr>
          <a:lstStyle/>
          <a:p>
            <a:pPr>
              <a:lnSpc>
                <a:spcPct val="107000"/>
              </a:lnSpc>
              <a:spcAft>
                <a:spcPts val="800"/>
              </a:spcAft>
            </a:pPr>
            <a:r>
              <a:rPr lang="en-US" sz="2800" b="1" u="sng" dirty="0" smtClean="0">
                <a:solidFill>
                  <a:srgbClr val="C45911"/>
                </a:solidFill>
                <a:latin typeface="Calibri" panose="020F0502020204030204" pitchFamily="34" charset="0"/>
                <a:ea typeface="Arial" panose="020B0604020202020204" pitchFamily="34" charset="0"/>
                <a:cs typeface="Arial" panose="020B0604020202020204" pitchFamily="34" charset="0"/>
              </a:rPr>
              <a:t>Expected </a:t>
            </a:r>
            <a:r>
              <a:rPr lang="en-US" sz="2800" b="1" u="sng" dirty="0">
                <a:solidFill>
                  <a:srgbClr val="C45911"/>
                </a:solidFill>
                <a:latin typeface="Calibri" panose="020F0502020204030204" pitchFamily="34" charset="0"/>
                <a:ea typeface="Arial" panose="020B0604020202020204" pitchFamily="34" charset="0"/>
                <a:cs typeface="Arial" panose="020B0604020202020204" pitchFamily="34" charset="0"/>
              </a:rPr>
              <a:t>Result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C45911"/>
                </a:solidFill>
                <a:latin typeface="Calibri" panose="020F0502020204030204" pitchFamily="34" charset="0"/>
                <a:ea typeface="Arial" panose="020B0604020202020204" pitchFamily="34" charset="0"/>
                <a:cs typeface="Times New Roman" panose="02020603050405020304" pitchFamily="18" charset="0"/>
              </a:rPr>
              <a:t>EXPECTATION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1st page Google ranking of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keywords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Website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traffic</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return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visits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Non-branded search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traffic</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popularity in Social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networks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brand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reputation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Higher visibility in local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listing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organic, social media, email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conversions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Decrease in bounce rate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solidFill>
                  <a:srgbClr val="C45911"/>
                </a:solidFill>
                <a:latin typeface="Calibri" panose="020F0502020204030204" pitchFamily="34" charset="0"/>
                <a:ea typeface="Arial" panose="020B0604020202020204" pitchFamily="34" charset="0"/>
                <a:cs typeface="Times New Roman" panose="02020603050405020304" pitchFamily="18" charset="0"/>
              </a:rPr>
              <a:t>RESULT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Clr>
                <a:srgbClr val="222A35"/>
              </a:buClr>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Sales</a:t>
            </a: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Clr>
                <a:srgbClr val="222A35"/>
              </a:buClr>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email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sign-ups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Clr>
                <a:srgbClr val="222A35"/>
              </a:buClr>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inquires</a:t>
            </a: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Clr>
                <a:srgbClr val="222A35"/>
              </a:buClr>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phone </a:t>
            </a:r>
            <a:r>
              <a:rPr lang="en-US" sz="1600" dirty="0" smtClean="0">
                <a:solidFill>
                  <a:srgbClr val="222A35"/>
                </a:solidFill>
                <a:latin typeface="Calibri" panose="020F0502020204030204" pitchFamily="34" charset="0"/>
                <a:ea typeface="Calibri" panose="020F0502020204030204" pitchFamily="34" charset="0"/>
                <a:cs typeface="Times New Roman" panose="02020603050405020304" pitchFamily="18" charset="0"/>
              </a:rPr>
              <a:t>calls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Clr>
                <a:srgbClr val="222A35"/>
              </a:buClr>
              <a:buFont typeface="Symbol" panose="05050102010706020507" pitchFamily="18" charset="2"/>
              <a:buChar char=""/>
            </a:pPr>
            <a:r>
              <a:rPr lang="en-US" sz="1600" dirty="0">
                <a:solidFill>
                  <a:srgbClr val="222A35"/>
                </a:solidFill>
                <a:latin typeface="Calibri" panose="020F0502020204030204" pitchFamily="34" charset="0"/>
                <a:ea typeface="Calibri" panose="020F0502020204030204" pitchFamily="34" charset="0"/>
                <a:cs typeface="Times New Roman" panose="02020603050405020304" pitchFamily="18" charset="0"/>
              </a:rPr>
              <a:t>Increase in subscriptions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39534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29</a:t>
            </a:fld>
            <a:endParaRPr lang="en-IN" dirty="0">
              <a:solidFill>
                <a:schemeClr val="bg2"/>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
        <p:nvSpPr>
          <p:cNvPr id="10" name="Rectangle 9"/>
          <p:cNvSpPr/>
          <p:nvPr/>
        </p:nvSpPr>
        <p:spPr>
          <a:xfrm>
            <a:off x="907346" y="793376"/>
            <a:ext cx="9643978" cy="5238229"/>
          </a:xfrm>
          <a:prstGeom prst="rect">
            <a:avLst/>
          </a:prstGeom>
        </p:spPr>
        <p:txBody>
          <a:bodyPr wrap="square">
            <a:spAutoFit/>
          </a:bodyPr>
          <a:lstStyle/>
          <a:p>
            <a:pPr>
              <a:lnSpc>
                <a:spcPct val="107000"/>
              </a:lnSpc>
              <a:spcAft>
                <a:spcPts val="800"/>
              </a:spcAft>
            </a:pPr>
            <a:r>
              <a:rPr lang="en-US" sz="2400" b="1" dirty="0">
                <a:solidFill>
                  <a:schemeClr val="accent2">
                    <a:lumMod val="75000"/>
                  </a:schemeClr>
                </a:solidFill>
              </a:rPr>
              <a:t>Commercial</a:t>
            </a:r>
            <a:r>
              <a:rPr lang="en-US" sz="2400" b="1" dirty="0" smtClean="0">
                <a:solidFill>
                  <a:schemeClr val="accent2">
                    <a:lumMod val="75000"/>
                  </a:schemeClr>
                </a:solidFill>
              </a:rPr>
              <a:t>:-</a:t>
            </a:r>
          </a:p>
          <a:p>
            <a:pPr>
              <a:lnSpc>
                <a:spcPct val="107000"/>
              </a:lnSpc>
              <a:spcAft>
                <a:spcPts val="800"/>
              </a:spcAft>
            </a:pPr>
            <a:endParaRPr lang="en-US" sz="2400" b="1" dirty="0" smtClean="0">
              <a:solidFill>
                <a:schemeClr val="accent2">
                  <a:lumMod val="75000"/>
                </a:schemeClr>
              </a:solidFill>
            </a:endParaRPr>
          </a:p>
          <a:p>
            <a:pPr>
              <a:lnSpc>
                <a:spcPct val="107000"/>
              </a:lnSpc>
              <a:spcAft>
                <a:spcPts val="800"/>
              </a:spcAft>
            </a:pPr>
            <a:r>
              <a:rPr lang="en-US" sz="1600" b="1" dirty="0" smtClean="0">
                <a:solidFill>
                  <a:srgbClr val="C00000"/>
                </a:solidFill>
                <a:ea typeface="Arial" panose="020B0604020202020204" pitchFamily="34" charset="0"/>
                <a:cs typeface="Times New Roman" panose="02020603050405020304" pitchFamily="18" charset="0"/>
              </a:rPr>
              <a:t>MONTHLY SEO PACKAGE QUOTE –</a:t>
            </a:r>
            <a:endParaRPr lang="en-IN" sz="1600" b="1" dirty="0" smtClean="0">
              <a:solidFill>
                <a:srgbClr val="000000"/>
              </a:solidFill>
              <a:ea typeface="Times New Roman" panose="02020603050405020304" pitchFamily="18" charset="0"/>
              <a:cs typeface="Calibri" panose="020F0502020204030204" pitchFamily="34" charset="0"/>
            </a:endParaRPr>
          </a:p>
          <a:p>
            <a:pPr marL="342900" lvl="0" indent="-342900">
              <a:lnSpc>
                <a:spcPct val="107000"/>
              </a:lnSpc>
              <a:spcAft>
                <a:spcPts val="0"/>
              </a:spcAft>
              <a:buFont typeface="Symbol" panose="05050102010706020507" pitchFamily="18" charset="2"/>
              <a:buChar char=""/>
            </a:pPr>
            <a:r>
              <a:rPr lang="en-IN" sz="1600" b="1" dirty="0" smtClean="0">
                <a:solidFill>
                  <a:srgbClr val="000000"/>
                </a:solidFill>
                <a:ea typeface="Times New Roman" panose="02020603050405020304" pitchFamily="18" charset="0"/>
                <a:cs typeface="Calibri" panose="020F0502020204030204" pitchFamily="34" charset="0"/>
              </a:rPr>
              <a:t>USD 300 per month only for 10 Keywords </a:t>
            </a:r>
          </a:p>
          <a:p>
            <a:pPr marL="342900" lvl="0" indent="-342900">
              <a:lnSpc>
                <a:spcPct val="107000"/>
              </a:lnSpc>
              <a:spcAft>
                <a:spcPts val="0"/>
              </a:spcAft>
              <a:buFont typeface="Symbol" panose="05050102010706020507" pitchFamily="18" charset="2"/>
              <a:buChar char=""/>
            </a:pPr>
            <a:r>
              <a:rPr lang="en-IN" sz="1600" b="1" dirty="0" smtClean="0">
                <a:solidFill>
                  <a:srgbClr val="000000"/>
                </a:solidFill>
                <a:ea typeface="Times New Roman" panose="02020603050405020304" pitchFamily="18" charset="0"/>
                <a:cs typeface="Calibri" panose="020F0502020204030204" pitchFamily="34" charset="0"/>
              </a:rPr>
              <a:t>USD 500 per month only for 20 Keywords </a:t>
            </a:r>
            <a:endParaRPr lang="en-IN" sz="1600" dirty="0" smtClean="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600" b="1" dirty="0" smtClean="0">
                <a:solidFill>
                  <a:srgbClr val="000000"/>
                </a:solidFill>
                <a:ea typeface="Times New Roman" panose="02020603050405020304" pitchFamily="18" charset="0"/>
                <a:cs typeface="Calibri" panose="020F0502020204030204" pitchFamily="34" charset="0"/>
              </a:rPr>
              <a:t>USD 800 per month only for 30 Keywords</a:t>
            </a:r>
          </a:p>
          <a:p>
            <a:pPr marL="342900" lvl="0" indent="-342900">
              <a:lnSpc>
                <a:spcPct val="107000"/>
              </a:lnSpc>
              <a:spcAft>
                <a:spcPts val="0"/>
              </a:spcAft>
              <a:buFont typeface="Symbol" panose="05050102010706020507" pitchFamily="18" charset="2"/>
              <a:buChar char=""/>
            </a:pPr>
            <a:r>
              <a:rPr lang="en-IN" sz="1600" b="1" dirty="0" smtClean="0">
                <a:solidFill>
                  <a:srgbClr val="000000"/>
                </a:solidFill>
                <a:ea typeface="Times New Roman" panose="02020603050405020304" pitchFamily="18" charset="0"/>
                <a:cs typeface="Calibri" panose="020F0502020204030204" pitchFamily="34" charset="0"/>
              </a:rPr>
              <a:t>USD 1200 per month only for 50 Keywords</a:t>
            </a:r>
          </a:p>
          <a:p>
            <a:pPr marL="342900" lvl="0" indent="-342900">
              <a:lnSpc>
                <a:spcPct val="107000"/>
              </a:lnSpc>
              <a:spcAft>
                <a:spcPts val="0"/>
              </a:spcAft>
              <a:buFont typeface="Symbol" panose="05050102010706020507" pitchFamily="18" charset="2"/>
              <a:buChar char=""/>
            </a:pPr>
            <a:r>
              <a:rPr lang="en-IN" sz="1600" b="1" dirty="0" smtClean="0">
                <a:solidFill>
                  <a:srgbClr val="000000"/>
                </a:solidFill>
                <a:ea typeface="Times New Roman" panose="02020603050405020304" pitchFamily="18" charset="0"/>
                <a:cs typeface="Calibri" panose="020F0502020204030204" pitchFamily="34" charset="0"/>
              </a:rPr>
              <a:t>USD 2400 per month only for 100 Keywords</a:t>
            </a:r>
          </a:p>
          <a:p>
            <a:pPr lvl="0">
              <a:lnSpc>
                <a:spcPct val="107000"/>
              </a:lnSpc>
              <a:spcAft>
                <a:spcPts val="0"/>
              </a:spcAft>
            </a:pPr>
            <a:endParaRPr lang="en-US" sz="1600" b="1" dirty="0" smtClean="0">
              <a:solidFill>
                <a:srgbClr val="000000"/>
              </a:solidFill>
              <a:ea typeface="Times New Roman" panose="02020603050405020304" pitchFamily="18" charset="0"/>
              <a:cs typeface="Calibri" panose="020F0502020204030204" pitchFamily="34" charset="0"/>
            </a:endParaRPr>
          </a:p>
          <a:p>
            <a:pPr>
              <a:lnSpc>
                <a:spcPct val="107000"/>
              </a:lnSpc>
              <a:spcAft>
                <a:spcPts val="800"/>
              </a:spcAft>
            </a:pPr>
            <a:r>
              <a:rPr lang="en-IN" sz="1600" b="1" dirty="0">
                <a:solidFill>
                  <a:srgbClr val="C00000"/>
                </a:solidFill>
                <a:ea typeface="Arial" panose="020B0604020202020204" pitchFamily="34" charset="0"/>
                <a:cs typeface="Times New Roman" panose="02020603050405020304" pitchFamily="18" charset="0"/>
              </a:rPr>
              <a:t>MONTHLY SMO PACKAGE QUOTE </a:t>
            </a:r>
            <a:r>
              <a:rPr lang="en-IN" sz="1600" b="1" dirty="0" smtClean="0">
                <a:solidFill>
                  <a:srgbClr val="C00000"/>
                </a:solidFill>
                <a:ea typeface="Arial" panose="020B0604020202020204" pitchFamily="34" charset="0"/>
                <a:cs typeface="Times New Roman" panose="02020603050405020304" pitchFamily="18" charset="0"/>
              </a:rPr>
              <a:t>-</a:t>
            </a:r>
            <a:endParaRPr lang="en-IN" sz="1600" dirty="0">
              <a:solidFill>
                <a:srgbClr val="000000"/>
              </a:solidFill>
            </a:endParaRPr>
          </a:p>
          <a:p>
            <a:pPr marL="171450" lvl="0" indent="-171450" fontAlgn="base">
              <a:buFont typeface="Arial" panose="020B0604020202020204" pitchFamily="34" charset="0"/>
              <a:buChar char="•"/>
            </a:pPr>
            <a:r>
              <a:rPr lang="en-IN" sz="1600" b="1" dirty="0">
                <a:solidFill>
                  <a:srgbClr val="000000"/>
                </a:solidFill>
              </a:rPr>
              <a:t>Social Channel - Any 3 , USD 400 per month  </a:t>
            </a:r>
            <a:endParaRPr lang="en-IN" sz="1600" dirty="0">
              <a:solidFill>
                <a:srgbClr val="000000"/>
              </a:solidFill>
            </a:endParaRPr>
          </a:p>
          <a:p>
            <a:pPr marL="171450" lvl="0" indent="-171450" fontAlgn="base">
              <a:buFont typeface="Arial" panose="020B0604020202020204" pitchFamily="34" charset="0"/>
              <a:buChar char="•"/>
            </a:pPr>
            <a:r>
              <a:rPr lang="en-IN" sz="1600" b="1" dirty="0">
                <a:solidFill>
                  <a:srgbClr val="000000"/>
                </a:solidFill>
              </a:rPr>
              <a:t>Social Channel - Any 4 , USD 500 per month </a:t>
            </a:r>
            <a:endParaRPr lang="en-IN" sz="1600" b="1" dirty="0" smtClean="0">
              <a:solidFill>
                <a:srgbClr val="000000"/>
              </a:solidFill>
            </a:endParaRPr>
          </a:p>
          <a:p>
            <a:pPr marL="171450" lvl="0" indent="-171450" fontAlgn="base">
              <a:buFont typeface="Arial" panose="020B0604020202020204" pitchFamily="34" charset="0"/>
              <a:buChar char="•"/>
            </a:pPr>
            <a:r>
              <a:rPr lang="en-IN" sz="1600" b="1" dirty="0" smtClean="0">
                <a:solidFill>
                  <a:srgbClr val="000000"/>
                </a:solidFill>
              </a:rPr>
              <a:t>Social </a:t>
            </a:r>
            <a:r>
              <a:rPr lang="en-IN" sz="1600" b="1" dirty="0">
                <a:solidFill>
                  <a:srgbClr val="000000"/>
                </a:solidFill>
              </a:rPr>
              <a:t>Channel - Any 6 , USD 600 per </a:t>
            </a:r>
            <a:r>
              <a:rPr lang="en-IN" sz="1600" b="1" dirty="0" smtClean="0">
                <a:solidFill>
                  <a:srgbClr val="000000"/>
                </a:solidFill>
              </a:rPr>
              <a:t>month</a:t>
            </a:r>
          </a:p>
          <a:p>
            <a:pPr marL="171450" lvl="0" indent="-171450" fontAlgn="base">
              <a:buFont typeface="Arial" panose="020B0604020202020204" pitchFamily="34" charset="0"/>
              <a:buChar char="•"/>
            </a:pPr>
            <a:endParaRPr lang="en-GB" sz="1600" b="1" dirty="0">
              <a:solidFill>
                <a:srgbClr val="000000"/>
              </a:solidFill>
              <a:ea typeface="Calibri" panose="020F0502020204030204" pitchFamily="34" charset="0"/>
              <a:cs typeface="Times New Roman" panose="02020603050405020304" pitchFamily="18" charset="0"/>
            </a:endParaRPr>
          </a:p>
          <a:p>
            <a:pPr marL="171450" indent="-171450" fontAlgn="base">
              <a:buFont typeface="Arial" panose="020B0604020202020204" pitchFamily="34" charset="0"/>
              <a:buChar char="•"/>
            </a:pPr>
            <a:r>
              <a:rPr lang="en-US" sz="1400" b="1" dirty="0">
                <a:solidFill>
                  <a:srgbClr val="C00000"/>
                </a:solidFill>
              </a:rPr>
              <a:t>Under any SEO/SMO Package our web services and solutions are available for a period of THREE and SIX months Contract.</a:t>
            </a:r>
            <a:endParaRPr lang="en-US" sz="1400" b="1" dirty="0">
              <a:solidFill>
                <a:srgbClr val="C00000"/>
              </a:solidFill>
              <a:ea typeface="Arial" panose="020B0604020202020204" pitchFamily="34" charset="0"/>
              <a:cs typeface="Times New Roman" panose="02020603050405020304" pitchFamily="18" charset="0"/>
            </a:endParaRPr>
          </a:p>
          <a:p>
            <a:pPr marL="171450" lvl="0" indent="-171450" fontAlgn="base">
              <a:buFont typeface="Arial" panose="020B0604020202020204" pitchFamily="34" charset="0"/>
              <a:buChar char="•"/>
            </a:pPr>
            <a:endParaRPr lang="en-IN" sz="2000" dirty="0" smtClean="0">
              <a:solidFill>
                <a:srgbClr val="000000"/>
              </a:solidFill>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solidFill>
                  <a:srgbClr val="C45911"/>
                </a:solidFill>
                <a:ea typeface="Arial" panose="020B0604020202020204" pitchFamily="34" charset="0"/>
                <a:cs typeface="Times New Roman" panose="02020603050405020304" pitchFamily="18" charset="0"/>
              </a:rPr>
              <a:t> </a:t>
            </a:r>
          </a:p>
        </p:txBody>
      </p:sp>
    </p:spTree>
    <p:extLst>
      <p:ext uri="{BB962C8B-B14F-4D97-AF65-F5344CB8AC3E}">
        <p14:creationId xmlns:p14="http://schemas.microsoft.com/office/powerpoint/2010/main" val="951325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965554" y="716348"/>
            <a:ext cx="6023957" cy="388696"/>
          </a:xfrm>
          <a:prstGeom prst="rect">
            <a:avLst/>
          </a:prstGeom>
        </p:spPr>
        <p:txBody>
          <a:bodyPr wrap="none">
            <a:spAutoFit/>
          </a:bodyPr>
          <a:lstStyle/>
          <a:p>
            <a:pPr>
              <a:lnSpc>
                <a:spcPct val="107000"/>
              </a:lnSpc>
              <a:spcAft>
                <a:spcPts val="600"/>
              </a:spcAft>
            </a:pPr>
            <a:r>
              <a:rPr lang="en-US" sz="1800" b="1" u="sng"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Google Organic Search -</a:t>
            </a:r>
            <a:r>
              <a:rPr lang="en-US" sz="1800" b="1" u="sng"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2"/>
              </a:rPr>
              <a:t>https://bigdogginvestments.com/</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US" sz="1800" b="1" u="sng"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119036" y="4696485"/>
            <a:ext cx="8850799" cy="646331"/>
          </a:xfrm>
          <a:prstGeom prst="rect">
            <a:avLst/>
          </a:prstGeom>
        </p:spPr>
        <p:txBody>
          <a:bodyPr wrap="square">
            <a:spAutoFit/>
          </a:bodyPr>
          <a:lstStyle/>
          <a:p>
            <a:r>
              <a:rPr lang="en-US" sz="1200" dirty="0" smtClean="0">
                <a:solidFill>
                  <a:srgbClr val="000000"/>
                </a:solidFill>
              </a:rPr>
              <a:t>Most </a:t>
            </a:r>
            <a:r>
              <a:rPr lang="en-US" sz="1200" dirty="0">
                <a:solidFill>
                  <a:srgbClr val="000000"/>
                </a:solidFill>
              </a:rPr>
              <a:t>of your business/services related keywords are not visible on Google 1st page in organic search </a:t>
            </a:r>
            <a:r>
              <a:rPr lang="en-US" sz="1200" dirty="0" smtClean="0">
                <a:solidFill>
                  <a:srgbClr val="000000"/>
                </a:solidFill>
              </a:rPr>
              <a:t>result </a:t>
            </a:r>
            <a:r>
              <a:rPr lang="en-US" sz="1200" u="sng" dirty="0" smtClean="0">
                <a:solidFill>
                  <a:srgbClr val="000000"/>
                </a:solidFill>
                <a:hlinkClick r:id="rId3"/>
              </a:rPr>
              <a:t>https://bigdogginvestments.com/</a:t>
            </a:r>
            <a:r>
              <a:rPr lang="en-US" sz="1200" u="sng" dirty="0" smtClean="0">
                <a:solidFill>
                  <a:srgbClr val="000000"/>
                </a:solidFill>
              </a:rPr>
              <a:t> </a:t>
            </a:r>
            <a:r>
              <a:rPr lang="en-US" sz="1200" dirty="0" smtClean="0">
                <a:solidFill>
                  <a:srgbClr val="000000"/>
                </a:solidFill>
              </a:rPr>
              <a:t>is </a:t>
            </a:r>
            <a:r>
              <a:rPr lang="en-US" sz="1200" dirty="0">
                <a:solidFill>
                  <a:srgbClr val="000000"/>
                </a:solidFill>
              </a:rPr>
              <a:t>losing potential business leads, as 80% of the business conversions happen from the top 10 search results.</a:t>
            </a:r>
            <a:endParaRPr lang="en-IN" sz="1200" dirty="0">
              <a:solidFill>
                <a:srgbClr val="00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548737370"/>
              </p:ext>
            </p:extLst>
          </p:nvPr>
        </p:nvGraphicFramePr>
        <p:xfrm>
          <a:off x="1163793" y="5327125"/>
          <a:ext cx="8864948" cy="1054625"/>
        </p:xfrm>
        <a:graphic>
          <a:graphicData uri="http://schemas.openxmlformats.org/drawingml/2006/table">
            <a:tbl>
              <a:tblPr firstRow="1" firstCol="1" bandRow="1">
                <a:tableStyleId>{5C22544A-7EE6-4342-B048-85BDC9FD1C3A}</a:tableStyleId>
              </a:tblPr>
              <a:tblGrid>
                <a:gridCol w="3408470"/>
                <a:gridCol w="1053837"/>
                <a:gridCol w="1482776"/>
                <a:gridCol w="2919865"/>
              </a:tblGrid>
              <a:tr h="337075">
                <a:tc>
                  <a:txBody>
                    <a:bodyPr/>
                    <a:lstStyle/>
                    <a:p>
                      <a:pPr algn="ctr">
                        <a:lnSpc>
                          <a:spcPct val="107000"/>
                        </a:lnSpc>
                        <a:spcAft>
                          <a:spcPts val="0"/>
                        </a:spcAft>
                      </a:pPr>
                      <a:r>
                        <a:rPr lang="en-US" sz="1100" dirty="0">
                          <a:solidFill>
                            <a:srgbClr val="000000"/>
                          </a:solidFill>
                          <a:effectLst/>
                        </a:rPr>
                        <a:t>IMPORTANCE OF ORGANIC SEARCH</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a:solidFill>
                            <a:srgbClr val="000000"/>
                          </a:solidFill>
                          <a:effectLst/>
                        </a:rPr>
                        <a:t>VALUE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a:solidFill>
                            <a:srgbClr val="000000"/>
                          </a:solidFill>
                          <a:effectLst/>
                        </a:rPr>
                        <a:t>YOUR SITE 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a:solidFill>
                            <a:srgbClr val="000000"/>
                          </a:solidFill>
                          <a:effectLst/>
                        </a:rPr>
                        <a:t>ACTION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533049">
                <a:tc>
                  <a:txBody>
                    <a:bodyPr/>
                    <a:lstStyle/>
                    <a:p>
                      <a:pPr algn="ctr">
                        <a:lnSpc>
                          <a:spcPct val="107000"/>
                        </a:lnSpc>
                        <a:spcAft>
                          <a:spcPts val="0"/>
                        </a:spcAft>
                      </a:pPr>
                      <a:r>
                        <a:rPr lang="en-US" sz="1100" dirty="0">
                          <a:solidFill>
                            <a:srgbClr val="000000"/>
                          </a:solidFill>
                          <a:effectLst/>
                        </a:rPr>
                        <a:t>Organic search results </a:t>
                      </a:r>
                      <a:r>
                        <a:rPr lang="en-US" sz="1100" dirty="0" smtClean="0">
                          <a:solidFill>
                            <a:srgbClr val="000000"/>
                          </a:solidFill>
                          <a:effectLst/>
                        </a:rPr>
                        <a:t>are</a:t>
                      </a:r>
                      <a:r>
                        <a:rPr lang="en-IN" sz="1100" baseline="0" dirty="0" smtClean="0">
                          <a:solidFill>
                            <a:srgbClr val="000000"/>
                          </a:solidFill>
                          <a:effectLst/>
                        </a:rPr>
                        <a:t> </a:t>
                      </a:r>
                      <a:r>
                        <a:rPr lang="en-US" sz="1100" dirty="0" smtClean="0">
                          <a:solidFill>
                            <a:srgbClr val="000000"/>
                          </a:solidFill>
                          <a:effectLst/>
                        </a:rPr>
                        <a:t>listings </a:t>
                      </a:r>
                      <a:r>
                        <a:rPr lang="en-US" sz="1100" dirty="0">
                          <a:solidFill>
                            <a:srgbClr val="000000"/>
                          </a:solidFill>
                          <a:effectLst/>
                        </a:rPr>
                        <a:t>on search </a:t>
                      </a:r>
                      <a:r>
                        <a:rPr lang="en-US" sz="1100" dirty="0" smtClean="0">
                          <a:solidFill>
                            <a:srgbClr val="000000"/>
                          </a:solidFill>
                          <a:effectLst/>
                        </a:rPr>
                        <a:t>engine</a:t>
                      </a:r>
                      <a:r>
                        <a:rPr lang="en-IN" sz="1100" baseline="0" dirty="0" smtClean="0">
                          <a:solidFill>
                            <a:srgbClr val="000000"/>
                          </a:solidFill>
                          <a:effectLst/>
                        </a:rPr>
                        <a:t> </a:t>
                      </a:r>
                      <a:r>
                        <a:rPr lang="en-US" sz="1100" dirty="0" smtClean="0">
                          <a:solidFill>
                            <a:srgbClr val="000000"/>
                          </a:solidFill>
                          <a:effectLst/>
                        </a:rPr>
                        <a:t>result pages</a:t>
                      </a:r>
                      <a:r>
                        <a:rPr lang="en-US" sz="1100" baseline="0" dirty="0" smtClean="0">
                          <a:solidFill>
                            <a:srgbClr val="000000"/>
                          </a:solidFill>
                          <a:effectLst/>
                        </a:rPr>
                        <a:t> </a:t>
                      </a:r>
                      <a:r>
                        <a:rPr lang="en-US" sz="1100" dirty="0" smtClean="0">
                          <a:solidFill>
                            <a:srgbClr val="000000"/>
                          </a:solidFill>
                          <a:effectLst/>
                        </a:rPr>
                        <a:t>that appear</a:t>
                      </a:r>
                      <a:r>
                        <a:rPr lang="en-IN" sz="1100" baseline="0" dirty="0" smtClean="0">
                          <a:solidFill>
                            <a:srgbClr val="000000"/>
                          </a:solidFill>
                          <a:effectLst/>
                        </a:rPr>
                        <a:t> </a:t>
                      </a:r>
                      <a:r>
                        <a:rPr lang="en-US" sz="1100" dirty="0" smtClean="0">
                          <a:solidFill>
                            <a:srgbClr val="000000"/>
                          </a:solidFill>
                          <a:effectLst/>
                        </a:rPr>
                        <a:t>because </a:t>
                      </a:r>
                      <a:r>
                        <a:rPr lang="en-US" sz="1100" dirty="0">
                          <a:solidFill>
                            <a:srgbClr val="000000"/>
                          </a:solidFill>
                          <a:effectLst/>
                        </a:rPr>
                        <a:t>of their relevance </a:t>
                      </a:r>
                      <a:r>
                        <a:rPr lang="en-US" sz="1100" dirty="0" smtClean="0">
                          <a:solidFill>
                            <a:srgbClr val="000000"/>
                          </a:solidFill>
                          <a:effectLst/>
                        </a:rPr>
                        <a:t>to</a:t>
                      </a:r>
                      <a:r>
                        <a:rPr lang="en-IN" sz="1100" baseline="0" dirty="0" smtClean="0">
                          <a:solidFill>
                            <a:srgbClr val="000000"/>
                          </a:solidFill>
                          <a:effectLst/>
                        </a:rPr>
                        <a:t> </a:t>
                      </a:r>
                      <a:r>
                        <a:rPr lang="en-US" sz="1100" dirty="0" smtClean="0">
                          <a:solidFill>
                            <a:srgbClr val="000000"/>
                          </a:solidFill>
                          <a:effectLst/>
                        </a:rPr>
                        <a:t>The </a:t>
                      </a:r>
                      <a:r>
                        <a:rPr lang="en-US" sz="1100" dirty="0">
                          <a:solidFill>
                            <a:srgbClr val="000000"/>
                          </a:solidFill>
                          <a:effectLst/>
                        </a:rPr>
                        <a:t>search terms.</a:t>
                      </a:r>
                      <a:endParaRPr lang="en-IN" sz="1100" dirty="0">
                        <a:solidFill>
                          <a:srgbClr val="000000"/>
                        </a:solidFill>
                        <a:effectLst/>
                      </a:endParaRPr>
                    </a:p>
                    <a:p>
                      <a:pPr>
                        <a:lnSpc>
                          <a:spcPct val="107000"/>
                        </a:lnSpc>
                        <a:spcAft>
                          <a:spcPts val="0"/>
                        </a:spcAft>
                      </a:pPr>
                      <a:r>
                        <a:rPr lang="en-US" sz="1100" dirty="0">
                          <a:solidFill>
                            <a:srgbClr val="000000"/>
                          </a:solidFill>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smtClean="0">
                          <a:solidFill>
                            <a:srgbClr val="000000"/>
                          </a:solidFill>
                          <a:effectLst/>
                        </a:rPr>
                        <a:t>Not Found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smtClean="0">
                          <a:solidFill>
                            <a:srgbClr val="000000"/>
                          </a:solidFill>
                          <a:effectLst/>
                        </a:rPr>
                        <a:t>Not</a:t>
                      </a:r>
                      <a:r>
                        <a:rPr lang="en-US" sz="1100" baseline="0" dirty="0" smtClean="0">
                          <a:solidFill>
                            <a:srgbClr val="000000"/>
                          </a:solidFill>
                          <a:effectLst/>
                        </a:rPr>
                        <a:t> Good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a:solidFill>
                            <a:srgbClr val="000000"/>
                          </a:solidFill>
                          <a:effectLst/>
                        </a:rPr>
                        <a:t>Follow </a:t>
                      </a:r>
                      <a:r>
                        <a:rPr lang="en-US" sz="1100" dirty="0" smtClean="0">
                          <a:solidFill>
                            <a:srgbClr val="000000"/>
                          </a:solidFill>
                          <a:effectLst/>
                        </a:rPr>
                        <a:t>Google</a:t>
                      </a:r>
                      <a:r>
                        <a:rPr lang="en-IN" sz="1100" baseline="0" dirty="0" smtClean="0">
                          <a:solidFill>
                            <a:srgbClr val="000000"/>
                          </a:solidFill>
                          <a:effectLst/>
                        </a:rPr>
                        <a:t> </a:t>
                      </a:r>
                      <a:r>
                        <a:rPr lang="en-US" sz="1100" dirty="0" smtClean="0">
                          <a:solidFill>
                            <a:srgbClr val="000000"/>
                          </a:solidFill>
                          <a:effectLst/>
                        </a:rPr>
                        <a:t>Webmaster Guidelines.</a:t>
                      </a:r>
                      <a:r>
                        <a:rPr lang="en-IN" sz="1100" baseline="0" dirty="0" smtClean="0">
                          <a:solidFill>
                            <a:srgbClr val="000000"/>
                          </a:solidFill>
                          <a:effectLst/>
                        </a:rPr>
                        <a:t> </a:t>
                      </a:r>
                      <a:r>
                        <a:rPr lang="en-US" sz="1100" dirty="0" smtClean="0">
                          <a:solidFill>
                            <a:srgbClr val="000000"/>
                          </a:solidFill>
                          <a:effectLst/>
                        </a:rPr>
                        <a:t>Talk to</a:t>
                      </a:r>
                      <a:r>
                        <a:rPr lang="en-US" sz="1100" baseline="0" dirty="0" smtClean="0">
                          <a:solidFill>
                            <a:srgbClr val="000000"/>
                          </a:solidFill>
                          <a:effectLst/>
                        </a:rPr>
                        <a:t> </a:t>
                      </a:r>
                      <a:r>
                        <a:rPr lang="en-US" sz="1100" dirty="0" smtClean="0">
                          <a:solidFill>
                            <a:srgbClr val="000000"/>
                          </a:solidFill>
                          <a:effectLst/>
                        </a:rPr>
                        <a:t>our Google</a:t>
                      </a:r>
                      <a:r>
                        <a:rPr lang="en-IN" sz="1100" baseline="0" dirty="0" smtClean="0">
                          <a:solidFill>
                            <a:srgbClr val="000000"/>
                          </a:solidFill>
                          <a:effectLst/>
                        </a:rPr>
                        <a:t> </a:t>
                      </a:r>
                      <a:r>
                        <a:rPr lang="en-US" sz="1100" dirty="0" smtClean="0">
                          <a:solidFill>
                            <a:srgbClr val="000000"/>
                          </a:solidFill>
                          <a:effectLst/>
                        </a:rPr>
                        <a:t>Certified </a:t>
                      </a:r>
                      <a:r>
                        <a:rPr lang="en-US" sz="1100" dirty="0">
                          <a:solidFill>
                            <a:srgbClr val="000000"/>
                          </a:solidFill>
                          <a:effectLst/>
                        </a:rPr>
                        <a:t>expert today.</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15" name="Rectangle 14"/>
          <p:cNvSpPr/>
          <p:nvPr/>
        </p:nvSpPr>
        <p:spPr>
          <a:xfrm>
            <a:off x="1163793" y="6400608"/>
            <a:ext cx="7970747" cy="289951"/>
          </a:xfrm>
          <a:prstGeom prst="rect">
            <a:avLst/>
          </a:prstGeom>
        </p:spPr>
        <p:txBody>
          <a:bodyPr wrap="square">
            <a:spAutoFit/>
          </a:bodyPr>
          <a:lstStyle/>
          <a:p>
            <a:pPr>
              <a:lnSpc>
                <a:spcPct val="107000"/>
              </a:lnSpc>
              <a:spcAft>
                <a:spcPts val="600"/>
              </a:spcAft>
            </a:pP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Deliverable:</a:t>
            </a: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 Keyword research and bring agreed keywords to top10 listing in Google, Yahoo, and Bing.</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p:cNvPicPr/>
          <p:nvPr/>
        </p:nvPicPr>
        <p:blipFill>
          <a:blip r:embed="rId4" cstate="print">
            <a:extLst>
              <a:ext uri="{28A0092B-C50C-407E-A947-70E740481C1C}">
                <a14:useLocalDpi xmlns:a14="http://schemas.microsoft.com/office/drawing/2010/main" val="0"/>
              </a:ext>
            </a:extLst>
          </a:blip>
          <a:stretch>
            <a:fillRect/>
          </a:stretch>
        </p:blipFill>
        <p:spPr>
          <a:xfrm>
            <a:off x="9134540" y="6384945"/>
            <a:ext cx="1376064" cy="7598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1" name="Right Arrow 20"/>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22" name="Picture 21"/>
          <p:cNvPicPr/>
          <p:nvPr/>
        </p:nvPicPr>
        <p:blipFill>
          <a:blip r:embed="rId5"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23" name="Footer Placeholder 11"/>
          <p:cNvSpPr txBox="1">
            <a:spLocks/>
          </p:cNvSpPr>
          <p:nvPr/>
        </p:nvSpPr>
        <p:spPr>
          <a:xfrm>
            <a:off x="1045535" y="6892676"/>
            <a:ext cx="3122533" cy="306637"/>
          </a:xfrm>
          <a:prstGeom prst="rect">
            <a:avLst/>
          </a:prstGeom>
        </p:spPr>
        <p:txBody>
          <a:bodyPr vert="horz" lIns="91440" tIns="45720" rIns="91440" bIns="45720" rtlCol="0" anchor="ctr"/>
          <a:lstStyle>
            <a:defPPr>
              <a:defRPr lang="en-US"/>
            </a:defPPr>
            <a:lvl1pPr marL="0" algn="ct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smtClean="0">
                <a:solidFill>
                  <a:schemeClr val="bg2"/>
                </a:solidFill>
              </a:rPr>
              <a:t>Copyright © WebMobril Technologies                                                                                                    </a:t>
            </a:r>
            <a:endParaRPr lang="en-IN" dirty="0">
              <a:solidFill>
                <a:schemeClr val="bg2"/>
              </a:solidFill>
            </a:endParaRPr>
          </a:p>
        </p:txBody>
      </p:sp>
      <p:sp>
        <p:nvSpPr>
          <p:cNvPr id="24" name="Slide Number Placeholder 1"/>
          <p:cNvSpPr txBox="1">
            <a:spLocks/>
          </p:cNvSpPr>
          <p:nvPr/>
        </p:nvSpPr>
        <p:spPr>
          <a:xfrm>
            <a:off x="8700987" y="6863682"/>
            <a:ext cx="2081689" cy="306637"/>
          </a:xfrm>
          <a:prstGeom prst="rect">
            <a:avLst/>
          </a:prstGeom>
        </p:spPr>
        <p:txBody>
          <a:bodyPr vert="horz" lIns="91440" tIns="45720" rIns="91440" bIns="45720" rtlCol="0" anchor="ctr"/>
          <a:lstStyle>
            <a:defPPr>
              <a:defRPr lang="en-US"/>
            </a:defPPr>
            <a:lvl1pPr marL="0" algn="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dirty="0" smtClean="0">
                <a:solidFill>
                  <a:schemeClr val="bg2"/>
                </a:solidFill>
              </a:rPr>
              <a:t>3</a:t>
            </a:r>
            <a:endParaRPr lang="en-IN" dirty="0">
              <a:solidFill>
                <a:schemeClr val="bg2"/>
              </a:solidFill>
            </a:endParaRP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2" name="Picture 1"/>
          <p:cNvPicPr>
            <a:picLocks noChangeAspect="1"/>
          </p:cNvPicPr>
          <p:nvPr/>
        </p:nvPicPr>
        <p:blipFill>
          <a:blip r:embed="rId7"/>
          <a:stretch>
            <a:fillRect/>
          </a:stretch>
        </p:blipFill>
        <p:spPr>
          <a:xfrm>
            <a:off x="3020444" y="1138635"/>
            <a:ext cx="4599555" cy="346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8363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413" y="6816016"/>
            <a:ext cx="3644920" cy="383297"/>
          </a:xfrm>
        </p:spPr>
        <p:txBody>
          <a:bodyPr/>
          <a:lstStyle/>
          <a:p>
            <a:r>
              <a:rPr lang="en-IN" smtClean="0">
                <a:solidFill>
                  <a:srgbClr val="000000"/>
                </a:solidFill>
              </a:rPr>
              <a:t>Copyright © WebMobril Technologies                                                                                                    </a:t>
            </a:r>
            <a:endParaRPr lang="en-IN">
              <a:solidFill>
                <a:srgbClr val="000000"/>
              </a:solidFill>
            </a:endParaRPr>
          </a:p>
        </p:txBody>
      </p:sp>
      <p:sp>
        <p:nvSpPr>
          <p:cNvPr id="3" name="Slide Number Placeholder 2"/>
          <p:cNvSpPr>
            <a:spLocks noGrp="1"/>
          </p:cNvSpPr>
          <p:nvPr>
            <p:ph type="sldNum" sz="quarter" idx="12"/>
          </p:nvPr>
        </p:nvSpPr>
        <p:spPr/>
        <p:txBody>
          <a:bodyPr/>
          <a:lstStyle/>
          <a:p>
            <a:fld id="{FC83C677-7B29-4550-9C15-3115D1894E5A}" type="slidenum">
              <a:rPr lang="en-IN" smtClean="0"/>
              <a:t>30</a:t>
            </a:fld>
            <a:endParaRPr lang="en-IN"/>
          </a:p>
        </p:txBody>
      </p:sp>
      <p:sp>
        <p:nvSpPr>
          <p:cNvPr id="4" name="Rectangle 3"/>
          <p:cNvSpPr/>
          <p:nvPr/>
        </p:nvSpPr>
        <p:spPr>
          <a:xfrm>
            <a:off x="1029588" y="745316"/>
            <a:ext cx="9555852" cy="4018344"/>
          </a:xfrm>
          <a:prstGeom prst="rect">
            <a:avLst/>
          </a:prstGeom>
        </p:spPr>
        <p:txBody>
          <a:bodyPr wrap="square">
            <a:spAutoFit/>
          </a:bodyPr>
          <a:lstStyle/>
          <a:p>
            <a:pPr lvl="0">
              <a:lnSpc>
                <a:spcPct val="107000"/>
              </a:lnSpc>
              <a:spcAft>
                <a:spcPts val="0"/>
              </a:spcAft>
            </a:pPr>
            <a:endParaRPr lang="en-US" sz="1600" b="1" dirty="0">
              <a:solidFill>
                <a:srgbClr val="000000"/>
              </a:solidFill>
              <a:ea typeface="Times New Roman" panose="02020603050405020304" pitchFamily="18" charset="0"/>
              <a:cs typeface="Calibri" panose="020F0502020204030204" pitchFamily="34" charset="0"/>
            </a:endParaRPr>
          </a:p>
          <a:p>
            <a:endParaRPr lang="en-US" sz="1600" b="1" dirty="0">
              <a:solidFill>
                <a:srgbClr val="000000"/>
              </a:solidFill>
            </a:endParaRPr>
          </a:p>
          <a:p>
            <a:r>
              <a:rPr lang="en-US" sz="1600" b="1" dirty="0" smtClean="0">
                <a:solidFill>
                  <a:srgbClr val="C00000"/>
                </a:solidFill>
                <a:ea typeface="Arial" panose="020B0604020202020204" pitchFamily="34" charset="0"/>
                <a:cs typeface="Times New Roman" panose="02020603050405020304" pitchFamily="18" charset="0"/>
              </a:rPr>
              <a:t>PAYMENT METHOD </a:t>
            </a:r>
            <a:endParaRPr lang="en-IN" sz="1600" b="1" dirty="0">
              <a:solidFill>
                <a:srgbClr val="000000"/>
              </a:solidFill>
              <a:ea typeface="Times New Roman" panose="02020603050405020304" pitchFamily="18" charset="0"/>
              <a:cs typeface="Calibri" panose="020F0502020204030204" pitchFamily="34" charset="0"/>
            </a:endParaRPr>
          </a:p>
          <a:p>
            <a:endParaRPr lang="en-IN" sz="1600" dirty="0">
              <a:solidFill>
                <a:srgbClr val="000000"/>
              </a:solidFill>
            </a:endParaRPr>
          </a:p>
          <a:p>
            <a:pPr lvl="0"/>
            <a:endParaRPr lang="en-US" sz="1400" b="1" u="sng" dirty="0">
              <a:solidFill>
                <a:srgbClr val="000000"/>
              </a:solidFill>
            </a:endParaRPr>
          </a:p>
          <a:p>
            <a:pPr marL="285750" lvl="0" indent="-285750">
              <a:buFont typeface="Arial" panose="020B0604020202020204" pitchFamily="34" charset="0"/>
              <a:buChar char="•"/>
            </a:pPr>
            <a:endParaRPr lang="en-US" sz="1400" b="1" dirty="0">
              <a:solidFill>
                <a:srgbClr val="000000"/>
              </a:solidFill>
            </a:endParaRPr>
          </a:p>
          <a:p>
            <a:pPr marL="285750" lvl="0" indent="-285750">
              <a:buFont typeface="Arial" panose="020B0604020202020204" pitchFamily="34" charset="0"/>
              <a:buChar char="•"/>
            </a:pPr>
            <a:r>
              <a:rPr lang="en-US" sz="1800" b="1" dirty="0">
                <a:solidFill>
                  <a:srgbClr val="000000"/>
                </a:solidFill>
                <a:latin typeface="Cambria" panose="02040503050406030204" pitchFamily="18" charset="0"/>
                <a:ea typeface="Cambria" panose="02040503050406030204" pitchFamily="18" charset="0"/>
              </a:rPr>
              <a:t>By Bank Wire Transfer:</a:t>
            </a:r>
            <a:endParaRPr lang="en-IN" sz="1800" dirty="0">
              <a:solidFill>
                <a:srgbClr val="000000"/>
              </a:solidFill>
              <a:latin typeface="Cambria" panose="02040503050406030204" pitchFamily="18" charset="0"/>
              <a:ea typeface="Cambria" panose="02040503050406030204" pitchFamily="18" charset="0"/>
            </a:endParaRPr>
          </a:p>
          <a:p>
            <a:r>
              <a:rPr lang="en-US" sz="1800" b="1" dirty="0">
                <a:solidFill>
                  <a:srgbClr val="000000"/>
                </a:solidFill>
                <a:latin typeface="Cambria" panose="02040503050406030204" pitchFamily="18" charset="0"/>
                <a:ea typeface="Cambria" panose="02040503050406030204" pitchFamily="18" charset="0"/>
              </a:rPr>
              <a:t> </a:t>
            </a:r>
            <a:endParaRPr lang="en-IN" sz="1800"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Bank Name:                       ICICI Bank Ltd</a:t>
            </a:r>
            <a:endParaRPr lang="en-IN" sz="18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Account No.                       088505000648</a:t>
            </a:r>
            <a:endParaRPr lang="en-IN" sz="18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Branch Address:              </a:t>
            </a:r>
            <a:r>
              <a:rPr lang="en-US" sz="1800" b="1" dirty="0" smtClean="0">
                <a:solidFill>
                  <a:srgbClr val="000000"/>
                </a:solidFill>
                <a:latin typeface="Cambria" panose="02040503050406030204" pitchFamily="18" charset="0"/>
                <a:ea typeface="Cambria" panose="02040503050406030204" pitchFamily="18" charset="0"/>
              </a:rPr>
              <a:t>H-1/34</a:t>
            </a:r>
            <a:r>
              <a:rPr lang="en-US" sz="1800" b="1" dirty="0">
                <a:solidFill>
                  <a:srgbClr val="000000"/>
                </a:solidFill>
                <a:latin typeface="Cambria" panose="02040503050406030204" pitchFamily="18" charset="0"/>
                <a:ea typeface="Cambria" panose="02040503050406030204" pitchFamily="18" charset="0"/>
              </a:rPr>
              <a:t>, Sector - 63, Noida – 201301</a:t>
            </a:r>
            <a:endParaRPr lang="en-IN" sz="18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Account Type:                   Current</a:t>
            </a:r>
            <a:endParaRPr lang="en-IN" sz="18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Swift Code:                        </a:t>
            </a:r>
            <a:r>
              <a:rPr lang="en-US" sz="1800" b="1" dirty="0" smtClean="0">
                <a:solidFill>
                  <a:srgbClr val="000000"/>
                </a:solidFill>
                <a:latin typeface="Cambria" panose="02040503050406030204" pitchFamily="18" charset="0"/>
                <a:ea typeface="Cambria" panose="02040503050406030204" pitchFamily="18" charset="0"/>
              </a:rPr>
              <a:t> ICICINBBCTS</a:t>
            </a:r>
            <a:endParaRPr lang="en-IN" sz="18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IFS Code:                             ICIC0000816</a:t>
            </a:r>
            <a:endParaRPr lang="en-IN" sz="1800" b="1" dirty="0">
              <a:solidFill>
                <a:srgbClr val="000000"/>
              </a:solidFill>
              <a:latin typeface="Cambria" panose="02040503050406030204" pitchFamily="18" charset="0"/>
              <a:ea typeface="Cambria" panose="02040503050406030204" pitchFamily="18" charset="0"/>
            </a:endParaRPr>
          </a:p>
          <a:p>
            <a:pPr marL="285750" lvl="0" indent="-285750">
              <a:buFont typeface="Wingdings" panose="05000000000000000000" pitchFamily="2" charset="2"/>
              <a:buChar char="ü"/>
            </a:pPr>
            <a:r>
              <a:rPr lang="en-US" sz="1800" b="1" dirty="0">
                <a:solidFill>
                  <a:srgbClr val="000000"/>
                </a:solidFill>
                <a:latin typeface="Cambria" panose="02040503050406030204" pitchFamily="18" charset="0"/>
                <a:ea typeface="Cambria" panose="02040503050406030204" pitchFamily="18" charset="0"/>
              </a:rPr>
              <a:t>MICR Code:                        110229089</a:t>
            </a:r>
            <a:endParaRPr lang="en-IN" sz="1800" b="1" dirty="0">
              <a:solidFill>
                <a:srgbClr val="000000"/>
              </a:solidFill>
              <a:latin typeface="Cambria" panose="02040503050406030204" pitchFamily="18" charset="0"/>
              <a:ea typeface="Cambria" panose="020405030504060302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6" name="Right Arrow 5"/>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3364057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31</a:t>
            </a:fld>
            <a:endParaRPr lang="en-IN" dirty="0">
              <a:solidFill>
                <a:schemeClr val="bg2"/>
              </a:solidFill>
            </a:endParaRPr>
          </a:p>
        </p:txBody>
      </p:sp>
      <p:sp>
        <p:nvSpPr>
          <p:cNvPr id="3" name="Rectangle 2"/>
          <p:cNvSpPr/>
          <p:nvPr/>
        </p:nvSpPr>
        <p:spPr>
          <a:xfrm>
            <a:off x="869487" y="858864"/>
            <a:ext cx="9930276" cy="5541004"/>
          </a:xfrm>
          <a:prstGeom prst="rect">
            <a:avLst/>
          </a:prstGeom>
        </p:spPr>
        <p:txBody>
          <a:bodyPr wrap="square">
            <a:spAutoFit/>
          </a:bodyPr>
          <a:lstStyle/>
          <a:p>
            <a:pPr>
              <a:lnSpc>
                <a:spcPct val="107000"/>
              </a:lnSpc>
              <a:spcAft>
                <a:spcPts val="800"/>
              </a:spcAft>
            </a:pPr>
            <a:r>
              <a:rPr lang="en-US" sz="2000" b="1" u="sng"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Service </a:t>
            </a:r>
            <a:r>
              <a:rPr lang="en-US" sz="2000" b="1" u="sng"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Agreement page 1 of 2:</a:t>
            </a:r>
            <a:endParaRPr lang="en-IN" sz="12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err="1">
                <a:solidFill>
                  <a:srgbClr val="000000"/>
                </a:solidFill>
                <a:latin typeface="Calibri" panose="020F0502020204030204" pitchFamily="34" charset="0"/>
                <a:ea typeface="Calibri" panose="020F0502020204030204" pitchFamily="34" charset="0"/>
                <a:cs typeface="Calibri" panose="020F0502020204030204" pitchFamily="34" charset="0"/>
              </a:rPr>
              <a:t>WebMobril</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 Technologies</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G-18, Sector-63, Noida 201301 UP, India +91-9818013708; e: </a:t>
            </a:r>
            <a:r>
              <a:rPr lang="en-US" sz="1200" u="sng"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3"/>
              </a:rPr>
              <a:t>info@webmobril.com</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DIGITAL MARKETING SERVICE </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AGREEMENT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This agreement is hereby entered on this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day </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3</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r</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d May 2023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by and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between:</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WebMobril</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Technologies a Digital Marketing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Company</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with principal office located at G-18, Sector-63, Noida 201301 UP, India hereinafter referred to as "service provider", "we", "</a:t>
            </a:r>
            <a:r>
              <a:rPr lang="en-US"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us","our</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on the First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part</a:t>
            </a:r>
            <a:r>
              <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And</a:t>
            </a:r>
            <a:r>
              <a:rPr lang="en-IN" sz="12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14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https://bigdogginvestments.com</a:t>
            </a:r>
            <a:r>
              <a:rPr lang="en-US" sz="1100" b="1" dirty="0" smtClean="0">
                <a:solidFill>
                  <a:srgbClr val="000000"/>
                </a:solidFill>
                <a:latin typeface="Calibri" panose="020F0502020204030204" pitchFamily="34" charset="0"/>
                <a:ea typeface="Arial" panose="020B0604020202020204" pitchFamily="34" charset="0"/>
                <a:cs typeface="Times New Roman" panose="02020603050405020304" pitchFamily="18" charset="0"/>
              </a:rPr>
              <a:t>”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with address </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1200" dirty="0"/>
              <a:t> </a:t>
            </a:r>
            <a:r>
              <a:rPr lang="en-US" sz="1200" b="1" dirty="0" smtClean="0">
                <a:solidFill>
                  <a:schemeClr val="accent2">
                    <a:lumMod val="75000"/>
                  </a:schemeClr>
                </a:solidFill>
              </a:rPr>
              <a:t>USA</a:t>
            </a:r>
            <a:r>
              <a:rPr lang="en-IN" sz="1200"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Its web site in the name and style </a:t>
            </a:r>
            <a:r>
              <a:rPr lang="en-US" sz="12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2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rPr>
              <a:t>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here in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after referred to as "Client", "you", "him", "his" on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he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Second Part.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REPRESENTATIONS</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WebMobril Technologies agrees to provide the Client with Search Engine Optimization services, which starts on the </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3</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r</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May 2023.</a:t>
            </a:r>
            <a:r>
              <a:rPr lang="en-US"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We are authorized to use the specific keywords and/or phrases for marketing campaign approved by both parties. The scope of service includes promoting website in the search engines like Google, Yahoo and Bing.</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SERVICES AND </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DELIVERABLES</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The Service provider is committed to perform for the "Client" the digital marketing services and provide following deliverables based on booked man-hours: Website Analysis Report, Pre SEO Report, Keyword Analysis*, Link Building details, On-page Recommendations, Social Media Activities (SMO), Conversion Rate Optimization (CRO), Brand Management, Business Listings, Content Marketing, Paid Campaigns and Monthly report(s). Mobile APP development, responsive site design, website re-designing, development, landing page creation, mass content production is not included unless agreed.</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*The campaign keyword selection is based on the specialization of service provider and client has to approve the keywords suggested by service provider. The number of keywords for campaign is based on the plan. Unless agreed this number is not changed. Landing pages must be created and uploaded to the site to see keyword ranking by both the parties.</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TRANSPARENCY OF </a:t>
            </a:r>
            <a:r>
              <a:rPr lang="en-US" sz="12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COMMUNICATIONS</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The service provider stands dedicated to special promises, offers, commitments, benefits and/or privileges made/agreed during sales process. For the best interest of both parties, you are advised to produce valid emails/chat transcript before claiming such offers.</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1487745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32</a:t>
            </a:fld>
            <a:endParaRPr lang="en-IN" dirty="0">
              <a:solidFill>
                <a:schemeClr val="bg2"/>
              </a:solidFill>
            </a:endParaRPr>
          </a:p>
        </p:txBody>
      </p:sp>
      <p:sp>
        <p:nvSpPr>
          <p:cNvPr id="8" name="Rectangle 7"/>
          <p:cNvSpPr/>
          <p:nvPr/>
        </p:nvSpPr>
        <p:spPr>
          <a:xfrm>
            <a:off x="872133" y="672838"/>
            <a:ext cx="9927629" cy="6799362"/>
          </a:xfrm>
          <a:prstGeom prst="rect">
            <a:avLst/>
          </a:prstGeom>
        </p:spPr>
        <p:txBody>
          <a:bodyPr wrap="square">
            <a:spAutoFit/>
          </a:bodyPr>
          <a:lstStyle/>
          <a:p>
            <a:pPr>
              <a:lnSpc>
                <a:spcPct val="107000"/>
              </a:lnSpc>
              <a:spcAft>
                <a:spcPts val="800"/>
              </a:spcAft>
            </a:pPr>
            <a:r>
              <a:rPr lang="en-US" sz="2000" b="1" u="sng" dirty="0" smtClean="0">
                <a:solidFill>
                  <a:srgbClr val="C45911"/>
                </a:solidFill>
                <a:ea typeface="Arial" panose="020B0604020202020204" pitchFamily="34" charset="0"/>
                <a:cs typeface="Arial" panose="020B0604020202020204" pitchFamily="34" charset="0"/>
              </a:rPr>
              <a:t>Service </a:t>
            </a:r>
            <a:r>
              <a:rPr lang="en-US" sz="2000" b="1" u="sng" dirty="0">
                <a:solidFill>
                  <a:srgbClr val="C45911"/>
                </a:solidFill>
                <a:ea typeface="Arial" panose="020B0604020202020204" pitchFamily="34" charset="0"/>
                <a:cs typeface="Arial" panose="020B0604020202020204" pitchFamily="34" charset="0"/>
              </a:rPr>
              <a:t>Agreement page 2 of 2:</a:t>
            </a:r>
            <a:endParaRPr lang="en-IN" sz="1200" dirty="0">
              <a:ea typeface="Calibri" panose="020F0502020204030204" pitchFamily="34" charset="0"/>
              <a:cs typeface="Times New Roman" panose="02020603050405020304" pitchFamily="18" charset="0"/>
            </a:endParaRPr>
          </a:p>
          <a:p>
            <a:pPr>
              <a:spcAft>
                <a:spcPts val="0"/>
              </a:spcAft>
            </a:pPr>
            <a:r>
              <a:rPr lang="en-US" sz="1200" b="1" dirty="0">
                <a:solidFill>
                  <a:srgbClr val="3B3838"/>
                </a:solidFill>
                <a:ea typeface="Calibri" panose="020F0502020204030204" pitchFamily="34" charset="0"/>
                <a:cs typeface="Calibri" panose="020F0502020204030204" pitchFamily="34" charset="0"/>
              </a:rPr>
              <a:t>TERMINATION POLICIES</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 </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If the client decides to end the project for lack of funds, change in focus or for any other reason other than which violates any terms of this agreement, then the client is required to intimate the service provider 10 days prior to his monthly payment date.</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 </a:t>
            </a:r>
            <a:endParaRPr lang="en-IN" sz="1200" dirty="0">
              <a:ea typeface="Calibri" panose="020F0502020204030204" pitchFamily="34" charset="0"/>
              <a:cs typeface="Times New Roman" panose="02020603050405020304" pitchFamily="18" charset="0"/>
            </a:endParaRPr>
          </a:p>
          <a:p>
            <a:pPr>
              <a:spcAft>
                <a:spcPts val="0"/>
              </a:spcAft>
            </a:pPr>
            <a:r>
              <a:rPr lang="en-US" sz="1200" b="1" dirty="0">
                <a:solidFill>
                  <a:srgbClr val="3B3838"/>
                </a:solidFill>
                <a:ea typeface="Calibri" panose="020F0502020204030204" pitchFamily="34" charset="0"/>
                <a:cs typeface="Calibri" panose="020F0502020204030204" pitchFamily="34" charset="0"/>
              </a:rPr>
              <a:t>ASSIGNMENTS AND SPECIFIC RIGHTS</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 </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For the purpose of receiving professional digital marketing services, Client agrees to provide the </a:t>
            </a:r>
            <a:r>
              <a:rPr lang="en-US" sz="1200" dirty="0" smtClean="0">
                <a:solidFill>
                  <a:srgbClr val="3B3838"/>
                </a:solidFill>
                <a:ea typeface="Calibri" panose="020F0502020204030204" pitchFamily="34" charset="0"/>
                <a:cs typeface="Calibri" panose="020F0502020204030204" pitchFamily="34" charset="0"/>
              </a:rPr>
              <a:t>following: Full </a:t>
            </a:r>
            <a:r>
              <a:rPr lang="en-US" sz="1200" dirty="0">
                <a:solidFill>
                  <a:srgbClr val="3B3838"/>
                </a:solidFill>
                <a:ea typeface="Calibri" panose="020F0502020204030204" pitchFamily="34" charset="0"/>
                <a:cs typeface="Calibri" panose="020F0502020204030204" pitchFamily="34" charset="0"/>
              </a:rPr>
              <a:t>access to existing website traffic statistics e.g. Google Analytics, for analysis and tracking </a:t>
            </a:r>
            <a:r>
              <a:rPr lang="en-US" sz="1200" dirty="0" smtClean="0">
                <a:solidFill>
                  <a:srgbClr val="3B3838"/>
                </a:solidFill>
                <a:ea typeface="Calibri" panose="020F0502020204030204" pitchFamily="34" charset="0"/>
                <a:cs typeface="Calibri" panose="020F0502020204030204" pitchFamily="34" charset="0"/>
              </a:rPr>
              <a:t>purposes.</a:t>
            </a:r>
            <a:r>
              <a:rPr lang="en-IN" sz="1200" dirty="0">
                <a:ea typeface="Calibri" panose="020F0502020204030204" pitchFamily="34" charset="0"/>
                <a:cs typeface="Times New Roman" panose="02020603050405020304" pitchFamily="18" charset="0"/>
              </a:rPr>
              <a:t> </a:t>
            </a:r>
            <a:r>
              <a:rPr lang="en-US" sz="1200" dirty="0" smtClean="0">
                <a:solidFill>
                  <a:srgbClr val="3B3838"/>
                </a:solidFill>
                <a:ea typeface="Calibri" panose="020F0502020204030204" pitchFamily="34" charset="0"/>
                <a:cs typeface="Calibri" panose="020F0502020204030204" pitchFamily="34" charset="0"/>
              </a:rPr>
              <a:t>Authorization </a:t>
            </a:r>
            <a:r>
              <a:rPr lang="en-US" sz="1200" dirty="0">
                <a:solidFill>
                  <a:srgbClr val="3B3838"/>
                </a:solidFill>
                <a:ea typeface="Calibri" panose="020F0502020204030204" pitchFamily="34" charset="0"/>
                <a:cs typeface="Calibri" panose="020F0502020204030204" pitchFamily="34" charset="0"/>
              </a:rPr>
              <a:t>to use of clients' logos, trademarks, Website images, content etc., for marketing purpose.</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 </a:t>
            </a:r>
            <a:endParaRPr lang="en-IN" sz="1200" dirty="0">
              <a:ea typeface="Calibri" panose="020F0502020204030204" pitchFamily="34" charset="0"/>
              <a:cs typeface="Times New Roman" panose="02020603050405020304" pitchFamily="18" charset="0"/>
            </a:endParaRPr>
          </a:p>
          <a:p>
            <a:pPr>
              <a:spcAft>
                <a:spcPts val="0"/>
              </a:spcAft>
            </a:pPr>
            <a:r>
              <a:rPr lang="en-US" sz="1200" b="1" dirty="0">
                <a:solidFill>
                  <a:srgbClr val="3B3838"/>
                </a:solidFill>
                <a:ea typeface="Calibri" panose="020F0502020204030204" pitchFamily="34" charset="0"/>
                <a:cs typeface="Calibri" panose="020F0502020204030204" pitchFamily="34" charset="0"/>
              </a:rPr>
              <a:t>ACKNOWLEDGEMENT</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 </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Client acknowledges the following with respect to Digital marketing services from </a:t>
            </a:r>
            <a:r>
              <a:rPr lang="en-US" sz="1200" dirty="0" err="1">
                <a:solidFill>
                  <a:srgbClr val="3B3838"/>
                </a:solidFill>
                <a:ea typeface="Calibri" panose="020F0502020204030204" pitchFamily="34" charset="0"/>
                <a:cs typeface="Calibri" panose="020F0502020204030204" pitchFamily="34" charset="0"/>
              </a:rPr>
              <a:t>WebMobril</a:t>
            </a:r>
            <a:r>
              <a:rPr lang="en-US" sz="1200" dirty="0">
                <a:solidFill>
                  <a:srgbClr val="3B3838"/>
                </a:solidFill>
                <a:ea typeface="Calibri" panose="020F0502020204030204" pitchFamily="34" charset="0"/>
                <a:cs typeface="Calibri" panose="020F0502020204030204" pitchFamily="34" charset="0"/>
              </a:rPr>
              <a:t> </a:t>
            </a:r>
            <a:r>
              <a:rPr lang="en-US" sz="1200" dirty="0" smtClean="0">
                <a:solidFill>
                  <a:srgbClr val="3B3838"/>
                </a:solidFill>
                <a:ea typeface="Calibri" panose="020F0502020204030204" pitchFamily="34" charset="0"/>
                <a:cs typeface="Calibri" panose="020F0502020204030204" pitchFamily="34" charset="0"/>
              </a:rPr>
              <a:t>Technologies:</a:t>
            </a:r>
            <a:r>
              <a:rPr lang="en-IN" sz="1200" dirty="0">
                <a:ea typeface="Calibri" panose="020F0502020204030204" pitchFamily="34" charset="0"/>
                <a:cs typeface="Times New Roman" panose="02020603050405020304" pitchFamily="18" charset="0"/>
              </a:rPr>
              <a:t> </a:t>
            </a:r>
            <a:r>
              <a:rPr lang="en-US" sz="1200" dirty="0" smtClean="0">
                <a:solidFill>
                  <a:srgbClr val="3B3838"/>
                </a:solidFill>
                <a:ea typeface="Calibri" panose="020F0502020204030204" pitchFamily="34" charset="0"/>
                <a:cs typeface="Calibri" panose="020F0502020204030204" pitchFamily="34" charset="0"/>
              </a:rPr>
              <a:t>If </a:t>
            </a:r>
            <a:r>
              <a:rPr lang="en-US" sz="1200" dirty="0">
                <a:solidFill>
                  <a:srgbClr val="3B3838"/>
                </a:solidFill>
                <a:ea typeface="Calibri" panose="020F0502020204030204" pitchFamily="34" charset="0"/>
                <a:cs typeface="Calibri" panose="020F0502020204030204" pitchFamily="34" charset="0"/>
              </a:rPr>
              <a:t>there is any kind of delay from the client side, the Service provider is responsible to complete the task of the entire month by utilizing additional resources. However, the recurring payment dates must not be disturbed</a:t>
            </a:r>
            <a:r>
              <a:rPr lang="en-US" sz="1200" dirty="0" smtClean="0">
                <a:solidFill>
                  <a:srgbClr val="3B3838"/>
                </a:solidFill>
                <a:ea typeface="Calibri" panose="020F0502020204030204" pitchFamily="34" charset="0"/>
                <a:cs typeface="Calibri" panose="020F0502020204030204" pitchFamily="34" charset="0"/>
              </a:rPr>
              <a:t>.</a:t>
            </a:r>
            <a:endParaRPr lang="en-IN" sz="1200" dirty="0">
              <a:ea typeface="Calibri" panose="020F0502020204030204" pitchFamily="34" charset="0"/>
              <a:cs typeface="Times New Roman" panose="02020603050405020304" pitchFamily="18" charset="0"/>
            </a:endParaRPr>
          </a:p>
          <a:p>
            <a:pPr>
              <a:spcAft>
                <a:spcPts val="0"/>
              </a:spcAft>
            </a:pPr>
            <a:r>
              <a:rPr lang="en-US" sz="1200" dirty="0">
                <a:solidFill>
                  <a:srgbClr val="3B3838"/>
                </a:solidFill>
                <a:ea typeface="Calibri" panose="020F0502020204030204" pitchFamily="34" charset="0"/>
                <a:cs typeface="Calibri" panose="020F0502020204030204" pitchFamily="34" charset="0"/>
              </a:rPr>
              <a:t>IN WITNESS WHEREOF, the "Service Provider" has executed the foregoing with the signature of its duly authorized officer, and the "Client" has executed with the signature of its </a:t>
            </a:r>
            <a:r>
              <a:rPr lang="en-US" sz="1200" dirty="0" smtClean="0">
                <a:solidFill>
                  <a:srgbClr val="3B3838"/>
                </a:solidFill>
                <a:ea typeface="Calibri" panose="020F0502020204030204" pitchFamily="34" charset="0"/>
                <a:cs typeface="Calibri" panose="020F0502020204030204" pitchFamily="34" charset="0"/>
              </a:rPr>
              <a:t>Founder</a:t>
            </a:r>
          </a:p>
          <a:p>
            <a:pPr>
              <a:spcAft>
                <a:spcPts val="0"/>
              </a:spcAft>
            </a:pPr>
            <a:endParaRPr lang="en-US" sz="1200" dirty="0">
              <a:solidFill>
                <a:srgbClr val="3B3838"/>
              </a:solidFill>
              <a:ea typeface="Calibri" panose="020F0502020204030204" pitchFamily="34" charset="0"/>
              <a:cs typeface="Calibri" panose="020F0502020204030204" pitchFamily="34" charset="0"/>
            </a:endParaRPr>
          </a:p>
          <a:p>
            <a:pPr>
              <a:spcAft>
                <a:spcPts val="0"/>
              </a:spcAft>
            </a:pPr>
            <a:endParaRPr lang="en-US" sz="1200" dirty="0" smtClean="0">
              <a:solidFill>
                <a:srgbClr val="3B3838"/>
              </a:solidFill>
              <a:ea typeface="Calibri" panose="020F0502020204030204" pitchFamily="34" charset="0"/>
              <a:cs typeface="Calibri" panose="020F0502020204030204" pitchFamily="34" charset="0"/>
            </a:endParaRPr>
          </a:p>
          <a:p>
            <a:pPr>
              <a:spcAft>
                <a:spcPts val="0"/>
              </a:spcAft>
            </a:pPr>
            <a:endParaRPr lang="en-US" sz="1200" dirty="0">
              <a:solidFill>
                <a:srgbClr val="3B3838"/>
              </a:solidFill>
              <a:ea typeface="Calibri" panose="020F0502020204030204" pitchFamily="34" charset="0"/>
              <a:cs typeface="Calibri" panose="020F0502020204030204" pitchFamily="34" charset="0"/>
            </a:endParaRPr>
          </a:p>
          <a:p>
            <a:pPr>
              <a:spcAft>
                <a:spcPts val="0"/>
              </a:spcAft>
            </a:pPr>
            <a:endParaRPr lang="en-US" sz="1200" dirty="0" smtClean="0">
              <a:solidFill>
                <a:srgbClr val="3B3838"/>
              </a:solidFill>
              <a:ea typeface="Calibri" panose="020F0502020204030204" pitchFamily="34" charset="0"/>
              <a:cs typeface="Calibri" panose="020F0502020204030204" pitchFamily="34" charset="0"/>
            </a:endParaRPr>
          </a:p>
          <a:p>
            <a:pPr>
              <a:spcAft>
                <a:spcPts val="0"/>
              </a:spcAft>
            </a:pPr>
            <a:endParaRPr lang="en-US" sz="1200" dirty="0">
              <a:solidFill>
                <a:srgbClr val="3B3838"/>
              </a:solidFill>
              <a:ea typeface="Calibri" panose="020F0502020204030204" pitchFamily="34" charset="0"/>
              <a:cs typeface="Calibri" panose="020F0502020204030204" pitchFamily="34" charset="0"/>
            </a:endParaRPr>
          </a:p>
          <a:p>
            <a:pPr>
              <a:spcAft>
                <a:spcPts val="0"/>
              </a:spcAft>
            </a:pPr>
            <a:endParaRPr lang="en-US" sz="1200" dirty="0" smtClean="0">
              <a:solidFill>
                <a:srgbClr val="3B3838"/>
              </a:solidFill>
              <a:ea typeface="Calibri" panose="020F0502020204030204" pitchFamily="34" charset="0"/>
              <a:cs typeface="Calibri" panose="020F0502020204030204" pitchFamily="34" charset="0"/>
            </a:endParaRPr>
          </a:p>
          <a:p>
            <a:pPr>
              <a:spcAft>
                <a:spcPts val="0"/>
              </a:spcAft>
            </a:pPr>
            <a:endParaRPr lang="en-US" sz="1200" dirty="0">
              <a:solidFill>
                <a:srgbClr val="3B3838"/>
              </a:solidFill>
              <a:ea typeface="Calibri" panose="020F0502020204030204" pitchFamily="34" charset="0"/>
              <a:cs typeface="Calibri" panose="020F0502020204030204" pitchFamily="34" charset="0"/>
            </a:endParaRPr>
          </a:p>
          <a:p>
            <a:pPr>
              <a:spcAft>
                <a:spcPts val="0"/>
              </a:spcAft>
            </a:pPr>
            <a:endParaRPr lang="en-US" sz="1200" dirty="0" smtClean="0">
              <a:solidFill>
                <a:srgbClr val="3B3838"/>
              </a:solidFill>
              <a:ea typeface="Calibri" panose="020F0502020204030204" pitchFamily="34" charset="0"/>
              <a:cs typeface="Calibri" panose="020F0502020204030204" pitchFamily="34" charset="0"/>
            </a:endParaRPr>
          </a:p>
          <a:p>
            <a:pPr>
              <a:spcAft>
                <a:spcPts val="0"/>
              </a:spcAft>
            </a:pPr>
            <a:endParaRPr lang="en-US" sz="1200" dirty="0">
              <a:solidFill>
                <a:srgbClr val="3B3838"/>
              </a:solidFill>
              <a:ea typeface="Calibri" panose="020F0502020204030204" pitchFamily="34" charset="0"/>
              <a:cs typeface="Calibri" panose="020F0502020204030204" pitchFamily="34" charset="0"/>
            </a:endParaRPr>
          </a:p>
          <a:p>
            <a:pPr>
              <a:spcAft>
                <a:spcPts val="0"/>
              </a:spcAft>
            </a:pPr>
            <a:endParaRPr lang="en-US" sz="1200" dirty="0" smtClean="0">
              <a:solidFill>
                <a:srgbClr val="3B3838"/>
              </a:solidFill>
              <a:ea typeface="Calibri" panose="020F0502020204030204" pitchFamily="34" charset="0"/>
              <a:cs typeface="Calibri" panose="020F0502020204030204" pitchFamily="34" charset="0"/>
            </a:endParaRPr>
          </a:p>
          <a:p>
            <a:pPr>
              <a:spcAft>
                <a:spcPts val="0"/>
              </a:spcAft>
            </a:pPr>
            <a:endParaRPr lang="en-US" sz="1200" dirty="0">
              <a:solidFill>
                <a:srgbClr val="3B3838"/>
              </a:solidFill>
              <a:ea typeface="Calibri" panose="020F0502020204030204" pitchFamily="34" charset="0"/>
              <a:cs typeface="Calibri" panose="020F0502020204030204" pitchFamily="34" charset="0"/>
            </a:endParaRPr>
          </a:p>
          <a:p>
            <a:endParaRPr lang="en-US" sz="1200" b="1" dirty="0" smtClean="0">
              <a:solidFill>
                <a:srgbClr val="000000"/>
              </a:solidFill>
            </a:endParaRPr>
          </a:p>
          <a:p>
            <a:r>
              <a:rPr lang="en-US" sz="1400" b="1" dirty="0">
                <a:solidFill>
                  <a:srgbClr val="000000"/>
                </a:solidFill>
                <a:ea typeface="Cambria" panose="02040503050406030204" pitchFamily="18" charset="0"/>
              </a:rPr>
              <a:t>Chris Gash</a:t>
            </a:r>
            <a:r>
              <a:rPr lang="en-IN" sz="1400" b="1" dirty="0" smtClean="0">
                <a:solidFill>
                  <a:schemeClr val="bg1">
                    <a:lumMod val="10000"/>
                  </a:schemeClr>
                </a:solidFill>
                <a:ea typeface="Cambria" panose="02040503050406030204" pitchFamily="18" charset="0"/>
                <a:cs typeface="Times New Roman" panose="02020603050405020304" pitchFamily="18" charset="0"/>
              </a:rPr>
              <a:t>,</a:t>
            </a:r>
            <a:r>
              <a:rPr lang="en-IN" sz="1400" b="1" dirty="0" smtClean="0">
                <a:solidFill>
                  <a:srgbClr val="000000"/>
                </a:solidFill>
                <a:ea typeface="Cambria" panose="02040503050406030204" pitchFamily="18" charset="0"/>
              </a:rPr>
              <a:t> </a:t>
            </a:r>
            <a:r>
              <a:rPr lang="en-US" sz="1400" dirty="0" smtClean="0">
                <a:solidFill>
                  <a:srgbClr val="000000"/>
                </a:solidFill>
                <a:ea typeface="Cambria" panose="02040503050406030204" pitchFamily="18" charset="0"/>
              </a:rPr>
              <a:t>to </a:t>
            </a:r>
            <a:r>
              <a:rPr lang="en-US" sz="1400" dirty="0">
                <a:solidFill>
                  <a:srgbClr val="000000"/>
                </a:solidFill>
                <a:ea typeface="Cambria" panose="02040503050406030204" pitchFamily="18" charset="0"/>
              </a:rPr>
              <a:t>accept this contract and sign at the prompt; you will be emailed a copy for your records.</a:t>
            </a:r>
            <a:endParaRPr lang="en-US" sz="1400" dirty="0" smtClean="0">
              <a:solidFill>
                <a:srgbClr val="000000"/>
              </a:solidFill>
              <a:ea typeface="Cambria" panose="02040503050406030204" pitchFamily="18" charset="0"/>
              <a:cs typeface="Calibri" panose="020F0502020204030204" pitchFamily="34" charset="0"/>
            </a:endParaRPr>
          </a:p>
          <a:p>
            <a:pPr>
              <a:spcAft>
                <a:spcPts val="0"/>
              </a:spcAft>
            </a:pPr>
            <a:endParaRPr lang="en-US" sz="1200" dirty="0" smtClean="0">
              <a:effectLst/>
              <a:ea typeface="Calibri" panose="020F0502020204030204" pitchFamily="34" charset="0"/>
              <a:cs typeface="Times New Roman" panose="02020603050405020304" pitchFamily="18" charset="0"/>
            </a:endParaRPr>
          </a:p>
          <a:p>
            <a:pPr>
              <a:spcAft>
                <a:spcPts val="0"/>
              </a:spcAft>
            </a:pPr>
            <a:endParaRPr lang="en-US" sz="1200" dirty="0">
              <a:ea typeface="Calibri" panose="020F0502020204030204" pitchFamily="34" charset="0"/>
              <a:cs typeface="Times New Roman" panose="02020603050405020304" pitchFamily="18" charset="0"/>
            </a:endParaRPr>
          </a:p>
          <a:p>
            <a:pPr>
              <a:spcAft>
                <a:spcPts val="0"/>
              </a:spcAft>
            </a:pPr>
            <a:endParaRPr lang="en-IN" sz="1200" dirty="0">
              <a:effectLst/>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27999624"/>
              </p:ext>
            </p:extLst>
          </p:nvPr>
        </p:nvGraphicFramePr>
        <p:xfrm>
          <a:off x="872133" y="4385934"/>
          <a:ext cx="9130960" cy="1912280"/>
        </p:xfrm>
        <a:graphic>
          <a:graphicData uri="http://schemas.openxmlformats.org/drawingml/2006/table">
            <a:tbl>
              <a:tblPr firstRow="1" firstCol="1" bandRow="1">
                <a:tableStyleId>{5C22544A-7EE6-4342-B048-85BDC9FD1C3A}</a:tableStyleId>
              </a:tblPr>
              <a:tblGrid>
                <a:gridCol w="3712754"/>
                <a:gridCol w="5418206"/>
              </a:tblGrid>
              <a:tr h="479980">
                <a:tc>
                  <a:txBody>
                    <a:bodyPr/>
                    <a:lstStyle/>
                    <a:p>
                      <a:pPr>
                        <a:lnSpc>
                          <a:spcPct val="107000"/>
                        </a:lnSpc>
                        <a:spcAft>
                          <a:spcPts val="0"/>
                        </a:spcAft>
                      </a:pPr>
                      <a:r>
                        <a:rPr lang="en-US" sz="1100" dirty="0">
                          <a:solidFill>
                            <a:srgbClr val="000000"/>
                          </a:solidFill>
                          <a:effectLst/>
                        </a:rPr>
                        <a:t>WebMobril Technologies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solidFill>
                            <a:srgbClr val="000000"/>
                          </a:solidFill>
                          <a:effectLst/>
                        </a:rPr>
                        <a:t>Company Name: </a:t>
                      </a:r>
                      <a:r>
                        <a:rPr lang="en-US" sz="1100" b="1" dirty="0" smtClean="0">
                          <a:solidFill>
                            <a:schemeClr val="tx2">
                              <a:lumMod val="10000"/>
                            </a:schemeClr>
                          </a:solidFill>
                          <a:effectLst/>
                          <a:hlinkClick r:id="rId3"/>
                        </a:rPr>
                        <a:t>https://bigdogginvestments.com</a:t>
                      </a:r>
                      <a:endParaRPr lang="en-IN" sz="1100" b="1"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78240">
                <a:tc>
                  <a:txBody>
                    <a:bodyPr/>
                    <a:lstStyle/>
                    <a:p>
                      <a:pPr>
                        <a:lnSpc>
                          <a:spcPct val="107000"/>
                        </a:lnSpc>
                        <a:spcAft>
                          <a:spcPts val="800"/>
                        </a:spcAft>
                      </a:pPr>
                      <a:r>
                        <a:rPr lang="en-US" sz="1100" dirty="0" smtClean="0">
                          <a:solidFill>
                            <a:srgbClr val="000000"/>
                          </a:solidFill>
                          <a:effectLst/>
                        </a:rPr>
                        <a:t>By: </a:t>
                      </a:r>
                      <a:r>
                        <a:rPr lang="en-US" sz="1100" dirty="0" err="1" smtClean="0">
                          <a:solidFill>
                            <a:srgbClr val="000000"/>
                          </a:solidFill>
                          <a:effectLst/>
                        </a:rPr>
                        <a:t>Aashi</a:t>
                      </a:r>
                      <a:r>
                        <a:rPr lang="en-US" sz="1100" dirty="0" smtClean="0">
                          <a:solidFill>
                            <a:srgbClr val="000000"/>
                          </a:solidFill>
                          <a:effectLst/>
                        </a:rPr>
                        <a:t> </a:t>
                      </a:r>
                      <a:r>
                        <a:rPr lang="en-US" sz="1100" dirty="0" err="1" smtClean="0">
                          <a:solidFill>
                            <a:srgbClr val="000000"/>
                          </a:solidFill>
                          <a:effectLst/>
                        </a:rPr>
                        <a:t>Soni</a:t>
                      </a:r>
                      <a:endParaRPr lang="en-US" sz="1100" dirty="0" smtClean="0">
                        <a:solidFill>
                          <a:srgbClr val="000000"/>
                        </a:solidFill>
                        <a:effectLst/>
                      </a:endParaRPr>
                    </a:p>
                  </a:txBody>
                  <a:tcPr marL="68580" marR="68580" marT="0" marB="0" anchor="ctr"/>
                </a:tc>
                <a:tc>
                  <a:txBody>
                    <a:bodyPr/>
                    <a:lstStyle/>
                    <a:p>
                      <a:pPr>
                        <a:lnSpc>
                          <a:spcPct val="107000"/>
                        </a:lnSpc>
                        <a:spcAft>
                          <a:spcPts val="0"/>
                        </a:spcAft>
                      </a:pPr>
                      <a:r>
                        <a:rPr lang="en-US" sz="1100" dirty="0" smtClean="0">
                          <a:solidFill>
                            <a:srgbClr val="000000"/>
                          </a:solidFill>
                          <a:effectLst/>
                        </a:rPr>
                        <a:t>By: </a:t>
                      </a:r>
                      <a:r>
                        <a:rPr lang="en-US" sz="1100" dirty="0" smtClean="0">
                          <a:solidFill>
                            <a:srgbClr val="000000"/>
                          </a:solidFill>
                          <a:effectLst/>
                        </a:rPr>
                        <a:t>Chris Gash </a:t>
                      </a:r>
                      <a:endParaRPr lang="en-IN" sz="4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11598">
                <a:tc>
                  <a:txBody>
                    <a:bodyPr/>
                    <a:lstStyle/>
                    <a:p>
                      <a:pPr>
                        <a:lnSpc>
                          <a:spcPct val="107000"/>
                        </a:lnSpc>
                        <a:spcAft>
                          <a:spcPts val="0"/>
                        </a:spcAft>
                      </a:pPr>
                      <a:r>
                        <a:rPr lang="en-US" sz="1100" dirty="0">
                          <a:solidFill>
                            <a:srgbClr val="000000"/>
                          </a:solidFill>
                          <a:effectLst/>
                        </a:rPr>
                        <a:t>Designation</a:t>
                      </a:r>
                      <a:r>
                        <a:rPr lang="en-US" sz="1100" dirty="0" smtClean="0">
                          <a:solidFill>
                            <a:srgbClr val="000000"/>
                          </a:solidFill>
                          <a:effectLst/>
                        </a:rPr>
                        <a:t>:  Business Development Executive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solidFill>
                            <a:srgbClr val="000000"/>
                          </a:solidFill>
                          <a:effectLst/>
                        </a:rPr>
                        <a:t>Designation</a:t>
                      </a:r>
                      <a:r>
                        <a:rPr lang="en-US" sz="1100" dirty="0" smtClean="0">
                          <a:solidFill>
                            <a:srgbClr val="000000"/>
                          </a:solidFill>
                          <a:effectLst/>
                        </a:rPr>
                        <a:t>: Owner</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09685">
                <a:tc>
                  <a:txBody>
                    <a:bodyPr/>
                    <a:lstStyle/>
                    <a:p>
                      <a:pPr>
                        <a:lnSpc>
                          <a:spcPct val="107000"/>
                        </a:lnSpc>
                        <a:spcAft>
                          <a:spcPts val="0"/>
                        </a:spcAft>
                      </a:pPr>
                      <a:r>
                        <a:rPr lang="en-US" sz="1100" dirty="0">
                          <a:solidFill>
                            <a:srgbClr val="000000"/>
                          </a:solidFill>
                          <a:effectLst/>
                        </a:rPr>
                        <a:t>The "Service Provider"</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solidFill>
                            <a:srgbClr val="000000"/>
                          </a:solidFill>
                          <a:effectLst/>
                        </a:rPr>
                        <a:t>"</a:t>
                      </a:r>
                      <a:r>
                        <a:rPr lang="en-US" sz="1100" dirty="0" smtClean="0">
                          <a:solidFill>
                            <a:srgbClr val="000000"/>
                          </a:solidFill>
                          <a:effectLst/>
                        </a:rPr>
                        <a:t>Customer"</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0649">
                <a:tc>
                  <a:txBody>
                    <a:bodyPr/>
                    <a:lstStyle/>
                    <a:p>
                      <a:pPr marL="0" marR="0" indent="0" algn="l" defTabSz="959937" rtl="0" eaLnBrk="1" fontAlgn="auto" latinLnBrk="0" hangingPunct="1">
                        <a:lnSpc>
                          <a:spcPct val="107000"/>
                        </a:lnSpc>
                        <a:spcBef>
                          <a:spcPts val="0"/>
                        </a:spcBef>
                        <a:spcAft>
                          <a:spcPts val="800"/>
                        </a:spcAft>
                        <a:buClrTx/>
                        <a:buSzTx/>
                        <a:buFontTx/>
                        <a:buNone/>
                        <a:tabLst/>
                        <a:defRPr/>
                      </a:pPr>
                      <a:r>
                        <a:rPr lang="en-US" sz="1100" dirty="0" smtClean="0">
                          <a:solidFill>
                            <a:srgbClr val="000000"/>
                          </a:solidFill>
                          <a:effectLst/>
                        </a:rPr>
                        <a:t>Attn: </a:t>
                      </a:r>
                      <a:r>
                        <a:rPr lang="en-US" sz="1100" dirty="0" err="1" smtClean="0">
                          <a:solidFill>
                            <a:srgbClr val="000000"/>
                          </a:solidFill>
                          <a:effectLst/>
                        </a:rPr>
                        <a:t>WebMobril</a:t>
                      </a:r>
                      <a:r>
                        <a:rPr lang="en-US" sz="1100" dirty="0" smtClean="0">
                          <a:solidFill>
                            <a:srgbClr val="000000"/>
                          </a:solidFill>
                          <a:effectLst/>
                        </a:rPr>
                        <a:t> Technologies  </a:t>
                      </a:r>
                    </a:p>
                  </a:txBody>
                  <a:tcPr marL="68580" marR="68580" marT="0" marB="0" anchor="ctr"/>
                </a:tc>
                <a:tc>
                  <a:txBody>
                    <a:bodyPr/>
                    <a:lstStyle/>
                    <a:p>
                      <a:pPr>
                        <a:lnSpc>
                          <a:spcPct val="107000"/>
                        </a:lnSpc>
                        <a:spcAft>
                          <a:spcPts val="0"/>
                        </a:spcAft>
                      </a:pPr>
                      <a:r>
                        <a:rPr lang="en-US" sz="1100" dirty="0" smtClean="0">
                          <a:solidFill>
                            <a:srgbClr val="000000"/>
                          </a:solidFill>
                          <a:effectLst/>
                        </a:rPr>
                        <a:t>Attn: </a:t>
                      </a:r>
                      <a:r>
                        <a:rPr lang="en-US" sz="1100" dirty="0" smtClean="0">
                          <a:solidFill>
                            <a:srgbClr val="000000"/>
                          </a:solidFill>
                          <a:effectLst/>
                        </a:rPr>
                        <a:t>Big Dog </a:t>
                      </a:r>
                      <a:r>
                        <a:rPr lang="en-US" sz="1100" dirty="0" err="1" smtClean="0">
                          <a:solidFill>
                            <a:srgbClr val="000000"/>
                          </a:solidFill>
                          <a:effectLst/>
                        </a:rPr>
                        <a:t>Invertment</a:t>
                      </a:r>
                      <a:r>
                        <a:rPr lang="en-US" sz="1100" dirty="0" smtClean="0">
                          <a:solidFill>
                            <a:srgbClr val="000000"/>
                          </a:solidFill>
                          <a:effectLst/>
                        </a:rPr>
                        <a:t> </a:t>
                      </a:r>
                      <a:endParaRPr lang="en-IN" sz="10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0649">
                <a:tc>
                  <a:txBody>
                    <a:bodyPr/>
                    <a:lstStyle/>
                    <a:p>
                      <a:pPr>
                        <a:lnSpc>
                          <a:spcPct val="107000"/>
                        </a:lnSpc>
                        <a:spcAft>
                          <a:spcPts val="0"/>
                        </a:spcAft>
                      </a:pPr>
                      <a:r>
                        <a:rPr lang="en-US" sz="1100">
                          <a:solidFill>
                            <a:srgbClr val="000000"/>
                          </a:solidFill>
                          <a:effectLst/>
                        </a:rPr>
                        <a:t>G-18, Sector-63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solidFill>
                            <a:srgbClr val="000000"/>
                          </a:solidFill>
                          <a:effectLst/>
                        </a:rPr>
                        <a:t>Client Website: </a:t>
                      </a:r>
                      <a:r>
                        <a:rPr lang="en-US" sz="1100" u="sng"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https://bigdogginvestments.com/</a:t>
                      </a:r>
                      <a:r>
                        <a:rPr lang="en-US" sz="1100" u="sng" baseline="0" dirty="0" smtClean="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9682">
                <a:tc>
                  <a:txBody>
                    <a:bodyPr/>
                    <a:lstStyle/>
                    <a:p>
                      <a:pPr>
                        <a:lnSpc>
                          <a:spcPct val="107000"/>
                        </a:lnSpc>
                        <a:spcAft>
                          <a:spcPts val="0"/>
                        </a:spcAft>
                      </a:pPr>
                      <a:r>
                        <a:rPr lang="en-US" sz="1100" dirty="0">
                          <a:solidFill>
                            <a:srgbClr val="000000"/>
                          </a:solidFill>
                          <a:effectLst/>
                        </a:rPr>
                        <a:t>Noida, UP 201301</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US" sz="1100" dirty="0" smtClean="0">
                          <a:solidFill>
                            <a:srgbClr val="000000"/>
                          </a:solidFill>
                          <a:effectLst/>
                        </a:rPr>
                        <a:t>Email</a:t>
                      </a:r>
                      <a:r>
                        <a:rPr lang="en-US" sz="1100" dirty="0" smtClean="0">
                          <a:solidFill>
                            <a:srgbClr val="000000"/>
                          </a:solidFill>
                          <a:effectLst/>
                        </a:rPr>
                        <a:t>: </a:t>
                      </a:r>
                      <a:r>
                        <a:rPr lang="en-US" sz="1100" dirty="0" smtClean="0">
                          <a:solidFill>
                            <a:srgbClr val="000000"/>
                          </a:solidFill>
                          <a:effectLst/>
                          <a:hlinkClick r:id="rId5"/>
                        </a:rPr>
                        <a:t>cgashfit@gmail.com</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0649">
                <a:tc>
                  <a:txBody>
                    <a:bodyPr/>
                    <a:lstStyle/>
                    <a:p>
                      <a:pPr>
                        <a:lnSpc>
                          <a:spcPct val="107000"/>
                        </a:lnSpc>
                        <a:spcAft>
                          <a:spcPts val="0"/>
                        </a:spcAft>
                      </a:pPr>
                      <a:r>
                        <a:rPr lang="en-US" sz="1100" dirty="0" smtClean="0">
                          <a:solidFill>
                            <a:srgbClr val="000000"/>
                          </a:solidFill>
                          <a:effectLst/>
                        </a:rPr>
                        <a:t>M: 91- 798-764-1863</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solidFill>
                            <a:srgbClr val="000000"/>
                          </a:solidFill>
                          <a:effectLst/>
                        </a:rPr>
                        <a:t>Tel: </a:t>
                      </a:r>
                      <a:r>
                        <a:rPr lang="en-US" sz="1100" dirty="0" smtClean="0">
                          <a:solidFill>
                            <a:srgbClr val="000000"/>
                          </a:solidFill>
                          <a:effectLst/>
                        </a:rPr>
                        <a:t>N/A</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1506038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33</a:t>
            </a:fld>
            <a:endParaRPr lang="en-IN" dirty="0">
              <a:solidFill>
                <a:schemeClr val="bg2"/>
              </a:solidFill>
            </a:endParaRPr>
          </a:p>
        </p:txBody>
      </p:sp>
      <p:sp>
        <p:nvSpPr>
          <p:cNvPr id="3" name="Rectangle 2"/>
          <p:cNvSpPr>
            <a:spLocks noChangeArrowheads="1"/>
          </p:cNvSpPr>
          <p:nvPr/>
        </p:nvSpPr>
        <p:spPr bwMode="auto">
          <a:xfrm>
            <a:off x="2606801" y="28723"/>
            <a:ext cx="713368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rgbClr val="C45911"/>
                </a:solidFill>
                <a:effectLst/>
                <a:latin typeface="+mn-lt"/>
                <a:ea typeface="Arial" panose="020B0604020202020204" pitchFamily="34" charset="0"/>
                <a:cs typeface="Arial" panose="020B0604020202020204" pitchFamily="34" charset="0"/>
              </a:rPr>
              <a:t>Case Study of Our SEO Projects</a:t>
            </a:r>
            <a:endParaRPr kumimoji="0" lang="en-US" alt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n-lt"/>
            </a:endParaRPr>
          </a:p>
        </p:txBody>
      </p:sp>
      <p:sp>
        <p:nvSpPr>
          <p:cNvPr id="7" name="Rectangle 3"/>
          <p:cNvSpPr>
            <a:spLocks noChangeArrowheads="1"/>
          </p:cNvSpPr>
          <p:nvPr/>
        </p:nvSpPr>
        <p:spPr bwMode="auto">
          <a:xfrm>
            <a:off x="4311055" y="704826"/>
            <a:ext cx="10394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C45911"/>
                </a:solidFill>
                <a:effectLst/>
                <a:latin typeface="Calibri" panose="020F0502020204030204" pitchFamily="34" charset="0"/>
                <a:ea typeface="Arial" panose="020B0604020202020204" pitchFamily="34" charset="0"/>
                <a:cs typeface="Arial" panose="020B0604020202020204" pitchFamily="34" charset="0"/>
              </a:rPr>
              <a:t>1.Project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887506" y="3457589"/>
            <a:ext cx="9895170" cy="3993466"/>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About Us: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CMA</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was established with a mission to inspire positive change through mastery coaching. Our proprietary programs are geared towards success with empirically based models for coaching.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The Target Market is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Global.</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In addition, we are targeting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19 countries</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separately for this project.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We started managing their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Search Engine Optimization</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and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Social Media Optimization</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since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Nov-2016</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Keywords Package:</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 </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100 Keywords</a:t>
            </a:r>
          </a:p>
          <a:p>
            <a:r>
              <a:rPr lang="en-US" sz="1400" b="1" dirty="0">
                <a:solidFill>
                  <a:schemeClr val="accent2">
                    <a:lumMod val="75000"/>
                  </a:schemeClr>
                </a:solidFill>
              </a:rPr>
              <a:t>Ranking Improvements</a:t>
            </a:r>
            <a:r>
              <a:rPr lang="en-US" sz="1400" b="1" dirty="0" smtClean="0">
                <a:solidFill>
                  <a:schemeClr val="accent2">
                    <a:lumMod val="75000"/>
                  </a:schemeClr>
                </a:solidFill>
              </a:rPr>
              <a:t>:</a:t>
            </a:r>
          </a:p>
          <a:p>
            <a:endParaRPr lang="en-US" sz="1400" b="1" dirty="0">
              <a:solidFill>
                <a:schemeClr val="accent2">
                  <a:lumMod val="75000"/>
                </a:schemeClr>
              </a:solidFill>
            </a:endParaRPr>
          </a:p>
          <a:p>
            <a:endParaRPr lang="en-US" sz="1400" b="1" dirty="0" smtClean="0">
              <a:solidFill>
                <a:schemeClr val="accent2">
                  <a:lumMod val="75000"/>
                </a:schemeClr>
              </a:solidFill>
            </a:endParaRPr>
          </a:p>
          <a:p>
            <a:endParaRPr lang="en-US" sz="1400" b="1" dirty="0">
              <a:solidFill>
                <a:schemeClr val="accent2">
                  <a:lumMod val="75000"/>
                </a:schemeClr>
              </a:solidFill>
            </a:endParaRPr>
          </a:p>
          <a:p>
            <a:endParaRPr lang="en-US" sz="1400" b="1" dirty="0" smtClean="0">
              <a:solidFill>
                <a:schemeClr val="accent2">
                  <a:lumMod val="75000"/>
                </a:schemeClr>
              </a:solidFill>
            </a:endParaRPr>
          </a:p>
          <a:p>
            <a:endParaRPr lang="en-US" sz="1400" b="1" dirty="0">
              <a:solidFill>
                <a:schemeClr val="accent2">
                  <a:lumMod val="75000"/>
                </a:schemeClr>
              </a:solidFill>
            </a:endParaRPr>
          </a:p>
          <a:p>
            <a:endParaRPr lang="en-US" sz="1400" b="1" dirty="0" smtClean="0">
              <a:solidFill>
                <a:schemeClr val="accent2">
                  <a:lumMod val="75000"/>
                </a:schemeClr>
              </a:solidFill>
            </a:endParaRPr>
          </a:p>
          <a:p>
            <a:endParaRPr lang="en-US" sz="1400" b="1" dirty="0">
              <a:solidFill>
                <a:schemeClr val="accent2">
                  <a:lumMod val="75000"/>
                </a:schemeClr>
              </a:solidFill>
            </a:endParaRPr>
          </a:p>
          <a:p>
            <a:r>
              <a:rPr lang="en-US" sz="1200" dirty="0" smtClean="0">
                <a:solidFill>
                  <a:srgbClr val="000000"/>
                </a:solidFill>
              </a:rPr>
              <a:t>In </a:t>
            </a:r>
            <a:r>
              <a:rPr lang="en-US" sz="1200" dirty="0">
                <a:solidFill>
                  <a:srgbClr val="000000"/>
                </a:solidFill>
              </a:rPr>
              <a:t>the </a:t>
            </a:r>
            <a:r>
              <a:rPr lang="en-US" sz="1200" b="1" dirty="0">
                <a:solidFill>
                  <a:srgbClr val="000000"/>
                </a:solidFill>
              </a:rPr>
              <a:t>6 months</a:t>
            </a:r>
            <a:r>
              <a:rPr lang="en-US" sz="1200" dirty="0">
                <a:solidFill>
                  <a:srgbClr val="000000"/>
                </a:solidFill>
              </a:rPr>
              <a:t> period after implementation of SEO recommendations, site’s keywords rankings increased significantly in different regions. </a:t>
            </a:r>
            <a:endParaRPr lang="en-IN" sz="1200" dirty="0">
              <a:solidFill>
                <a:srgbClr val="000000"/>
              </a:solidFill>
            </a:endParaRPr>
          </a:p>
          <a:p>
            <a:endParaRPr lang="en-US" sz="1400" b="1" dirty="0" smtClean="0">
              <a:solidFill>
                <a:schemeClr val="accent2">
                  <a:lumMod val="75000"/>
                </a:schemeClr>
              </a:solidFill>
            </a:endParaRPr>
          </a:p>
          <a:p>
            <a:endParaRPr lang="en-IN" sz="1600" dirty="0">
              <a:solidFill>
                <a:schemeClr val="accent2">
                  <a:lumMod val="75000"/>
                </a:schemeClr>
              </a:solidFill>
            </a:endParaRPr>
          </a:p>
          <a:p>
            <a:endParaRPr lang="en-IN" sz="1200" dirty="0"/>
          </a:p>
        </p:txBody>
      </p:sp>
      <p:graphicFrame>
        <p:nvGraphicFramePr>
          <p:cNvPr id="11" name="Table 10"/>
          <p:cNvGraphicFramePr>
            <a:graphicFrameLocks noGrp="1"/>
          </p:cNvGraphicFramePr>
          <p:nvPr>
            <p:extLst/>
          </p:nvPr>
        </p:nvGraphicFramePr>
        <p:xfrm>
          <a:off x="1045535" y="5054016"/>
          <a:ext cx="9093548" cy="1435100"/>
        </p:xfrm>
        <a:graphic>
          <a:graphicData uri="http://schemas.openxmlformats.org/drawingml/2006/table">
            <a:tbl>
              <a:tblPr firstRow="1" firstCol="1" bandRow="1">
                <a:tableStyleId>{5C22544A-7EE6-4342-B048-85BDC9FD1C3A}</a:tableStyleId>
              </a:tblPr>
              <a:tblGrid>
                <a:gridCol w="4905606"/>
                <a:gridCol w="2248514"/>
                <a:gridCol w="1939428"/>
              </a:tblGrid>
              <a:tr h="287020">
                <a:tc>
                  <a:txBody>
                    <a:bodyPr/>
                    <a:lstStyle/>
                    <a:p>
                      <a:pPr algn="ctr">
                        <a:lnSpc>
                          <a:spcPct val="107000"/>
                        </a:lnSpc>
                        <a:spcAft>
                          <a:spcPts val="800"/>
                        </a:spcAft>
                      </a:pPr>
                      <a:r>
                        <a:rPr lang="en-US" sz="1400" dirty="0">
                          <a:solidFill>
                            <a:srgbClr val="000000"/>
                          </a:solidFill>
                          <a:effectLst/>
                        </a:rPr>
                        <a:t>Keywords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Current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Initial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gridSpan="3">
                  <a:txBody>
                    <a:bodyPr/>
                    <a:lstStyle/>
                    <a:p>
                      <a:pPr algn="ctr">
                        <a:lnSpc>
                          <a:spcPct val="107000"/>
                        </a:lnSpc>
                        <a:spcAft>
                          <a:spcPts val="800"/>
                        </a:spcAft>
                      </a:pPr>
                      <a:r>
                        <a:rPr lang="en-US" sz="1400">
                          <a:solidFill>
                            <a:srgbClr val="000000"/>
                          </a:solidFill>
                          <a:effectLst/>
                        </a:rPr>
                        <a:t>Google.com.sg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hMerge="1">
                  <a:txBody>
                    <a:bodyPr/>
                    <a:lstStyle/>
                    <a:p>
                      <a:endParaRPr lang="en-IN"/>
                    </a:p>
                  </a:txBody>
                  <a:tcPr/>
                </a:tc>
                <a:tc hMerge="1">
                  <a:txBody>
                    <a:bodyPr/>
                    <a:lstStyle/>
                    <a:p>
                      <a:endParaRPr lang="en-IN"/>
                    </a:p>
                  </a:txBody>
                  <a:tcPr/>
                </a:tc>
              </a:tr>
              <a:tr h="287020">
                <a:tc>
                  <a:txBody>
                    <a:bodyPr/>
                    <a:lstStyle/>
                    <a:p>
                      <a:pPr algn="l">
                        <a:lnSpc>
                          <a:spcPct val="107000"/>
                        </a:lnSpc>
                        <a:spcAft>
                          <a:spcPts val="800"/>
                        </a:spcAft>
                      </a:pPr>
                      <a:r>
                        <a:rPr lang="en-US" sz="1400" dirty="0">
                          <a:solidFill>
                            <a:srgbClr val="000000"/>
                          </a:solidFill>
                          <a:effectLst/>
                        </a:rPr>
                        <a:t>Course in Coaching</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3</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a:solidFill>
                            <a:srgbClr val="000000"/>
                          </a:solidFill>
                          <a:effectLst/>
                        </a:rPr>
                        <a:t>Coaching Training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4</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a:solidFill>
                            <a:srgbClr val="000000"/>
                          </a:solidFill>
                          <a:effectLst/>
                        </a:rPr>
                        <a:t>Coaching Course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5</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Not in 100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720" y="768077"/>
            <a:ext cx="4641164" cy="2714812"/>
          </a:xfrm>
          <a:prstGeom prst="rect">
            <a:avLst/>
          </a:prstGeom>
        </p:spPr>
      </p:pic>
      <p:sp>
        <p:nvSpPr>
          <p:cNvPr id="14" name="Rectangle 13"/>
          <p:cNvSpPr/>
          <p:nvPr/>
        </p:nvSpPr>
        <p:spPr>
          <a:xfrm>
            <a:off x="309282" y="0"/>
            <a:ext cx="307358" cy="7199313"/>
          </a:xfrm>
          <a:prstGeom prst="rect">
            <a:avLst/>
          </a:prstGeom>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400" dirty="0" err="1">
                <a:solidFill>
                  <a:schemeClr val="tx1"/>
                </a:solidFill>
              </a:rPr>
              <a:t>WebMobril</a:t>
            </a:r>
            <a:r>
              <a:rPr lang="en-US" sz="1400" dirty="0">
                <a:solidFill>
                  <a:schemeClr val="tx1"/>
                </a:solidFill>
              </a:rPr>
              <a:t> </a:t>
            </a:r>
            <a:r>
              <a:rPr lang="en-US" sz="1400" dirty="0" smtClean="0">
                <a:solidFill>
                  <a:schemeClr val="tx1"/>
                </a:solidFill>
              </a:rPr>
              <a:t>Technologies </a:t>
            </a:r>
            <a:r>
              <a:rPr lang="en-US" sz="1400" dirty="0">
                <a:solidFill>
                  <a:schemeClr val="tx1"/>
                </a:solidFill>
              </a:rPr>
              <a:t>| +91-9818223170 | info@webmobril.com</a:t>
            </a:r>
            <a:endParaRPr lang="en-IN" sz="1400" dirty="0">
              <a:solidFill>
                <a:schemeClr val="tx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655" y="54500"/>
            <a:ext cx="2288080" cy="457616"/>
          </a:xfrm>
          <a:prstGeom prst="rect">
            <a:avLst/>
          </a:prstGeom>
        </p:spPr>
      </p:pic>
    </p:spTree>
    <p:extLst>
      <p:ext uri="{BB962C8B-B14F-4D97-AF65-F5344CB8AC3E}">
        <p14:creationId xmlns:p14="http://schemas.microsoft.com/office/powerpoint/2010/main" val="2086418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34</a:t>
            </a:fld>
            <a:endParaRPr lang="en-IN" dirty="0">
              <a:solidFill>
                <a:schemeClr val="bg2"/>
              </a:solidFill>
            </a:endParaRPr>
          </a:p>
        </p:txBody>
      </p:sp>
      <p:sp>
        <p:nvSpPr>
          <p:cNvPr id="3" name="Rectangle 2"/>
          <p:cNvSpPr/>
          <p:nvPr/>
        </p:nvSpPr>
        <p:spPr>
          <a:xfrm>
            <a:off x="4615851" y="689438"/>
            <a:ext cx="1194622" cy="400110"/>
          </a:xfrm>
          <a:prstGeom prst="rect">
            <a:avLst/>
          </a:prstGeom>
        </p:spPr>
        <p:txBody>
          <a:bodyPr wrap="none">
            <a:spAutoFit/>
          </a:bodyPr>
          <a:lstStyle/>
          <a:p>
            <a:r>
              <a:rPr lang="en-US" sz="2000" b="1" dirty="0">
                <a:solidFill>
                  <a:srgbClr val="C45911"/>
                </a:solidFill>
                <a:latin typeface="Calibri" panose="020F0502020204030204" pitchFamily="34" charset="0"/>
                <a:ea typeface="Arial" panose="020B0604020202020204" pitchFamily="34" charset="0"/>
                <a:cs typeface="Arial" panose="020B0604020202020204" pitchFamily="34" charset="0"/>
              </a:rPr>
              <a:t>2. Project</a:t>
            </a:r>
            <a:endParaRPr lang="en-IN" sz="1800" dirty="0"/>
          </a:p>
        </p:txBody>
      </p:sp>
      <p:sp>
        <p:nvSpPr>
          <p:cNvPr id="7" name="Rectangle 6"/>
          <p:cNvSpPr/>
          <p:nvPr/>
        </p:nvSpPr>
        <p:spPr>
          <a:xfrm>
            <a:off x="889782" y="3281082"/>
            <a:ext cx="9841382" cy="5213415"/>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About Us</a:t>
            </a:r>
            <a:r>
              <a:rPr lang="en-US" sz="1600" b="1" dirty="0">
                <a:solidFill>
                  <a:srgbClr val="C45911"/>
                </a:solidFill>
                <a:latin typeface="Calibri" panose="020F0502020204030204" pitchFamily="34" charset="0"/>
                <a:ea typeface="Arial" panose="020B0604020202020204" pitchFamily="34" charset="0"/>
                <a:cs typeface="Arial" panose="020B0604020202020204" pitchFamily="34" charset="0"/>
              </a:rPr>
              <a:t>: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A D Metro is a leading supplier of touch screen solutions to original equipment manufacturers (OEMs), systems integrators and value added resellers. Our touch screen solutions are designed to address the requirements of commercial, industrial and military applications.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The Target Market is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Canada.</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We started managing their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Search Engine Optimization</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and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Social Media Optimization</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since </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March-2021</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Keywords Package</a:t>
            </a:r>
            <a:r>
              <a:rPr lang="en-US" sz="1600" b="1" dirty="0">
                <a:solidFill>
                  <a:srgbClr val="C45911"/>
                </a:solidFill>
                <a:latin typeface="Calibri" panose="020F0502020204030204" pitchFamily="34" charset="0"/>
                <a:ea typeface="Arial" panose="020B0604020202020204" pitchFamily="34" charset="0"/>
                <a:cs typeface="Arial" panose="020B0604020202020204" pitchFamily="34" charset="0"/>
              </a:rPr>
              <a:t>: </a:t>
            </a:r>
            <a:r>
              <a:rPr lang="en-US" sz="14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20 </a:t>
            </a:r>
            <a:r>
              <a:rPr lang="en-US" sz="14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Keywords</a:t>
            </a:r>
          </a:p>
          <a:p>
            <a:pPr>
              <a:lnSpc>
                <a:spcPct val="107000"/>
              </a:lnSpc>
              <a:spcAft>
                <a:spcPts val="800"/>
              </a:spcAft>
            </a:pPr>
            <a:r>
              <a:rPr lang="en-US" sz="1400" b="1" u="sng" dirty="0">
                <a:solidFill>
                  <a:schemeClr val="accent2">
                    <a:lumMod val="75000"/>
                  </a:schemeClr>
                </a:solidFill>
              </a:rPr>
              <a:t>Ranking Improvements</a:t>
            </a:r>
            <a:r>
              <a:rPr lang="en-US" sz="1400" b="1" u="sng" dirty="0" smtClean="0">
                <a:solidFill>
                  <a:schemeClr val="accent2">
                    <a:lumMod val="75000"/>
                  </a:schemeClr>
                </a:solidFill>
              </a:rPr>
              <a:t>:</a:t>
            </a:r>
          </a:p>
          <a:p>
            <a:pPr>
              <a:lnSpc>
                <a:spcPct val="107000"/>
              </a:lnSpc>
              <a:spcAft>
                <a:spcPts val="800"/>
              </a:spcAft>
            </a:pPr>
            <a:r>
              <a:rPr lang="en-US" sz="1400" dirty="0">
                <a:solidFill>
                  <a:srgbClr val="000000"/>
                </a:solidFill>
              </a:rPr>
              <a:t>Within </a:t>
            </a:r>
            <a:r>
              <a:rPr lang="en-US" sz="1400" b="1" dirty="0">
                <a:solidFill>
                  <a:srgbClr val="000000"/>
                </a:solidFill>
              </a:rPr>
              <a:t>3 months</a:t>
            </a:r>
            <a:r>
              <a:rPr lang="en-US" sz="1400" dirty="0">
                <a:solidFill>
                  <a:srgbClr val="000000"/>
                </a:solidFill>
              </a:rPr>
              <a:t>; period after implementation of SEO recommendations, site’s keywords rankings increased significantly.</a:t>
            </a:r>
            <a:endParaRPr lang="en-IN" sz="1400" dirty="0">
              <a:solidFill>
                <a:srgbClr val="000000"/>
              </a:solidFill>
            </a:endParaRPr>
          </a:p>
          <a:p>
            <a:pPr>
              <a:lnSpc>
                <a:spcPct val="107000"/>
              </a:lnSpc>
              <a:spcAft>
                <a:spcPts val="800"/>
              </a:spcAft>
            </a:pPr>
            <a:endParaRPr lang="en-US" sz="1400" b="1" u="sng" dirty="0" smtClean="0">
              <a:solidFill>
                <a:schemeClr val="accent2">
                  <a:lumMod val="75000"/>
                </a:schemeClr>
              </a:solidFill>
            </a:endParaRPr>
          </a:p>
          <a:p>
            <a:pPr>
              <a:lnSpc>
                <a:spcPct val="107000"/>
              </a:lnSpc>
              <a:spcAft>
                <a:spcPts val="800"/>
              </a:spcAft>
            </a:pPr>
            <a:endParaRPr lang="en-US" sz="1600" b="1" u="sng" dirty="0">
              <a:solidFill>
                <a:schemeClr val="accent2">
                  <a:lumMod val="75000"/>
                </a:schemeClr>
              </a:solidFill>
            </a:endParaRPr>
          </a:p>
          <a:p>
            <a:pPr>
              <a:lnSpc>
                <a:spcPct val="107000"/>
              </a:lnSpc>
              <a:spcAft>
                <a:spcPts val="800"/>
              </a:spcAft>
            </a:pPr>
            <a:endParaRPr lang="en-US" sz="1600" b="1" u="sng" dirty="0" smtClean="0">
              <a:solidFill>
                <a:schemeClr val="accent2">
                  <a:lumMod val="75000"/>
                </a:schemeClr>
              </a:solidFill>
            </a:endParaRPr>
          </a:p>
          <a:p>
            <a:pPr>
              <a:lnSpc>
                <a:spcPct val="107000"/>
              </a:lnSpc>
              <a:spcAft>
                <a:spcPts val="800"/>
              </a:spcAft>
            </a:pPr>
            <a:endParaRPr lang="en-US" sz="1600" b="1" u="sng" dirty="0">
              <a:solidFill>
                <a:schemeClr val="accent2">
                  <a:lumMod val="75000"/>
                </a:schemeClr>
              </a:solidFill>
            </a:endParaRPr>
          </a:p>
          <a:p>
            <a:pPr>
              <a:lnSpc>
                <a:spcPct val="107000"/>
              </a:lnSpc>
              <a:spcAft>
                <a:spcPts val="800"/>
              </a:spcAft>
            </a:pPr>
            <a:endParaRPr lang="en-US" sz="1600" b="1" u="sng" dirty="0">
              <a:solidFill>
                <a:schemeClr val="accent2">
                  <a:lumMod val="75000"/>
                </a:schemeClr>
              </a:solidFill>
            </a:endParaRPr>
          </a:p>
          <a:p>
            <a:pPr>
              <a:lnSpc>
                <a:spcPct val="107000"/>
              </a:lnSpc>
              <a:spcAft>
                <a:spcPts val="800"/>
              </a:spcAft>
            </a:pPr>
            <a:endParaRPr lang="en-US" sz="1600" b="1" u="sng" dirty="0" smtClean="0">
              <a:solidFill>
                <a:schemeClr val="accent2">
                  <a:lumMod val="75000"/>
                </a:schemeClr>
              </a:solidFill>
            </a:endParaRPr>
          </a:p>
          <a:p>
            <a:pPr>
              <a:lnSpc>
                <a:spcPct val="107000"/>
              </a:lnSpc>
              <a:spcAft>
                <a:spcPts val="800"/>
              </a:spcAft>
            </a:pPr>
            <a:endParaRPr lang="en-IN" sz="1600" dirty="0">
              <a:solidFill>
                <a:schemeClr val="accent2">
                  <a:lumMod val="75000"/>
                </a:schemeClr>
              </a:solidFill>
            </a:endParaRPr>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nvPr>
        </p:nvGraphicFramePr>
        <p:xfrm>
          <a:off x="1045535" y="5457576"/>
          <a:ext cx="9308700" cy="1435100"/>
        </p:xfrm>
        <a:graphic>
          <a:graphicData uri="http://schemas.openxmlformats.org/drawingml/2006/table">
            <a:tbl>
              <a:tblPr firstRow="1" firstCol="1" bandRow="1">
                <a:tableStyleId>{5C22544A-7EE6-4342-B048-85BDC9FD1C3A}</a:tableStyleId>
              </a:tblPr>
              <a:tblGrid>
                <a:gridCol w="5666165"/>
                <a:gridCol w="1638177"/>
                <a:gridCol w="2004358"/>
              </a:tblGrid>
              <a:tr h="287020">
                <a:tc>
                  <a:txBody>
                    <a:bodyPr/>
                    <a:lstStyle/>
                    <a:p>
                      <a:pPr algn="ctr">
                        <a:lnSpc>
                          <a:spcPct val="107000"/>
                        </a:lnSpc>
                        <a:spcAft>
                          <a:spcPts val="800"/>
                        </a:spcAft>
                      </a:pPr>
                      <a:r>
                        <a:rPr lang="en-US" sz="1400" dirty="0">
                          <a:solidFill>
                            <a:srgbClr val="000000"/>
                          </a:solidFill>
                          <a:effectLst/>
                        </a:rPr>
                        <a:t>Keywords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Current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Initial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gridSpan="3">
                  <a:txBody>
                    <a:bodyPr/>
                    <a:lstStyle/>
                    <a:p>
                      <a:pPr algn="ctr">
                        <a:lnSpc>
                          <a:spcPct val="107000"/>
                        </a:lnSpc>
                        <a:spcAft>
                          <a:spcPts val="800"/>
                        </a:spcAft>
                      </a:pPr>
                      <a:r>
                        <a:rPr lang="en-US" sz="1400" dirty="0">
                          <a:solidFill>
                            <a:srgbClr val="000000"/>
                          </a:solidFill>
                          <a:effectLst/>
                        </a:rPr>
                        <a:t>Google.com</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hMerge="1">
                  <a:txBody>
                    <a:bodyPr/>
                    <a:lstStyle/>
                    <a:p>
                      <a:endParaRPr lang="en-IN"/>
                    </a:p>
                  </a:txBody>
                  <a:tcPr/>
                </a:tc>
                <a:tc hMerge="1">
                  <a:txBody>
                    <a:bodyPr/>
                    <a:lstStyle/>
                    <a:p>
                      <a:endParaRPr lang="en-IN"/>
                    </a:p>
                  </a:txBody>
                  <a:tcPr/>
                </a:tc>
              </a:tr>
              <a:tr h="287020">
                <a:tc>
                  <a:txBody>
                    <a:bodyPr/>
                    <a:lstStyle/>
                    <a:p>
                      <a:pPr algn="l">
                        <a:lnSpc>
                          <a:spcPct val="107000"/>
                        </a:lnSpc>
                        <a:spcAft>
                          <a:spcPts val="800"/>
                        </a:spcAft>
                      </a:pPr>
                      <a:r>
                        <a:rPr lang="en-US" sz="1400" dirty="0" smtClean="0">
                          <a:solidFill>
                            <a:srgbClr val="000000"/>
                          </a:solidFill>
                          <a:effectLst/>
                        </a:rPr>
                        <a:t>Ultra Resistive Touchscreens</a:t>
                      </a:r>
                      <a:endParaRPr lang="en-US" sz="1400" dirty="0">
                        <a:solidFill>
                          <a:srgbClr val="000000"/>
                        </a:solidFill>
                        <a:effectLst/>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Not in 100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smtClean="0">
                          <a:solidFill>
                            <a:srgbClr val="000000"/>
                          </a:solidFill>
                          <a:effectLst/>
                        </a:rPr>
                        <a:t>Projected Capacitive Touch Screen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dirty="0" smtClean="0">
                          <a:solidFill>
                            <a:srgbClr val="000000"/>
                          </a:solidFill>
                          <a:effectLst/>
                        </a:rPr>
                        <a:t>1</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smtClean="0">
                          <a:solidFill>
                            <a:srgbClr val="000000"/>
                          </a:solidFill>
                          <a:effectLst/>
                        </a:rPr>
                        <a:t>PCAP Touch Screens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dirty="0" smtClean="0">
                          <a:solidFill>
                            <a:srgbClr val="000000"/>
                          </a:solidFill>
                          <a:effectLst/>
                        </a:rPr>
                        <a:t>1</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Not in 100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53" y="935754"/>
            <a:ext cx="4527218" cy="2345328"/>
          </a:xfrm>
          <a:prstGeom prst="rect">
            <a:avLst/>
          </a:prstGeom>
        </p:spPr>
      </p:pic>
      <p:sp>
        <p:nvSpPr>
          <p:cNvPr id="13" name="Rectangle 12"/>
          <p:cNvSpPr/>
          <p:nvPr/>
        </p:nvSpPr>
        <p:spPr>
          <a:xfrm>
            <a:off x="309282" y="0"/>
            <a:ext cx="307358" cy="7199313"/>
          </a:xfrm>
          <a:prstGeom prst="rect">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400" dirty="0" err="1">
                <a:solidFill>
                  <a:schemeClr val="tx1"/>
                </a:solidFill>
              </a:rPr>
              <a:t>WebMobril</a:t>
            </a:r>
            <a:r>
              <a:rPr lang="en-US" sz="1400" dirty="0">
                <a:solidFill>
                  <a:schemeClr val="tx1"/>
                </a:solidFill>
              </a:rPr>
              <a:t> </a:t>
            </a:r>
            <a:r>
              <a:rPr lang="en-US" sz="1400" dirty="0" smtClean="0">
                <a:solidFill>
                  <a:schemeClr val="tx1"/>
                </a:solidFill>
              </a:rPr>
              <a:t>Technologies </a:t>
            </a:r>
            <a:r>
              <a:rPr lang="en-US" sz="1400" dirty="0">
                <a:solidFill>
                  <a:schemeClr val="tx1"/>
                </a:solidFill>
              </a:rPr>
              <a:t>| +91-9818223170 | info@webmobril.com</a:t>
            </a:r>
            <a:endParaRPr lang="en-IN" sz="1400" dirty="0">
              <a:solidFill>
                <a:schemeClr val="tx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655" y="54500"/>
            <a:ext cx="2288080" cy="457616"/>
          </a:xfrm>
          <a:prstGeom prst="rect">
            <a:avLst/>
          </a:prstGeom>
        </p:spPr>
      </p:pic>
    </p:spTree>
    <p:extLst>
      <p:ext uri="{BB962C8B-B14F-4D97-AF65-F5344CB8AC3E}">
        <p14:creationId xmlns:p14="http://schemas.microsoft.com/office/powerpoint/2010/main" val="1873459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35</a:t>
            </a:fld>
            <a:endParaRPr lang="en-IN" dirty="0">
              <a:solidFill>
                <a:schemeClr val="bg2"/>
              </a:solidFill>
            </a:endParaRPr>
          </a:p>
        </p:txBody>
      </p:sp>
      <p:sp>
        <p:nvSpPr>
          <p:cNvPr id="3" name="Rectangle 2"/>
          <p:cNvSpPr/>
          <p:nvPr/>
        </p:nvSpPr>
        <p:spPr>
          <a:xfrm>
            <a:off x="2312894" y="685800"/>
            <a:ext cx="4477871" cy="407035"/>
          </a:xfrm>
          <a:prstGeom prst="rect">
            <a:avLst/>
          </a:prstGeom>
        </p:spPr>
        <p:txBody>
          <a:bodyPr wrap="square">
            <a:spAutoFit/>
          </a:bodyPr>
          <a:lstStyle/>
          <a:p>
            <a:pPr marL="1828800" indent="457200">
              <a:lnSpc>
                <a:spcPct val="107000"/>
              </a:lnSpc>
              <a:spcAft>
                <a:spcPts val="800"/>
              </a:spcAft>
            </a:pPr>
            <a:r>
              <a:rPr lang="en-US" sz="2000" b="1" dirty="0" smtClean="0">
                <a:solidFill>
                  <a:srgbClr val="C45911"/>
                </a:solidFill>
                <a:latin typeface="Calibri" panose="020F0502020204030204" pitchFamily="34" charset="0"/>
                <a:ea typeface="Arial" panose="020B0604020202020204" pitchFamily="34" charset="0"/>
                <a:cs typeface="Arial" panose="020B0604020202020204" pitchFamily="34" charset="0"/>
              </a:rPr>
              <a:t>3. </a:t>
            </a:r>
            <a:r>
              <a:rPr lang="en-US" sz="2000" b="1" dirty="0">
                <a:solidFill>
                  <a:srgbClr val="C45911"/>
                </a:solidFill>
                <a:latin typeface="Calibri" panose="020F0502020204030204" pitchFamily="34" charset="0"/>
                <a:ea typeface="Arial" panose="020B0604020202020204" pitchFamily="34" charset="0"/>
                <a:cs typeface="Arial" panose="020B0604020202020204" pitchFamily="34" charset="0"/>
              </a:rPr>
              <a:t>Project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779929" y="3090782"/>
            <a:ext cx="10192869" cy="2371034"/>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About Us: </a:t>
            </a:r>
            <a:r>
              <a:rPr lang="en-US" sz="1200" dirty="0" err="1" smtClean="0">
                <a:solidFill>
                  <a:srgbClr val="324454"/>
                </a:solidFill>
                <a:latin typeface="Calibri" panose="020F0502020204030204" pitchFamily="34" charset="0"/>
                <a:ea typeface="Arial" panose="020B0604020202020204" pitchFamily="34" charset="0"/>
                <a:cs typeface="Times New Roman" panose="02020603050405020304" pitchFamily="18" charset="0"/>
              </a:rPr>
              <a:t>Tintphx</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  installation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process is simple, proficient, and respected by a wide variety of clientele in both residential and commercial businesses. We work with project and property managers, homeowners, contractors, home builders and even glass companies. </a:t>
            </a:r>
            <a:endPar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The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Target Market is </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USA.</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We started managing their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Search Engine Optimization</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since </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May 2021</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Keywords Package: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20 Keywords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u="sng" dirty="0">
                <a:solidFill>
                  <a:srgbClr val="C45911"/>
                </a:solidFill>
                <a:latin typeface="Calibri" panose="020F0502020204030204" pitchFamily="34" charset="0"/>
                <a:ea typeface="Arial" panose="020B0604020202020204" pitchFamily="34" charset="0"/>
                <a:cs typeface="Arial" panose="020B0604020202020204" pitchFamily="34" charset="0"/>
              </a:rPr>
              <a:t>Ranking Improvements</a:t>
            </a:r>
            <a:r>
              <a:rPr lang="en-US" sz="1400" b="1" u="sng" dirty="0" smtClean="0">
                <a:solidFill>
                  <a:srgbClr val="C45911"/>
                </a:solidFill>
                <a:latin typeface="Calibri" panose="020F0502020204030204" pitchFamily="34" charset="0"/>
                <a:ea typeface="Arial" panose="020B0604020202020204" pitchFamily="34" charset="0"/>
                <a:cs typeface="Arial" panose="020B0604020202020204" pitchFamily="34" charset="0"/>
              </a:rPr>
              <a:t>:</a:t>
            </a:r>
          </a:p>
          <a:p>
            <a:pPr>
              <a:lnSpc>
                <a:spcPct val="107000"/>
              </a:lnSpc>
              <a:spcAft>
                <a:spcPts val="800"/>
              </a:spcAft>
            </a:pPr>
            <a:r>
              <a:rPr lang="en-US" sz="1200" dirty="0">
                <a:solidFill>
                  <a:srgbClr val="000000"/>
                </a:solidFill>
              </a:rPr>
              <a:t>In the </a:t>
            </a:r>
            <a:r>
              <a:rPr lang="en-US" sz="1200" b="1" dirty="0">
                <a:solidFill>
                  <a:srgbClr val="000000"/>
                </a:solidFill>
              </a:rPr>
              <a:t>10 months</a:t>
            </a:r>
            <a:r>
              <a:rPr lang="en-US" sz="1200" dirty="0">
                <a:solidFill>
                  <a:srgbClr val="000000"/>
                </a:solidFill>
              </a:rPr>
              <a:t> period after implementation of SEO recommendations, site’s keywords rankings increased significantly.</a:t>
            </a:r>
            <a:endParaRPr lang="en-IN" sz="1200" dirty="0">
              <a:solidFill>
                <a:srgbClr val="000000"/>
              </a:solidFill>
            </a:endParaRPr>
          </a:p>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p:cNvGraphicFramePr>
            <a:graphicFrameLocks noGrp="1"/>
          </p:cNvGraphicFramePr>
          <p:nvPr>
            <p:extLst/>
          </p:nvPr>
        </p:nvGraphicFramePr>
        <p:xfrm>
          <a:off x="941292" y="5225241"/>
          <a:ext cx="9480176" cy="1435100"/>
        </p:xfrm>
        <a:graphic>
          <a:graphicData uri="http://schemas.openxmlformats.org/drawingml/2006/table">
            <a:tbl>
              <a:tblPr firstRow="1" firstCol="1" bandRow="1">
                <a:tableStyleId>{5C22544A-7EE6-4342-B048-85BDC9FD1C3A}</a:tableStyleId>
              </a:tblPr>
              <a:tblGrid>
                <a:gridCol w="6033335"/>
                <a:gridCol w="1850616"/>
                <a:gridCol w="1596225"/>
              </a:tblGrid>
              <a:tr h="287020">
                <a:tc>
                  <a:txBody>
                    <a:bodyPr/>
                    <a:lstStyle/>
                    <a:p>
                      <a:pPr algn="ctr">
                        <a:lnSpc>
                          <a:spcPct val="107000"/>
                        </a:lnSpc>
                        <a:spcAft>
                          <a:spcPts val="800"/>
                        </a:spcAft>
                      </a:pPr>
                      <a:r>
                        <a:rPr lang="en-US" sz="1400" dirty="0">
                          <a:solidFill>
                            <a:srgbClr val="000000"/>
                          </a:solidFill>
                          <a:effectLst/>
                        </a:rPr>
                        <a:t>Keywords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Current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Initial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gridSpan="3">
                  <a:txBody>
                    <a:bodyPr/>
                    <a:lstStyle/>
                    <a:p>
                      <a:pPr algn="ctr">
                        <a:lnSpc>
                          <a:spcPct val="107000"/>
                        </a:lnSpc>
                        <a:spcAft>
                          <a:spcPts val="800"/>
                        </a:spcAft>
                      </a:pPr>
                      <a:r>
                        <a:rPr lang="en-US" sz="1400" dirty="0">
                          <a:solidFill>
                            <a:srgbClr val="000000"/>
                          </a:solidFill>
                          <a:effectLst/>
                        </a:rPr>
                        <a:t>Google.com</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hMerge="1">
                  <a:txBody>
                    <a:bodyPr/>
                    <a:lstStyle/>
                    <a:p>
                      <a:endParaRPr lang="en-IN"/>
                    </a:p>
                  </a:txBody>
                  <a:tcPr/>
                </a:tc>
                <a:tc hMerge="1">
                  <a:txBody>
                    <a:bodyPr/>
                    <a:lstStyle/>
                    <a:p>
                      <a:endParaRPr lang="en-IN"/>
                    </a:p>
                  </a:txBody>
                  <a:tcPr/>
                </a:tc>
              </a:tr>
              <a:tr h="287020">
                <a:tc>
                  <a:txBody>
                    <a:bodyPr/>
                    <a:lstStyle/>
                    <a:p>
                      <a:pPr algn="l">
                        <a:lnSpc>
                          <a:spcPct val="107000"/>
                        </a:lnSpc>
                        <a:spcAft>
                          <a:spcPts val="800"/>
                        </a:spcAft>
                      </a:pPr>
                      <a:r>
                        <a:rPr lang="en-US" sz="1400" dirty="0" smtClean="0">
                          <a:solidFill>
                            <a:srgbClr val="000000"/>
                          </a:solidFill>
                          <a:effectLst/>
                        </a:rPr>
                        <a:t>Architectural Window Films  in Scottsdale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dirty="0" smtClean="0">
                          <a:solidFill>
                            <a:srgbClr val="000000"/>
                          </a:solidFill>
                          <a:effectLst/>
                        </a:rPr>
                        <a:t>9</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smtClean="0">
                          <a:solidFill>
                            <a:srgbClr val="000000"/>
                          </a:solidFill>
                          <a:effectLst/>
                        </a:rPr>
                        <a:t>Building Tints in Phoenix</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dirty="0" smtClean="0">
                          <a:solidFill>
                            <a:srgbClr val="000000"/>
                          </a:solidFill>
                          <a:effectLst/>
                        </a:rPr>
                        <a:t>17</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smtClean="0">
                          <a:solidFill>
                            <a:srgbClr val="000000"/>
                          </a:solidFill>
                          <a:effectLst/>
                        </a:rPr>
                        <a:t>Best House Window Tinting in Phoenix</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dirty="0" smtClean="0">
                          <a:solidFill>
                            <a:srgbClr val="000000"/>
                          </a:solidFill>
                          <a:effectLst/>
                        </a:rPr>
                        <a:t>19</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Not in 100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417" y="870470"/>
            <a:ext cx="3717732" cy="2220312"/>
          </a:xfrm>
          <a:prstGeom prst="rect">
            <a:avLst/>
          </a:prstGeom>
        </p:spPr>
      </p:pic>
      <p:sp>
        <p:nvSpPr>
          <p:cNvPr id="13" name="Rectangle 12"/>
          <p:cNvSpPr/>
          <p:nvPr/>
        </p:nvSpPr>
        <p:spPr>
          <a:xfrm>
            <a:off x="309282" y="0"/>
            <a:ext cx="307358" cy="7199313"/>
          </a:xfrm>
          <a:prstGeom prst="rect">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400" dirty="0" err="1">
                <a:solidFill>
                  <a:schemeClr val="tx1"/>
                </a:solidFill>
              </a:rPr>
              <a:t>WebMobril</a:t>
            </a:r>
            <a:r>
              <a:rPr lang="en-US" sz="1400" dirty="0">
                <a:solidFill>
                  <a:schemeClr val="tx1"/>
                </a:solidFill>
              </a:rPr>
              <a:t> </a:t>
            </a:r>
            <a:r>
              <a:rPr lang="en-US" sz="1400" dirty="0" smtClean="0">
                <a:solidFill>
                  <a:schemeClr val="tx1"/>
                </a:solidFill>
              </a:rPr>
              <a:t>Technologies </a:t>
            </a:r>
            <a:r>
              <a:rPr lang="en-US" sz="1400" dirty="0">
                <a:solidFill>
                  <a:schemeClr val="tx1"/>
                </a:solidFill>
              </a:rPr>
              <a:t>| +91-9818223170 | info@webmobril.com</a:t>
            </a:r>
            <a:endParaRPr lang="en-IN" sz="1400" dirty="0">
              <a:solidFill>
                <a:schemeClr val="tx1"/>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655" y="54500"/>
            <a:ext cx="2288080" cy="457616"/>
          </a:xfrm>
          <a:prstGeom prst="rect">
            <a:avLst/>
          </a:prstGeom>
        </p:spPr>
      </p:pic>
    </p:spTree>
    <p:extLst>
      <p:ext uri="{BB962C8B-B14F-4D97-AF65-F5344CB8AC3E}">
        <p14:creationId xmlns:p14="http://schemas.microsoft.com/office/powerpoint/2010/main" val="3261268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36</a:t>
            </a:fld>
            <a:endParaRPr lang="en-IN" dirty="0">
              <a:solidFill>
                <a:schemeClr val="bg2"/>
              </a:solidFill>
            </a:endParaRPr>
          </a:p>
        </p:txBody>
      </p:sp>
      <p:sp>
        <p:nvSpPr>
          <p:cNvPr id="3" name="Rectangle 2"/>
          <p:cNvSpPr/>
          <p:nvPr/>
        </p:nvSpPr>
        <p:spPr>
          <a:xfrm>
            <a:off x="4636985" y="651039"/>
            <a:ext cx="1092350" cy="369332"/>
          </a:xfrm>
          <a:prstGeom prst="rect">
            <a:avLst/>
          </a:prstGeom>
        </p:spPr>
        <p:txBody>
          <a:bodyPr wrap="none">
            <a:spAutoFit/>
          </a:bodyPr>
          <a:lstStyle/>
          <a:p>
            <a:r>
              <a:rPr lang="en-US" sz="1800" b="1" dirty="0" smtClean="0">
                <a:solidFill>
                  <a:srgbClr val="C45911"/>
                </a:solidFill>
                <a:latin typeface="Calibri" panose="020F0502020204030204" pitchFamily="34" charset="0"/>
                <a:ea typeface="Arial" panose="020B0604020202020204" pitchFamily="34" charset="0"/>
                <a:cs typeface="Arial" panose="020B0604020202020204" pitchFamily="34" charset="0"/>
              </a:rPr>
              <a:t>4. </a:t>
            </a:r>
            <a:r>
              <a:rPr lang="en-US" sz="1800" b="1" dirty="0">
                <a:solidFill>
                  <a:srgbClr val="C45911"/>
                </a:solidFill>
                <a:latin typeface="Calibri" panose="020F0502020204030204" pitchFamily="34" charset="0"/>
                <a:ea typeface="Arial" panose="020B0604020202020204" pitchFamily="34" charset="0"/>
                <a:cs typeface="Arial" panose="020B0604020202020204" pitchFamily="34" charset="0"/>
              </a:rPr>
              <a:t>Project</a:t>
            </a:r>
            <a:endParaRPr lang="en-IN" dirty="0"/>
          </a:p>
        </p:txBody>
      </p:sp>
      <p:sp>
        <p:nvSpPr>
          <p:cNvPr id="7" name="Rectangle 6"/>
          <p:cNvSpPr/>
          <p:nvPr/>
        </p:nvSpPr>
        <p:spPr>
          <a:xfrm>
            <a:off x="847165" y="3246634"/>
            <a:ext cx="9952598" cy="2186176"/>
          </a:xfrm>
          <a:prstGeom prst="rect">
            <a:avLst/>
          </a:prstGeom>
        </p:spPr>
        <p:txBody>
          <a:bodyPr wrap="square">
            <a:spAutoFit/>
          </a:bodyPr>
          <a:lstStyle/>
          <a:p>
            <a:pPr>
              <a:lnSpc>
                <a:spcPct val="107000"/>
              </a:lnSpc>
              <a:spcAft>
                <a:spcPts val="800"/>
              </a:spcAft>
            </a:pPr>
            <a:r>
              <a:rPr lang="en-US" sz="1400" b="1"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About Us</a:t>
            </a:r>
            <a:r>
              <a:rPr lang="en-US" sz="1600" b="1" dirty="0">
                <a:solidFill>
                  <a:srgbClr val="000000"/>
                </a:solidFill>
                <a:latin typeface="Calibri" panose="020F0502020204030204" pitchFamily="34" charset="0"/>
                <a:ea typeface="Arial" panose="020B0604020202020204" pitchFamily="34" charset="0"/>
                <a:cs typeface="Arial" panose="020B0604020202020204" pitchFamily="34" charset="0"/>
              </a:rPr>
              <a:t>: </a:t>
            </a: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Day &amp; Knight</a:t>
            </a: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 is a small family business run by Jonathan and Charlie Hope. The business launched in January 2000 in Berkshire and is focused on providing bespoke, quality furniture for your home, along with exceptional service and craftsmanship.</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The Target Market is </a:t>
            </a:r>
            <a:r>
              <a:rPr lang="en-US" sz="1200" b="1" dirty="0" smtClean="0">
                <a:solidFill>
                  <a:srgbClr val="000000"/>
                </a:solidFill>
                <a:latin typeface="Calibri" panose="020F0502020204030204" pitchFamily="34" charset="0"/>
                <a:ea typeface="Arial" panose="020B0604020202020204" pitchFamily="34" charset="0"/>
                <a:cs typeface="Times New Roman" panose="02020603050405020304" pitchFamily="18" charset="0"/>
              </a:rPr>
              <a:t>Netherland &amp; France.</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We started managing their </a:t>
            </a: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Search Engine Optimization</a:t>
            </a: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 </a:t>
            </a:r>
            <a:r>
              <a:rPr lang="en-US" sz="1200" dirty="0" smtClean="0">
                <a:solidFill>
                  <a:srgbClr val="000000"/>
                </a:solidFill>
                <a:latin typeface="Calibri" panose="020F0502020204030204" pitchFamily="34" charset="0"/>
                <a:ea typeface="Arial" panose="020B0604020202020204" pitchFamily="34" charset="0"/>
                <a:cs typeface="Times New Roman" panose="02020603050405020304" pitchFamily="18" charset="0"/>
              </a:rPr>
              <a:t>since </a:t>
            </a:r>
            <a:r>
              <a:rPr lang="en-US" sz="1200" b="1" dirty="0" smtClean="0">
                <a:solidFill>
                  <a:srgbClr val="000000"/>
                </a:solidFill>
                <a:latin typeface="Calibri" panose="020F0502020204030204" pitchFamily="34" charset="0"/>
                <a:ea typeface="Arial" panose="020B0604020202020204" pitchFamily="34" charset="0"/>
                <a:cs typeface="Times New Roman" panose="02020603050405020304" pitchFamily="18" charset="0"/>
              </a:rPr>
              <a:t>Mar-2021</a:t>
            </a:r>
            <a:r>
              <a:rPr lang="en-US" sz="1200" dirty="0" smtClean="0">
                <a:solidFill>
                  <a:srgbClr val="000000"/>
                </a:solidFill>
                <a:latin typeface="Calibri" panose="020F0502020204030204" pitchFamily="34" charset="0"/>
                <a:ea typeface="Arial" panose="020B0604020202020204" pitchFamily="34" charset="0"/>
                <a:cs typeface="Times New Roman" panose="02020603050405020304" pitchFamily="18" charset="0"/>
              </a:rPr>
              <a:t>.</a:t>
            </a:r>
            <a:endParaRPr lang="en-IN" sz="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Keywords Package: </a:t>
            </a:r>
            <a:r>
              <a:rPr lang="en-US" sz="1400" b="1"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2</a:t>
            </a:r>
            <a:r>
              <a:rPr lang="en-US" sz="1400" b="1" dirty="0" smtClean="0">
                <a:solidFill>
                  <a:schemeClr val="accent2">
                    <a:lumMod val="75000"/>
                  </a:schemeClr>
                </a:solidFill>
                <a:latin typeface="Calibri" panose="020F0502020204030204" pitchFamily="34" charset="0"/>
                <a:ea typeface="Arial" panose="020B0604020202020204" pitchFamily="34" charset="0"/>
                <a:cs typeface="Times New Roman" panose="02020603050405020304" pitchFamily="18" charset="0"/>
              </a:rPr>
              <a:t>0 </a:t>
            </a:r>
            <a:r>
              <a:rPr lang="en-US" sz="1400" b="1" dirty="0">
                <a:solidFill>
                  <a:schemeClr val="accent2">
                    <a:lumMod val="75000"/>
                  </a:schemeClr>
                </a:solidFill>
                <a:latin typeface="Calibri" panose="020F0502020204030204" pitchFamily="34" charset="0"/>
                <a:ea typeface="Arial" panose="020B0604020202020204" pitchFamily="34" charset="0"/>
                <a:cs typeface="Times New Roman" panose="02020603050405020304" pitchFamily="18" charset="0"/>
              </a:rPr>
              <a:t>Keywords</a:t>
            </a:r>
            <a:endParaRPr lang="en-IN" sz="14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u="sng" dirty="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Ranking Improvements</a:t>
            </a:r>
            <a:r>
              <a:rPr lang="en-US" sz="1400" b="1" u="sng"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a:t>
            </a:r>
          </a:p>
          <a:p>
            <a:pPr>
              <a:lnSpc>
                <a:spcPct val="107000"/>
              </a:lnSpc>
              <a:spcAft>
                <a:spcPts val="800"/>
              </a:spcAft>
            </a:pPr>
            <a:r>
              <a:rPr lang="en-US" sz="1400" dirty="0">
                <a:solidFill>
                  <a:srgbClr val="000000"/>
                </a:solidFill>
              </a:rPr>
              <a:t>In the </a:t>
            </a:r>
            <a:r>
              <a:rPr lang="en-US" sz="1400" b="1" dirty="0">
                <a:solidFill>
                  <a:srgbClr val="000000"/>
                </a:solidFill>
              </a:rPr>
              <a:t>3 months</a:t>
            </a:r>
            <a:r>
              <a:rPr lang="en-US" sz="1400" dirty="0">
                <a:solidFill>
                  <a:srgbClr val="000000"/>
                </a:solidFill>
              </a:rPr>
              <a:t> period after implementation of SEO recommendations, site’s keywords rankings increased significantly</a:t>
            </a:r>
            <a:endParaRPr lang="en-IN" sz="1400" dirty="0">
              <a:solidFill>
                <a:srgbClr val="000000"/>
              </a:solidFill>
              <a:effectLst/>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161882443"/>
              </p:ext>
            </p:extLst>
          </p:nvPr>
        </p:nvGraphicFramePr>
        <p:xfrm>
          <a:off x="941294" y="5432810"/>
          <a:ext cx="8942295" cy="1478915"/>
        </p:xfrm>
        <a:graphic>
          <a:graphicData uri="http://schemas.openxmlformats.org/drawingml/2006/table">
            <a:tbl>
              <a:tblPr firstRow="1" firstCol="1" bandRow="1">
                <a:tableStyleId>{5C22544A-7EE6-4342-B048-85BDC9FD1C3A}</a:tableStyleId>
              </a:tblPr>
              <a:tblGrid>
                <a:gridCol w="6018707"/>
                <a:gridCol w="1384171"/>
                <a:gridCol w="1539417"/>
              </a:tblGrid>
              <a:tr h="287020">
                <a:tc>
                  <a:txBody>
                    <a:bodyPr/>
                    <a:lstStyle/>
                    <a:p>
                      <a:pPr algn="ctr">
                        <a:lnSpc>
                          <a:spcPct val="107000"/>
                        </a:lnSpc>
                        <a:spcAft>
                          <a:spcPts val="800"/>
                        </a:spcAft>
                      </a:pPr>
                      <a:r>
                        <a:rPr lang="en-US" sz="1400" dirty="0">
                          <a:solidFill>
                            <a:srgbClr val="000000"/>
                          </a:solidFill>
                          <a:effectLst/>
                        </a:rPr>
                        <a:t>Keywords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Current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Initial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330835">
                <a:tc gridSpan="3">
                  <a:txBody>
                    <a:bodyPr/>
                    <a:lstStyle/>
                    <a:p>
                      <a:pPr algn="ctr">
                        <a:lnSpc>
                          <a:spcPct val="107000"/>
                        </a:lnSpc>
                        <a:spcAft>
                          <a:spcPts val="800"/>
                        </a:spcAft>
                      </a:pP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hMerge="1">
                  <a:txBody>
                    <a:bodyPr/>
                    <a:lstStyle/>
                    <a:p>
                      <a:endParaRPr lang="en-IN"/>
                    </a:p>
                  </a:txBody>
                  <a:tcPr/>
                </a:tc>
                <a:tc hMerge="1">
                  <a:txBody>
                    <a:bodyPr/>
                    <a:lstStyle/>
                    <a:p>
                      <a:endParaRPr lang="en-IN"/>
                    </a:p>
                  </a:txBody>
                  <a:tcPr/>
                </a:tc>
              </a:tr>
              <a:tr h="287020">
                <a:tc>
                  <a:txBody>
                    <a:bodyPr/>
                    <a:lstStyle/>
                    <a:p>
                      <a:pPr algn="l">
                        <a:lnSpc>
                          <a:spcPct val="107000"/>
                        </a:lnSpc>
                        <a:spcAft>
                          <a:spcPts val="800"/>
                        </a:spcAft>
                      </a:pPr>
                      <a:r>
                        <a:rPr lang="en-US" sz="1400" dirty="0" err="1" smtClean="0">
                          <a:solidFill>
                            <a:srgbClr val="000000"/>
                          </a:solidFill>
                          <a:effectLst/>
                        </a:rPr>
                        <a:t>Agence</a:t>
                      </a:r>
                      <a:r>
                        <a:rPr lang="en-US" sz="1400" dirty="0" smtClean="0">
                          <a:solidFill>
                            <a:srgbClr val="000000"/>
                          </a:solidFill>
                          <a:effectLst/>
                        </a:rPr>
                        <a:t> de Matchmaking </a:t>
                      </a:r>
                      <a:r>
                        <a:rPr lang="en-US" sz="1400" dirty="0" err="1" smtClean="0">
                          <a:solidFill>
                            <a:srgbClr val="000000"/>
                          </a:solidFill>
                          <a:effectLst/>
                        </a:rPr>
                        <a:t>Internationale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err="1" smtClean="0">
                          <a:solidFill>
                            <a:srgbClr val="000000"/>
                          </a:solidFill>
                          <a:effectLst/>
                        </a:rPr>
                        <a:t>Luxe</a:t>
                      </a:r>
                      <a:r>
                        <a:rPr lang="en-US" sz="1400" dirty="0" smtClean="0">
                          <a:solidFill>
                            <a:srgbClr val="000000"/>
                          </a:solidFill>
                          <a:effectLst/>
                        </a:rPr>
                        <a:t> Matchmaking </a:t>
                      </a:r>
                      <a:r>
                        <a:rPr lang="en-US" sz="1400" dirty="0" err="1" smtClean="0">
                          <a:solidFill>
                            <a:srgbClr val="000000"/>
                          </a:solidFill>
                          <a:effectLst/>
                        </a:rPr>
                        <a:t>Diensten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a:solidFill>
                            <a:srgbClr val="000000"/>
                          </a:solidFill>
                          <a:effectLst/>
                        </a:rPr>
                        <a:t>Furniture Design And Build Windsor</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Not in 100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bl>
          </a:graphicData>
        </a:graphic>
      </p:graphicFrame>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4865" y="979450"/>
            <a:ext cx="3936590" cy="2267184"/>
          </a:xfrm>
          <a:prstGeom prst="rect">
            <a:avLst/>
          </a:prstGeom>
        </p:spPr>
      </p:pic>
      <p:sp>
        <p:nvSpPr>
          <p:cNvPr id="14" name="Rectangle 13"/>
          <p:cNvSpPr/>
          <p:nvPr/>
        </p:nvSpPr>
        <p:spPr>
          <a:xfrm>
            <a:off x="309282" y="0"/>
            <a:ext cx="307358" cy="7199313"/>
          </a:xfrm>
          <a:prstGeom prst="rect">
            <a:avLst/>
          </a:prstGeom>
          <a:solidFill>
            <a:schemeClr val="accent2">
              <a:lumMod val="75000"/>
            </a:schemeClr>
          </a:solidFill>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sz="1400" dirty="0" err="1">
                <a:solidFill>
                  <a:schemeClr val="tx1"/>
                </a:solidFill>
              </a:rPr>
              <a:t>WebMobril</a:t>
            </a:r>
            <a:r>
              <a:rPr lang="en-US" sz="1400" dirty="0">
                <a:solidFill>
                  <a:schemeClr val="tx1"/>
                </a:solidFill>
              </a:rPr>
              <a:t> </a:t>
            </a:r>
            <a:r>
              <a:rPr lang="en-US" sz="1400" dirty="0" smtClean="0">
                <a:solidFill>
                  <a:schemeClr val="tx1"/>
                </a:solidFill>
              </a:rPr>
              <a:t>Technologies </a:t>
            </a:r>
            <a:r>
              <a:rPr lang="en-US" sz="1400" dirty="0">
                <a:solidFill>
                  <a:schemeClr val="tx1"/>
                </a:solidFill>
              </a:rPr>
              <a:t>| +91-9818223170 | info@webmobril.com</a:t>
            </a:r>
            <a:endParaRPr lang="en-IN" sz="1400" dirty="0">
              <a:solidFill>
                <a:schemeClr val="tx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655" y="54500"/>
            <a:ext cx="2288080" cy="457616"/>
          </a:xfrm>
          <a:prstGeom prst="rect">
            <a:avLst/>
          </a:prstGeom>
        </p:spPr>
      </p:pic>
    </p:spTree>
    <p:extLst>
      <p:ext uri="{BB962C8B-B14F-4D97-AF65-F5344CB8AC3E}">
        <p14:creationId xmlns:p14="http://schemas.microsoft.com/office/powerpoint/2010/main" val="10292440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37</a:t>
            </a:fld>
            <a:endParaRPr lang="en-IN" dirty="0">
              <a:solidFill>
                <a:schemeClr val="bg2"/>
              </a:solidFill>
            </a:endParaRPr>
          </a:p>
        </p:txBody>
      </p:sp>
      <p:sp>
        <p:nvSpPr>
          <p:cNvPr id="3" name="Rectangle 2"/>
          <p:cNvSpPr/>
          <p:nvPr/>
        </p:nvSpPr>
        <p:spPr>
          <a:xfrm>
            <a:off x="2424545" y="641357"/>
            <a:ext cx="3400675" cy="375552"/>
          </a:xfrm>
          <a:prstGeom prst="rect">
            <a:avLst/>
          </a:prstGeom>
        </p:spPr>
        <p:txBody>
          <a:bodyPr wrap="none">
            <a:spAutoFit/>
          </a:bodyPr>
          <a:lstStyle/>
          <a:p>
            <a:pPr marL="1828800" indent="457200">
              <a:lnSpc>
                <a:spcPct val="107000"/>
              </a:lnSpc>
              <a:spcAft>
                <a:spcPts val="800"/>
              </a:spcAft>
            </a:pPr>
            <a:r>
              <a:rPr lang="en-US" sz="1800" b="1" dirty="0" smtClean="0">
                <a:solidFill>
                  <a:srgbClr val="C45911"/>
                </a:solidFill>
                <a:latin typeface="Calibri" panose="020F0502020204030204" pitchFamily="34" charset="0"/>
                <a:ea typeface="Arial" panose="020B0604020202020204" pitchFamily="34" charset="0"/>
                <a:cs typeface="Arial" panose="020B0604020202020204" pitchFamily="34" charset="0"/>
              </a:rPr>
              <a:t>5. </a:t>
            </a:r>
            <a:r>
              <a:rPr lang="en-US" sz="1800" b="1" dirty="0">
                <a:solidFill>
                  <a:srgbClr val="C45911"/>
                </a:solidFill>
                <a:latin typeface="Calibri" panose="020F0502020204030204" pitchFamily="34" charset="0"/>
                <a:ea typeface="Arial" panose="020B0604020202020204" pitchFamily="34" charset="0"/>
                <a:cs typeface="Arial" panose="020B0604020202020204" pitchFamily="34" charset="0"/>
              </a:rPr>
              <a:t>Project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2749279" y="988010"/>
            <a:ext cx="5063462" cy="2426923"/>
          </a:xfrm>
          <a:prstGeom prst="rect">
            <a:avLst/>
          </a:prstGeom>
        </p:spPr>
      </p:pic>
      <p:sp>
        <p:nvSpPr>
          <p:cNvPr id="7" name="Rectangle 6"/>
          <p:cNvSpPr/>
          <p:nvPr/>
        </p:nvSpPr>
        <p:spPr>
          <a:xfrm>
            <a:off x="887507" y="3288475"/>
            <a:ext cx="10260105" cy="2354555"/>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About Us: </a:t>
            </a:r>
            <a:r>
              <a:rPr lang="en-IN"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All American Limo are Chicago’s Premiere Limousine, Coach, Chauffeur, and Airport Shuttle Company. Our commitment is your guarantee to dependable, safe, and affordable transportation everywhere in Chicago and Chicagoland Suburbs.</a:t>
            </a:r>
            <a:endParaRPr lang="en-IN"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The Target Market is </a:t>
            </a: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Global.</a:t>
            </a:r>
            <a:endParaRPr lang="en-IN"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We started managing their </a:t>
            </a: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Search Engine Optimization</a:t>
            </a: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 and </a:t>
            </a: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Social Media Optimization</a:t>
            </a: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 since</a:t>
            </a:r>
            <a:r>
              <a:rPr lang="en-US" sz="1200" b="1" dirty="0">
                <a:solidFill>
                  <a:srgbClr val="000000"/>
                </a:solidFill>
                <a:latin typeface="Calibri" panose="020F0502020204030204" pitchFamily="34" charset="0"/>
                <a:ea typeface="Arial" panose="020B0604020202020204" pitchFamily="34" charset="0"/>
                <a:cs typeface="Times New Roman" panose="02020603050405020304" pitchFamily="18" charset="0"/>
              </a:rPr>
              <a:t>Sep-2018</a:t>
            </a:r>
            <a:r>
              <a:rPr lang="en-US" sz="1200" dirty="0">
                <a:solidFill>
                  <a:srgbClr val="000000"/>
                </a:solidFill>
                <a:latin typeface="Calibri" panose="020F0502020204030204" pitchFamily="34" charset="0"/>
                <a:ea typeface="Arial" panose="020B0604020202020204" pitchFamily="34" charset="0"/>
                <a:cs typeface="Times New Roman" panose="02020603050405020304" pitchFamily="18" charset="0"/>
              </a:rPr>
              <a:t>.</a:t>
            </a:r>
            <a:endParaRPr lang="en-IN"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Keywords Package: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20Keywords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u="sng" dirty="0">
                <a:solidFill>
                  <a:srgbClr val="C45911"/>
                </a:solidFill>
                <a:latin typeface="Calibri" panose="020F0502020204030204" pitchFamily="34" charset="0"/>
                <a:ea typeface="Arial" panose="020B0604020202020204" pitchFamily="34" charset="0"/>
                <a:cs typeface="Arial" panose="020B0604020202020204" pitchFamily="34" charset="0"/>
              </a:rPr>
              <a:t>Ranking Improvements</a:t>
            </a:r>
            <a:r>
              <a:rPr lang="en-US" sz="1400" b="1" u="sng" dirty="0" smtClean="0">
                <a:solidFill>
                  <a:srgbClr val="C45911"/>
                </a:solidFill>
                <a:latin typeface="Calibri" panose="020F0502020204030204" pitchFamily="34" charset="0"/>
                <a:ea typeface="Arial" panose="020B0604020202020204" pitchFamily="34" charset="0"/>
                <a:cs typeface="Arial" panose="020B0604020202020204" pitchFamily="34" charset="0"/>
              </a:rPr>
              <a:t>:</a:t>
            </a:r>
          </a:p>
          <a:p>
            <a:pPr>
              <a:lnSpc>
                <a:spcPct val="107000"/>
              </a:lnSpc>
              <a:spcAft>
                <a:spcPts val="800"/>
              </a:spcAft>
            </a:pPr>
            <a:r>
              <a:rPr lang="en-US" sz="1200" dirty="0">
                <a:solidFill>
                  <a:srgbClr val="000000"/>
                </a:solidFill>
              </a:rPr>
              <a:t>In the </a:t>
            </a:r>
            <a:r>
              <a:rPr lang="en-US" sz="1200" b="1" dirty="0">
                <a:solidFill>
                  <a:srgbClr val="000000"/>
                </a:solidFill>
              </a:rPr>
              <a:t>7 months</a:t>
            </a:r>
            <a:r>
              <a:rPr lang="en-US" sz="1200" dirty="0">
                <a:solidFill>
                  <a:srgbClr val="000000"/>
                </a:solidFill>
              </a:rPr>
              <a:t> period after implementation of SEO recommendations, site’s keywords rankings increased significantly in different regions</a:t>
            </a:r>
            <a:r>
              <a:rPr lang="en-US" sz="1100" dirty="0"/>
              <a:t>.</a:t>
            </a:r>
            <a:endParaRPr lang="en-IN" sz="1100" dirty="0"/>
          </a:p>
          <a:p>
            <a:pP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66411791"/>
              </p:ext>
            </p:extLst>
          </p:nvPr>
        </p:nvGraphicFramePr>
        <p:xfrm>
          <a:off x="961133" y="5428582"/>
          <a:ext cx="9536403" cy="1435100"/>
        </p:xfrm>
        <a:graphic>
          <a:graphicData uri="http://schemas.openxmlformats.org/drawingml/2006/table">
            <a:tbl>
              <a:tblPr firstRow="1" firstCol="1" bandRow="1">
                <a:tableStyleId>{5C22544A-7EE6-4342-B048-85BDC9FD1C3A}</a:tableStyleId>
              </a:tblPr>
              <a:tblGrid>
                <a:gridCol w="6011540"/>
                <a:gridCol w="1586499"/>
                <a:gridCol w="1938364"/>
              </a:tblGrid>
              <a:tr h="287020">
                <a:tc>
                  <a:txBody>
                    <a:bodyPr/>
                    <a:lstStyle/>
                    <a:p>
                      <a:pPr algn="ctr">
                        <a:lnSpc>
                          <a:spcPct val="107000"/>
                        </a:lnSpc>
                        <a:spcAft>
                          <a:spcPts val="800"/>
                        </a:spcAft>
                      </a:pPr>
                      <a:r>
                        <a:rPr lang="en-US" sz="1400" dirty="0">
                          <a:solidFill>
                            <a:srgbClr val="000000"/>
                          </a:solidFill>
                          <a:effectLst/>
                        </a:rPr>
                        <a:t>Keywords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Current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Initial</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gridSpan="3">
                  <a:txBody>
                    <a:bodyPr/>
                    <a:lstStyle/>
                    <a:p>
                      <a:pPr algn="ctr">
                        <a:lnSpc>
                          <a:spcPct val="107000"/>
                        </a:lnSpc>
                        <a:spcAft>
                          <a:spcPts val="800"/>
                        </a:spcAft>
                      </a:pPr>
                      <a:r>
                        <a:rPr lang="en-US" sz="1400">
                          <a:solidFill>
                            <a:srgbClr val="000000"/>
                          </a:solidFill>
                          <a:effectLst/>
                        </a:rPr>
                        <a:t>Google.com</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hMerge="1">
                  <a:txBody>
                    <a:bodyPr/>
                    <a:lstStyle/>
                    <a:p>
                      <a:endParaRPr lang="en-IN"/>
                    </a:p>
                  </a:txBody>
                  <a:tcPr/>
                </a:tc>
                <a:tc hMerge="1">
                  <a:txBody>
                    <a:bodyPr/>
                    <a:lstStyle/>
                    <a:p>
                      <a:endParaRPr lang="en-IN"/>
                    </a:p>
                  </a:txBody>
                  <a:tcPr/>
                </a:tc>
              </a:tr>
              <a:tr h="287020">
                <a:tc>
                  <a:txBody>
                    <a:bodyPr/>
                    <a:lstStyle/>
                    <a:p>
                      <a:pPr algn="l">
                        <a:lnSpc>
                          <a:spcPct val="107000"/>
                        </a:lnSpc>
                        <a:spcAft>
                          <a:spcPts val="800"/>
                        </a:spcAft>
                      </a:pPr>
                      <a:r>
                        <a:rPr lang="en-US" sz="1400">
                          <a:solidFill>
                            <a:srgbClr val="000000"/>
                          </a:solidFill>
                          <a:effectLst/>
                        </a:rPr>
                        <a:t>Transportation Service to O'Hare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a:solidFill>
                            <a:srgbClr val="000000"/>
                          </a:solidFill>
                          <a:effectLst/>
                        </a:rPr>
                        <a:t>O'Hare Transportation Service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a:solidFill>
                            <a:srgbClr val="000000"/>
                          </a:solidFill>
                          <a:effectLst/>
                        </a:rPr>
                        <a:t>Not in 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r h="287020">
                <a:tc>
                  <a:txBody>
                    <a:bodyPr/>
                    <a:lstStyle/>
                    <a:p>
                      <a:pPr algn="l">
                        <a:lnSpc>
                          <a:spcPct val="107000"/>
                        </a:lnSpc>
                        <a:spcAft>
                          <a:spcPts val="800"/>
                        </a:spcAft>
                      </a:pPr>
                      <a:r>
                        <a:rPr lang="en-US" sz="1400" dirty="0">
                          <a:solidFill>
                            <a:srgbClr val="000000"/>
                          </a:solidFill>
                          <a:effectLst/>
                        </a:rPr>
                        <a:t>O'Hare Transportation Service to Chicago</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tc>
                <a:tc>
                  <a:txBody>
                    <a:bodyPr/>
                    <a:lstStyle/>
                    <a:p>
                      <a:pPr algn="ctr">
                        <a:lnSpc>
                          <a:spcPct val="107000"/>
                        </a:lnSpc>
                        <a:spcAft>
                          <a:spcPts val="800"/>
                        </a:spcAft>
                      </a:pPr>
                      <a:r>
                        <a:rPr lang="en-US" sz="1400">
                          <a:solidFill>
                            <a:srgbClr val="000000"/>
                          </a:solidFill>
                          <a:effectLst/>
                        </a:rPr>
                        <a:t>1</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c>
                  <a:txBody>
                    <a:bodyPr/>
                    <a:lstStyle/>
                    <a:p>
                      <a:pPr algn="ctr">
                        <a:lnSpc>
                          <a:spcPct val="107000"/>
                        </a:lnSpc>
                        <a:spcAft>
                          <a:spcPts val="800"/>
                        </a:spcAft>
                      </a:pPr>
                      <a:r>
                        <a:rPr lang="en-US" sz="1400" dirty="0">
                          <a:solidFill>
                            <a:srgbClr val="000000"/>
                          </a:solidFill>
                          <a:effectLst/>
                        </a:rPr>
                        <a:t>Not in 100</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 marR="7620" marT="7620" marB="0" anchor="ctr"/>
                </a:tc>
              </a:tr>
            </a:tbl>
          </a:graphicData>
        </a:graphic>
      </p:graphicFrame>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18553652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38</a:t>
            </a:fld>
            <a:endParaRPr lang="en-IN" dirty="0">
              <a:solidFill>
                <a:schemeClr val="bg2"/>
              </a:solidFill>
            </a:endParaRPr>
          </a:p>
        </p:txBody>
      </p:sp>
      <p:sp>
        <p:nvSpPr>
          <p:cNvPr id="3" name="Rectangle 2"/>
          <p:cNvSpPr/>
          <p:nvPr/>
        </p:nvSpPr>
        <p:spPr>
          <a:xfrm>
            <a:off x="872133" y="644410"/>
            <a:ext cx="9927629" cy="6319230"/>
          </a:xfrm>
          <a:prstGeom prst="rect">
            <a:avLst/>
          </a:prstGeom>
        </p:spPr>
        <p:txBody>
          <a:bodyPr wrap="square">
            <a:spAutoFit/>
          </a:bodyPr>
          <a:lstStyle/>
          <a:p>
            <a:pPr>
              <a:lnSpc>
                <a:spcPct val="107000"/>
              </a:lnSpc>
              <a:spcAft>
                <a:spcPts val="800"/>
              </a:spcAft>
            </a:pPr>
            <a:r>
              <a:rPr lang="en-US" sz="2400" b="1" dirty="0" smtClean="0">
                <a:solidFill>
                  <a:schemeClr val="accent2">
                    <a:lumMod val="75000"/>
                  </a:schemeClr>
                </a:solidFill>
              </a:rPr>
              <a:t>Customers </a:t>
            </a:r>
            <a:r>
              <a:rPr lang="en-US" sz="2400" b="1" dirty="0">
                <a:solidFill>
                  <a:schemeClr val="accent2">
                    <a:lumMod val="75000"/>
                  </a:schemeClr>
                </a:solidFill>
              </a:rPr>
              <a:t>like </a:t>
            </a:r>
            <a:r>
              <a:rPr lang="en-US" sz="2400" b="1" dirty="0" err="1" smtClean="0">
                <a:solidFill>
                  <a:schemeClr val="accent2">
                    <a:lumMod val="75000"/>
                  </a:schemeClr>
                </a:solidFill>
              </a:rPr>
              <a:t>WebMobril</a:t>
            </a:r>
            <a:endParaRPr lang="en-US" sz="11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endParaRPr>
          </a:p>
          <a:p>
            <a:pPr>
              <a:lnSpc>
                <a:spcPct val="107000"/>
              </a:lnSpc>
              <a:spcAft>
                <a:spcPts val="800"/>
              </a:spcAft>
            </a:pPr>
            <a:r>
              <a:rPr lang="en-US" sz="11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Successful </a:t>
            </a: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Digital Marketing services since 2014</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Since its inception in 2014, </a:t>
            </a:r>
            <a:r>
              <a:rPr lang="en-US" sz="1100" dirty="0" err="1">
                <a:solidFill>
                  <a:srgbClr val="324454"/>
                </a:solidFill>
                <a:latin typeface="Calibri" panose="020F0502020204030204" pitchFamily="34" charset="0"/>
                <a:ea typeface="Arial" panose="020B0604020202020204" pitchFamily="34" charset="0"/>
                <a:cs typeface="Times New Roman" panose="02020603050405020304" pitchFamily="18" charset="0"/>
              </a:rPr>
              <a:t>WebMobril</a:t>
            </a: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 Technologies has become a pioneer in the Web Design and Digital Marketing industry. The company started its Internet marketing venture in 2014, and has become one of the most successful Internets marketing service provider in the world.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Easy payment option with no lock-in period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err="1">
                <a:solidFill>
                  <a:srgbClr val="324454"/>
                </a:solidFill>
                <a:latin typeface="Calibri" panose="020F0502020204030204" pitchFamily="34" charset="0"/>
                <a:ea typeface="Arial" panose="020B0604020202020204" pitchFamily="34" charset="0"/>
                <a:cs typeface="Times New Roman" panose="02020603050405020304" pitchFamily="18" charset="0"/>
              </a:rPr>
              <a:t>WebMobril</a:t>
            </a: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 Technologies offers the most cost-effective service in the industry. The company maintains easy and transparent payment method with no lock-in period.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Boost to ROI, online visibility and sales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Our services have helped make sites more authoritative. It has achieved much higher ranking in Google searches for competitive keywords. The strategies have boosted visibility and overall sales.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Specializes in all aspects of Digital marketing services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err="1">
                <a:solidFill>
                  <a:srgbClr val="324454"/>
                </a:solidFill>
                <a:latin typeface="Calibri" panose="020F0502020204030204" pitchFamily="34" charset="0"/>
                <a:ea typeface="Arial" panose="020B0604020202020204" pitchFamily="34" charset="0"/>
                <a:cs typeface="Times New Roman" panose="02020603050405020304" pitchFamily="18" charset="0"/>
              </a:rPr>
              <a:t>WebMobril</a:t>
            </a: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 Technologies is one of the most successful and creative Digital Marketers - offering a comprehensive range of strategic Digital Marketing services to clients.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80+ Digital marketing specialists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Our dedicated workforce is ready to serve you at your own convenient time zone. Our services are available 24x7.</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95% Clients retention rate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Our effective and result-oriented services have helped thousands of clients to get the best out of their business. Many of the clients are using our services for last 3 years.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Google and BBB Certified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We are accredited by BBB and Google. Our credibility is constantly recognized and rewarded by various quality assessment boards and groups.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Price that fits your budget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We offer services to small, medium and large scale firms. Service packages are highly affordable, and nothing that makes you breaks your bank. You get the flexibility to customize our package to fit your business and budget.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800 + Clientele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solidFill>
                  <a:srgbClr val="324454"/>
                </a:solidFill>
                <a:latin typeface="Calibri" panose="020F0502020204030204" pitchFamily="34" charset="0"/>
                <a:ea typeface="Arial" panose="020B0604020202020204" pitchFamily="34" charset="0"/>
                <a:cs typeface="Times New Roman" panose="02020603050405020304" pitchFamily="18" charset="0"/>
              </a:rPr>
              <a:t>Majority of our clientele is from US, followed by UK, Australia, China, and other countries in the world. More customers are pouring in to avail our advanced Digital Marketing services.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2208975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ight Arrow 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2"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2" name="Slide Number Placeholder 1"/>
          <p:cNvSpPr>
            <a:spLocks noGrp="1"/>
          </p:cNvSpPr>
          <p:nvPr>
            <p:ph type="sldNum" sz="quarter" idx="12"/>
          </p:nvPr>
        </p:nvSpPr>
        <p:spPr>
          <a:xfrm>
            <a:off x="8700987" y="6863682"/>
            <a:ext cx="2081689" cy="306637"/>
          </a:xfrm>
        </p:spPr>
        <p:txBody>
          <a:bodyPr/>
          <a:lstStyle/>
          <a:p>
            <a:fld id="{FC83C677-7B29-4550-9C15-3115D1894E5A}" type="slidenum">
              <a:rPr lang="en-IN" smtClean="0">
                <a:solidFill>
                  <a:schemeClr val="bg2"/>
                </a:solidFill>
              </a:rPr>
              <a:t>39</a:t>
            </a:fld>
            <a:endParaRPr lang="en-IN" dirty="0">
              <a:solidFill>
                <a:schemeClr val="bg2"/>
              </a:solidFill>
            </a:endParaRPr>
          </a:p>
        </p:txBody>
      </p:sp>
      <p:pic>
        <p:nvPicPr>
          <p:cNvPr id="4097" name="Picture 125">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1228" y="4606203"/>
            <a:ext cx="695325" cy="6953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121">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9142" y="4599476"/>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22">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87403" y="4934815"/>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24">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752" y="5522388"/>
            <a:ext cx="6762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12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9283" y="5559832"/>
            <a:ext cx="1168400" cy="657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872134" y="759270"/>
            <a:ext cx="10862278" cy="437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3600" b="1" dirty="0" smtClean="0">
                <a:solidFill>
                  <a:schemeClr val="accent2">
                    <a:lumMod val="75000"/>
                  </a:schemeClr>
                </a:solidFill>
              </a:rPr>
              <a:t>				Thank You</a:t>
            </a:r>
          </a:p>
          <a:p>
            <a:pPr lvl="0" defTabSz="914400" eaLnBrk="0" fontAlgn="base" hangingPunct="0">
              <a:spcBef>
                <a:spcPct val="0"/>
              </a:spcBef>
              <a:spcAft>
                <a:spcPct val="0"/>
              </a:spcAft>
            </a:pPr>
            <a:endParaRPr kumimoji="0" lang="en-US" altLang="en-US" sz="3600" b="1" i="0" u="none" strike="noStrike" cap="none" normalizeH="0" baseline="0" dirty="0" smtClean="0">
              <a:ln>
                <a:noFill/>
              </a:ln>
              <a:solidFill>
                <a:schemeClr val="accent2">
                  <a:lumMod val="75000"/>
                </a:schemeClr>
              </a:solidFill>
              <a:effectLst/>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C45911"/>
                </a:solidFill>
                <a:effectLst/>
                <a:ea typeface="Arial" panose="020B0604020202020204" pitchFamily="34" charset="0"/>
                <a:cs typeface="Arial" panose="020B0604020202020204" pitchFamily="34" charset="0"/>
              </a:rPr>
              <a:t>Full Service Digital Marketing Agency</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For more information about this report and to discuss further, please contact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Address: G-18, Sector-63</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Noida (Delhi-NCR)</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Pin: 201301, India</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Email: </a:t>
            </a: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hlinkClick r:id="rId13"/>
              </a:rPr>
              <a:t>info@webmobril.com</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IND: +91-</a:t>
            </a:r>
            <a:r>
              <a:rPr kumimoji="0" lang="en-US" altLang="en-US" sz="1800" b="0" i="0" u="none" strike="noStrike" cap="none" normalizeH="0" baseline="0" dirty="0" smtClean="0">
                <a:ln>
                  <a:noFill/>
                </a:ln>
                <a:solidFill>
                  <a:schemeClr val="tx1"/>
                </a:solidFill>
                <a:effectLst/>
                <a:ea typeface="Calibri" panose="020F0502020204030204" pitchFamily="34" charset="0"/>
                <a:cs typeface="Times New Roman" panose="02020603050405020304" pitchFamily="18" charset="0"/>
              </a:rPr>
              <a:t> </a:t>
            </a: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9818223170</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24454"/>
                </a:solidFill>
                <a:effectLst/>
                <a:ea typeface="Arial" panose="020B0604020202020204" pitchFamily="34" charset="0"/>
                <a:cs typeface="Times New Roman" panose="02020603050405020304" pitchFamily="18" charset="0"/>
              </a:rPr>
              <a:t>USA: +1 646-491-6152</a:t>
            </a:r>
          </a:p>
          <a:p>
            <a:pPr defTabSz="914400" eaLnBrk="0" fontAlgn="base" hangingPunct="0">
              <a:spcBef>
                <a:spcPct val="0"/>
              </a:spcBef>
              <a:spcAft>
                <a:spcPct val="0"/>
              </a:spcAft>
            </a:pPr>
            <a:r>
              <a:rPr lang="en-US" altLang="en-US" sz="1800" dirty="0">
                <a:solidFill>
                  <a:srgbClr val="324454"/>
                </a:solidFill>
                <a:latin typeface="Calibri" panose="020F0502020204030204" pitchFamily="34" charset="0"/>
                <a:ea typeface="Arial" panose="020B0604020202020204" pitchFamily="34" charset="0"/>
                <a:cs typeface="Times New Roman" panose="02020603050405020304" pitchFamily="18" charset="0"/>
              </a:rPr>
              <a:t>Phone: +91-120-</a:t>
            </a:r>
            <a:r>
              <a:rPr lang="en-US" altLang="en-US" sz="1800" dirty="0">
                <a:latin typeface="Calibri" panose="020F0502020204030204" pitchFamily="34" charset="0"/>
                <a:ea typeface="Calibri" panose="020F0502020204030204" pitchFamily="34" charset="0"/>
                <a:cs typeface="Times New Roman" panose="02020603050405020304" pitchFamily="18" charset="0"/>
              </a:rPr>
              <a:t> </a:t>
            </a:r>
            <a:r>
              <a:rPr lang="en-US" altLang="en-US" sz="1800" dirty="0">
                <a:solidFill>
                  <a:srgbClr val="324454"/>
                </a:solidFill>
                <a:latin typeface="Calibri" panose="020F0502020204030204" pitchFamily="34" charset="0"/>
                <a:ea typeface="Arial" panose="020B0604020202020204" pitchFamily="34" charset="0"/>
                <a:cs typeface="Times New Roman" panose="02020603050405020304" pitchFamily="18" charset="0"/>
              </a:rPr>
              <a:t>4147035</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sng"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sng" strike="noStrike" cap="none" normalizeH="0" baseline="0" dirty="0" smtClean="0">
              <a:ln>
                <a:noFill/>
              </a:ln>
              <a:solidFill>
                <a:schemeClr val="tx1"/>
              </a:solidFill>
              <a:effectLst/>
            </a:endParaRPr>
          </a:p>
        </p:txBody>
      </p:sp>
      <p:pic>
        <p:nvPicPr>
          <p:cNvPr id="15" name="Picture 14"/>
          <p:cNvPicPr/>
          <p:nvPr/>
        </p:nvPicPr>
        <p:blipFill>
          <a:blip r:embed="rId14" cstate="print">
            <a:extLst>
              <a:ext uri="{28A0092B-C50C-407E-A947-70E740481C1C}">
                <a14:useLocalDpi xmlns:a14="http://schemas.microsoft.com/office/drawing/2010/main" val="0"/>
              </a:ext>
            </a:extLst>
          </a:blip>
          <a:stretch>
            <a:fillRect/>
          </a:stretch>
        </p:blipFill>
        <p:spPr>
          <a:xfrm>
            <a:off x="4735105" y="2908605"/>
            <a:ext cx="5543015" cy="339773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spTree>
    <p:extLst>
      <p:ext uri="{BB962C8B-B14F-4D97-AF65-F5344CB8AC3E}">
        <p14:creationId xmlns:p14="http://schemas.microsoft.com/office/powerpoint/2010/main" val="241844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640" y="711591"/>
            <a:ext cx="5293309" cy="355803"/>
          </a:xfrm>
          <a:prstGeom prst="rect">
            <a:avLst/>
          </a:prstGeom>
        </p:spPr>
        <p:txBody>
          <a:bodyPr wrap="none">
            <a:spAutoFit/>
          </a:bodyPr>
          <a:lstStyle/>
          <a:p>
            <a:pPr lvl="1">
              <a:lnSpc>
                <a:spcPct val="107000"/>
              </a:lnSpc>
              <a:spcAft>
                <a:spcPts val="600"/>
              </a:spcAft>
            </a:pPr>
            <a:r>
              <a:rPr lang="en-US" sz="1600" b="1" u="sng" dirty="0">
                <a:solidFill>
                  <a:srgbClr val="C45911"/>
                </a:solidFill>
                <a:latin typeface="Calibri" panose="020F0502020204030204" pitchFamily="34" charset="0"/>
                <a:ea typeface="Arial" panose="020B0604020202020204" pitchFamily="34" charset="0"/>
                <a:cs typeface="Arial" panose="020B0604020202020204" pitchFamily="34" charset="0"/>
              </a:rPr>
              <a:t>Technical Issues </a:t>
            </a:r>
            <a:r>
              <a:rPr lang="en-US" sz="1600" b="1" u="sng" dirty="0" smtClean="0">
                <a:solidFill>
                  <a:schemeClr val="accent2">
                    <a:lumMod val="75000"/>
                  </a:schemeClr>
                </a:solidFill>
                <a:latin typeface="Calibri" panose="020F0502020204030204" pitchFamily="34" charset="0"/>
                <a:ea typeface="Arial" panose="020B0604020202020204" pitchFamily="34" charset="0"/>
                <a:cs typeface="Arial" panose="020B0604020202020204" pitchFamily="34" charset="0"/>
              </a:rPr>
              <a:t>-</a:t>
            </a:r>
            <a:r>
              <a:rPr lang="en-US" sz="1600" b="1"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600" b="1" u="sng"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16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16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endParaRPr lang="en-US" sz="1600" b="1" u="sng"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40698" y="1069006"/>
            <a:ext cx="9749117" cy="1153970"/>
          </a:xfrm>
          <a:prstGeom prst="rect">
            <a:avLst/>
          </a:prstGeom>
        </p:spPr>
        <p:txBody>
          <a:bodyPr wrap="square">
            <a:spAutoFit/>
          </a:bodyPr>
          <a:lstStyle/>
          <a:p>
            <a:pPr lvl="1">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Page Speed Insights: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Google is incorporating website speed in search ranking and it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is average both for desktop and mobile users. Therefore</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 we need to work on it to improve speed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for users.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1"/>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Page Speed Insights for Desktop Users </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 It is low.</a:t>
            </a:r>
          </a:p>
          <a:p>
            <a:pPr lvl="1"/>
            <a:endPar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endParaRPr>
          </a:p>
          <a:p>
            <a:pPr lvl="1"/>
            <a:endParaRPr lang="en-IN" sz="1050" dirty="0"/>
          </a:p>
        </p:txBody>
      </p:sp>
      <p:sp>
        <p:nvSpPr>
          <p:cNvPr id="9" name="Rectangle 8"/>
          <p:cNvSpPr/>
          <p:nvPr/>
        </p:nvSpPr>
        <p:spPr>
          <a:xfrm>
            <a:off x="477372" y="4237429"/>
            <a:ext cx="4070666" cy="849400"/>
          </a:xfrm>
          <a:prstGeom prst="rect">
            <a:avLst/>
          </a:prstGeom>
        </p:spPr>
        <p:txBody>
          <a:bodyPr wrap="none">
            <a:spAutoFit/>
          </a:bodyPr>
          <a:lstStyle/>
          <a:p>
            <a:pPr lvl="1">
              <a:lnSpc>
                <a:spcPct val="107000"/>
              </a:lnSpc>
              <a:spcAft>
                <a:spcPts val="800"/>
              </a:spcAft>
            </a:pP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     Page </a:t>
            </a:r>
            <a:r>
              <a:rPr lang="en-US" sz="1200" b="1" dirty="0">
                <a:solidFill>
                  <a:srgbClr val="324454"/>
                </a:solidFill>
                <a:latin typeface="Calibri" panose="020F0502020204030204" pitchFamily="34" charset="0"/>
                <a:ea typeface="Arial" panose="020B0604020202020204" pitchFamily="34" charset="0"/>
                <a:cs typeface="Times New Roman" panose="02020603050405020304" pitchFamily="18" charset="0"/>
              </a:rPr>
              <a:t>Speed Insights for Mobile Users - It is </a:t>
            </a:r>
            <a:r>
              <a:rPr lang="en-US" sz="12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average</a:t>
            </a:r>
            <a:r>
              <a:rPr lang="en-US" sz="11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a:t>
            </a:r>
          </a:p>
          <a:p>
            <a:pPr lvl="1">
              <a:lnSpc>
                <a:spcPct val="107000"/>
              </a:lnSpc>
              <a:spcAft>
                <a:spcPts val="800"/>
              </a:spcAft>
            </a:pPr>
            <a:r>
              <a:rPr lang="en-US" sz="1100" b="1"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 </a:t>
            </a:r>
          </a:p>
          <a:p>
            <a:pPr lvl="1">
              <a:lnSpc>
                <a:spcPct val="107000"/>
              </a:lnSpc>
              <a:spcAft>
                <a:spcPts val="800"/>
              </a:spcAft>
            </a:pP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ight Arrow 13"/>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r>
              <a:rPr lang="en-IN" sz="1013" dirty="0" smtClean="0"/>
              <a:t>	</a:t>
            </a:r>
            <a:endParaRPr lang="en-IN" sz="1013" dirty="0"/>
          </a:p>
        </p:txBody>
      </p:sp>
      <p:pic>
        <p:nvPicPr>
          <p:cNvPr id="15" name="Picture 14"/>
          <p:cNvPicPr/>
          <p:nvPr/>
        </p:nvPicPr>
        <p:blipFill>
          <a:blip r:embed="rId4"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6" name="Footer Placeholder 11"/>
          <p:cNvSpPr txBox="1">
            <a:spLocks/>
          </p:cNvSpPr>
          <p:nvPr/>
        </p:nvSpPr>
        <p:spPr>
          <a:xfrm>
            <a:off x="1045535" y="6892676"/>
            <a:ext cx="3122533" cy="306637"/>
          </a:xfrm>
          <a:prstGeom prst="rect">
            <a:avLst/>
          </a:prstGeom>
        </p:spPr>
        <p:txBody>
          <a:bodyPr vert="horz" lIns="91440" tIns="45720" rIns="91440" bIns="45720" rtlCol="0" anchor="ctr"/>
          <a:lstStyle>
            <a:defPPr>
              <a:defRPr lang="en-US"/>
            </a:defPPr>
            <a:lvl1pPr marL="0" algn="ct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b="1" dirty="0" smtClean="0">
                <a:solidFill>
                  <a:schemeClr val="bg2"/>
                </a:solidFill>
              </a:rPr>
              <a:t>Copyright © </a:t>
            </a:r>
            <a:r>
              <a:rPr lang="en-IN" b="1" dirty="0" err="1" smtClean="0">
                <a:solidFill>
                  <a:schemeClr val="bg2"/>
                </a:solidFill>
              </a:rPr>
              <a:t>WebMobril</a:t>
            </a:r>
            <a:r>
              <a:rPr lang="en-IN" b="1" dirty="0" smtClean="0">
                <a:solidFill>
                  <a:schemeClr val="bg2"/>
                </a:solidFill>
              </a:rPr>
              <a:t> Technologies</a:t>
            </a:r>
            <a:r>
              <a:rPr lang="en-IN" dirty="0" smtClean="0">
                <a:solidFill>
                  <a:schemeClr val="bg2"/>
                </a:solidFill>
              </a:rPr>
              <a:t>                                                                                                    </a:t>
            </a:r>
            <a:endParaRPr lang="en-IN" dirty="0">
              <a:solidFill>
                <a:schemeClr val="bg2"/>
              </a:solidFill>
            </a:endParaRPr>
          </a:p>
        </p:txBody>
      </p:sp>
      <p:sp>
        <p:nvSpPr>
          <p:cNvPr id="17" name="Slide Number Placeholder 1"/>
          <p:cNvSpPr txBox="1">
            <a:spLocks/>
          </p:cNvSpPr>
          <p:nvPr/>
        </p:nvSpPr>
        <p:spPr>
          <a:xfrm>
            <a:off x="8700987" y="6863682"/>
            <a:ext cx="2081689" cy="306637"/>
          </a:xfrm>
          <a:prstGeom prst="rect">
            <a:avLst/>
          </a:prstGeom>
        </p:spPr>
        <p:txBody>
          <a:bodyPr vert="horz" lIns="91440" tIns="45720" rIns="91440" bIns="45720" rtlCol="0" anchor="ctr"/>
          <a:lstStyle>
            <a:defPPr>
              <a:defRPr lang="en-US"/>
            </a:defPPr>
            <a:lvl1pPr marL="0" algn="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dirty="0" smtClean="0">
                <a:solidFill>
                  <a:schemeClr val="bg2"/>
                </a:solidFill>
              </a:rPr>
              <a:t>4</a:t>
            </a:r>
            <a:endParaRPr lang="en-IN" dirty="0">
              <a:solidFill>
                <a:schemeClr val="bg2"/>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5" name="Picture 4"/>
          <p:cNvPicPr>
            <a:picLocks noChangeAspect="1"/>
          </p:cNvPicPr>
          <p:nvPr/>
        </p:nvPicPr>
        <p:blipFill>
          <a:blip r:embed="rId6"/>
          <a:stretch>
            <a:fillRect/>
          </a:stretch>
        </p:blipFill>
        <p:spPr>
          <a:xfrm>
            <a:off x="1746599" y="1955799"/>
            <a:ext cx="6465992" cy="2173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7"/>
          <a:stretch>
            <a:fillRect/>
          </a:stretch>
        </p:blipFill>
        <p:spPr>
          <a:xfrm>
            <a:off x="1746599" y="4648200"/>
            <a:ext cx="6465992" cy="2242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5994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535" y="1106391"/>
            <a:ext cx="9027161" cy="677108"/>
          </a:xfrm>
          <a:prstGeom prst="rect">
            <a:avLst/>
          </a:prstGeom>
        </p:spPr>
        <p:txBody>
          <a:bodyPr wrap="square">
            <a:spAutoFit/>
          </a:bodyPr>
          <a:lstStyle/>
          <a:p>
            <a:pPr algn="just"/>
            <a:r>
              <a:rPr lang="en-US" sz="1400" b="1" dirty="0" smtClean="0">
                <a:solidFill>
                  <a:srgbClr val="C45911"/>
                </a:solidFill>
                <a:latin typeface="Calibri" panose="020F0502020204030204" pitchFamily="34" charset="0"/>
                <a:ea typeface="Arial" panose="020B0604020202020204" pitchFamily="34" charset="0"/>
                <a:cs typeface="Arial" panose="020B0604020202020204" pitchFamily="34" charset="0"/>
              </a:rPr>
              <a:t>W3C </a:t>
            </a: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Validation Errors: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It is good practice to use valid HTML/XHTML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mark-up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as it ensures that the search engines can read the website correctly as well as it improves cross browser compatibility.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Data Could not be obtained</a:t>
            </a:r>
            <a:r>
              <a:rPr lang="en-US" sz="1200" b="1" dirty="0" smtClean="0">
                <a:solidFill>
                  <a:srgbClr val="FF0000"/>
                </a:solidFill>
                <a:latin typeface="Calibri" panose="020F0502020204030204" pitchFamily="34" charset="0"/>
                <a:ea typeface="Arial" panose="020B0604020202020204" pitchFamily="34" charset="0"/>
                <a:cs typeface="Arial" panose="020B0604020202020204" pitchFamily="34" charset="0"/>
              </a:rPr>
              <a:t>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on your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website, which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not good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for your website health</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 	</a:t>
            </a:r>
            <a:endParaRPr lang="en-IN" sz="1200" dirty="0"/>
          </a:p>
        </p:txBody>
      </p:sp>
      <p:sp>
        <p:nvSpPr>
          <p:cNvPr id="8" name="Rectangle 7"/>
          <p:cNvSpPr/>
          <p:nvPr/>
        </p:nvSpPr>
        <p:spPr>
          <a:xfrm>
            <a:off x="923140" y="4027715"/>
            <a:ext cx="9280147" cy="853567"/>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Google Analytics Setup: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Website hasn’t  added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in Google Analytics Tool, which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is not good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for website. </a:t>
            </a:r>
            <a:r>
              <a:rPr lang="en-US" sz="1400" dirty="0">
                <a:solidFill>
                  <a:srgbClr val="324454"/>
                </a:solidFill>
                <a:latin typeface="Calibri" panose="020F0502020204030204" pitchFamily="34" charset="0"/>
                <a:ea typeface="Arial" panose="020B0604020202020204" pitchFamily="34" charset="0"/>
                <a:cs typeface="Arial" panose="020B0604020202020204" pitchFamily="34" charset="0"/>
              </a:rPr>
              <a:t>I</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t will help to track the visitor activity on website</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a:t>
            </a:r>
          </a:p>
          <a:p>
            <a:pPr>
              <a:lnSpc>
                <a:spcPct val="107000"/>
              </a:lnSpc>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ight Arrow 12"/>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14" name="Picture 13"/>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5" name="Footer Placeholder 11"/>
          <p:cNvSpPr txBox="1">
            <a:spLocks/>
          </p:cNvSpPr>
          <p:nvPr/>
        </p:nvSpPr>
        <p:spPr>
          <a:xfrm>
            <a:off x="1045535" y="6892676"/>
            <a:ext cx="3122533" cy="306637"/>
          </a:xfrm>
          <a:prstGeom prst="rect">
            <a:avLst/>
          </a:prstGeom>
        </p:spPr>
        <p:txBody>
          <a:bodyPr vert="horz" lIns="91440" tIns="45720" rIns="91440" bIns="45720" rtlCol="0" anchor="ctr"/>
          <a:lstStyle>
            <a:defPPr>
              <a:defRPr lang="en-US"/>
            </a:defPPr>
            <a:lvl1pPr marL="0" algn="ct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6" name="Slide Number Placeholder 1"/>
          <p:cNvSpPr txBox="1">
            <a:spLocks/>
          </p:cNvSpPr>
          <p:nvPr/>
        </p:nvSpPr>
        <p:spPr>
          <a:xfrm>
            <a:off x="8700987" y="6863682"/>
            <a:ext cx="2081689" cy="306637"/>
          </a:xfrm>
          <a:prstGeom prst="rect">
            <a:avLst/>
          </a:prstGeom>
        </p:spPr>
        <p:txBody>
          <a:bodyPr vert="horz" lIns="91440" tIns="45720" rIns="91440" bIns="45720" rtlCol="0" anchor="ctr"/>
          <a:lstStyle>
            <a:defPPr>
              <a:defRPr lang="en-US"/>
            </a:defPPr>
            <a:lvl1pPr marL="0" algn="r" defTabSz="863822" rtl="0" eaLnBrk="1" latinLnBrk="0" hangingPunct="1">
              <a:defRPr sz="1260" kern="1200">
                <a:solidFill>
                  <a:schemeClr val="tx1">
                    <a:tint val="75000"/>
                  </a:schemeClr>
                </a:solidFill>
                <a:latin typeface="+mn-lt"/>
                <a:ea typeface="+mn-ea"/>
                <a:cs typeface="+mn-cs"/>
              </a:defRPr>
            </a:lvl1pPr>
            <a:lvl2pPr marL="431912" algn="l" defTabSz="863822" rtl="0" eaLnBrk="1" latinLnBrk="0" hangingPunct="1">
              <a:defRPr sz="1700" kern="1200">
                <a:solidFill>
                  <a:schemeClr val="tx1"/>
                </a:solidFill>
                <a:latin typeface="+mn-lt"/>
                <a:ea typeface="+mn-ea"/>
                <a:cs typeface="+mn-cs"/>
              </a:defRPr>
            </a:lvl2pPr>
            <a:lvl3pPr marL="863822" algn="l" defTabSz="863822" rtl="0" eaLnBrk="1" latinLnBrk="0" hangingPunct="1">
              <a:defRPr sz="1700" kern="1200">
                <a:solidFill>
                  <a:schemeClr val="tx1"/>
                </a:solidFill>
                <a:latin typeface="+mn-lt"/>
                <a:ea typeface="+mn-ea"/>
                <a:cs typeface="+mn-cs"/>
              </a:defRPr>
            </a:lvl3pPr>
            <a:lvl4pPr marL="1295734" algn="l" defTabSz="863822" rtl="0" eaLnBrk="1" latinLnBrk="0" hangingPunct="1">
              <a:defRPr sz="1700" kern="1200">
                <a:solidFill>
                  <a:schemeClr val="tx1"/>
                </a:solidFill>
                <a:latin typeface="+mn-lt"/>
                <a:ea typeface="+mn-ea"/>
                <a:cs typeface="+mn-cs"/>
              </a:defRPr>
            </a:lvl4pPr>
            <a:lvl5pPr marL="1727644" algn="l" defTabSz="863822" rtl="0" eaLnBrk="1" latinLnBrk="0" hangingPunct="1">
              <a:defRPr sz="1700" kern="1200">
                <a:solidFill>
                  <a:schemeClr val="tx1"/>
                </a:solidFill>
                <a:latin typeface="+mn-lt"/>
                <a:ea typeface="+mn-ea"/>
                <a:cs typeface="+mn-cs"/>
              </a:defRPr>
            </a:lvl5pPr>
            <a:lvl6pPr marL="2159556" algn="l" defTabSz="863822" rtl="0" eaLnBrk="1" latinLnBrk="0" hangingPunct="1">
              <a:defRPr sz="1700" kern="1200">
                <a:solidFill>
                  <a:schemeClr val="tx1"/>
                </a:solidFill>
                <a:latin typeface="+mn-lt"/>
                <a:ea typeface="+mn-ea"/>
                <a:cs typeface="+mn-cs"/>
              </a:defRPr>
            </a:lvl6pPr>
            <a:lvl7pPr marL="2591467" algn="l" defTabSz="863822" rtl="0" eaLnBrk="1" latinLnBrk="0" hangingPunct="1">
              <a:defRPr sz="1700" kern="1200">
                <a:solidFill>
                  <a:schemeClr val="tx1"/>
                </a:solidFill>
                <a:latin typeface="+mn-lt"/>
                <a:ea typeface="+mn-ea"/>
                <a:cs typeface="+mn-cs"/>
              </a:defRPr>
            </a:lvl7pPr>
            <a:lvl8pPr marL="3023378" algn="l" defTabSz="863822" rtl="0" eaLnBrk="1" latinLnBrk="0" hangingPunct="1">
              <a:defRPr sz="1700" kern="1200">
                <a:solidFill>
                  <a:schemeClr val="tx1"/>
                </a:solidFill>
                <a:latin typeface="+mn-lt"/>
                <a:ea typeface="+mn-ea"/>
                <a:cs typeface="+mn-cs"/>
              </a:defRPr>
            </a:lvl8pPr>
            <a:lvl9pPr marL="3455290" algn="l" defTabSz="863822" rtl="0" eaLnBrk="1" latinLnBrk="0" hangingPunct="1">
              <a:defRPr sz="1700" kern="1200">
                <a:solidFill>
                  <a:schemeClr val="tx1"/>
                </a:solidFill>
                <a:latin typeface="+mn-lt"/>
                <a:ea typeface="+mn-ea"/>
                <a:cs typeface="+mn-cs"/>
              </a:defRPr>
            </a:lvl9pPr>
          </a:lstStyle>
          <a:p>
            <a:r>
              <a:rPr lang="en-IN" dirty="0" smtClean="0">
                <a:solidFill>
                  <a:schemeClr val="bg2"/>
                </a:solidFill>
              </a:rPr>
              <a:t>5</a:t>
            </a:r>
            <a:endParaRPr lang="en-IN" dirty="0">
              <a:solidFill>
                <a:schemeClr val="bg2"/>
              </a:solidFill>
            </a:endParaRPr>
          </a:p>
        </p:txBody>
      </p:sp>
      <p:sp>
        <p:nvSpPr>
          <p:cNvPr id="18" name="Rectangle 17"/>
          <p:cNvSpPr/>
          <p:nvPr/>
        </p:nvSpPr>
        <p:spPr>
          <a:xfrm>
            <a:off x="1045535" y="6284879"/>
            <a:ext cx="7575400" cy="553421"/>
          </a:xfrm>
          <a:prstGeom prst="rect">
            <a:avLst/>
          </a:prstGeom>
        </p:spPr>
        <p:txBody>
          <a:bodyPr wrap="square">
            <a:spAutoFit/>
          </a:bodyPr>
          <a:lstStyle/>
          <a:p>
            <a:pPr>
              <a:lnSpc>
                <a:spcPct val="107000"/>
              </a:lnSpc>
              <a:spcAft>
                <a:spcPts val="800"/>
              </a:spcAft>
            </a:pPr>
            <a:r>
              <a:rPr lang="en-US" sz="1400" b="1" dirty="0" smtClean="0">
                <a:solidFill>
                  <a:srgbClr val="C45911"/>
                </a:solidFill>
                <a:latin typeface="Calibri" panose="020F0502020204030204" pitchFamily="34" charset="0"/>
                <a:ea typeface="Arial" panose="020B0604020202020204" pitchFamily="34" charset="0"/>
                <a:cs typeface="Arial" panose="020B0604020202020204" pitchFamily="34" charset="0"/>
              </a:rPr>
              <a:t>Google </a:t>
            </a: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Search Console Setup</a:t>
            </a:r>
            <a:r>
              <a:rPr lang="en-US" sz="1600" b="1" dirty="0">
                <a:solidFill>
                  <a:srgbClr val="C45911"/>
                </a:solidFill>
                <a:latin typeface="Calibri" panose="020F0502020204030204" pitchFamily="34" charset="0"/>
                <a:ea typeface="Arial" panose="020B0604020202020204" pitchFamily="34" charset="0"/>
                <a:cs typeface="Arial" panose="020B0604020202020204" pitchFamily="34" charset="0"/>
              </a:rPr>
              <a:t>: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Website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is added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in Google Search Console tool; which </a:t>
            </a:r>
            <a:r>
              <a:rPr lang="en-US" sz="1200" dirty="0" smtClean="0">
                <a:solidFill>
                  <a:srgbClr val="324454"/>
                </a:solidFill>
                <a:latin typeface="Calibri" panose="020F0502020204030204" pitchFamily="34" charset="0"/>
                <a:ea typeface="Arial" panose="020B0604020202020204" pitchFamily="34" charset="0"/>
                <a:cs typeface="Times New Roman" panose="02020603050405020304" pitchFamily="18" charset="0"/>
              </a:rPr>
              <a:t>is not good </a:t>
            </a:r>
            <a:r>
              <a:rPr lang="en-US" sz="1200" dirty="0">
                <a:solidFill>
                  <a:srgbClr val="324454"/>
                </a:solidFill>
                <a:latin typeface="Calibri" panose="020F0502020204030204" pitchFamily="34" charset="0"/>
                <a:ea typeface="Arial" panose="020B0604020202020204" pitchFamily="34" charset="0"/>
                <a:cs typeface="Times New Roman" panose="02020603050405020304" pitchFamily="18" charset="0"/>
              </a:rPr>
              <a:t>for website. It will help to track the website activity and performance on Google.</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5" name="Picture 4"/>
          <p:cNvPicPr>
            <a:picLocks noChangeAspect="1"/>
          </p:cNvPicPr>
          <p:nvPr/>
        </p:nvPicPr>
        <p:blipFill>
          <a:blip r:embed="rId4"/>
          <a:stretch>
            <a:fillRect/>
          </a:stretch>
        </p:blipFill>
        <p:spPr>
          <a:xfrm>
            <a:off x="1885388" y="2174936"/>
            <a:ext cx="6893477" cy="14827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5"/>
          <a:stretch>
            <a:fillRect/>
          </a:stretch>
        </p:blipFill>
        <p:spPr>
          <a:xfrm>
            <a:off x="1885388" y="4654162"/>
            <a:ext cx="6893477" cy="1280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358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535" y="790823"/>
            <a:ext cx="8797712" cy="322845"/>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Robots.txt: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This file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present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in the website, which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good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for the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website, but we may need to update it as per requirements.</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968613" y="2576857"/>
            <a:ext cx="8951555" cy="322845"/>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Sitemap.xml: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This file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present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in the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website,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which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good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for the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website, but we may need to update it as per requirements.</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102502" y="4537576"/>
            <a:ext cx="8161241" cy="307777"/>
          </a:xfrm>
          <a:prstGeom prst="rect">
            <a:avLst/>
          </a:prstGeom>
        </p:spPr>
        <p:txBody>
          <a:bodyPr wrap="square">
            <a:spAutoFit/>
          </a:bodyPr>
          <a:lstStyle/>
          <a:p>
            <a:pPr algn="just"/>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W3C CSS Validation </a:t>
            </a:r>
            <a:r>
              <a:rPr lang="en-US" sz="1400" b="1" dirty="0" smtClean="0">
                <a:solidFill>
                  <a:srgbClr val="C45911"/>
                </a:solidFill>
                <a:latin typeface="Calibri" panose="020F0502020204030204" pitchFamily="34" charset="0"/>
                <a:ea typeface="Arial" panose="020B0604020202020204" pitchFamily="34" charset="0"/>
                <a:cs typeface="Arial" panose="020B0604020202020204" pitchFamily="34" charset="0"/>
              </a:rPr>
              <a:t>Errors: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Website has </a:t>
            </a:r>
            <a:r>
              <a:rPr lang="en-US" sz="1200" dirty="0" smtClean="0">
                <a:solidFill>
                  <a:srgbClr val="FF0000"/>
                </a:solidFill>
                <a:latin typeface="Calibri" panose="020F0502020204030204" pitchFamily="34" charset="0"/>
                <a:ea typeface="Arial" panose="020B0604020202020204" pitchFamily="34" charset="0"/>
                <a:cs typeface="Arial" panose="020B0604020202020204" pitchFamily="34" charset="0"/>
              </a:rPr>
              <a:t>26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w3c CSS validation errors,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which is not good for your website health.</a:t>
            </a:r>
            <a:endParaRPr lang="en-IN" sz="1200" dirty="0"/>
          </a:p>
        </p:txBody>
      </p:sp>
      <p:sp>
        <p:nvSpPr>
          <p:cNvPr id="15" name="Right Arrow 14"/>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16" name="Picture 15"/>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7"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8"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6</a:t>
            </a:r>
            <a:endParaRPr lang="en-IN" dirty="0">
              <a:solidFill>
                <a:schemeClr val="bg2"/>
              </a:solidFill>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2" name="Picture 1"/>
          <p:cNvPicPr>
            <a:picLocks noChangeAspect="1"/>
          </p:cNvPicPr>
          <p:nvPr/>
        </p:nvPicPr>
        <p:blipFill rotWithShape="1">
          <a:blip r:embed="rId4"/>
          <a:srcRect b="17008"/>
          <a:stretch/>
        </p:blipFill>
        <p:spPr>
          <a:xfrm>
            <a:off x="2049514" y="1114659"/>
            <a:ext cx="6569672" cy="1327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2049513" y="3009876"/>
            <a:ext cx="6648450"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6"/>
          <a:stretch>
            <a:fillRect/>
          </a:stretch>
        </p:blipFill>
        <p:spPr>
          <a:xfrm>
            <a:off x="2063015" y="5083839"/>
            <a:ext cx="6762750" cy="1304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2221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3498" y="770317"/>
            <a:ext cx="8462422" cy="322845"/>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Website Load Time: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Website performance grade and website load time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average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which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not good for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the website health</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045535" y="3899582"/>
            <a:ext cx="6885441" cy="322845"/>
          </a:xfrm>
          <a:prstGeom prst="rect">
            <a:avLst/>
          </a:prstGeom>
        </p:spPr>
        <p:txBody>
          <a:bodyPr wrap="square">
            <a:spAutoFit/>
          </a:bodyPr>
          <a:lstStyle/>
          <a:p>
            <a:pPr>
              <a:lnSpc>
                <a:spcPct val="107000"/>
              </a:lnSpc>
              <a:spcAft>
                <a:spcPts val="800"/>
              </a:spcAft>
            </a:pPr>
            <a:r>
              <a:rPr lang="en-US" sz="1400" b="1" dirty="0">
                <a:solidFill>
                  <a:srgbClr val="C45911"/>
                </a:solidFill>
                <a:latin typeface="Calibri" panose="020F0502020204030204" pitchFamily="34" charset="0"/>
                <a:ea typeface="Arial" panose="020B0604020202020204" pitchFamily="34" charset="0"/>
                <a:cs typeface="Arial" panose="020B0604020202020204" pitchFamily="34" charset="0"/>
              </a:rPr>
              <a:t>Mobile Friendly Test: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Website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mobile </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friendly; which </a:t>
            </a:r>
            <a:r>
              <a:rPr lang="en-US" sz="1200" dirty="0" smtClean="0">
                <a:solidFill>
                  <a:srgbClr val="324454"/>
                </a:solidFill>
                <a:latin typeface="Calibri" panose="020F0502020204030204" pitchFamily="34" charset="0"/>
                <a:ea typeface="Arial" panose="020B0604020202020204" pitchFamily="34" charset="0"/>
                <a:cs typeface="Arial" panose="020B0604020202020204" pitchFamily="34" charset="0"/>
              </a:rPr>
              <a:t>is good</a:t>
            </a:r>
            <a:r>
              <a:rPr lang="en-US" sz="1200" dirty="0">
                <a:solidFill>
                  <a:srgbClr val="324454"/>
                </a:solidFill>
                <a:latin typeface="Calibri" panose="020F0502020204030204" pitchFamily="34" charset="0"/>
                <a:ea typeface="Arial" panose="020B0604020202020204" pitchFamily="34" charset="0"/>
                <a:cs typeface="Arial" panose="020B060402020202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ight Arrow 12"/>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14" name="Picture 13"/>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5"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6"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7</a:t>
            </a:r>
            <a:endParaRPr lang="en-IN" dirty="0">
              <a:solidFill>
                <a:schemeClr val="bg2"/>
              </a:solidFill>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2" name="Picture 1"/>
          <p:cNvPicPr>
            <a:picLocks noChangeAspect="1"/>
          </p:cNvPicPr>
          <p:nvPr/>
        </p:nvPicPr>
        <p:blipFill>
          <a:blip r:embed="rId4"/>
          <a:stretch>
            <a:fillRect/>
          </a:stretch>
        </p:blipFill>
        <p:spPr>
          <a:xfrm>
            <a:off x="1335366" y="1277242"/>
            <a:ext cx="7365621" cy="2401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5"/>
          <a:stretch>
            <a:fillRect/>
          </a:stretch>
        </p:blipFill>
        <p:spPr>
          <a:xfrm>
            <a:off x="1335366" y="4649927"/>
            <a:ext cx="7342568" cy="1602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07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3445" y="887104"/>
            <a:ext cx="9698492" cy="520463"/>
          </a:xfrm>
          <a:prstGeom prst="rect">
            <a:avLst/>
          </a:prstGeom>
        </p:spPr>
        <p:txBody>
          <a:bodyPr wrap="square">
            <a:spAutoFit/>
          </a:bodyPr>
          <a:lstStyle/>
          <a:p>
            <a:pPr>
              <a:lnSpc>
                <a:spcPct val="107000"/>
              </a:lnSpc>
              <a:spcAft>
                <a:spcPts val="800"/>
              </a:spcAft>
            </a:pPr>
            <a:r>
              <a:rPr lang="en-US" sz="1400" b="1" dirty="0">
                <a:solidFill>
                  <a:srgbClr val="C45911"/>
                </a:solidFill>
                <a:ea typeface="Arial" panose="020B0604020202020204" pitchFamily="34" charset="0"/>
                <a:cs typeface="Arial" panose="020B0604020202020204" pitchFamily="34" charset="0"/>
              </a:rPr>
              <a:t>HTTPS (SSL): </a:t>
            </a:r>
            <a:r>
              <a:rPr lang="en-US" sz="1200" dirty="0">
                <a:solidFill>
                  <a:srgbClr val="324454"/>
                </a:solidFill>
                <a:ea typeface="Arial" panose="020B0604020202020204" pitchFamily="34" charset="0"/>
                <a:cs typeface="Arial" panose="020B0604020202020204" pitchFamily="34" charset="0"/>
              </a:rPr>
              <a:t>Website </a:t>
            </a:r>
            <a:r>
              <a:rPr lang="en-US" sz="1200" dirty="0" smtClean="0">
                <a:solidFill>
                  <a:srgbClr val="324454"/>
                </a:solidFill>
                <a:ea typeface="Arial" panose="020B0604020202020204" pitchFamily="34" charset="0"/>
                <a:cs typeface="Arial" panose="020B0604020202020204" pitchFamily="34" charset="0"/>
              </a:rPr>
              <a:t>has SSL </a:t>
            </a:r>
            <a:r>
              <a:rPr lang="en-US" sz="1200" dirty="0">
                <a:solidFill>
                  <a:srgbClr val="324454"/>
                </a:solidFill>
                <a:ea typeface="Arial" panose="020B0604020202020204" pitchFamily="34" charset="0"/>
                <a:cs typeface="Arial" panose="020B0604020202020204" pitchFamily="34" charset="0"/>
              </a:rPr>
              <a:t>certificate; which </a:t>
            </a:r>
            <a:r>
              <a:rPr lang="en-US" sz="1200" dirty="0" smtClean="0">
                <a:solidFill>
                  <a:srgbClr val="324454"/>
                </a:solidFill>
                <a:ea typeface="Arial" panose="020B0604020202020204" pitchFamily="34" charset="0"/>
                <a:cs typeface="Arial" panose="020B0604020202020204" pitchFamily="34" charset="0"/>
              </a:rPr>
              <a:t>is good </a:t>
            </a:r>
            <a:r>
              <a:rPr lang="en-US" sz="1200" dirty="0">
                <a:solidFill>
                  <a:srgbClr val="324454"/>
                </a:solidFill>
                <a:ea typeface="Arial" panose="020B0604020202020204" pitchFamily="34" charset="0"/>
                <a:cs typeface="Arial" panose="020B0604020202020204" pitchFamily="34" charset="0"/>
              </a:rPr>
              <a:t>for website health, </a:t>
            </a:r>
            <a:r>
              <a:rPr lang="en-US" sz="1200" dirty="0">
                <a:solidFill>
                  <a:srgbClr val="2B333F"/>
                </a:solidFill>
                <a:ea typeface="Calibri" panose="020F0502020204030204" pitchFamily="34" charset="0"/>
                <a:cs typeface="Times New Roman" panose="02020603050405020304" pitchFamily="18" charset="0"/>
              </a:rPr>
              <a:t>having an up-to-date certificate is an important security practice.</a:t>
            </a:r>
            <a:r>
              <a:rPr lang="en-US" sz="1200" dirty="0">
                <a:solidFill>
                  <a:srgbClr val="324454"/>
                </a:solidFill>
                <a:ea typeface="Arial" panose="020B0604020202020204" pitchFamily="34" charset="0"/>
                <a:cs typeface="Arial" panose="020B0604020202020204" pitchFamily="34" charset="0"/>
              </a:rPr>
              <a:t> Google recommends it and it affects website ranking.</a:t>
            </a:r>
            <a:endParaRPr lang="en-IN" sz="1200" dirty="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38423294"/>
              </p:ext>
            </p:extLst>
          </p:nvPr>
        </p:nvGraphicFramePr>
        <p:xfrm>
          <a:off x="1045535" y="3579131"/>
          <a:ext cx="9203934" cy="1337097"/>
        </p:xfrm>
        <a:graphic>
          <a:graphicData uri="http://schemas.openxmlformats.org/drawingml/2006/table">
            <a:tbl>
              <a:tblPr firstRow="1" firstCol="1" bandRow="1">
                <a:tableStyleId>{5C22544A-7EE6-4342-B048-85BDC9FD1C3A}</a:tableStyleId>
              </a:tblPr>
              <a:tblGrid>
                <a:gridCol w="3602646"/>
                <a:gridCol w="1344098"/>
                <a:gridCol w="1695239"/>
                <a:gridCol w="2561951"/>
              </a:tblGrid>
              <a:tr h="269088">
                <a:tc>
                  <a:txBody>
                    <a:bodyPr/>
                    <a:lstStyle/>
                    <a:p>
                      <a:pPr algn="ctr">
                        <a:lnSpc>
                          <a:spcPct val="107000"/>
                        </a:lnSpc>
                        <a:spcAft>
                          <a:spcPts val="800"/>
                        </a:spcAft>
                      </a:pPr>
                      <a:r>
                        <a:rPr lang="en-US" sz="1100" dirty="0">
                          <a:solidFill>
                            <a:srgbClr val="000000"/>
                          </a:solidFill>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solidFill>
                            <a:srgbClr val="000000"/>
                          </a:solidFill>
                          <a:effectLst/>
                        </a:rPr>
                        <a:t>VALUE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YOUR SITE 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ACTION</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068009">
                <a:tc>
                  <a:txBody>
                    <a:bodyPr/>
                    <a:lstStyle/>
                    <a:p>
                      <a:pPr algn="ctr">
                        <a:lnSpc>
                          <a:spcPct val="107000"/>
                        </a:lnSpc>
                        <a:spcAft>
                          <a:spcPts val="0"/>
                        </a:spcAft>
                      </a:pPr>
                      <a:r>
                        <a:rPr lang="en-US" sz="1100" dirty="0">
                          <a:solidFill>
                            <a:srgbClr val="000000"/>
                          </a:solidFill>
                          <a:effectLst/>
                        </a:rPr>
                        <a:t>It is a method of </a:t>
                      </a:r>
                      <a:r>
                        <a:rPr lang="en-US" sz="1100" dirty="0" smtClean="0">
                          <a:solidFill>
                            <a:srgbClr val="000000"/>
                          </a:solidFill>
                          <a:effectLst/>
                        </a:rPr>
                        <a:t>analyzing</a:t>
                      </a:r>
                      <a:r>
                        <a:rPr lang="en-IN" sz="1100" baseline="0" dirty="0" smtClean="0">
                          <a:solidFill>
                            <a:srgbClr val="000000"/>
                          </a:solidFill>
                          <a:effectLst/>
                        </a:rPr>
                        <a:t> </a:t>
                      </a:r>
                      <a:r>
                        <a:rPr lang="en-US" sz="1100" dirty="0" smtClean="0">
                          <a:solidFill>
                            <a:srgbClr val="000000"/>
                          </a:solidFill>
                          <a:effectLst/>
                        </a:rPr>
                        <a:t>critical </a:t>
                      </a:r>
                      <a:r>
                        <a:rPr lang="en-US" sz="1100" dirty="0">
                          <a:solidFill>
                            <a:srgbClr val="000000"/>
                          </a:solidFill>
                          <a:effectLst/>
                        </a:rPr>
                        <a:t>aspects of </a:t>
                      </a:r>
                      <a:r>
                        <a:rPr lang="en-US" sz="1100" dirty="0" smtClean="0">
                          <a:solidFill>
                            <a:srgbClr val="000000"/>
                          </a:solidFill>
                          <a:effectLst/>
                        </a:rPr>
                        <a:t>a</a:t>
                      </a:r>
                      <a:r>
                        <a:rPr lang="en-US" sz="1100" baseline="0" dirty="0" smtClean="0">
                          <a:solidFill>
                            <a:srgbClr val="000000"/>
                          </a:solidFill>
                          <a:effectLst/>
                        </a:rPr>
                        <a:t> </a:t>
                      </a:r>
                      <a:r>
                        <a:rPr lang="en-US" sz="1100" dirty="0" smtClean="0">
                          <a:solidFill>
                            <a:srgbClr val="000000"/>
                          </a:solidFill>
                          <a:effectLst/>
                        </a:rPr>
                        <a:t>website</a:t>
                      </a:r>
                      <a:r>
                        <a:rPr lang="en-IN" sz="1100" baseline="0" dirty="0" smtClean="0">
                          <a:solidFill>
                            <a:srgbClr val="000000"/>
                          </a:solidFill>
                          <a:effectLst/>
                        </a:rPr>
                        <a:t> </a:t>
                      </a:r>
                      <a:r>
                        <a:rPr lang="en-US" sz="1100" dirty="0" smtClean="0">
                          <a:solidFill>
                            <a:srgbClr val="000000"/>
                          </a:solidFill>
                          <a:effectLst/>
                        </a:rPr>
                        <a:t>from </a:t>
                      </a:r>
                      <a:r>
                        <a:rPr lang="en-US" sz="1100" dirty="0">
                          <a:solidFill>
                            <a:srgbClr val="000000"/>
                          </a:solidFill>
                          <a:effectLst/>
                        </a:rPr>
                        <a:t>search </a:t>
                      </a:r>
                      <a:r>
                        <a:rPr lang="en-US" sz="1100" dirty="0" smtClean="0">
                          <a:solidFill>
                            <a:srgbClr val="000000"/>
                          </a:solidFill>
                          <a:effectLst/>
                        </a:rPr>
                        <a:t>engine's</a:t>
                      </a:r>
                      <a:r>
                        <a:rPr lang="en-IN" sz="1100" baseline="0" dirty="0" smtClean="0">
                          <a:solidFill>
                            <a:srgbClr val="000000"/>
                          </a:solidFill>
                          <a:effectLst/>
                        </a:rPr>
                        <a:t> </a:t>
                      </a:r>
                      <a:r>
                        <a:rPr lang="en-US" sz="1100" dirty="0" smtClean="0">
                          <a:solidFill>
                            <a:srgbClr val="000000"/>
                          </a:solidFill>
                          <a:effectLst/>
                        </a:rPr>
                        <a:t>viewpoint and</a:t>
                      </a:r>
                      <a:r>
                        <a:rPr lang="en-US" sz="1100" baseline="0" dirty="0" smtClean="0">
                          <a:solidFill>
                            <a:srgbClr val="000000"/>
                          </a:solidFill>
                          <a:effectLst/>
                        </a:rPr>
                        <a:t> </a:t>
                      </a:r>
                      <a:r>
                        <a:rPr lang="en-US" sz="1100" dirty="0" smtClean="0">
                          <a:solidFill>
                            <a:srgbClr val="000000"/>
                          </a:solidFill>
                          <a:effectLst/>
                        </a:rPr>
                        <a:t>correcting it,</a:t>
                      </a:r>
                      <a:r>
                        <a:rPr lang="en-IN" sz="1100" baseline="0" dirty="0" smtClean="0">
                          <a:solidFill>
                            <a:srgbClr val="000000"/>
                          </a:solidFill>
                          <a:effectLst/>
                        </a:rPr>
                        <a:t> </a:t>
                      </a:r>
                      <a:r>
                        <a:rPr lang="en-US" sz="1100" dirty="0" smtClean="0">
                          <a:solidFill>
                            <a:srgbClr val="000000"/>
                          </a:solidFill>
                          <a:effectLst/>
                        </a:rPr>
                        <a:t>so </a:t>
                      </a:r>
                      <a:r>
                        <a:rPr lang="en-US" sz="1100" dirty="0">
                          <a:solidFill>
                            <a:srgbClr val="000000"/>
                          </a:solidFill>
                          <a:effectLst/>
                        </a:rPr>
                        <a:t>as to improve </a:t>
                      </a:r>
                      <a:r>
                        <a:rPr lang="en-US" sz="1100" dirty="0" smtClean="0">
                          <a:solidFill>
                            <a:srgbClr val="000000"/>
                          </a:solidFill>
                          <a:effectLst/>
                        </a:rPr>
                        <a:t>its</a:t>
                      </a:r>
                      <a:r>
                        <a:rPr lang="en-IN" sz="1100" baseline="0" dirty="0" smtClean="0">
                          <a:solidFill>
                            <a:srgbClr val="000000"/>
                          </a:solidFill>
                          <a:effectLst/>
                        </a:rPr>
                        <a:t> </a:t>
                      </a:r>
                      <a:r>
                        <a:rPr lang="en-US" sz="1100" dirty="0" smtClean="0">
                          <a:solidFill>
                            <a:srgbClr val="000000"/>
                          </a:solidFill>
                          <a:effectLst/>
                        </a:rPr>
                        <a:t>Performance</a:t>
                      </a:r>
                      <a:r>
                        <a:rPr lang="en-US" sz="1100" dirty="0">
                          <a:solidFill>
                            <a:srgbClr val="000000"/>
                          </a:solidFill>
                          <a:effectLst/>
                        </a:rPr>
                        <a: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smtClean="0">
                          <a:solidFill>
                            <a:srgbClr val="000000"/>
                          </a:solidFill>
                          <a:effectLst/>
                        </a:rPr>
                        <a:t> Found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l">
                        <a:lnSpc>
                          <a:spcPct val="107000"/>
                        </a:lnSpc>
                        <a:spcAft>
                          <a:spcPts val="0"/>
                        </a:spcAft>
                      </a:pPr>
                      <a:r>
                        <a:rPr lang="en-US" sz="1100" baseline="0" dirty="0" smtClean="0">
                          <a:solidFill>
                            <a:srgbClr val="000000"/>
                          </a:solidFill>
                          <a:effectLst/>
                        </a:rPr>
                        <a:t>               </a:t>
                      </a:r>
                      <a:r>
                        <a:rPr lang="en-US" sz="1100" dirty="0" smtClean="0">
                          <a:solidFill>
                            <a:srgbClr val="000000"/>
                          </a:solidFill>
                          <a:effectLst/>
                        </a:rPr>
                        <a:t>Good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a:solidFill>
                            <a:srgbClr val="000000"/>
                          </a:solidFill>
                          <a:effectLst/>
                        </a:rPr>
                        <a:t>Check your site health to find </a:t>
                      </a:r>
                      <a:r>
                        <a:rPr lang="en-US" sz="1100" dirty="0" smtClean="0">
                          <a:solidFill>
                            <a:srgbClr val="000000"/>
                          </a:solidFill>
                          <a:effectLst/>
                        </a:rPr>
                        <a:t>out</a:t>
                      </a:r>
                      <a:r>
                        <a:rPr lang="en-US" sz="1100" baseline="0" dirty="0" smtClean="0">
                          <a:solidFill>
                            <a:srgbClr val="000000"/>
                          </a:solidFill>
                          <a:effectLst/>
                        </a:rPr>
                        <a:t> </a:t>
                      </a:r>
                      <a:r>
                        <a:rPr lang="en-US" sz="1100" dirty="0" smtClean="0">
                          <a:solidFill>
                            <a:srgbClr val="000000"/>
                          </a:solidFill>
                          <a:effectLst/>
                        </a:rPr>
                        <a:t>technical issues.</a:t>
                      </a:r>
                      <a:r>
                        <a:rPr lang="en-IN" sz="1100" baseline="0" dirty="0" smtClean="0">
                          <a:solidFill>
                            <a:srgbClr val="000000"/>
                          </a:solidFill>
                          <a:effectLst/>
                        </a:rPr>
                        <a:t> </a:t>
                      </a:r>
                      <a:r>
                        <a:rPr lang="en-US" sz="1100" dirty="0" smtClean="0">
                          <a:solidFill>
                            <a:srgbClr val="000000"/>
                          </a:solidFill>
                          <a:effectLst/>
                        </a:rPr>
                        <a:t>Let </a:t>
                      </a:r>
                      <a:r>
                        <a:rPr lang="en-US" sz="1100" dirty="0">
                          <a:solidFill>
                            <a:srgbClr val="000000"/>
                          </a:solidFill>
                          <a:effectLst/>
                        </a:rPr>
                        <a:t>our technical </a:t>
                      </a:r>
                      <a:r>
                        <a:rPr lang="en-US" sz="1100" dirty="0" smtClean="0">
                          <a:solidFill>
                            <a:srgbClr val="000000"/>
                          </a:solidFill>
                          <a:effectLst/>
                        </a:rPr>
                        <a:t>team</a:t>
                      </a:r>
                      <a:r>
                        <a:rPr lang="en-IN" sz="1100" baseline="0" dirty="0" smtClean="0">
                          <a:solidFill>
                            <a:srgbClr val="000000"/>
                          </a:solidFill>
                          <a:effectLst/>
                        </a:rPr>
                        <a:t> </a:t>
                      </a:r>
                      <a:r>
                        <a:rPr lang="en-US" sz="1100" dirty="0" smtClean="0">
                          <a:solidFill>
                            <a:srgbClr val="000000"/>
                          </a:solidFill>
                          <a:effectLst/>
                        </a:rPr>
                        <a:t>Analyze </a:t>
                      </a:r>
                      <a:r>
                        <a:rPr lang="en-US" sz="1100" dirty="0">
                          <a:solidFill>
                            <a:srgbClr val="000000"/>
                          </a:solidFill>
                          <a:effectLst/>
                        </a:rPr>
                        <a:t>and brief you on the </a:t>
                      </a:r>
                      <a:r>
                        <a:rPr lang="en-US" sz="1100" dirty="0" smtClean="0">
                          <a:solidFill>
                            <a:srgbClr val="000000"/>
                          </a:solidFill>
                          <a:effectLst/>
                        </a:rPr>
                        <a:t>major</a:t>
                      </a:r>
                      <a:r>
                        <a:rPr lang="en-US" sz="1100" baseline="0" dirty="0" smtClean="0">
                          <a:solidFill>
                            <a:srgbClr val="000000"/>
                          </a:solidFill>
                          <a:effectLst/>
                        </a:rPr>
                        <a:t> </a:t>
                      </a:r>
                      <a:r>
                        <a:rPr lang="en-US" sz="1100" dirty="0" smtClean="0">
                          <a:solidFill>
                            <a:srgbClr val="000000"/>
                          </a:solidFill>
                          <a:effectLst/>
                        </a:rPr>
                        <a:t>issues</a:t>
                      </a:r>
                      <a:r>
                        <a:rPr lang="en-US" sz="1100" dirty="0">
                          <a:solidFill>
                            <a:srgbClr val="000000"/>
                          </a:solidFill>
                          <a:effectLst/>
                        </a:rPr>
                        <a:t>, and how to fix them.</a:t>
                      </a:r>
                      <a:endParaRPr lang="en-IN" sz="1100" dirty="0">
                        <a:solidFill>
                          <a:srgbClr val="000000"/>
                        </a:solidFill>
                        <a:effectLst/>
                      </a:endParaRPr>
                    </a:p>
                    <a:p>
                      <a:pPr algn="l">
                        <a:lnSpc>
                          <a:spcPct val="107000"/>
                        </a:lnSpc>
                        <a:spcAft>
                          <a:spcPts val="0"/>
                        </a:spcAft>
                      </a:pPr>
                      <a:r>
                        <a:rPr lang="en-US" sz="1100" dirty="0">
                          <a:solidFill>
                            <a:srgbClr val="000000"/>
                          </a:solidFill>
                          <a:effectLst/>
                        </a:rPr>
                        <a:t>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9" name="Rectangle 8"/>
          <p:cNvSpPr/>
          <p:nvPr/>
        </p:nvSpPr>
        <p:spPr>
          <a:xfrm>
            <a:off x="883445" y="5275667"/>
            <a:ext cx="9272926" cy="461665"/>
          </a:xfrm>
          <a:prstGeom prst="rect">
            <a:avLst/>
          </a:prstGeom>
        </p:spPr>
        <p:txBody>
          <a:bodyPr wrap="square">
            <a:spAutoFit/>
          </a:bodyPr>
          <a:lstStyle/>
          <a:p>
            <a:r>
              <a:rPr lang="en-US" sz="1200" b="1" dirty="0">
                <a:solidFill>
                  <a:srgbClr val="324454"/>
                </a:solidFill>
                <a:ea typeface="Arial" panose="020B0604020202020204" pitchFamily="34" charset="0"/>
                <a:cs typeface="Times New Roman" panose="02020603050405020304" pitchFamily="18" charset="0"/>
              </a:rPr>
              <a:t>Deliverable:</a:t>
            </a:r>
            <a:r>
              <a:rPr lang="en-US" sz="1200" dirty="0">
                <a:solidFill>
                  <a:srgbClr val="324454"/>
                </a:solidFill>
                <a:ea typeface="Arial" panose="020B0604020202020204" pitchFamily="34" charset="0"/>
                <a:cs typeface="Times New Roman" panose="02020603050405020304" pitchFamily="18" charset="0"/>
              </a:rPr>
              <a:t> Fixing all technical issues</a:t>
            </a:r>
            <a:r>
              <a:rPr lang="en-US" sz="1200" dirty="0" smtClean="0">
                <a:solidFill>
                  <a:srgbClr val="324454"/>
                </a:solidFill>
                <a:ea typeface="Arial" panose="020B0604020202020204" pitchFamily="34" charset="0"/>
                <a:cs typeface="Times New Roman" panose="02020603050405020304" pitchFamily="18" charset="0"/>
              </a:rPr>
              <a:t>: Page </a:t>
            </a:r>
            <a:r>
              <a:rPr lang="en-US" sz="1200" dirty="0">
                <a:solidFill>
                  <a:srgbClr val="324454"/>
                </a:solidFill>
                <a:ea typeface="Arial" panose="020B0604020202020204" pitchFamily="34" charset="0"/>
                <a:cs typeface="Times New Roman" panose="02020603050405020304" pitchFamily="18" charset="0"/>
              </a:rPr>
              <a:t>Speed Insights</a:t>
            </a:r>
            <a:r>
              <a:rPr lang="en-US" sz="1200" dirty="0" smtClean="0">
                <a:solidFill>
                  <a:srgbClr val="324454"/>
                </a:solidFill>
                <a:ea typeface="Arial" panose="020B0604020202020204" pitchFamily="34" charset="0"/>
                <a:cs typeface="Times New Roman" panose="02020603050405020304" pitchFamily="18" charset="0"/>
              </a:rPr>
              <a:t>, Image </a:t>
            </a:r>
            <a:r>
              <a:rPr lang="en-US" sz="1200" dirty="0">
                <a:solidFill>
                  <a:srgbClr val="324454"/>
                </a:solidFill>
                <a:ea typeface="Arial" panose="020B0604020202020204" pitchFamily="34" charset="0"/>
                <a:cs typeface="Times New Roman" panose="02020603050405020304" pitchFamily="18" charset="0"/>
              </a:rPr>
              <a:t>Alt Tags, W3C Validation </a:t>
            </a:r>
            <a:r>
              <a:rPr lang="en-US" sz="1200" dirty="0" smtClean="0">
                <a:solidFill>
                  <a:srgbClr val="324454"/>
                </a:solidFill>
                <a:ea typeface="Arial" panose="020B0604020202020204" pitchFamily="34" charset="0"/>
                <a:cs typeface="Times New Roman" panose="02020603050405020304" pitchFamily="18" charset="0"/>
              </a:rPr>
              <a:t>Errors, </a:t>
            </a:r>
            <a:r>
              <a:rPr lang="en-US" sz="1200" dirty="0">
                <a:solidFill>
                  <a:srgbClr val="324454"/>
                </a:solidFill>
                <a:ea typeface="Arial" panose="020B0604020202020204" pitchFamily="34" charset="0"/>
                <a:cs typeface="Times New Roman" panose="02020603050405020304" pitchFamily="18" charset="0"/>
              </a:rPr>
              <a:t>Website Load </a:t>
            </a:r>
            <a:r>
              <a:rPr lang="en-US" sz="1200" dirty="0" smtClean="0">
                <a:solidFill>
                  <a:srgbClr val="324454"/>
                </a:solidFill>
                <a:ea typeface="Arial" panose="020B0604020202020204" pitchFamily="34" charset="0"/>
                <a:cs typeface="Times New Roman" panose="02020603050405020304" pitchFamily="18" charset="0"/>
              </a:rPr>
              <a:t>Time, Mobile Friendly search engine console, Google analytics </a:t>
            </a:r>
            <a:r>
              <a:rPr lang="en-US" sz="1200" dirty="0">
                <a:solidFill>
                  <a:srgbClr val="324454"/>
                </a:solidFill>
                <a:ea typeface="Arial" panose="020B0604020202020204" pitchFamily="34" charset="0"/>
                <a:cs typeface="Times New Roman" panose="02020603050405020304" pitchFamily="18" charset="0"/>
              </a:rPr>
              <a:t>etc.</a:t>
            </a:r>
            <a:endParaRPr lang="en-IN" sz="1200" dirty="0"/>
          </a:p>
        </p:txBody>
      </p:sp>
      <p:pic>
        <p:nvPicPr>
          <p:cNvPr id="11" name="Picture 10"/>
          <p:cNvPicPr/>
          <p:nvPr/>
        </p:nvPicPr>
        <p:blipFill>
          <a:blip r:embed="rId2" cstate="print">
            <a:extLst>
              <a:ext uri="{28A0092B-C50C-407E-A947-70E740481C1C}">
                <a14:useLocalDpi xmlns:a14="http://schemas.microsoft.com/office/drawing/2010/main" val="0"/>
              </a:ext>
            </a:extLst>
          </a:blip>
          <a:stretch>
            <a:fillRect/>
          </a:stretch>
        </p:blipFill>
        <p:spPr>
          <a:xfrm>
            <a:off x="4168068" y="5737333"/>
            <a:ext cx="2058561" cy="1012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Right Arrow 13"/>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15" name="Picture 14"/>
          <p:cNvPicPr/>
          <p:nvPr/>
        </p:nvPicPr>
        <p:blipFill>
          <a:blip r:embed="rId3"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6"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7"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8</a:t>
            </a:r>
            <a:endParaRPr lang="en-IN" dirty="0">
              <a:solidFill>
                <a:schemeClr val="bg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4" name="Picture 3"/>
          <p:cNvPicPr>
            <a:picLocks noChangeAspect="1"/>
          </p:cNvPicPr>
          <p:nvPr/>
        </p:nvPicPr>
        <p:blipFill>
          <a:blip r:embed="rId5"/>
          <a:stretch>
            <a:fillRect/>
          </a:stretch>
        </p:blipFill>
        <p:spPr>
          <a:xfrm>
            <a:off x="1835023" y="1627443"/>
            <a:ext cx="6724650" cy="1638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4980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a:spLocks noChangeArrowheads="1"/>
          </p:cNvSpPr>
          <p:nvPr/>
        </p:nvSpPr>
        <p:spPr bwMode="auto">
          <a:xfrm>
            <a:off x="616640" y="512116"/>
            <a:ext cx="10183123" cy="281260"/>
          </a:xfrm>
          <a:prstGeom prst="rightArrow">
            <a:avLst>
              <a:gd name="adj1" fmla="val 50000"/>
              <a:gd name="adj2" fmla="val 49976"/>
            </a:avLst>
          </a:prstGeom>
          <a:solidFill>
            <a:srgbClr val="C45911"/>
          </a:solidFill>
          <a:ln w="12700">
            <a:solidFill>
              <a:srgbClr val="FFFFFF"/>
            </a:solidFill>
            <a:miter lim="800000"/>
            <a:headEnd/>
            <a:tailEnd/>
          </a:ln>
        </p:spPr>
        <p:txBody>
          <a:bodyPr rot="0" vert="horz" wrap="square" lIns="68580" tIns="34290" rIns="68580" bIns="34290" anchor="ctr" anchorCtr="0" upright="1">
            <a:noAutofit/>
          </a:bodyPr>
          <a:lstStyle/>
          <a:p>
            <a:endParaRPr lang="en-IN" sz="1013"/>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403413" y="0"/>
            <a:ext cx="255494" cy="7199313"/>
          </a:xfrm>
          <a:prstGeom prst="rect">
            <a:avLst/>
          </a:prstGeom>
          <a:noFill/>
        </p:spPr>
      </p:pic>
      <p:sp>
        <p:nvSpPr>
          <p:cNvPr id="10" name="Footer Placeholder 11"/>
          <p:cNvSpPr>
            <a:spLocks noGrp="1"/>
          </p:cNvSpPr>
          <p:nvPr>
            <p:ph type="ftr" sz="quarter" idx="11"/>
          </p:nvPr>
        </p:nvSpPr>
        <p:spPr>
          <a:xfrm>
            <a:off x="1045535" y="6892676"/>
            <a:ext cx="3122533" cy="306637"/>
          </a:xfrm>
        </p:spPr>
        <p:txBody>
          <a:bodyPr/>
          <a:lstStyle/>
          <a:p>
            <a:r>
              <a:rPr lang="en-IN" dirty="0" smtClean="0">
                <a:solidFill>
                  <a:schemeClr val="bg2"/>
                </a:solidFill>
              </a:rPr>
              <a:t>Copyright © </a:t>
            </a:r>
            <a:r>
              <a:rPr lang="en-IN" dirty="0" err="1" smtClean="0">
                <a:solidFill>
                  <a:schemeClr val="bg2"/>
                </a:solidFill>
              </a:rPr>
              <a:t>WebMobril</a:t>
            </a:r>
            <a:r>
              <a:rPr lang="en-IN" dirty="0" smtClean="0">
                <a:solidFill>
                  <a:schemeClr val="bg2"/>
                </a:solidFill>
              </a:rPr>
              <a:t> Technologies                                                                                                    </a:t>
            </a:r>
            <a:endParaRPr lang="en-IN" dirty="0">
              <a:solidFill>
                <a:schemeClr val="bg2"/>
              </a:solidFill>
            </a:endParaRPr>
          </a:p>
        </p:txBody>
      </p:sp>
      <p:sp>
        <p:nvSpPr>
          <p:cNvPr id="11" name="Slide Number Placeholder 1"/>
          <p:cNvSpPr>
            <a:spLocks noGrp="1"/>
          </p:cNvSpPr>
          <p:nvPr>
            <p:ph type="sldNum" sz="quarter" idx="12"/>
          </p:nvPr>
        </p:nvSpPr>
        <p:spPr>
          <a:xfrm>
            <a:off x="8700987" y="6863682"/>
            <a:ext cx="2081689" cy="306637"/>
          </a:xfrm>
        </p:spPr>
        <p:txBody>
          <a:bodyPr/>
          <a:lstStyle/>
          <a:p>
            <a:r>
              <a:rPr lang="en-IN" dirty="0" smtClean="0">
                <a:solidFill>
                  <a:schemeClr val="bg2"/>
                </a:solidFill>
              </a:rPr>
              <a:t>9</a:t>
            </a:r>
            <a:endParaRPr lang="en-IN" dirty="0">
              <a:solidFill>
                <a:schemeClr val="bg2"/>
              </a:solidFill>
            </a:endParaRPr>
          </a:p>
        </p:txBody>
      </p:sp>
      <p:sp>
        <p:nvSpPr>
          <p:cNvPr id="3" name="Rectangle 2"/>
          <p:cNvSpPr/>
          <p:nvPr/>
        </p:nvSpPr>
        <p:spPr>
          <a:xfrm>
            <a:off x="961134" y="793376"/>
            <a:ext cx="9514125" cy="1410001"/>
          </a:xfrm>
          <a:prstGeom prst="rect">
            <a:avLst/>
          </a:prstGeom>
        </p:spPr>
        <p:txBody>
          <a:bodyPr wrap="square">
            <a:spAutoFit/>
          </a:bodyPr>
          <a:lstStyle/>
          <a:p>
            <a:pPr>
              <a:lnSpc>
                <a:spcPct val="107000"/>
              </a:lnSpc>
              <a:spcAft>
                <a:spcPts val="600"/>
              </a:spcAft>
            </a:pPr>
            <a:r>
              <a:rPr lang="en-US" sz="1800" b="1" u="sng" dirty="0" smtClean="0">
                <a:solidFill>
                  <a:srgbClr val="C45911"/>
                </a:solidFill>
                <a:effectLst/>
                <a:latin typeface="Calibri" panose="020F0502020204030204" pitchFamily="34" charset="0"/>
                <a:ea typeface="Arial" panose="020B0604020202020204" pitchFamily="34" charset="0"/>
                <a:cs typeface="Arial" panose="020B0604020202020204" pitchFamily="34" charset="0"/>
              </a:rPr>
              <a:t>Social Media - </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hlinkClick r:id="rId3"/>
              </a:rPr>
              <a:t>https://bigdogginvestments.com/</a:t>
            </a:r>
            <a:r>
              <a:rPr lang="en-US" sz="1800" b="1" u="sng" dirty="0" smtClean="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600"/>
              </a:spcAft>
            </a:pPr>
            <a:r>
              <a:rPr lang="en-US" sz="12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Social Channels:</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a:t>
            </a:r>
            <a:r>
              <a:rPr lang="en-US" sz="1200" dirty="0">
                <a:solidFill>
                  <a:schemeClr val="bg2"/>
                </a:solidFill>
              </a:rPr>
              <a:t>Your </a:t>
            </a:r>
            <a:r>
              <a:rPr lang="en-US" sz="1200" dirty="0" smtClean="0">
                <a:solidFill>
                  <a:schemeClr val="bg2"/>
                </a:solidFill>
              </a:rPr>
              <a:t>website has no social channel with Your Social </a:t>
            </a:r>
            <a:r>
              <a:rPr lang="en-US" sz="1200" dirty="0">
                <a:solidFill>
                  <a:schemeClr val="bg2"/>
                </a:solidFill>
              </a:rPr>
              <a:t>Media </a:t>
            </a:r>
            <a:r>
              <a:rPr lang="en-US" sz="1200" dirty="0" smtClean="0">
                <a:solidFill>
                  <a:schemeClr val="bg2"/>
                </a:solidFill>
              </a:rPr>
              <a:t>accounts, </a:t>
            </a:r>
            <a:r>
              <a:rPr lang="en-US" sz="1200" dirty="0">
                <a:solidFill>
                  <a:schemeClr val="bg2"/>
                </a:solidFill>
              </a:rPr>
              <a:t>which </a:t>
            </a:r>
            <a:r>
              <a:rPr lang="en-US" sz="1200" dirty="0" smtClean="0">
                <a:solidFill>
                  <a:schemeClr val="bg2"/>
                </a:solidFill>
              </a:rPr>
              <a:t>is not for your </a:t>
            </a:r>
            <a:r>
              <a:rPr lang="en-US" sz="1200" dirty="0">
                <a:solidFill>
                  <a:schemeClr val="bg2"/>
                </a:solidFill>
              </a:rPr>
              <a:t>website’s </a:t>
            </a:r>
            <a:r>
              <a:rPr lang="en-US" sz="1200" dirty="0" smtClean="0">
                <a:solidFill>
                  <a:schemeClr val="bg2"/>
                </a:solidFill>
              </a:rPr>
              <a:t>reach and visibility. In today’s scenario social media channels are highly impactful for visibility of website.</a:t>
            </a:r>
          </a:p>
          <a:p>
            <a:pPr>
              <a:lnSpc>
                <a:spcPct val="107000"/>
              </a:lnSpc>
              <a:spcAft>
                <a:spcPts val="600"/>
              </a:spcAft>
            </a:pPr>
            <a:endParaRPr lang="en-GB" sz="1200" dirty="0">
              <a:solidFill>
                <a:schemeClr val="bg2"/>
              </a:solidFill>
            </a:endParaRPr>
          </a:p>
          <a:p>
            <a:pPr>
              <a:lnSpc>
                <a:spcPct val="107000"/>
              </a:lnSpc>
              <a:spcAft>
                <a:spcPts val="600"/>
              </a:spcAft>
            </a:pPr>
            <a:endParaRPr lang="en-US" sz="1200" dirty="0" smtClean="0">
              <a:solidFill>
                <a:schemeClr val="bg2"/>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287357129"/>
              </p:ext>
            </p:extLst>
          </p:nvPr>
        </p:nvGraphicFramePr>
        <p:xfrm>
          <a:off x="993477" y="3548742"/>
          <a:ext cx="9285695" cy="1621971"/>
        </p:xfrm>
        <a:graphic>
          <a:graphicData uri="http://schemas.openxmlformats.org/drawingml/2006/table">
            <a:tbl>
              <a:tblPr firstRow="1" firstCol="1" bandRow="1">
                <a:tableStyleId>{5C22544A-7EE6-4342-B048-85BDC9FD1C3A}</a:tableStyleId>
              </a:tblPr>
              <a:tblGrid>
                <a:gridCol w="3459196"/>
                <a:gridCol w="1679361"/>
                <a:gridCol w="1768558"/>
                <a:gridCol w="2378580"/>
              </a:tblGrid>
              <a:tr h="214830">
                <a:tc>
                  <a:txBody>
                    <a:bodyPr/>
                    <a:lstStyle/>
                    <a:p>
                      <a:pPr algn="ctr">
                        <a:lnSpc>
                          <a:spcPct val="107000"/>
                        </a:lnSpc>
                        <a:spcAft>
                          <a:spcPts val="800"/>
                        </a:spcAft>
                      </a:pPr>
                      <a:r>
                        <a:rPr lang="en-US" sz="1100" dirty="0">
                          <a:solidFill>
                            <a:srgbClr val="000000"/>
                          </a:solidFill>
                          <a:effectLst/>
                        </a:rPr>
                        <a:t>IMPORTANCE OF SOCIAL MEDIA</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smtClean="0">
                          <a:solidFill>
                            <a:srgbClr val="000000"/>
                          </a:solidFill>
                          <a:effectLst/>
                        </a:rPr>
                        <a:t>VALUE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a:solidFill>
                            <a:srgbClr val="000000"/>
                          </a:solidFill>
                          <a:effectLst/>
                        </a:rPr>
                        <a:t>YOUR SITE SCORE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100" dirty="0">
                          <a:solidFill>
                            <a:srgbClr val="000000"/>
                          </a:solidFill>
                          <a:effectLst/>
                        </a:rPr>
                        <a:t>ACTION</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1407141">
                <a:tc>
                  <a:txBody>
                    <a:bodyPr/>
                    <a:lstStyle/>
                    <a:p>
                      <a:pPr algn="ctr">
                        <a:lnSpc>
                          <a:spcPct val="107000"/>
                        </a:lnSpc>
                        <a:spcAft>
                          <a:spcPts val="0"/>
                        </a:spcAft>
                      </a:pPr>
                      <a:r>
                        <a:rPr lang="en-US" sz="1100" dirty="0">
                          <a:solidFill>
                            <a:srgbClr val="000000"/>
                          </a:solidFill>
                          <a:effectLst/>
                        </a:rPr>
                        <a:t>Gain traffic or </a:t>
                      </a:r>
                      <a:r>
                        <a:rPr lang="en-US" sz="1100" dirty="0" smtClean="0">
                          <a:solidFill>
                            <a:srgbClr val="000000"/>
                          </a:solidFill>
                          <a:effectLst/>
                        </a:rPr>
                        <a:t>attention</a:t>
                      </a:r>
                    </a:p>
                    <a:p>
                      <a:pPr algn="ctr">
                        <a:lnSpc>
                          <a:spcPct val="107000"/>
                        </a:lnSpc>
                        <a:spcAft>
                          <a:spcPts val="0"/>
                        </a:spcAft>
                      </a:pPr>
                      <a:r>
                        <a:rPr lang="en-US" sz="1100" dirty="0" smtClean="0">
                          <a:solidFill>
                            <a:srgbClr val="000000"/>
                          </a:solidFill>
                          <a:effectLst/>
                        </a:rPr>
                        <a:t>n </a:t>
                      </a:r>
                      <a:r>
                        <a:rPr lang="en-US" sz="1100" dirty="0">
                          <a:solidFill>
                            <a:srgbClr val="000000"/>
                          </a:solidFill>
                          <a:effectLst/>
                        </a:rPr>
                        <a:t>through social media sites by creating, sharing or exchanging information, ideas, and pictures/videos with prospective customers.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smtClean="0">
                          <a:solidFill>
                            <a:srgbClr val="000000"/>
                          </a:solidFill>
                          <a:effectLst/>
                        </a:rPr>
                        <a:t>Not Found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IN" sz="11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 Good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100" dirty="0">
                          <a:solidFill>
                            <a:srgbClr val="000000"/>
                          </a:solidFill>
                          <a:effectLst/>
                        </a:rPr>
                        <a:t>Check and monitor your social media presence.  Get in touch with our SMO team to get a detailed analysis about improving your social presence.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
        <p:nvSpPr>
          <p:cNvPr id="14" name="Rectangle 13"/>
          <p:cNvSpPr/>
          <p:nvPr/>
        </p:nvSpPr>
        <p:spPr>
          <a:xfrm>
            <a:off x="961134" y="5461993"/>
            <a:ext cx="9318038" cy="520463"/>
          </a:xfrm>
          <a:prstGeom prst="rect">
            <a:avLst/>
          </a:prstGeom>
        </p:spPr>
        <p:txBody>
          <a:bodyPr wrap="square">
            <a:spAutoFit/>
          </a:bodyPr>
          <a:lstStyle/>
          <a:p>
            <a:pPr>
              <a:lnSpc>
                <a:spcPct val="107000"/>
              </a:lnSpc>
              <a:spcAft>
                <a:spcPts val="800"/>
              </a:spcAft>
            </a:pPr>
            <a:r>
              <a:rPr lang="en-US" sz="1400" b="1"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Deliverable: </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Need to create business profile on social media channels like: Facebook, Twitter, LinkedIn, Pinterest,  Instagram, Tumblr, </a:t>
            </a:r>
            <a:r>
              <a:rPr lang="en-US" sz="1200" dirty="0" err="1" smtClean="0">
                <a:solidFill>
                  <a:srgbClr val="324454"/>
                </a:solidFill>
                <a:latin typeface="Calibri" panose="020F0502020204030204" pitchFamily="34" charset="0"/>
                <a:ea typeface="Arial" panose="020B0604020202020204" pitchFamily="34" charset="0"/>
                <a:cs typeface="Times New Roman" panose="02020603050405020304" pitchFamily="18" charset="0"/>
              </a:rPr>
              <a:t>Behance</a:t>
            </a:r>
            <a:r>
              <a:rPr lang="en-US" sz="1200" dirty="0" smtClean="0">
                <a:solidFill>
                  <a:srgbClr val="324454"/>
                </a:solidFill>
                <a:effectLst/>
                <a:latin typeface="Calibri" panose="020F0502020204030204" pitchFamily="34" charset="0"/>
                <a:ea typeface="Arial" panose="020B0604020202020204" pitchFamily="34" charset="0"/>
                <a:cs typeface="Times New Roman" panose="02020603050405020304" pitchFamily="18" charset="0"/>
              </a:rPr>
              <a:t>, Flicker  You Tube, etc. and update all the existing profiles on regular basis.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p:cNvPicPr/>
          <p:nvPr/>
        </p:nvPicPr>
        <p:blipFill>
          <a:blip r:embed="rId4" cstate="print">
            <a:extLst>
              <a:ext uri="{28A0092B-C50C-407E-A947-70E740481C1C}">
                <a14:useLocalDpi xmlns:a14="http://schemas.microsoft.com/office/drawing/2010/main" val="0"/>
              </a:ext>
            </a:extLst>
          </a:blip>
          <a:stretch>
            <a:fillRect/>
          </a:stretch>
        </p:blipFill>
        <p:spPr>
          <a:xfrm>
            <a:off x="9036310" y="6276198"/>
            <a:ext cx="1327263" cy="7697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4775" y="72992"/>
            <a:ext cx="1830664" cy="366133"/>
          </a:xfrm>
          <a:prstGeom prst="rect">
            <a:avLst/>
          </a:prstGeom>
        </p:spPr>
      </p:pic>
      <p:pic>
        <p:nvPicPr>
          <p:cNvPr id="2" name="Picture 1"/>
          <p:cNvPicPr>
            <a:picLocks noChangeAspect="1"/>
          </p:cNvPicPr>
          <p:nvPr/>
        </p:nvPicPr>
        <p:blipFill>
          <a:blip r:embed="rId6"/>
          <a:stretch>
            <a:fillRect/>
          </a:stretch>
        </p:blipFill>
        <p:spPr>
          <a:xfrm>
            <a:off x="2164183" y="1828279"/>
            <a:ext cx="6686550" cy="1333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7907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9">
      <a:dk1>
        <a:srgbClr val="CCFFF4"/>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9836</TotalTime>
  <Words>4128</Words>
  <Application>Microsoft Office PowerPoint</Application>
  <PresentationFormat>Custom</PresentationFormat>
  <Paragraphs>861</Paragraphs>
  <Slides>39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SimSun</vt:lpstr>
      <vt:lpstr>Arial</vt:lpstr>
      <vt:lpstr>Calibri</vt:lpstr>
      <vt:lpstr>Calibri Light</vt:lpstr>
      <vt:lpstr>Cambria</vt:lpstr>
      <vt:lpstr>Georgia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Jitender Shekhawat</cp:lastModifiedBy>
  <cp:revision>1681</cp:revision>
  <dcterms:created xsi:type="dcterms:W3CDTF">2021-05-24T11:24:41Z</dcterms:created>
  <dcterms:modified xsi:type="dcterms:W3CDTF">2023-11-30T07:13:02Z</dcterms:modified>
</cp:coreProperties>
</file>