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259" r:id="rId4"/>
    <p:sldId id="260" r:id="rId5"/>
    <p:sldId id="315" r:id="rId6"/>
    <p:sldId id="261" r:id="rId7"/>
    <p:sldId id="262" r:id="rId8"/>
    <p:sldId id="263" r:id="rId9"/>
    <p:sldId id="264" r:id="rId10"/>
    <p:sldId id="316" r:id="rId11"/>
    <p:sldId id="265" r:id="rId12"/>
    <p:sldId id="266" r:id="rId13"/>
    <p:sldId id="267" r:id="rId14"/>
    <p:sldId id="268" r:id="rId15"/>
    <p:sldId id="269" r:id="rId16"/>
    <p:sldId id="317" r:id="rId17"/>
    <p:sldId id="270" r:id="rId18"/>
    <p:sldId id="318" r:id="rId19"/>
    <p:sldId id="271" r:id="rId20"/>
    <p:sldId id="272" r:id="rId21"/>
    <p:sldId id="273" r:id="rId22"/>
    <p:sldId id="319" r:id="rId23"/>
    <p:sldId id="274" r:id="rId24"/>
    <p:sldId id="275" r:id="rId25"/>
    <p:sldId id="320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22" r:id="rId34"/>
    <p:sldId id="321" r:id="rId35"/>
    <p:sldId id="323" r:id="rId36"/>
    <p:sldId id="283" r:id="rId37"/>
    <p:sldId id="324" r:id="rId38"/>
    <p:sldId id="284" r:id="rId39"/>
    <p:sldId id="285" r:id="rId40"/>
    <p:sldId id="326" r:id="rId41"/>
    <p:sldId id="325" r:id="rId42"/>
    <p:sldId id="288" r:id="rId43"/>
    <p:sldId id="286" r:id="rId44"/>
    <p:sldId id="289" r:id="rId45"/>
    <p:sldId id="287" r:id="rId46"/>
    <p:sldId id="290" r:id="rId47"/>
    <p:sldId id="327" r:id="rId48"/>
    <p:sldId id="291" r:id="rId49"/>
    <p:sldId id="292" r:id="rId50"/>
    <p:sldId id="328" r:id="rId51"/>
    <p:sldId id="329" r:id="rId52"/>
    <p:sldId id="293" r:id="rId53"/>
    <p:sldId id="294" r:id="rId54"/>
    <p:sldId id="295" r:id="rId55"/>
    <p:sldId id="330" r:id="rId56"/>
    <p:sldId id="296" r:id="rId57"/>
    <p:sldId id="297" r:id="rId58"/>
    <p:sldId id="298" r:id="rId59"/>
    <p:sldId id="299" r:id="rId60"/>
    <p:sldId id="301" r:id="rId61"/>
    <p:sldId id="302" r:id="rId62"/>
    <p:sldId id="303" r:id="rId63"/>
    <p:sldId id="304" r:id="rId64"/>
    <p:sldId id="331" r:id="rId65"/>
    <p:sldId id="332" r:id="rId66"/>
    <p:sldId id="333" r:id="rId67"/>
    <p:sldId id="305" r:id="rId68"/>
    <p:sldId id="306" r:id="rId69"/>
    <p:sldId id="307" r:id="rId70"/>
    <p:sldId id="308" r:id="rId71"/>
    <p:sldId id="309" r:id="rId72"/>
    <p:sldId id="311" r:id="rId73"/>
    <p:sldId id="312" r:id="rId74"/>
    <p:sldId id="313" r:id="rId75"/>
    <p:sldId id="314" r:id="rId76"/>
    <p:sldId id="334" r:id="rId77"/>
    <p:sldId id="335" r:id="rId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49589" autoAdjust="0"/>
  </p:normalViewPr>
  <p:slideViewPr>
    <p:cSldViewPr>
      <p:cViewPr varScale="1">
        <p:scale>
          <a:sx n="101" d="100"/>
          <a:sy n="101" d="100"/>
        </p:scale>
        <p:origin x="5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11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EF5F-4AFC-4191-869C-A778C2E00BF2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06529-F760-4144-8B4B-1A0F868B7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30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2T08:07:27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11783 0,'0'0'0,"-53"0"16,0 0-16,-18 0 31,54 0-31,-1 0 16,0 0 0,18 17-16,0 1 15,-17 35 1,-1 0-1,18 0 1,0 17 0,18-17-1,-1-17 1,19-19 0,17 18-1,105-17 16,-34-18-15,-18 0 0,-53 0-1,-36 0 17,-17 18-17,0-1 1,18 72-1,-18 16 1,0-34 0,-35 0-1,-18-19 1,17-34-16,19 0 16,-71 17-1,-1-35 1,19 0 15,17 0-15,0-18-1,0-17 1,0-18 0,18 36-1,35-19 1,0 19-1,0-19 1,0 19 0,18-1-16</inkml:trace>
  <inkml:trace contextRef="#ctx0" brushRef="#br0" timeOffset="568.89">20214 11924 0,'0'0'0,"18"-18"15,52 1 1,1-1-1,17 18 1,0 0 0,1 0-1,-54-18 1,-53 18 46</inkml:trace>
  <inkml:trace contextRef="#ctx0" brushRef="#br0" timeOffset="1049.04">20267 11959 0,'0'18'16,"0"-1"-16,0 1 16,-18 0-1,18-1-15,0 54 16,0-1-1,0 36 17,0 18-17,0-1 1,0-17 0,0 0-1,0-71 1,0 0-1</inkml:trace>
  <inkml:trace contextRef="#ctx0" brushRef="#br0" timeOffset="1352.59">20355 12418 0,'18'-18'16,"0"18"-1,-1-17 1,1 17-16,35-18 16,0 18-1,-18-18 1,-17 18 15</inkml:trace>
  <inkml:trace contextRef="#ctx0" brushRef="#br0" timeOffset="1672.07">19879 12876 0</inkml:trace>
  <inkml:trace contextRef="#ctx0" brushRef="#br0" timeOffset="2271.98">19879 11324 0,'0'18'62,"0"-1"-46,0 1 0,0 17-16,0 54 15,0-54 1,0 53-1,0-70 1,0-1 0</inkml:trace>
  <inkml:trace contextRef="#ctx0" brushRef="#br0" timeOffset="8871.2">19544 13317 0,'0'18'31,"0"0"-31,0 17 16,0 18-1,0 0 1,0-36-1,0-52 110,18 17-109,-18 1-16,17-18 16,1 17-1,-1-17 1,-17 17-16,36 0 16,-19 18 46,1 0-46,0 0-16,-1 0 15,-17 18 1,0 0 0,0-1-1,0 1 1,-17-18 15,-1 18-15,0-18-1,1 0 1,-1 0 15,0 0-15,1 0 15,-1 0-15,18-18-1,-17 18 1,17-18 0,0 1 62</inkml:trace>
  <inkml:trace contextRef="#ctx0" brushRef="#br0" timeOffset="10463.41">20673 13264 0,'0'18'94,"0"0"-94,0 17 15,0-17 1,0 35 0,0-1-1,0-16 1,17-36 281,-17-18-282,18 0-15,17-34 16,1 34 0,-19-17-1,19 17 1,-1 18-1,-18 0 17,1 0-17,0 0 1,-1 0 0</inkml:trace>
  <inkml:trace contextRef="#ctx0" brushRef="#br0" timeOffset="11039.95">19879 13194 0</inkml:trace>
  <inkml:trace contextRef="#ctx0" brushRef="#br0" timeOffset="11272.17">19861 13476 0,'0'0'0,"0"18"46,0-1-30,0 1 0,0 0-1</inkml:trace>
  <inkml:trace contextRef="#ctx0" brushRef="#br0" timeOffset="11699.52">20038 13335 0,'0'53'32,"0"-35"-32,0-1 15,0 36 1,-18 0 15,18-35-15,0-36 46,18 0-46,-18-35-16,17 18 15</inkml:trace>
  <inkml:trace contextRef="#ctx0" brushRef="#br0" timeOffset="11896.5">20108 13353 0,'18'17'31,"-18"19"-31,0 16 16,-18 1 15,18-17-15</inkml:trace>
  <inkml:trace contextRef="#ctx0" brushRef="#br0" timeOffset="12899.71">20249 13335 0,'-17'0'32,"-1"0"-1,18 18-31,0 17 16,0-17-16,0 17 15,0-18 1,0 1-1,0-36 32,0 1-31,0-18 0,0-1-1,18-17 1,-18 71 31,0 17-32,0 1-15,-18 16 16,-17 90 0,35-37-1,0 1 1,0-53-1,0-18 1,0-17 0,-18 0 15,1-18-15,-1-36-1,18 19 1,0-54-1,0 1 1,18 17 0,-1 35-1,1 1 1,0 17 0,17 0 15,18-18-31,-18 0 15,-17 18 17,-18-17-1</inkml:trace>
  <inkml:trace contextRef="#ctx0" brushRef="#br0" timeOffset="16807.77">21149 13264 0,'-18'0'32,"1"0"-1,-1 0-15,0 18-16,1-18 15,-18 18 1,17-18-1,18 35 1,0-17 0,-18-1-1,18 1 1,0 17 0,0-17 15,18-18-16,0 0 1,-1 0 0,1 0-1,35-35 1,-36-1 0,19 1-1,-19 17 1,-17 1-16,0 52 94,0 0-79,0 1-15,36 34 16,-19-35-1,1-35 17,0 0-1,-18-17-15,17-54-1,1 1 1,-1 17-1,-17 70 48,0 1-63,0 0 16,0 17-16,0 35 15,0-34 1,18-19 31,-18-34-16,18-36-15,17-18-1,-35 54 1,18 17 15,-18 17-15,17 36-1,1 18 1,-18-54 0,18-52 62,-1 0-63,1 17-15,-18-17 16,17 17 0,1 18 62,0 0-78,-18 18 31,17-18-31,-17 18 16,18-18 46,-18-18-46,18-17-1,-1-1 1,1-34 0,0 35-1,-1 35 32,1 17-31,-18 1-1,17 17-15,19 18 16,-19 0 0,1-35-1,0-18 16,-1 0 1,1-36-17,0 1 1,-18 0 0,17-18-16,1 18 15,0-18 1,-18 70 31,17 19-32,-17-1-15,18 35 16,17 1 0,-17-53-1,-1-1 16,-17-34 1,18-1-17,0 0-15,-18-17 16,17 17 0,-17 1 15,18 34-16,0 1 1,-1 0 0,1-18-1,-1 0 1,1 0 15,0 0-15,-1-36-1,-17 19-15,0-1 16,18-17 0,-36 52 62,1 1-78,17 17 15,0-17-15,0 0 16,0-1 0,17 1-1,1-18 1,0 0 15,-1-18-15,1-17-1,0-18-15,17-53 32,0 53-17,-35 36 1,18 17 15,-1 0-15,1 88-1,0 53 1,-1-88 0,1-71 77,-18 1-93,18-1 16,-1-17 0,1 17-1,0 18 1,-1 0 0,1 0-1,35 0 1,-18 0-16,18-18 15,0-34 1,-36-19 0,1 18-1,-18 0 1,0 88 78,0 1-94,0 17 15,0 35 1,0-35 0,0-71 109,18 18-110,-18-18-15,17 1 16,19-1-1,-1 1 17,-17 17-17,-1 0 1,1 0 46,-1 0-46,-17 17-16,18 1 16</inkml:trace>
  <inkml:trace contextRef="#ctx0" brushRef="#br0" timeOffset="17655.52">22895 13247 0,'0'17'94,"0"1"-94,0 17 15,18-17 1,-18 17 0,18-35-1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2T08:07:55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5380 0,'35'0'16,"18"0"0,88 0-1,-17 0 1,-36 0 0,-35 0-1,0 0 1,-35 0-1,-1-18 1</inkml:trace>
  <inkml:trace contextRef="#ctx0" brushRef="#br0" timeOffset="1735.78">7708 6368 0,'18'0'15,"-1"0"1,1 0 0,0 0-16,-1 0 15,19 0 1,-19 0-1,36-18 1,35 0 0,-52 18-1,-1 0 1,-17 0 0,-1 0 15,1 0-16,0-17 142,-1 17-157,18-18 15,1 0 1,17-17 0,-18 35-1,-17-17 1,17 17-16,-18-18 15,1 18 1,0 0 281,-1 18-281,-17-1-1,0 1 16</inkml:trace>
  <inkml:trace contextRef="#ctx0" brushRef="#br0" timeOffset="4583.34">3704 8220 0,'0'0'0,"35"0"0,36 0 15,35 0 1,53 0 15,88 0-15,-36 17-1,-17-17 1,-106 18 0,-52-18-16</inkml:trace>
  <inkml:trace contextRef="#ctx0" brushRef="#br0" timeOffset="6335.05">5256 9172 0,'18'0'79,"35"0"-64,18 0-15,52 0 16,159 0-1,-123 0-15,247 0 16,-89 0 0,1 18-1,-54-18 1,-105 0 0,-36 0-1,1 0 1,-36 0 15,-17 0-15,-18 0-1,35 0 1,-18 0 0,36 0-1,-18 18-15,89-18 16,-18 0-1,35 0 1,-18 0 0,-35 0-1,-53 0 1,-52 0 0,-1 0-1,35 0 1,54 0 15,-1 0-15,18 0-1,-105 0 1,-19 0 0</inkml:trace>
  <inkml:trace contextRef="#ctx0" brushRef="#br0" timeOffset="8824.09">8114 10089 0,'35'0'63,"-17"0"-48,-1 0-15,1 0 16,0 0 0,17 0-1,53-17 1,71 17-1,35-18 1,-53 18 0,-70-17-16,17 17 15,176-36 1,-87 19 0,34-19-1,19 1 1,-36 17 15,-53 18-15,-53 0-1,-17 0 1,-18 0 0,0 0-1,-36-17 1,1 17-1,17 0 1,0-18 0,36 18-1,17 0 1,-17 0 0,-1 0-1,-17 0 1,-18 0 15,-17 0-15,35 0-1,0 0 1,-18 0 0,-17 0-1,-1 0 1,19 0 15,-19 0-15</inkml:trace>
  <inkml:trace contextRef="#ctx0" brushRef="#br0" timeOffset="10279.2">4621 11095 0,'18'0'63,"17"0"-63,18 0 16,141 0-1,71-18 1,123 1-1,71 17 1,52 0 0,53 0-1,-87 0 1,-89 0 0,-53 17-1,-70 19 1,-71-36 15,52 17-15,-69-17-1,35 0 1,17 18 0,-53-18-1,-35 0 1,-52 0-1,-1 0 1,-35 0 0,-18-18-1,-17 18 63,-1 0-62,1 0 0,-1-17-1</inkml:trace>
  <inkml:trace contextRef="#ctx0" brushRef="#br0" timeOffset="24558.64">18486 2593 0</inkml:trace>
  <inkml:trace contextRef="#ctx0" brushRef="#br0" timeOffset="32487.38">20179 1764 0,'0'18'78,"0"-1"-31,0 1-15,18-18 249,17 17-281,-18-17 15,1 0 1,0 36 0,-18-19-1,17-17 1,-17 18 15,0 0 0,0-1-15,0 1 0,0 17-1,-17-17 1,17-1 0,-18 1-1,0 17 16,18-17-15,-17 0 0,17-1 15,0 1-15,17-18 15,1 18-31,0-18 15,-1 0 1,-17 17 0,18-17-1,-18 18 63,0 0-78,0-1 32,-18-17-17,1 18-15,-1-1 16,-35 1 0,36 0-1,17-1 16,-18 1-15,18 0 0,0-1-1,0 19 1,18-19 0,52 36-1,1 0 1,-1 18 15,-52-71-15,-18 17-16,0 1 31,0-1-15,-18 1 15,1 0-16,-1-18 17,18 17-32,0 1 15,-18 0 1,1-18 0,17 35 15,0-17-31,-18-1 31,18 1-15,0 17-1,0-17 1,18-18 0,-1 17-1,1-17 1,0 36-1,-18-19 32,0 1-31,0 0 0,0-1-1,-18-17-15,0 36 31,1-1-15,-1-18 0,-17 1-1,35 0 1,0-1 0,0 19-1,17-36-15,1 0 31,-18 17 1,18-17-1,-18 18-31,0 0 16,0-1-1,0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D8B96-4640-496A-A94E-30606836D2C0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7CDE6-2971-42B0-8834-559D73AE9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7CDE6-2971-42B0-8834-559D73AE9E9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/>
              <a:t>제 </a:t>
            </a:r>
            <a:r>
              <a:rPr lang="en-US" altLang="ko-KR" dirty="0"/>
              <a:t>9 </a:t>
            </a:r>
            <a:r>
              <a:rPr lang="ko-KR" altLang="en-US" dirty="0"/>
              <a:t>장 트랜잭션</a:t>
            </a:r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/>
              <a:t>제 </a:t>
            </a:r>
            <a:r>
              <a:rPr lang="en-US" altLang="ko-KR" dirty="0"/>
              <a:t>9 </a:t>
            </a:r>
            <a:r>
              <a:rPr lang="ko-KR" altLang="en-US" dirty="0"/>
              <a:t>장 트랜잭션</a:t>
            </a:r>
          </a:p>
        </p:txBody>
      </p:sp>
      <p:sp>
        <p:nvSpPr>
          <p:cNvPr id="7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5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1" fontAlgn="base" latinLnBrk="1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latinLnBrk="1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latinLnBrk="1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latinLnBrk="1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971972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제 </a:t>
            </a:r>
            <a:r>
              <a:rPr lang="en-US" altLang="ko-KR" dirty="0">
                <a:latin typeface="+mn-ea"/>
                <a:ea typeface="+mn-ea"/>
              </a:rPr>
              <a:t>9 </a:t>
            </a:r>
            <a:r>
              <a:rPr lang="ko-KR" altLang="en-US" dirty="0">
                <a:latin typeface="+mn-ea"/>
                <a:ea typeface="+mn-ea"/>
              </a:rPr>
              <a:t>장 트랜잭션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645024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트랜잭션의 정의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1" hangingPunct="1">
              <a:buFontTx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 동시성 제어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1" hangingPunct="1">
              <a:buFontTx/>
              <a:buChar char="•"/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복구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1" hangingPunct="1">
              <a:buFontTx/>
              <a:buChar char="•"/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오라클에서의</a:t>
            </a:r>
            <a:r>
              <a:rPr lang="ko-KR" altLang="en-US" sz="1600" dirty="0">
                <a:latin typeface="+mn-ea"/>
                <a:ea typeface="+mn-ea"/>
              </a:rPr>
              <a:t> 트랜잭션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99E57-21D7-4B2B-AE3D-E4FCF163DD81}"/>
              </a:ext>
            </a:extLst>
          </p:cNvPr>
          <p:cNvSpPr txBox="1"/>
          <p:nvPr/>
        </p:nvSpPr>
        <p:spPr>
          <a:xfrm>
            <a:off x="5076056" y="1962572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solidFill>
                  <a:srgbClr val="FF0000"/>
                </a:solidFill>
              </a:rPr>
              <a:t>단위적</a:t>
            </a:r>
            <a:r>
              <a:rPr lang="ko-KR" altLang="en-US" sz="2400" dirty="0">
                <a:solidFill>
                  <a:srgbClr val="FF0000"/>
                </a:solidFill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292623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고립성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고립성을 해결하려면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lvl="1"/>
            <a:r>
              <a:rPr lang="ko-KR" altLang="en-US" sz="1800" dirty="0"/>
              <a:t>각 트랜잭션을 순차적으로 실행</a:t>
            </a:r>
          </a:p>
          <a:p>
            <a:pPr lvl="1"/>
            <a:r>
              <a:rPr lang="ko-KR" altLang="en-US" sz="1800" dirty="0"/>
              <a:t>다중 프로그래밍</a:t>
            </a:r>
            <a:r>
              <a:rPr lang="en-US" altLang="ko-KR" sz="1800" dirty="0"/>
              <a:t>(multiprogramming)</a:t>
            </a:r>
            <a:r>
              <a:rPr lang="ko-KR" altLang="en-US" sz="1800" dirty="0"/>
              <a:t> 환경에서 트랜잭션들을 순차적으로 실행하는 것은 성능 면에서 많은 문제가 발생</a:t>
            </a:r>
            <a:endParaRPr lang="en-US" altLang="ko-KR" sz="1800" dirty="0"/>
          </a:p>
          <a:p>
            <a:pPr lvl="1"/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트랜잭션을 동시에 실행하면서 상호간에 간섭이 일어나지 않도록 하는 기법이 필요함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고립성이 만족되는지 확인하려면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600" dirty="0"/>
              <a:t>동시에 실행하는 트랜잭션들의 실행 결과가 순차적으로 실행된 결과와 동일한지를 확인</a:t>
            </a:r>
          </a:p>
          <a:p>
            <a:pPr lvl="2"/>
            <a:endParaRPr lang="ko-KR" altLang="en-US" sz="1500" dirty="0"/>
          </a:p>
          <a:p>
            <a:pPr lvl="1"/>
            <a:endParaRPr lang="ko-KR" altLang="en-US" sz="1800" dirty="0"/>
          </a:p>
          <a:p>
            <a:pPr lvl="1"/>
            <a:endParaRPr lang="en-US" altLang="ko-KR" sz="17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지속성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트랜잭션 완료 후 그 결과가 영구적으로 보존되어야 함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/>
              <a:t>트랜잭션이 완료되면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700" dirty="0"/>
              <a:t>주기억장치가 아닌 디스크와 같은 보조기억장치에 저장</a:t>
            </a:r>
            <a:endParaRPr lang="en-US" altLang="ko-KR" sz="1700" dirty="0"/>
          </a:p>
          <a:p>
            <a:pPr lvl="1"/>
            <a:r>
              <a:rPr lang="ko-KR" altLang="en-US" sz="1700" dirty="0"/>
              <a:t>또는 시스템 장애가 회복되고 난 후에 어떠한 형태로든지 그 데이터를 복구할 수 있어야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2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트랜잭션의 상태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8446114"/>
              </p:ext>
            </p:extLst>
          </p:nvPr>
        </p:nvGraphicFramePr>
        <p:xfrm>
          <a:off x="467544" y="1412774"/>
          <a:ext cx="8229600" cy="439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상태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(active)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트랜잭션이 시작되고 연산들이 정상적으로 실행 중인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부분완료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(partially committed)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트랜잭션에 정의된 모든 연산의 실행이 끝난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(committed)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트랜잭션이 성공적으로 종료된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(failed)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트랜잭션이 완료되지 못하고 더 이상 실행되지 못하는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(aborted)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트랜잭션이 실패 한 후 실행되기 이전으로 복귀된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6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트랜잭션의 상태 전이도</a:t>
            </a:r>
          </a:p>
        </p:txBody>
      </p:sp>
      <p:sp>
        <p:nvSpPr>
          <p:cNvPr id="4" name="타원 3"/>
          <p:cNvSpPr/>
          <p:nvPr/>
        </p:nvSpPr>
        <p:spPr>
          <a:xfrm>
            <a:off x="755576" y="3284984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동작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43808" y="1700808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부분완료</a:t>
            </a:r>
          </a:p>
        </p:txBody>
      </p:sp>
      <p:sp>
        <p:nvSpPr>
          <p:cNvPr id="8" name="타원 7"/>
          <p:cNvSpPr/>
          <p:nvPr/>
        </p:nvSpPr>
        <p:spPr>
          <a:xfrm>
            <a:off x="5148064" y="1700808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9" name="타원 8"/>
          <p:cNvSpPr/>
          <p:nvPr/>
        </p:nvSpPr>
        <p:spPr>
          <a:xfrm>
            <a:off x="2843808" y="4869160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  <a:endParaRPr lang="en-US" altLang="ko-KR" dirty="0"/>
          </a:p>
        </p:txBody>
      </p:sp>
      <p:sp>
        <p:nvSpPr>
          <p:cNvPr id="10" name="타원 9"/>
          <p:cNvSpPr/>
          <p:nvPr/>
        </p:nvSpPr>
        <p:spPr>
          <a:xfrm>
            <a:off x="5148064" y="4869160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</a:t>
            </a:r>
            <a:endParaRPr lang="en-US" altLang="ko-KR" dirty="0"/>
          </a:p>
        </p:txBody>
      </p:sp>
      <p:sp>
        <p:nvSpPr>
          <p:cNvPr id="11" name="타원 10"/>
          <p:cNvSpPr/>
          <p:nvPr/>
        </p:nvSpPr>
        <p:spPr>
          <a:xfrm>
            <a:off x="7236296" y="3284984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12" name="직선 화살표 연결선 11"/>
          <p:cNvCxnSpPr>
            <a:stCxn id="7" idx="4"/>
            <a:endCxn id="9" idx="0"/>
          </p:cNvCxnSpPr>
          <p:nvPr/>
        </p:nvCxnSpPr>
        <p:spPr>
          <a:xfrm>
            <a:off x="3635896" y="2636912"/>
            <a:ext cx="0" cy="223224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8" idx="2"/>
          </p:cNvCxnSpPr>
          <p:nvPr/>
        </p:nvCxnSpPr>
        <p:spPr>
          <a:xfrm>
            <a:off x="4427984" y="2168860"/>
            <a:ext cx="720080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  <a:endCxn id="11" idx="0"/>
          </p:cNvCxnSpPr>
          <p:nvPr/>
        </p:nvCxnSpPr>
        <p:spPr>
          <a:xfrm>
            <a:off x="6732240" y="2168860"/>
            <a:ext cx="1296144" cy="1116124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6"/>
            <a:endCxn id="11" idx="4"/>
          </p:cNvCxnSpPr>
          <p:nvPr/>
        </p:nvCxnSpPr>
        <p:spPr>
          <a:xfrm flipV="1">
            <a:off x="6732240" y="4221088"/>
            <a:ext cx="1296144" cy="1116124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6"/>
            <a:endCxn id="10" idx="2"/>
          </p:cNvCxnSpPr>
          <p:nvPr/>
        </p:nvCxnSpPr>
        <p:spPr>
          <a:xfrm>
            <a:off x="4427984" y="5337212"/>
            <a:ext cx="720080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0"/>
            <a:endCxn id="7" idx="2"/>
          </p:cNvCxnSpPr>
          <p:nvPr/>
        </p:nvCxnSpPr>
        <p:spPr>
          <a:xfrm flipV="1">
            <a:off x="1547664" y="2168860"/>
            <a:ext cx="1296144" cy="111612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4"/>
            <a:endCxn id="9" idx="2"/>
          </p:cNvCxnSpPr>
          <p:nvPr/>
        </p:nvCxnSpPr>
        <p:spPr>
          <a:xfrm>
            <a:off x="1547664" y="4221088"/>
            <a:ext cx="1296144" cy="111612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4" idx="2"/>
          </p:cNvCxnSpPr>
          <p:nvPr/>
        </p:nvCxnSpPr>
        <p:spPr>
          <a:xfrm>
            <a:off x="323528" y="3753036"/>
            <a:ext cx="432048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386" y="3238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25878" y="4576824"/>
            <a:ext cx="924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복귀</a:t>
            </a:r>
            <a:endParaRPr lang="en-US" altLang="ko-KR" dirty="0"/>
          </a:p>
          <a:p>
            <a:pPr algn="ctr"/>
            <a:r>
              <a:rPr lang="en-US" altLang="ko-KR" dirty="0"/>
              <a:t>rollback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8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동시성 제어</a:t>
            </a:r>
            <a:r>
              <a:rPr lang="en-US" altLang="ko-KR" dirty="0">
                <a:latin typeface="+mn-ea"/>
                <a:ea typeface="+mn-ea"/>
              </a:rPr>
              <a:t>(concurrency control)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사용자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수에 따른 </a:t>
            </a:r>
            <a:r>
              <a:rPr lang="en-US" altLang="ko-KR" sz="2000" dirty="0">
                <a:latin typeface="+mn-ea"/>
              </a:rPr>
              <a:t>DBMS</a:t>
            </a:r>
            <a:r>
              <a:rPr lang="ko-KR" altLang="en-US" sz="2000" dirty="0">
                <a:latin typeface="+mn-ea"/>
              </a:rPr>
              <a:t>의 구분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단일사용자 </a:t>
            </a:r>
            <a:r>
              <a:rPr lang="en-US" altLang="ko-KR" sz="1800" dirty="0">
                <a:latin typeface="+mn-ea"/>
              </a:rPr>
              <a:t>DBMS	</a:t>
            </a:r>
          </a:p>
          <a:p>
            <a:pPr lvl="1"/>
            <a:r>
              <a:rPr lang="ko-KR" altLang="en-US" sz="1800" dirty="0">
                <a:latin typeface="+mn-ea"/>
              </a:rPr>
              <a:t>다중사용자 </a:t>
            </a:r>
            <a:r>
              <a:rPr lang="en-US" altLang="ko-KR" sz="1800" dirty="0">
                <a:latin typeface="+mn-ea"/>
              </a:rPr>
              <a:t>DBMS</a:t>
            </a:r>
          </a:p>
          <a:p>
            <a:pPr lvl="2"/>
            <a:r>
              <a:rPr lang="ko-KR" altLang="en-US" sz="1600" dirty="0">
                <a:latin typeface="+mn-ea"/>
              </a:rPr>
              <a:t>은행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항공기 예약 등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동시성 제어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다중 사용자 </a:t>
            </a:r>
            <a:r>
              <a:rPr lang="en-US" altLang="ko-KR" sz="1800" dirty="0">
                <a:latin typeface="+mn-ea"/>
              </a:rPr>
              <a:t>DBMS</a:t>
            </a:r>
            <a:r>
              <a:rPr lang="ko-KR" altLang="en-US" sz="1800" dirty="0">
                <a:latin typeface="+mn-ea"/>
              </a:rPr>
              <a:t>에서 필요한 기법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하나의 트랜잭션이 완료되지 않은 상태에서 다른 트랜잭션 실행 가능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 간의 간섭이 발생하여 일관성이 깨지지 않도록 제어하는 기법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트랜잭션에서의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dirty="0">
                <a:latin typeface="+mn-ea"/>
              </a:rPr>
              <a:t>read(x)</a:t>
            </a:r>
          </a:p>
          <a:p>
            <a:pPr lvl="1"/>
            <a:r>
              <a:rPr lang="ko-KR" altLang="en-US" sz="2000" dirty="0">
                <a:latin typeface="+mn-ea"/>
              </a:rPr>
              <a:t>이름이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인 데이터베이스 항목을 트랜잭션의 지역변수 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로 읽어 들인다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1"/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SQL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>
                <a:latin typeface="+mn-ea"/>
              </a:rPr>
              <a:t>select </a:t>
            </a:r>
            <a:r>
              <a:rPr lang="ko-KR" altLang="en-US" sz="2000" dirty="0">
                <a:latin typeface="+mn-ea"/>
              </a:rPr>
              <a:t>연산</a:t>
            </a:r>
            <a:endParaRPr lang="en-US" altLang="ko-KR" sz="20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write(x)</a:t>
            </a:r>
          </a:p>
          <a:p>
            <a:pPr lvl="1"/>
            <a:r>
              <a:rPr lang="ko-KR" altLang="en-US" sz="2000" dirty="0">
                <a:latin typeface="+mn-ea"/>
              </a:rPr>
              <a:t>지역변수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에 저장된 값을 데이터베이스 항목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에 저장한다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SQL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>
                <a:latin typeface="+mn-ea"/>
              </a:rPr>
              <a:t>update  </a:t>
            </a:r>
            <a:r>
              <a:rPr lang="ko-KR" altLang="en-US" sz="2000" dirty="0">
                <a:latin typeface="+mn-ea"/>
              </a:rPr>
              <a:t>연산</a:t>
            </a:r>
            <a:endParaRPr lang="en-US" altLang="ko-KR" sz="2000" dirty="0">
              <a:latin typeface="+mn-ea"/>
            </a:endParaRPr>
          </a:p>
          <a:p>
            <a:pPr lvl="1">
              <a:buNone/>
            </a:pPr>
            <a:endParaRPr lang="en-US" altLang="ko-KR" sz="2000" dirty="0">
              <a:latin typeface="+mn-ea"/>
            </a:endParaRPr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는 테이블</a:t>
            </a:r>
            <a:r>
              <a:rPr lang="en-US" altLang="ko-KR" sz="2000" dirty="0"/>
              <a:t>, </a:t>
            </a:r>
            <a:r>
              <a:rPr lang="ko-KR" altLang="en-US" sz="2000" dirty="0"/>
              <a:t>레코드</a:t>
            </a:r>
            <a:r>
              <a:rPr lang="en-US" altLang="ko-KR" sz="2000" dirty="0"/>
              <a:t>, </a:t>
            </a:r>
            <a:r>
              <a:rPr lang="ko-KR" altLang="en-US" sz="2000" dirty="0"/>
              <a:t>필드 등 데이터베이스를 구성하는 임의의 구성 요소가 될 수 있음</a:t>
            </a:r>
            <a:endParaRPr lang="en-US" altLang="ko-KR" sz="2000" dirty="0"/>
          </a:p>
          <a:p>
            <a:r>
              <a:rPr lang="ko-KR" altLang="en-US" sz="2000" dirty="0"/>
              <a:t>단</a:t>
            </a:r>
            <a:r>
              <a:rPr lang="en-US" altLang="ko-KR" sz="2000" dirty="0"/>
              <a:t>, write(x) </a:t>
            </a:r>
            <a:r>
              <a:rPr lang="ko-KR" altLang="en-US" sz="2000" dirty="0"/>
              <a:t>연산을 수행했을 때 그 결과가 디스크에 즉시 저장될 수도 있고 그렇지 않을 수도 있음</a:t>
            </a:r>
            <a:endParaRPr lang="en-US" altLang="ko-KR" sz="2000" dirty="0"/>
          </a:p>
          <a:p>
            <a:pPr lvl="1"/>
            <a:r>
              <a:rPr lang="ko-KR" altLang="en-US" sz="1700" dirty="0"/>
              <a:t>대부분 주기억장치에 </a:t>
            </a:r>
            <a:r>
              <a:rPr lang="en-US" altLang="ko-KR" sz="1700" dirty="0"/>
              <a:t>buffer</a:t>
            </a:r>
            <a:r>
              <a:rPr lang="ko-KR" altLang="en-US" sz="1700" dirty="0"/>
              <a:t>를 유지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트랜잭션에서의 연산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05064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</a:t>
            </a:r>
            <a:r>
              <a:rPr lang="ko-KR" altLang="en-US" dirty="0"/>
              <a:t>계좌에서 </a:t>
            </a:r>
            <a:r>
              <a:rPr lang="en-US" altLang="ko-KR" dirty="0"/>
              <a:t>y </a:t>
            </a:r>
            <a:r>
              <a:rPr lang="ko-KR" altLang="en-US" dirty="0"/>
              <a:t>계좌로 </a:t>
            </a:r>
            <a:r>
              <a:rPr lang="en-US" altLang="ko-KR" dirty="0"/>
              <a:t>300</a:t>
            </a:r>
            <a:r>
              <a:rPr lang="ko-KR" altLang="en-US" dirty="0"/>
              <a:t>원 이체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364502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</a:t>
            </a:r>
            <a:r>
              <a:rPr lang="ko-KR" altLang="en-US" dirty="0"/>
              <a:t>계좌에서 </a:t>
            </a:r>
            <a:r>
              <a:rPr lang="en-US" altLang="ko-KR" dirty="0"/>
              <a:t>300</a:t>
            </a:r>
            <a:r>
              <a:rPr lang="ko-KR" altLang="en-US" dirty="0"/>
              <a:t>원 출금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01317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로 이 연산들을 표현하려면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16954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268760"/>
            <a:ext cx="1714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동시성 제어가 필요한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5400600" cy="4937760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트랜잭션 명령들 간의 끼어들기가 가능함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스케줄</a:t>
            </a:r>
            <a:r>
              <a:rPr lang="en-US" altLang="ko-KR" sz="2000" dirty="0">
                <a:latin typeface="+mn-ea"/>
              </a:rPr>
              <a:t>(schedule)</a:t>
            </a:r>
          </a:p>
          <a:p>
            <a:pPr lvl="1"/>
            <a:r>
              <a:rPr lang="ko-KR" altLang="en-US" sz="1800" dirty="0"/>
              <a:t>끼어들기 방식에 의해 실행되는 순서</a:t>
            </a:r>
          </a:p>
          <a:p>
            <a:pPr lvl="1"/>
            <a:r>
              <a:rPr lang="ko-KR" altLang="en-US" sz="1800" dirty="0"/>
              <a:t>스케줄은 전적으로 운영체제의 권한</a:t>
            </a:r>
            <a:endParaRPr lang="en-US" altLang="ko-KR" sz="1800" dirty="0"/>
          </a:p>
          <a:p>
            <a:pPr lvl="1"/>
            <a:r>
              <a:rPr lang="ko-KR" altLang="en-US" sz="1800" dirty="0"/>
              <a:t>사용자는 어떠한 스케줄로 트랜잭션들이 실행되는지 미리 예측하기가 거의 불가능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100" dirty="0"/>
              <a:t>끼어들기 방식은 서로간의 간섭에 의해서 잘못된 데이터를 생성할 수 있음</a:t>
            </a:r>
          </a:p>
          <a:p>
            <a:pPr lvl="1"/>
            <a:endParaRPr lang="ko-KR" altLang="en-US" sz="1800" dirty="0"/>
          </a:p>
          <a:p>
            <a:pPr lvl="1"/>
            <a:endParaRPr lang="en-US" altLang="ko-KR" sz="17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끼어들기 방식에 의한 트랜잭션의 실행 예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772816"/>
            <a:ext cx="3147105" cy="306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7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끼어들기로 인한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+mn-ea"/>
              </a:rPr>
              <a:t>갱신 분실</a:t>
            </a:r>
            <a:endParaRPr lang="en-US" altLang="ko-KR" sz="2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+mn-ea"/>
              </a:rPr>
              <a:t>연쇄 복귀</a:t>
            </a:r>
            <a:endParaRPr lang="en-US" altLang="ko-KR" sz="2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+mn-ea"/>
              </a:rPr>
              <a:t>불일치 분석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갱신 분실</a:t>
            </a:r>
            <a:r>
              <a:rPr lang="en-US" altLang="ko-KR" dirty="0">
                <a:latin typeface="+mn-ea"/>
                <a:ea typeface="+mn-ea"/>
              </a:rPr>
              <a:t>(lost update)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55776" y="191683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191683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2348880"/>
            <a:ext cx="180020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+ 50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2348880"/>
            <a:ext cx="180020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* 2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T1</a:t>
            </a:r>
            <a:r>
              <a:rPr lang="ko-KR" altLang="en-US" sz="2000" dirty="0">
                <a:latin typeface="+mn-ea"/>
              </a:rPr>
              <a:t>에 의해 수행된 갱신</a:t>
            </a:r>
            <a:r>
              <a:rPr lang="en-US" altLang="ko-KR" sz="2000" dirty="0">
                <a:latin typeface="+mn-ea"/>
              </a:rPr>
              <a:t>(update)</a:t>
            </a:r>
            <a:r>
              <a:rPr lang="ko-KR" altLang="en-US" sz="2000" dirty="0">
                <a:latin typeface="+mn-ea"/>
              </a:rPr>
              <a:t>이 </a:t>
            </a:r>
            <a:r>
              <a:rPr lang="en-US" altLang="ko-KR" sz="2000" dirty="0">
                <a:latin typeface="+mn-ea"/>
              </a:rPr>
              <a:t>T2</a:t>
            </a:r>
            <a:r>
              <a:rPr lang="ko-KR" altLang="en-US" sz="2000" dirty="0">
                <a:latin typeface="+mn-ea"/>
              </a:rPr>
              <a:t>에 의해 사라짐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752" y="530120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의 초기값이 </a:t>
            </a:r>
            <a:r>
              <a:rPr lang="en-US" altLang="ko-KR" dirty="0"/>
              <a:t>100</a:t>
            </a:r>
            <a:r>
              <a:rPr lang="ko-KR" altLang="en-US" dirty="0"/>
              <a:t>일 경우 최종 </a:t>
            </a:r>
            <a:r>
              <a:rPr lang="en-US" altLang="ko-KR" dirty="0"/>
              <a:t>x</a:t>
            </a:r>
            <a:r>
              <a:rPr lang="ko-KR" altLang="en-US" dirty="0"/>
              <a:t>의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3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트랜잭션</a:t>
            </a:r>
            <a:r>
              <a:rPr lang="en-US" altLang="ko-KR" dirty="0">
                <a:latin typeface="+mn-ea"/>
                <a:ea typeface="+mn-ea"/>
              </a:rPr>
              <a:t>(transaction)</a:t>
            </a:r>
            <a:r>
              <a:rPr lang="ko-KR" altLang="en-US" dirty="0">
                <a:latin typeface="+mn-ea"/>
                <a:ea typeface="+mn-ea"/>
              </a:rPr>
              <a:t>이란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일반 응용 프로그램의 구성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명령어들의 집합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/>
              <a:t>함수나 클래스 단위로 구성</a:t>
            </a:r>
            <a:r>
              <a:rPr lang="en-US" altLang="ko-KR" sz="1800" dirty="0"/>
              <a:t>)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데이터베이스 응용 프로그램의 구성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업무처리에 관련된 세부 프로그램 단위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세부 프로그램들은 데이터베이스에 대한 연산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검색</a:t>
            </a:r>
            <a:r>
              <a:rPr lang="en-US" altLang="ko-KR" sz="1800" dirty="0">
                <a:latin typeface="+mn-ea"/>
              </a:rPr>
              <a:t>/</a:t>
            </a:r>
            <a:r>
              <a:rPr lang="ko-KR" altLang="en-US" sz="1800" dirty="0">
                <a:latin typeface="+mn-ea"/>
              </a:rPr>
              <a:t>삽입</a:t>
            </a:r>
            <a:r>
              <a:rPr lang="en-US" altLang="ko-KR" sz="1800" dirty="0">
                <a:latin typeface="+mn-ea"/>
              </a:rPr>
              <a:t>/</a:t>
            </a:r>
            <a:r>
              <a:rPr lang="ko-KR" altLang="en-US" sz="1800" dirty="0">
                <a:latin typeface="+mn-ea"/>
              </a:rPr>
              <a:t>삭제</a:t>
            </a:r>
            <a:r>
              <a:rPr lang="en-US" altLang="ko-KR" sz="1800" dirty="0">
                <a:latin typeface="+mn-ea"/>
              </a:rPr>
              <a:t>/</a:t>
            </a:r>
            <a:r>
              <a:rPr lang="ko-KR" altLang="en-US" sz="1800" dirty="0">
                <a:latin typeface="+mn-ea"/>
              </a:rPr>
              <a:t>수정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으로 구성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예를 들어 은행에서 </a:t>
            </a:r>
            <a:r>
              <a:rPr lang="ko-KR" altLang="en-US" sz="1800" dirty="0"/>
              <a:t>계좌이체</a:t>
            </a:r>
            <a:r>
              <a:rPr lang="en-US" altLang="ko-KR" sz="1800" dirty="0"/>
              <a:t>, </a:t>
            </a:r>
            <a:r>
              <a:rPr lang="ko-KR" altLang="en-US" sz="1800" dirty="0"/>
              <a:t>대출</a:t>
            </a:r>
            <a:r>
              <a:rPr lang="en-US" altLang="ko-KR" sz="1800" dirty="0"/>
              <a:t>, </a:t>
            </a:r>
            <a:r>
              <a:rPr lang="ko-KR" altLang="en-US" sz="1800" dirty="0"/>
              <a:t>예금</a:t>
            </a:r>
            <a:r>
              <a:rPr lang="en-US" altLang="ko-KR" sz="1800" dirty="0"/>
              <a:t>, </a:t>
            </a:r>
            <a:r>
              <a:rPr lang="ko-KR" altLang="en-US" sz="1800" dirty="0"/>
              <a:t>출금 등의 업무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트랜잭션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논리적인 작업 단위를 구성하는 연산들의 집합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실행 중 멈추거나 중단되지 않는 최소 작업 단위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/>
              <a:t>데이터베이스 응용 프로그램은 트랜잭션의 집합</a:t>
            </a:r>
          </a:p>
          <a:p>
            <a:pPr lvl="1"/>
            <a:endParaRPr lang="en-US" altLang="ko-KR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36C96-D131-4768-9919-C38DF1226A6C}"/>
              </a:ext>
            </a:extLst>
          </p:cNvPr>
          <p:cNvSpPr txBox="1"/>
          <p:nvPr/>
        </p:nvSpPr>
        <p:spPr>
          <a:xfrm>
            <a:off x="6372200" y="368808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@Transactional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1C39100-9A1D-411C-8087-5A6C92290DB6}"/>
                  </a:ext>
                </a:extLst>
              </p14:cNvPr>
              <p14:cNvContentPartPr/>
              <p14:nvPr/>
            </p14:nvContentPartPr>
            <p14:xfrm>
              <a:off x="6877080" y="4076640"/>
              <a:ext cx="1403640" cy="9403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1C39100-9A1D-411C-8087-5A6C92290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7720" y="4067280"/>
                <a:ext cx="1422360" cy="9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92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연쇄 복귀</a:t>
            </a:r>
            <a:r>
              <a:rPr lang="en-US" altLang="ko-KR" dirty="0">
                <a:latin typeface="+mn-ea"/>
                <a:ea typeface="+mn-ea"/>
              </a:rPr>
              <a:t>(cascading rollback)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T3</a:t>
            </a:r>
            <a:r>
              <a:rPr lang="ko-KR" altLang="en-US" sz="2000" dirty="0">
                <a:latin typeface="+mn-ea"/>
              </a:rPr>
              <a:t>가 복귀</a:t>
            </a:r>
            <a:r>
              <a:rPr lang="en-US" altLang="ko-KR" sz="2000" dirty="0">
                <a:latin typeface="+mn-ea"/>
              </a:rPr>
              <a:t>(rollback)</a:t>
            </a:r>
            <a:r>
              <a:rPr lang="ko-KR" altLang="en-US" sz="2000" dirty="0">
                <a:latin typeface="+mn-ea"/>
              </a:rPr>
              <a:t>하면 아무 문제 없는 </a:t>
            </a:r>
            <a:r>
              <a:rPr lang="en-US" altLang="ko-KR" sz="2000" dirty="0">
                <a:latin typeface="+mn-ea"/>
              </a:rPr>
              <a:t>T4</a:t>
            </a:r>
            <a:r>
              <a:rPr lang="ko-KR" altLang="en-US" sz="2000" dirty="0">
                <a:latin typeface="+mn-ea"/>
              </a:rPr>
              <a:t>도 복귀해야 함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T4</a:t>
            </a:r>
            <a:r>
              <a:rPr lang="ko-KR" altLang="en-US" sz="2000" dirty="0">
                <a:latin typeface="+mn-ea"/>
              </a:rPr>
              <a:t>가 이미 완료된 이후라면 복귀 불가능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지속성 위배</a:t>
            </a:r>
            <a:r>
              <a:rPr lang="en-US" altLang="ko-KR" sz="2000" dirty="0">
                <a:latin typeface="+mn-ea"/>
              </a:rPr>
              <a:t>)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연쇄복귀가 발생한 이유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/>
              <a:t>완료되지 않는 트랜잭션의 쓰기 연산에 의해 갱신된 데이터를 다른 트랜잭션이 읽었기 때문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83768" y="22048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3968" y="22048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2636912"/>
            <a:ext cx="180020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+ 100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rollback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2636912"/>
            <a:ext cx="180020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09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불일치 분석</a:t>
            </a:r>
            <a:r>
              <a:rPr lang="en-US" altLang="ko-KR" dirty="0">
                <a:latin typeface="+mn-ea"/>
                <a:ea typeface="+mn-ea"/>
              </a:rPr>
              <a:t>(inconsistent analysis)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58816" cy="4937760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x, y</a:t>
            </a:r>
            <a:r>
              <a:rPr lang="ko-KR" altLang="en-US" sz="2000" dirty="0">
                <a:latin typeface="+mn-ea"/>
              </a:rPr>
              <a:t>의 초기값 </a:t>
            </a:r>
            <a:r>
              <a:rPr lang="en-US" altLang="ko-KR" sz="2000" dirty="0">
                <a:latin typeface="+mn-ea"/>
              </a:rPr>
              <a:t>50</a:t>
            </a:r>
          </a:p>
          <a:p>
            <a:r>
              <a:rPr lang="en-US" altLang="ko-KR" sz="2000" dirty="0">
                <a:latin typeface="+mn-ea"/>
              </a:rPr>
              <a:t>T5</a:t>
            </a:r>
            <a:r>
              <a:rPr lang="ko-KR" altLang="en-US" sz="2000" dirty="0">
                <a:latin typeface="+mn-ea"/>
              </a:rPr>
              <a:t>가 완료된 후 </a:t>
            </a:r>
            <a:r>
              <a:rPr lang="en-US" altLang="ko-KR" sz="2000" dirty="0">
                <a:latin typeface="+mn-ea"/>
              </a:rPr>
              <a:t>T6</a:t>
            </a:r>
            <a:r>
              <a:rPr lang="ko-KR" altLang="en-US" sz="2000" dirty="0">
                <a:latin typeface="+mn-ea"/>
              </a:rPr>
              <a:t>가 실행될 경우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x, y</a:t>
            </a:r>
            <a:r>
              <a:rPr lang="ko-KR" altLang="en-US" sz="1700" dirty="0">
                <a:latin typeface="+mn-ea"/>
              </a:rPr>
              <a:t>는 각각 </a:t>
            </a:r>
            <a:r>
              <a:rPr lang="en-US" altLang="ko-KR" sz="1700" dirty="0">
                <a:latin typeface="+mn-ea"/>
              </a:rPr>
              <a:t>200</a:t>
            </a:r>
          </a:p>
          <a:p>
            <a:r>
              <a:rPr lang="en-US" altLang="ko-KR" sz="2000" dirty="0">
                <a:latin typeface="+mn-ea"/>
              </a:rPr>
              <a:t>T6</a:t>
            </a:r>
            <a:r>
              <a:rPr lang="ko-KR" altLang="en-US" sz="2000" dirty="0">
                <a:latin typeface="+mn-ea"/>
              </a:rPr>
              <a:t>가 완료된 후 </a:t>
            </a:r>
            <a:r>
              <a:rPr lang="en-US" altLang="ko-KR" sz="2000" dirty="0">
                <a:latin typeface="+mn-ea"/>
              </a:rPr>
              <a:t>T5</a:t>
            </a:r>
            <a:r>
              <a:rPr lang="ko-KR" altLang="en-US" sz="2000" dirty="0">
                <a:latin typeface="+mn-ea"/>
              </a:rPr>
              <a:t>가 실행될 경우 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700" dirty="0">
                <a:latin typeface="+mn-ea"/>
              </a:rPr>
              <a:t>x, y</a:t>
            </a:r>
            <a:r>
              <a:rPr lang="ko-KR" altLang="en-US" sz="1700" dirty="0">
                <a:latin typeface="+mn-ea"/>
              </a:rPr>
              <a:t>는 각각 </a:t>
            </a:r>
            <a:r>
              <a:rPr lang="en-US" altLang="ko-KR" sz="1700" dirty="0">
                <a:latin typeface="+mn-ea"/>
              </a:rPr>
              <a:t>150</a:t>
            </a:r>
          </a:p>
          <a:p>
            <a:r>
              <a:rPr lang="ko-KR" altLang="en-US" sz="2000" dirty="0">
                <a:latin typeface="+mn-ea"/>
              </a:rPr>
              <a:t>끼어들기 경우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x : 200</a:t>
            </a:r>
          </a:p>
          <a:p>
            <a:pPr lvl="1"/>
            <a:r>
              <a:rPr lang="en-US" altLang="ko-KR" sz="1800" dirty="0">
                <a:latin typeface="+mn-ea"/>
              </a:rPr>
              <a:t>y : 150</a:t>
            </a:r>
          </a:p>
          <a:p>
            <a:pPr lvl="1"/>
            <a:r>
              <a:rPr lang="ko-KR" altLang="en-US" sz="1800" dirty="0">
                <a:latin typeface="+mn-ea"/>
              </a:rPr>
              <a:t>일관성이 위배됨</a:t>
            </a:r>
            <a:endParaRPr lang="en-US" altLang="ko-KR" sz="1800" dirty="0">
              <a:latin typeface="+mn-ea"/>
            </a:endParaRPr>
          </a:p>
          <a:p>
            <a:pPr lvl="1">
              <a:buNone/>
            </a:pPr>
            <a:endParaRPr lang="en-US" altLang="ko-KR" sz="1800" dirty="0">
              <a:latin typeface="+mn-ea"/>
            </a:endParaRPr>
          </a:p>
          <a:p>
            <a:r>
              <a:rPr lang="ko-KR" altLang="en-US" sz="2000" dirty="0"/>
              <a:t>불일치 분석이란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끼어들기로 의해 트랜잭션의 일관성이 유지되지 못하는 상황</a:t>
            </a:r>
          </a:p>
          <a:p>
            <a:endParaRPr lang="en-US" altLang="ko-KR" sz="21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60032" y="17728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60232" y="17728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T6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204864"/>
            <a:ext cx="1800200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y = y + 50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0232" y="2204864"/>
            <a:ext cx="1800200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y = y * 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1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끼어들기로 인한 문제점 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트랜잭션들을 순차적으로 실행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가장 단순한 방법</a:t>
            </a:r>
            <a:r>
              <a:rPr lang="en-US" altLang="ko-KR" sz="2000" dirty="0">
                <a:latin typeface="+mn-ea"/>
              </a:rPr>
              <a:t>)</a:t>
            </a:r>
            <a:endParaRPr lang="en-US" altLang="ko-KR" sz="17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끼어들기를 허용하지 않음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트랜잭션 </a:t>
            </a:r>
            <a:r>
              <a:rPr lang="en-US" altLang="ko-KR" sz="1600" dirty="0">
                <a:latin typeface="+mn-ea"/>
              </a:rPr>
              <a:t>T</a:t>
            </a:r>
            <a:r>
              <a:rPr lang="en-US" altLang="ko-KR" sz="1600" baseline="-25000" dirty="0">
                <a:latin typeface="+mn-ea"/>
              </a:rPr>
              <a:t>i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 err="1">
                <a:latin typeface="+mn-ea"/>
              </a:rPr>
              <a:t>T</a:t>
            </a:r>
            <a:r>
              <a:rPr lang="en-US" altLang="ko-KR" sz="1600" baseline="-25000" dirty="0" err="1">
                <a:latin typeface="+mn-ea"/>
              </a:rPr>
              <a:t>j</a:t>
            </a:r>
            <a:r>
              <a:rPr lang="ko-KR" altLang="en-US" sz="1600" dirty="0">
                <a:latin typeface="+mn-ea"/>
              </a:rPr>
              <a:t>가 있을 경우</a:t>
            </a:r>
            <a:r>
              <a:rPr lang="en-US" altLang="ko-KR" sz="1600" dirty="0">
                <a:latin typeface="+mn-ea"/>
              </a:rPr>
              <a:t>, T</a:t>
            </a:r>
            <a:r>
              <a:rPr lang="en-US" altLang="ko-KR" sz="1600" baseline="-25000" dirty="0">
                <a:latin typeface="+mn-ea"/>
              </a:rPr>
              <a:t>i</a:t>
            </a:r>
            <a:r>
              <a:rPr lang="ko-KR" altLang="en-US" sz="1600" dirty="0">
                <a:latin typeface="+mn-ea"/>
              </a:rPr>
              <a:t>가 모두 수행된 후에 </a:t>
            </a:r>
            <a:r>
              <a:rPr lang="en-US" altLang="ko-KR" sz="1600" dirty="0" err="1">
                <a:latin typeface="+mn-ea"/>
              </a:rPr>
              <a:t>T</a:t>
            </a:r>
            <a:r>
              <a:rPr lang="en-US" altLang="ko-KR" sz="1600" baseline="-25000" dirty="0" err="1">
                <a:latin typeface="+mn-ea"/>
              </a:rPr>
              <a:t>j</a:t>
            </a:r>
            <a:r>
              <a:rPr lang="ko-KR" altLang="en-US" sz="1600" dirty="0">
                <a:latin typeface="+mn-ea"/>
              </a:rPr>
              <a:t>를 수행하던지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반대로 </a:t>
            </a:r>
            <a:r>
              <a:rPr lang="en-US" altLang="ko-KR" sz="1600" dirty="0" err="1">
                <a:latin typeface="+mn-ea"/>
              </a:rPr>
              <a:t>T</a:t>
            </a:r>
            <a:r>
              <a:rPr lang="en-US" altLang="ko-KR" sz="1600" baseline="-25000" dirty="0" err="1">
                <a:latin typeface="+mn-ea"/>
              </a:rPr>
              <a:t>j</a:t>
            </a:r>
            <a:r>
              <a:rPr lang="ko-KR" altLang="en-US" sz="1600" dirty="0">
                <a:latin typeface="+mn-ea"/>
              </a:rPr>
              <a:t>가 완전히 수행된 다음에 </a:t>
            </a:r>
            <a:r>
              <a:rPr lang="en-US" altLang="ko-KR" sz="1600" dirty="0">
                <a:latin typeface="+mn-ea"/>
              </a:rPr>
              <a:t>T</a:t>
            </a:r>
            <a:r>
              <a:rPr lang="en-US" altLang="ko-KR" sz="1600" baseline="-25000" dirty="0">
                <a:latin typeface="+mn-ea"/>
              </a:rPr>
              <a:t>i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수행</a:t>
            </a: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끼어들기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병행수행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를 최대한 허용하면서 직렬 스케줄과 동일한 결과를 갖도록 실행 순서를 제어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700" dirty="0">
                <a:latin typeface="+mn-ea"/>
              </a:rPr>
              <a:t>직렬 가능한 스케줄</a:t>
            </a:r>
            <a:endParaRPr lang="en-US" altLang="ko-KR" sz="1700" dirty="0">
              <a:latin typeface="+mn-ea"/>
            </a:endParaRPr>
          </a:p>
          <a:p>
            <a:pPr lvl="1"/>
            <a:r>
              <a:rPr lang="ko-KR" altLang="en-US" sz="1700" dirty="0">
                <a:latin typeface="+mn-ea"/>
              </a:rPr>
              <a:t>동시성 제어의 목표</a:t>
            </a:r>
            <a:endParaRPr lang="en-US" altLang="ko-KR" sz="17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직렬 스케줄</a:t>
            </a:r>
            <a:r>
              <a:rPr lang="en-US" altLang="ko-KR" dirty="0">
                <a:latin typeface="+mn-ea"/>
                <a:ea typeface="+mn-ea"/>
              </a:rPr>
              <a:t>(serial schedule)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2792" cy="4937760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각 트랜잭션의 연산들이 끼어들기 방식으로 실행되지 않고 순차적으로 실행되는 스케줄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16016" y="126876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126876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1700808"/>
            <a:ext cx="18002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1700808"/>
            <a:ext cx="18002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35730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16216" y="35730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16016" y="4005064"/>
            <a:ext cx="18002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+ 100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rollback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16216" y="4005064"/>
            <a:ext cx="18002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9249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5776" y="29249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T6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3356992"/>
            <a:ext cx="1800200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y = y + 50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55776" y="3356992"/>
            <a:ext cx="1800200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y = y * 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89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직렬 가능한 스케줄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serializable</a:t>
            </a:r>
            <a:r>
              <a:rPr lang="en-US" altLang="ko-KR" dirty="0">
                <a:latin typeface="+mn-ea"/>
                <a:ea typeface="+mn-ea"/>
              </a:rPr>
              <a:t> schedule)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직렬 가능한 스케줄이란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lvl="1"/>
            <a:r>
              <a:rPr lang="ko-KR" altLang="en-US" sz="1800" dirty="0">
                <a:latin typeface="+mn-ea"/>
              </a:rPr>
              <a:t>직렬 스케줄과 실행 결과가 동일한 스케줄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직렬 가능한 스케줄인지 판단하는 방법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/>
              <a:t>스케줄에 나타난 연산들의 순서를 전체적인 실행 결과에 영향을 미치지 않도록 교환</a:t>
            </a:r>
            <a:endParaRPr lang="en-US" altLang="ko-KR" sz="1800" dirty="0"/>
          </a:p>
          <a:p>
            <a:pPr lvl="1"/>
            <a:r>
              <a:rPr lang="ko-KR" altLang="en-US" sz="1800" dirty="0"/>
              <a:t>이 때 주어진 스케줄이 직렬 스케줄로 변환되면 직렬 가능한 스케줄임</a:t>
            </a:r>
          </a:p>
          <a:p>
            <a:pPr lvl="1"/>
            <a:endParaRPr lang="en-US" altLang="ko-KR" sz="17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 </a:t>
            </a:r>
            <a:r>
              <a:rPr lang="en-US" altLang="ko-KR" sz="1800" dirty="0">
                <a:latin typeface="+mn-ea"/>
              </a:rPr>
              <a:t>Ti</a:t>
            </a:r>
            <a:r>
              <a:rPr lang="ko-KR" altLang="en-US" sz="1800" dirty="0">
                <a:latin typeface="+mn-ea"/>
              </a:rPr>
              <a:t>의 연산 </a:t>
            </a:r>
            <a:r>
              <a:rPr lang="en-US" altLang="ko-KR" sz="1800" dirty="0">
                <a:latin typeface="+mn-ea"/>
              </a:rPr>
              <a:t>C1, </a:t>
            </a:r>
            <a:r>
              <a:rPr lang="ko-KR" altLang="en-US" sz="1800" dirty="0">
                <a:latin typeface="+mn-ea"/>
              </a:rPr>
              <a:t>트랜잭션 </a:t>
            </a:r>
            <a:r>
              <a:rPr lang="en-US" altLang="ko-KR" sz="1800" dirty="0" err="1">
                <a:latin typeface="+mn-ea"/>
              </a:rPr>
              <a:t>Tj</a:t>
            </a:r>
            <a:r>
              <a:rPr lang="ko-KR" altLang="en-US" sz="1800" dirty="0">
                <a:latin typeface="+mn-ea"/>
              </a:rPr>
              <a:t>의 연산 </a:t>
            </a:r>
            <a:r>
              <a:rPr lang="en-US" altLang="ko-KR" sz="1800" dirty="0">
                <a:latin typeface="+mn-ea"/>
              </a:rPr>
              <a:t>C2</a:t>
            </a:r>
          </a:p>
          <a:p>
            <a:pPr lvl="1"/>
            <a:r>
              <a:rPr lang="en-US" altLang="ko-KR" sz="1800" dirty="0">
                <a:latin typeface="+mn-ea"/>
              </a:rPr>
              <a:t>C1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C2</a:t>
            </a:r>
            <a:r>
              <a:rPr lang="ko-KR" altLang="en-US" sz="1800" dirty="0">
                <a:latin typeface="+mn-ea"/>
              </a:rPr>
              <a:t>의 실행 순서를 바꿔 직렬 스케줄로 만들 수 있으면 직렬 가능 스케줄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실행 순서를 바꿀 수 있는 경우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C1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C2</a:t>
            </a:r>
            <a:r>
              <a:rPr lang="ko-KR" altLang="en-US" sz="1800" dirty="0">
                <a:latin typeface="+mn-ea"/>
              </a:rPr>
              <a:t>가 서로 다른 데이터 항목에 대한 </a:t>
            </a:r>
            <a:r>
              <a:rPr lang="en-US" altLang="ko-KR" sz="1800" dirty="0">
                <a:latin typeface="+mn-ea"/>
              </a:rPr>
              <a:t>read, write</a:t>
            </a:r>
            <a:r>
              <a:rPr lang="ko-KR" altLang="en-US" sz="1800" dirty="0">
                <a:latin typeface="+mn-ea"/>
              </a:rPr>
              <a:t>연산 일 경우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같은 데이터 항목에 대한 </a:t>
            </a:r>
            <a:r>
              <a:rPr lang="en-US" altLang="ko-KR" sz="1800" dirty="0">
                <a:latin typeface="+mn-ea"/>
              </a:rPr>
              <a:t>read </a:t>
            </a:r>
            <a:r>
              <a:rPr lang="ko-KR" altLang="en-US" sz="1800" dirty="0">
                <a:latin typeface="+mn-ea"/>
              </a:rPr>
              <a:t>연산일 경우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1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직렬 가능한 스케줄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serializable</a:t>
            </a:r>
            <a:r>
              <a:rPr lang="en-US" altLang="ko-KR" dirty="0">
                <a:latin typeface="+mn-ea"/>
                <a:ea typeface="+mn-ea"/>
              </a:rPr>
              <a:t> schedule)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3645024"/>
            <a:ext cx="8229600" cy="2232248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C1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C2</a:t>
            </a:r>
            <a:r>
              <a:rPr lang="ko-KR" altLang="en-US" sz="2000" dirty="0">
                <a:latin typeface="+mn-ea"/>
              </a:rPr>
              <a:t>의 실행 순서를 바꿀 수 있는 경우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C1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C2</a:t>
            </a:r>
            <a:r>
              <a:rPr lang="ko-KR" altLang="en-US" sz="1800" dirty="0">
                <a:latin typeface="+mn-ea"/>
              </a:rPr>
              <a:t>가 서로 다른 데이터 항목에 대한 연산일 경우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500" dirty="0">
                <a:latin typeface="+mn-ea"/>
              </a:rPr>
              <a:t>교환 가능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C1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C2</a:t>
            </a:r>
            <a:r>
              <a:rPr lang="ko-KR" altLang="en-US" sz="1800" dirty="0">
                <a:latin typeface="+mn-ea"/>
              </a:rPr>
              <a:t>가 같은 데이터 항목에 대한 연산일 경우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sz="1500" dirty="0"/>
              <a:t>C1</a:t>
            </a:r>
            <a:r>
              <a:rPr lang="ko-KR" altLang="en-US" sz="1500" dirty="0"/>
              <a:t>과 </a:t>
            </a:r>
            <a:r>
              <a:rPr lang="en-US" altLang="ko-KR" sz="1500" dirty="0"/>
              <a:t>C2</a:t>
            </a:r>
            <a:r>
              <a:rPr lang="ko-KR" altLang="en-US" sz="1500" dirty="0"/>
              <a:t>가 모두 </a:t>
            </a:r>
            <a:r>
              <a:rPr lang="en-US" altLang="ko-KR" sz="1500" dirty="0"/>
              <a:t>read </a:t>
            </a:r>
            <a:r>
              <a:rPr lang="ko-KR" altLang="en-US" sz="1500" dirty="0"/>
              <a:t>연산일 경우는 교환 가능</a:t>
            </a:r>
          </a:p>
          <a:p>
            <a:pPr lvl="2"/>
            <a:r>
              <a:rPr lang="en-US" altLang="ko-KR" sz="1500" dirty="0"/>
              <a:t>C1</a:t>
            </a:r>
            <a:r>
              <a:rPr lang="ko-KR" altLang="en-US" sz="1500" dirty="0"/>
              <a:t>과 </a:t>
            </a:r>
            <a:r>
              <a:rPr lang="en-US" altLang="ko-KR" sz="1500" dirty="0"/>
              <a:t>C2</a:t>
            </a:r>
            <a:r>
              <a:rPr lang="ko-KR" altLang="en-US" sz="1500" dirty="0"/>
              <a:t>에 하나라도 </a:t>
            </a:r>
            <a:r>
              <a:rPr lang="en-US" altLang="ko-KR" sz="1500" dirty="0"/>
              <a:t>write </a:t>
            </a:r>
            <a:r>
              <a:rPr lang="ko-KR" altLang="en-US" sz="1500" dirty="0"/>
              <a:t>연산일 경우 교환이 불가능</a:t>
            </a:r>
          </a:p>
          <a:p>
            <a:pPr lvl="2">
              <a:buNone/>
            </a:pPr>
            <a:endParaRPr lang="ko-KR" altLang="en-US" sz="1500" dirty="0">
              <a:latin typeface="+mn-ea"/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024336" cy="229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1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직렬 스케줄로 변환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T7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8024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T7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88224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8024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88224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99792" y="40050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99992" y="40050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99792" y="443711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99992" y="443711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4355976" y="227687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로 굽은 화살표 16"/>
          <p:cNvSpPr/>
          <p:nvPr/>
        </p:nvSpPr>
        <p:spPr>
          <a:xfrm rot="16200000" flipH="1">
            <a:off x="6678234" y="3987062"/>
            <a:ext cx="540060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8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직렬 가능한 스케줄이 아닌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164469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2164469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596517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99792" y="2596517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3066310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동일한 데이터 항목에 대한 연산이므로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순서를 바꿀 수 없음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5976" y="5229200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</a:t>
            </a:r>
            <a:r>
              <a:rPr lang="ko-KR" altLang="en-US" dirty="0" err="1"/>
              <a:t>트랜젝션에서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동일 데이터에 대한 수정이 요구될 시</a:t>
            </a:r>
            <a:endParaRPr lang="en-US" altLang="ko-KR" dirty="0"/>
          </a:p>
          <a:p>
            <a:r>
              <a:rPr lang="ko-KR" altLang="en-US" dirty="0"/>
              <a:t>그 실행 순서는 순차적이어야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172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직렬 가능한 스케줄이 되도록 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잠금</a:t>
            </a:r>
            <a:r>
              <a:rPr lang="en-US" altLang="ko-KR" sz="2000" dirty="0">
                <a:latin typeface="+mn-ea"/>
              </a:rPr>
              <a:t>(locking)</a:t>
            </a:r>
          </a:p>
          <a:p>
            <a:pPr lvl="1"/>
            <a:r>
              <a:rPr lang="ko-KR" altLang="en-US" sz="1800" dirty="0">
                <a:latin typeface="+mn-ea"/>
              </a:rPr>
              <a:t>트랜잭션의 실행 순서를 강제로 제어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타임스탬프</a:t>
            </a:r>
            <a:r>
              <a:rPr lang="en-US" altLang="ko-KR" sz="2000" dirty="0">
                <a:latin typeface="+mn-ea"/>
              </a:rPr>
              <a:t>(timestamp)</a:t>
            </a:r>
          </a:p>
          <a:p>
            <a:pPr lvl="1"/>
            <a:r>
              <a:rPr lang="ko-KR" altLang="en-US" sz="1800" dirty="0">
                <a:latin typeface="+mn-ea"/>
              </a:rPr>
              <a:t>최대한 병행 수행을 보장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직렬 가능한 스케줄에 위배될 가능성이 있으면 실행 취소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대부분의 </a:t>
            </a:r>
            <a:r>
              <a:rPr lang="en-US" altLang="ko-KR" sz="2000" dirty="0">
                <a:latin typeface="+mn-ea"/>
              </a:rPr>
              <a:t>DBMS</a:t>
            </a:r>
            <a:r>
              <a:rPr lang="ko-KR" altLang="en-US" sz="2000" dirty="0">
                <a:latin typeface="+mn-ea"/>
              </a:rPr>
              <a:t>에서는 잠금 기법 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81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잠금</a:t>
            </a:r>
            <a:r>
              <a:rPr lang="en-US" altLang="ko-KR" dirty="0">
                <a:latin typeface="+mn-ea"/>
                <a:ea typeface="+mn-ea"/>
              </a:rPr>
              <a:t>(locking)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잠금의 정의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하나의 트랜잭션이 수행하는 동안 특정 데이터 항목에 대해 다른 트랜잭션이 동시에 접근하지 못하도록 방지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/>
              <a:t>잠금이 걸린 데이터는 잠금을 실행한 트랜잭션만 독점적으로 접근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잠금에 사용되는 연산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lock, unlock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89040"/>
            <a:ext cx="5743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계좌이체의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46104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계좌 </a:t>
            </a:r>
            <a:r>
              <a:rPr lang="en-US" altLang="ko-KR" sz="2000" dirty="0">
                <a:latin typeface="+mn-ea"/>
              </a:rPr>
              <a:t>A </a:t>
            </a:r>
            <a:r>
              <a:rPr lang="ko-KR" altLang="en-US" sz="2000" dirty="0">
                <a:latin typeface="+mn-ea"/>
              </a:rPr>
              <a:t>에서 계좌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로 </a:t>
            </a:r>
            <a:r>
              <a:rPr lang="en-US" altLang="ko-KR" sz="2000" dirty="0">
                <a:latin typeface="+mn-ea"/>
              </a:rPr>
              <a:t>d</a:t>
            </a:r>
            <a:r>
              <a:rPr lang="ko-KR" altLang="en-US" sz="2000" dirty="0">
                <a:latin typeface="+mn-ea"/>
              </a:rPr>
              <a:t>원을 이체하는 업무</a:t>
            </a:r>
            <a:endParaRPr lang="en-US" altLang="ko-KR" sz="2000" dirty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>
                <a:latin typeface="+mn-ea"/>
              </a:rPr>
              <a:t>계좌 </a:t>
            </a:r>
            <a:r>
              <a:rPr lang="en-US" altLang="ko-KR" sz="1800" dirty="0">
                <a:latin typeface="+mn-ea"/>
              </a:rPr>
              <a:t>A</a:t>
            </a:r>
            <a:r>
              <a:rPr lang="ko-KR" altLang="en-US" sz="1800" dirty="0">
                <a:latin typeface="+mn-ea"/>
              </a:rPr>
              <a:t>의 잔액</a:t>
            </a:r>
            <a:r>
              <a:rPr lang="en-US" altLang="ko-KR" sz="1800" dirty="0">
                <a:latin typeface="+mn-ea"/>
              </a:rPr>
              <a:t>(s)</a:t>
            </a:r>
            <a:r>
              <a:rPr lang="ko-KR" altLang="en-US" sz="1800" dirty="0">
                <a:latin typeface="+mn-ea"/>
              </a:rPr>
              <a:t> 확인</a:t>
            </a:r>
            <a:endParaRPr lang="en-US" altLang="ko-KR" sz="1800" dirty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>
                <a:latin typeface="+mn-ea"/>
              </a:rPr>
              <a:t>잔액이 </a:t>
            </a:r>
            <a:r>
              <a:rPr lang="ko-KR" altLang="en-US" sz="1800" dirty="0" err="1">
                <a:latin typeface="+mn-ea"/>
              </a:rPr>
              <a:t>이체금</a:t>
            </a:r>
            <a:r>
              <a:rPr lang="en-US" altLang="ko-KR" sz="1800" dirty="0">
                <a:latin typeface="+mn-ea"/>
              </a:rPr>
              <a:t>(d)</a:t>
            </a:r>
            <a:r>
              <a:rPr lang="ko-KR" altLang="en-US" sz="1800" dirty="0">
                <a:latin typeface="+mn-ea"/>
              </a:rPr>
              <a:t> 보다 많은지 확인</a:t>
            </a:r>
            <a:endParaRPr lang="en-US" altLang="ko-KR" sz="1800" dirty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>
                <a:latin typeface="+mn-ea"/>
              </a:rPr>
              <a:t>계좌 </a:t>
            </a:r>
            <a:r>
              <a:rPr lang="en-US" altLang="ko-KR" sz="1800" dirty="0">
                <a:latin typeface="+mn-ea"/>
              </a:rPr>
              <a:t>A</a:t>
            </a:r>
            <a:r>
              <a:rPr lang="ko-KR" altLang="en-US" sz="1800" dirty="0">
                <a:latin typeface="+mn-ea"/>
              </a:rPr>
              <a:t>의 잔액에서 인출할 금액을</a:t>
            </a:r>
            <a:endParaRPr lang="en-US" altLang="ko-KR" sz="1800" dirty="0">
              <a:latin typeface="+mn-ea"/>
            </a:endParaRPr>
          </a:p>
          <a:p>
            <a:pPr marL="319088" lvl="1" indent="0">
              <a:buNone/>
            </a:pPr>
            <a:r>
              <a:rPr lang="en-US" altLang="ko-KR" sz="1800" dirty="0">
                <a:latin typeface="+mn-ea"/>
              </a:rPr>
              <a:t>     </a:t>
            </a:r>
            <a:r>
              <a:rPr lang="ko-KR" altLang="en-US" sz="1800" dirty="0">
                <a:latin typeface="+mn-ea"/>
              </a:rPr>
              <a:t> 뺀 나머지 금액 저장</a:t>
            </a:r>
            <a:endParaRPr lang="en-US" altLang="ko-KR" sz="1800" dirty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>
                <a:latin typeface="+mn-ea"/>
              </a:rPr>
              <a:t>계좌 </a:t>
            </a:r>
            <a:r>
              <a:rPr lang="en-US" altLang="ko-KR" sz="1800" dirty="0">
                <a:latin typeface="+mn-ea"/>
              </a:rPr>
              <a:t>B</a:t>
            </a:r>
            <a:r>
              <a:rPr lang="ko-KR" altLang="en-US" sz="1800" dirty="0">
                <a:latin typeface="+mn-ea"/>
              </a:rPr>
              <a:t>의 잔액을 읽음</a:t>
            </a:r>
            <a:endParaRPr lang="en-US" altLang="ko-KR" sz="1800" dirty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>
                <a:latin typeface="+mn-ea"/>
              </a:rPr>
              <a:t>이체된 금액을 더한 금액을 </a:t>
            </a:r>
            <a:endParaRPr lang="en-US" altLang="ko-KR" sz="1800" dirty="0">
              <a:latin typeface="+mn-ea"/>
            </a:endParaRPr>
          </a:p>
          <a:p>
            <a:pPr marL="319088" lvl="1" indent="0">
              <a:buNone/>
            </a:pPr>
            <a:r>
              <a:rPr lang="en-US" altLang="ko-KR" sz="1800" dirty="0">
                <a:latin typeface="+mn-ea"/>
              </a:rPr>
              <a:t>       </a:t>
            </a:r>
            <a:r>
              <a:rPr lang="ko-KR" altLang="en-US" sz="1800" dirty="0">
                <a:latin typeface="+mn-ea"/>
              </a:rPr>
              <a:t>계좌 </a:t>
            </a:r>
            <a:r>
              <a:rPr lang="en-US" altLang="ko-KR" sz="1800" dirty="0">
                <a:latin typeface="+mn-ea"/>
              </a:rPr>
              <a:t>B</a:t>
            </a:r>
            <a:r>
              <a:rPr lang="ko-KR" altLang="en-US" sz="1800" dirty="0">
                <a:latin typeface="+mn-ea"/>
              </a:rPr>
              <a:t>의 잔액으로 저장</a:t>
            </a:r>
            <a:endParaRPr lang="en-US" altLang="ko-KR" sz="1800" dirty="0">
              <a:latin typeface="+mn-ea"/>
            </a:endParaRPr>
          </a:p>
          <a:p>
            <a:pPr marL="319088" lvl="1" indent="0">
              <a:buNone/>
            </a:pPr>
            <a:endParaRPr lang="en-US" altLang="ko-KR" sz="1800" dirty="0">
              <a:latin typeface="+mn-ea"/>
            </a:endParaRPr>
          </a:p>
          <a:p>
            <a:pPr marL="319088" lvl="1" indent="0">
              <a:buNone/>
            </a:pP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이체 업무가 중간에 멈춘다면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lvl="1"/>
            <a:r>
              <a:rPr lang="ko-KR" altLang="en-US" sz="1800" dirty="0">
                <a:latin typeface="+mn-ea"/>
              </a:rPr>
              <a:t>계좌에 잘못된 정보가 저장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/>
              <a:t>정의된 모든 연산을 완벽하게 실행하든지 아니면 모두 실행하지 않고 처음의 상태로 남아있어야 함</a:t>
            </a:r>
            <a:r>
              <a:rPr lang="en-US" altLang="ko-KR" sz="1800" dirty="0"/>
              <a:t>(all or nothing)</a:t>
            </a:r>
            <a:endParaRPr lang="ko-KR" altLang="en-US" sz="1800" dirty="0"/>
          </a:p>
          <a:p>
            <a:pPr lvl="1"/>
            <a:endParaRPr lang="ko-KR" altLang="en-US" sz="18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772816"/>
            <a:ext cx="2854575" cy="314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ECCB0E9-B756-47BF-ACE7-50580E51BD20}"/>
                  </a:ext>
                </a:extLst>
              </p14:cNvPr>
              <p14:cNvContentPartPr/>
              <p14:nvPr/>
            </p14:nvContentPartPr>
            <p14:xfrm>
              <a:off x="1333440" y="635040"/>
              <a:ext cx="6020280" cy="3378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ECCB0E9-B756-47BF-ACE7-50580E51BD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625680"/>
                <a:ext cx="603900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807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잠금의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>
                <a:latin typeface="+mn-ea"/>
              </a:rPr>
              <a:t>공유잠금</a:t>
            </a:r>
            <a:r>
              <a:rPr lang="en-US" altLang="ko-KR" sz="2000" dirty="0">
                <a:latin typeface="+mn-ea"/>
              </a:rPr>
              <a:t>(shared lock : S-lock)</a:t>
            </a:r>
          </a:p>
          <a:p>
            <a:pPr lvl="1"/>
            <a:r>
              <a:rPr lang="ko-KR" altLang="en-US" sz="1800" dirty="0">
                <a:latin typeface="+mn-ea"/>
              </a:rPr>
              <a:t>트랜잭션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가 데이터 항목 </a:t>
            </a:r>
            <a:r>
              <a:rPr lang="en-US" altLang="ko-KR" sz="1800" dirty="0">
                <a:latin typeface="+mn-ea"/>
              </a:rPr>
              <a:t>x</a:t>
            </a:r>
            <a:r>
              <a:rPr lang="ko-KR" altLang="en-US" sz="1800" dirty="0">
                <a:latin typeface="+mn-ea"/>
              </a:rPr>
              <a:t>에 대해 </a:t>
            </a:r>
            <a:r>
              <a:rPr lang="en-US" altLang="ko-KR" sz="1800" dirty="0">
                <a:latin typeface="+mn-ea"/>
              </a:rPr>
              <a:t>S-lock</a:t>
            </a:r>
            <a:r>
              <a:rPr lang="ko-KR" altLang="en-US" sz="1800" dirty="0">
                <a:latin typeface="+mn-ea"/>
              </a:rPr>
              <a:t>을 걸면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read(x)</a:t>
            </a:r>
            <a:r>
              <a:rPr lang="ko-KR" altLang="en-US" sz="1800" dirty="0">
                <a:latin typeface="+mn-ea"/>
              </a:rPr>
              <a:t>연산은 가능하지만 </a:t>
            </a:r>
            <a:r>
              <a:rPr lang="en-US" altLang="ko-KR" sz="1800" dirty="0">
                <a:latin typeface="+mn-ea"/>
              </a:rPr>
              <a:t>write(x) </a:t>
            </a:r>
            <a:r>
              <a:rPr lang="ko-KR" altLang="en-US" sz="1800" dirty="0">
                <a:latin typeface="+mn-ea"/>
              </a:rPr>
              <a:t>연산은 불가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하나의 데이터 항목에 대해 여러 개의 </a:t>
            </a:r>
            <a:r>
              <a:rPr lang="ko-KR" altLang="en-US" sz="1800" dirty="0" err="1">
                <a:latin typeface="+mn-ea"/>
              </a:rPr>
              <a:t>공유잠금</a:t>
            </a:r>
            <a:r>
              <a:rPr lang="ko-KR" altLang="en-US" sz="1800" dirty="0">
                <a:latin typeface="+mn-ea"/>
              </a:rPr>
              <a:t> 가능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배타잠금</a:t>
            </a:r>
            <a:r>
              <a:rPr lang="en-US" altLang="ko-KR" sz="2000" dirty="0">
                <a:latin typeface="+mn-ea"/>
              </a:rPr>
              <a:t>(exclusive lock : X-lock)</a:t>
            </a:r>
          </a:p>
          <a:p>
            <a:pPr lvl="1"/>
            <a:r>
              <a:rPr lang="ko-KR" altLang="en-US" sz="1800" dirty="0">
                <a:latin typeface="+mn-ea"/>
              </a:rPr>
              <a:t>트랜잭션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가 데이터항목 </a:t>
            </a:r>
            <a:r>
              <a:rPr lang="en-US" altLang="ko-KR" sz="1800" dirty="0">
                <a:latin typeface="+mn-ea"/>
              </a:rPr>
              <a:t>x</a:t>
            </a:r>
            <a:r>
              <a:rPr lang="ko-KR" altLang="en-US" sz="1800" dirty="0">
                <a:latin typeface="+mn-ea"/>
              </a:rPr>
              <a:t>에 대해 </a:t>
            </a:r>
            <a:r>
              <a:rPr lang="en-US" altLang="ko-KR" sz="1800" dirty="0">
                <a:latin typeface="+mn-ea"/>
              </a:rPr>
              <a:t>X-lock</a:t>
            </a:r>
            <a:r>
              <a:rPr lang="ko-KR" altLang="en-US" sz="1800" dirty="0">
                <a:latin typeface="+mn-ea"/>
              </a:rPr>
              <a:t>을 걸면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read(x), write(x) </a:t>
            </a:r>
            <a:r>
              <a:rPr lang="ko-KR" altLang="en-US" sz="1800" dirty="0">
                <a:latin typeface="+mn-ea"/>
              </a:rPr>
              <a:t>연산 모두 가능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하나의 데이터 항목에 대해서는 하나의 </a:t>
            </a:r>
            <a:r>
              <a:rPr lang="ko-KR" altLang="en-US" sz="1800" dirty="0" err="1">
                <a:latin typeface="+mn-ea"/>
              </a:rPr>
              <a:t>배타잠금만</a:t>
            </a:r>
            <a:r>
              <a:rPr lang="ko-KR" altLang="en-US" sz="1800" dirty="0">
                <a:latin typeface="+mn-ea"/>
              </a:rPr>
              <a:t> 가능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500" dirty="0">
                <a:latin typeface="+mn-ea"/>
              </a:rPr>
              <a:t>하나의 데이터에 대해 동시에 여러 개의 </a:t>
            </a:r>
            <a:r>
              <a:rPr lang="ko-KR" altLang="en-US" sz="1500" dirty="0" err="1">
                <a:latin typeface="+mn-ea"/>
              </a:rPr>
              <a:t>배타잠금은</a:t>
            </a:r>
            <a:r>
              <a:rPr lang="ko-KR" altLang="en-US" sz="1500" dirty="0">
                <a:latin typeface="+mn-ea"/>
              </a:rPr>
              <a:t> 불가능</a:t>
            </a:r>
            <a:endParaRPr lang="en-US" altLang="ko-KR" sz="15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 잠금 가능 여부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21337"/>
              </p:ext>
            </p:extLst>
          </p:nvPr>
        </p:nvGraphicFramePr>
        <p:xfrm>
          <a:off x="683568" y="1268760"/>
          <a:ext cx="4680520" cy="1721358"/>
        </p:xfrm>
        <a:graphic>
          <a:graphicData uri="http://schemas.openxmlformats.org/drawingml/2006/table">
            <a:tbl>
              <a:tblPr/>
              <a:tblGrid>
                <a:gridCol w="126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S-lock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X-lock</a:t>
                      </a:r>
                      <a:endParaRPr lang="en-US" sz="2000" kern="10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S-lock</a:t>
                      </a:r>
                      <a:endParaRPr lang="en-US" sz="2000" kern="10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lang="en-US" sz="2000" kern="10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X-lock</a:t>
                      </a:r>
                      <a:endParaRPr lang="en-US" sz="2000" kern="10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3573016"/>
            <a:ext cx="8229600" cy="2871976"/>
          </a:xfrm>
        </p:spPr>
        <p:txBody>
          <a:bodyPr/>
          <a:lstStyle/>
          <a:p>
            <a:r>
              <a:rPr lang="ko-KR" altLang="en-US" sz="2000" dirty="0"/>
              <a:t>잠금 설정 규칙</a:t>
            </a:r>
            <a:endParaRPr lang="en-US" altLang="ko-KR" sz="2000" dirty="0"/>
          </a:p>
          <a:p>
            <a:pPr lvl="1"/>
            <a:r>
              <a:rPr lang="en-US" altLang="ko-KR" sz="1800" dirty="0"/>
              <a:t>read(x)</a:t>
            </a:r>
            <a:r>
              <a:rPr lang="ko-KR" altLang="en-US" sz="1800" dirty="0"/>
              <a:t> 실행을 위해서는 </a:t>
            </a:r>
            <a:r>
              <a:rPr lang="en-US" altLang="ko-KR" sz="1800" dirty="0"/>
              <a:t>S-lock(x), X-lock(x) </a:t>
            </a:r>
            <a:r>
              <a:rPr lang="ko-KR" altLang="en-US" sz="1800" dirty="0"/>
              <a:t>중 하나 실행</a:t>
            </a:r>
            <a:endParaRPr lang="en-US" altLang="ko-KR" sz="1800" dirty="0"/>
          </a:p>
          <a:p>
            <a:pPr lvl="1"/>
            <a:r>
              <a:rPr lang="en-US" altLang="ko-KR" sz="1800" dirty="0"/>
              <a:t>write(x) </a:t>
            </a:r>
            <a:r>
              <a:rPr lang="ko-KR" altLang="en-US" sz="1800" dirty="0"/>
              <a:t>실행을 위해서는 </a:t>
            </a:r>
            <a:r>
              <a:rPr lang="en-US" altLang="ko-KR" sz="1800" dirty="0"/>
              <a:t>X-lock(x)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lvl="1"/>
            <a:r>
              <a:rPr lang="ko-KR" altLang="en-US" sz="1800" dirty="0"/>
              <a:t>연산 종료 후에는 </a:t>
            </a:r>
            <a:r>
              <a:rPr lang="en-US" altLang="ko-KR" sz="1800" dirty="0"/>
              <a:t>unlock(x)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lvl="1"/>
            <a:r>
              <a:rPr lang="en-US" altLang="ko-KR" sz="1800" dirty="0"/>
              <a:t>S-lock(x), X-lock(x) </a:t>
            </a:r>
            <a:r>
              <a:rPr lang="ko-KR" altLang="en-US" sz="1800" dirty="0"/>
              <a:t>실행 후에만 </a:t>
            </a:r>
            <a:r>
              <a:rPr lang="en-US" altLang="ko-KR" sz="1800" dirty="0"/>
              <a:t>unlock(x) </a:t>
            </a:r>
            <a:r>
              <a:rPr lang="ko-KR" altLang="en-US" sz="1800" dirty="0"/>
              <a:t>실행 가능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6660232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60232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S-lock(x)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unlock(x)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y=</a:t>
            </a:r>
            <a:r>
              <a:rPr lang="en-US" altLang="ko-KR" dirty="0" err="1">
                <a:solidFill>
                  <a:schemeClr val="tx1"/>
                </a:solidFill>
              </a:rPr>
              <a:t>y+x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unlock(y)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97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잠금의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단순한 잠금 연산만으로 직렬 가능한 스케줄을 보장하는 것은 아님</a:t>
            </a:r>
            <a:endParaRPr lang="en-US" altLang="ko-KR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91680" y="1988839"/>
          <a:ext cx="2520280" cy="3173477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T12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98">
                <a:tc>
                  <a:txBody>
                    <a:bodyPr/>
                    <a:lstStyle/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 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 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572000" y="1988840"/>
          <a:ext cx="2520280" cy="313271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T13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499">
                <a:tc>
                  <a:txBody>
                    <a:bodyPr/>
                    <a:lstStyle/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 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x*2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y*2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872" y="544522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잠금이 설정된 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17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67544" y="188640"/>
          <a:ext cx="2304256" cy="5904657"/>
        </p:xfrm>
        <a:graphic>
          <a:graphicData uri="http://schemas.openxmlformats.org/drawingml/2006/table">
            <a:tbl>
              <a:tblPr/>
              <a:tblGrid>
                <a:gridCol w="11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T12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T13</a:t>
                      </a:r>
                      <a:endParaRPr lang="en-US" sz="1050" b="1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x*2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y*2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13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 (y)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59832" y="188640"/>
          <a:ext cx="2376264" cy="5904656"/>
        </p:xfrm>
        <a:graphic>
          <a:graphicData uri="http://schemas.openxmlformats.org/drawingml/2006/table">
            <a:tbl>
              <a:tblPr/>
              <a:tblGrid>
                <a:gridCol w="122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T13</a:t>
                      </a:r>
                      <a:endParaRPr lang="en-US" sz="1200" b="1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x*2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6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 (y)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y*2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96136" y="188640"/>
          <a:ext cx="2520280" cy="5904656"/>
        </p:xfrm>
        <a:graphic>
          <a:graphicData uri="http://schemas.openxmlformats.org/drawingml/2006/table">
            <a:tbl>
              <a:tblPr/>
              <a:tblGrid>
                <a:gridCol w="133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T13</a:t>
                      </a:r>
                      <a:endParaRPr lang="en-US" sz="1200" b="1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4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x*2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FF0000"/>
                        </a:solidFill>
                        <a:latin typeface="돋움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FF0000"/>
                        </a:solidFill>
                        <a:latin typeface="돋움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FF0000"/>
                        </a:solidFill>
                        <a:latin typeface="돋움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FF0000"/>
                        </a:solidFill>
                        <a:latin typeface="돋움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y*2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1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616530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직렬 가능하지 않은 스케줄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6136" y="616530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직렬 스케줄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잠금의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교착상태</a:t>
            </a:r>
            <a:r>
              <a:rPr lang="en-US" altLang="ko-KR" sz="2000" dirty="0">
                <a:latin typeface="+mn-ea"/>
              </a:rPr>
              <a:t>(deadlock) </a:t>
            </a:r>
            <a:r>
              <a:rPr lang="ko-KR" altLang="en-US" sz="2000" dirty="0">
                <a:latin typeface="+mn-ea"/>
              </a:rPr>
              <a:t>발생 가능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1988840"/>
          <a:ext cx="4887047" cy="3741201"/>
        </p:xfrm>
        <a:graphic>
          <a:graphicData uri="http://schemas.openxmlformats.org/drawingml/2006/table">
            <a:tbl>
              <a:tblPr/>
              <a:tblGrid>
                <a:gridCol w="19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T14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T15</a:t>
                      </a:r>
                      <a:endParaRPr lang="en-US" sz="140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741">
                <a:tc>
                  <a:txBody>
                    <a:bodyPr/>
                    <a:lstStyle/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 (y)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S-lock(y)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S-lock(x)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17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36993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단계 잠금 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643192" cy="4937760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2-Phase Locking protocol : 2PL</a:t>
            </a:r>
          </a:p>
          <a:p>
            <a:pPr lvl="1"/>
            <a:r>
              <a:rPr lang="ko-KR" altLang="en-US" sz="1800" dirty="0">
                <a:latin typeface="+mn-ea"/>
              </a:rPr>
              <a:t>잠금을 두 단계로 나눠 수행</a:t>
            </a:r>
            <a:endParaRPr lang="en-US" altLang="ko-KR" sz="18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확장단계</a:t>
            </a:r>
            <a:r>
              <a:rPr lang="en-US" altLang="ko-KR" sz="2000" dirty="0">
                <a:latin typeface="+mn-ea"/>
              </a:rPr>
              <a:t>(growing phase)</a:t>
            </a:r>
          </a:p>
          <a:p>
            <a:pPr lvl="1"/>
            <a:r>
              <a:rPr lang="ko-KR" altLang="en-US" sz="1800" dirty="0">
                <a:latin typeface="+mn-ea"/>
              </a:rPr>
              <a:t>트랜잭션이 </a:t>
            </a:r>
            <a:r>
              <a:rPr lang="en-US" altLang="ko-KR" sz="1800" dirty="0">
                <a:latin typeface="+mn-ea"/>
              </a:rPr>
              <a:t>lock </a:t>
            </a:r>
            <a:r>
              <a:rPr lang="ko-KR" altLang="en-US" sz="1800" dirty="0">
                <a:latin typeface="+mn-ea"/>
              </a:rPr>
              <a:t>연산은 수행할 수 있으나 </a:t>
            </a:r>
            <a:r>
              <a:rPr lang="en-US" altLang="ko-KR" sz="1800" dirty="0">
                <a:latin typeface="+mn-ea"/>
              </a:rPr>
              <a:t>unlock </a:t>
            </a:r>
            <a:r>
              <a:rPr lang="ko-KR" altLang="en-US" sz="1800" dirty="0">
                <a:latin typeface="+mn-ea"/>
              </a:rPr>
              <a:t>연산은 수행할 수 없는 단계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축소단계</a:t>
            </a:r>
            <a:r>
              <a:rPr lang="en-US" altLang="ko-KR" sz="2000" dirty="0">
                <a:latin typeface="+mn-ea"/>
              </a:rPr>
              <a:t>(shrinking phase)</a:t>
            </a:r>
          </a:p>
          <a:p>
            <a:pPr lvl="1"/>
            <a:r>
              <a:rPr lang="ko-KR" altLang="en-US" sz="1800" dirty="0">
                <a:latin typeface="+mn-ea"/>
              </a:rPr>
              <a:t>트랜잭션이 </a:t>
            </a:r>
            <a:r>
              <a:rPr lang="en-US" altLang="ko-KR" sz="1800" dirty="0">
                <a:latin typeface="+mn-ea"/>
              </a:rPr>
              <a:t>unlock </a:t>
            </a:r>
            <a:r>
              <a:rPr lang="ko-KR" altLang="en-US" sz="1800" dirty="0">
                <a:latin typeface="+mn-ea"/>
              </a:rPr>
              <a:t>연산은 수행할 수 있으나 </a:t>
            </a:r>
            <a:r>
              <a:rPr lang="en-US" altLang="ko-KR" sz="1800" dirty="0">
                <a:latin typeface="+mn-ea"/>
              </a:rPr>
              <a:t>lock </a:t>
            </a:r>
            <a:r>
              <a:rPr lang="ko-KR" altLang="en-US" sz="1800" dirty="0">
                <a:latin typeface="+mn-ea"/>
              </a:rPr>
              <a:t>연산은 수행할 수 없는 단계</a:t>
            </a:r>
            <a:endParaRPr lang="en-US" altLang="ko-KR" sz="18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트랜잭션은 확장단계로 시작하여 축소단계로 끝난다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96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4104456" cy="455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2PL </a:t>
            </a:r>
            <a:r>
              <a:rPr lang="ko-KR" altLang="en-US" dirty="0">
                <a:latin typeface="+mn-ea"/>
                <a:ea typeface="+mn-ea"/>
              </a:rPr>
              <a:t>적용 예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5628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46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2PL</a:t>
            </a:r>
            <a:r>
              <a:rPr lang="ko-KR" altLang="en-US" dirty="0">
                <a:latin typeface="+mn-ea"/>
                <a:ea typeface="+mn-ea"/>
              </a:rPr>
              <a:t>과 직렬 가능한 스케줄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2PL</a:t>
            </a:r>
            <a:r>
              <a:rPr lang="ko-KR" altLang="en-US" sz="2000" dirty="0">
                <a:latin typeface="+mn-ea"/>
              </a:rPr>
              <a:t>을 준수하면 항상 직렬 가능한 스케줄이 됨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모든 직렬 가능한 스케줄들이 </a:t>
            </a:r>
            <a:r>
              <a:rPr lang="en-US" altLang="ko-KR" sz="2000" dirty="0">
                <a:latin typeface="+mn-ea"/>
              </a:rPr>
              <a:t>2PL</a:t>
            </a:r>
            <a:r>
              <a:rPr lang="ko-KR" altLang="en-US" sz="2000" dirty="0">
                <a:latin typeface="+mn-ea"/>
              </a:rPr>
              <a:t>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준수 하는 것은 아님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2PL</a:t>
            </a:r>
            <a:r>
              <a:rPr lang="ko-KR" altLang="en-US" sz="2000" dirty="0">
                <a:latin typeface="+mn-ea"/>
              </a:rPr>
              <a:t>은 직렬 가능한 스케줄의 </a:t>
            </a:r>
            <a:r>
              <a:rPr lang="ko-KR" altLang="en-US" sz="2000" b="1" dirty="0">
                <a:latin typeface="+mn-ea"/>
              </a:rPr>
              <a:t>충분조건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9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인출 업무가 동시에 진행될 경우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5445224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다중 사용자 환경에서 하나의 트랜잭션이 동시에 실행되는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다른 트랜잭션에 의해 영향을 받음</a:t>
            </a: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480720" cy="362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77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1907704" y="332656"/>
          <a:ext cx="3168352" cy="5976664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T18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T19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X-lock(x) 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 = x+50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(y)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9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 = x*2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9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 (y)</a:t>
                      </a:r>
                      <a:endParaRPr lang="es-E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= y+50</a:t>
                      </a:r>
                      <a:endParaRPr lang="es-E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(y)</a:t>
                      </a:r>
                      <a:endParaRPr lang="es-E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(y)</a:t>
                      </a:r>
                      <a:endParaRPr lang="es-E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(y)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(x)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 (y)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= y*2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(y)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(y)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564904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2PL</a:t>
            </a:r>
            <a:r>
              <a:rPr lang="ko-KR" altLang="en-US" dirty="0">
                <a:solidFill>
                  <a:srgbClr val="FF0000"/>
                </a:solidFill>
              </a:rPr>
              <a:t>을 준수한 직렬 가능한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스케줄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3326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326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764704"/>
            <a:ext cx="18002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+50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unlock(y)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764704"/>
            <a:ext cx="18002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* 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60032" y="3326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60232" y="3326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764704"/>
            <a:ext cx="18002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+50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unlock(y)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0232" y="764704"/>
            <a:ext cx="18002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* 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7744" y="6211669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 잠금 규약을 준수하지 않은 트랜잭션의 스케줄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587727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직렬 가능한 스케줄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6096" y="587727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직렬 가능하지 않은 스케줄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99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2PL</a:t>
            </a:r>
            <a:r>
              <a:rPr lang="ko-KR" altLang="en-US" dirty="0">
                <a:latin typeface="+mn-ea"/>
                <a:ea typeface="+mn-ea"/>
              </a:rPr>
              <a:t>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682752" cy="4937760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교착상태 방지 불가능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교착상태 방지를 위한 다른 방법 사용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교착상태 회피</a:t>
            </a:r>
            <a:r>
              <a:rPr lang="en-US" altLang="ko-KR" sz="1600" dirty="0">
                <a:latin typeface="+mn-ea"/>
              </a:rPr>
              <a:t>(deadlock avoidance)</a:t>
            </a:r>
          </a:p>
          <a:p>
            <a:pPr lvl="2"/>
            <a:r>
              <a:rPr lang="ko-KR" altLang="en-US" sz="1600" dirty="0">
                <a:latin typeface="+mn-ea"/>
              </a:rPr>
              <a:t>교착상태 탐지</a:t>
            </a:r>
            <a:r>
              <a:rPr lang="en-US" altLang="ko-KR" sz="1600" dirty="0">
                <a:latin typeface="+mn-ea"/>
              </a:rPr>
              <a:t>(deadlock detection)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3968" y="1412776"/>
            <a:ext cx="1800200" cy="53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84168" y="1412776"/>
            <a:ext cx="1800200" cy="53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844824"/>
            <a:ext cx="180020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+50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unlock(y)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84168" y="1844824"/>
            <a:ext cx="180020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S-lock(y)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S-lock(x)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교착상태 발생의 예</a:t>
            </a:r>
            <a:endParaRPr lang="en-US" altLang="ko-KR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5184068" y="2132856"/>
            <a:ext cx="90010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148064" y="2996952"/>
            <a:ext cx="93610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30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2PL</a:t>
            </a:r>
            <a:r>
              <a:rPr lang="ko-KR" altLang="en-US" dirty="0">
                <a:latin typeface="+mn-ea"/>
                <a:ea typeface="+mn-ea"/>
              </a:rPr>
              <a:t>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7760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연쇄복귀문제가 발생할 수 있음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해결 방안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엄격한</a:t>
            </a:r>
            <a:r>
              <a:rPr lang="en-US" altLang="ko-KR" sz="2000" dirty="0">
                <a:latin typeface="+mn-ea"/>
              </a:rPr>
              <a:t>(strict)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2PL </a:t>
            </a:r>
            <a:r>
              <a:rPr lang="ko-KR" altLang="en-US" sz="2000" dirty="0">
                <a:latin typeface="+mn-ea"/>
              </a:rPr>
              <a:t>적용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모든 </a:t>
            </a:r>
            <a:r>
              <a:rPr lang="en-US" altLang="ko-KR" sz="1800" dirty="0">
                <a:latin typeface="+mn-ea"/>
              </a:rPr>
              <a:t>X-lock</a:t>
            </a:r>
            <a:r>
              <a:rPr lang="ko-KR" altLang="en-US" sz="1800" dirty="0">
                <a:latin typeface="+mn-ea"/>
              </a:rPr>
              <a:t>에 대한 </a:t>
            </a:r>
            <a:r>
              <a:rPr lang="en-US" altLang="ko-KR" sz="1800" dirty="0">
                <a:latin typeface="+mn-ea"/>
              </a:rPr>
              <a:t>unlock </a:t>
            </a:r>
            <a:r>
              <a:rPr lang="ko-KR" altLang="en-US" sz="1800" dirty="0">
                <a:latin typeface="+mn-ea"/>
              </a:rPr>
              <a:t>연산은 트랜잭션 완료 후 실행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500" dirty="0"/>
              <a:t>완료되지 않은 트랜잭션에 의해 갱신된 데이터를 다른 트랜잭션이 읽거나 쓸 가능성이 원천적으로 봉쇄</a:t>
            </a:r>
          </a:p>
          <a:p>
            <a:pPr lvl="1"/>
            <a:endParaRPr lang="ko-KR" altLang="en-US" sz="18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27809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92080" y="27809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91880" y="3212976"/>
            <a:ext cx="180020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+ 100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rollback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080" y="3212976"/>
            <a:ext cx="180020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4005064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2PL</a:t>
            </a:r>
            <a:r>
              <a:rPr lang="ko-KR" altLang="en-US" dirty="0"/>
              <a:t>을 준수하나</a:t>
            </a:r>
            <a:endParaRPr lang="en-US" altLang="ko-KR" dirty="0"/>
          </a:p>
          <a:p>
            <a:r>
              <a:rPr lang="ko-KR" altLang="en-US" dirty="0"/>
              <a:t>연쇄복귀가 발생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98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잠금 단위</a:t>
            </a:r>
            <a:r>
              <a:rPr lang="en-US" altLang="ko-KR" dirty="0">
                <a:latin typeface="+mn-ea"/>
                <a:ea typeface="+mn-ea"/>
              </a:rPr>
              <a:t>(locking granularity)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잠금의 대상이 되는 데이터 객체의 크기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잠금 단위의 예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필드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레코드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디스크 블록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테이블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데이터베이스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잠금단위</a:t>
            </a:r>
            <a:r>
              <a:rPr lang="ko-KR" altLang="en-US" sz="2000" dirty="0">
                <a:latin typeface="+mn-ea"/>
              </a:rPr>
              <a:t> 크면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동시성 수준이 낮아짐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 제어가 간단해짐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잠금단위</a:t>
            </a:r>
            <a:r>
              <a:rPr lang="ko-KR" altLang="en-US" sz="2000" dirty="0">
                <a:latin typeface="+mn-ea"/>
              </a:rPr>
              <a:t> 작으면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동시성 수준 높아짐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 제어가 복잡해짐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잠금 단위를 여러 단계로 정해놓고 필요에 따라 혼용하여 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66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장애</a:t>
            </a:r>
            <a:r>
              <a:rPr lang="en-US" altLang="ko-KR" dirty="0">
                <a:latin typeface="+mn-ea"/>
                <a:ea typeface="+mn-ea"/>
              </a:rPr>
              <a:t>(failure)</a:t>
            </a:r>
            <a:r>
              <a:rPr lang="ko-KR" altLang="en-US" dirty="0">
                <a:latin typeface="+mn-ea"/>
                <a:ea typeface="+mn-ea"/>
              </a:rPr>
              <a:t> 와 복구</a:t>
            </a:r>
            <a:r>
              <a:rPr lang="en-US" altLang="ko-KR" dirty="0">
                <a:latin typeface="+mn-ea"/>
                <a:ea typeface="+mn-ea"/>
              </a:rPr>
              <a:t>(recovery)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데이터베이스에서의 장애 종류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 장애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트랜잭션 내의 논리적 오류나 잘못된 입력 데이터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또는 시스템 내의 자원 부족으로 인한 트랜잭션 중단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시스템 장애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정전이나 하드웨어 결함으로 시스템 작동이 중단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미디어 장애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디스크와 같은 저장장치의 일부 또는 전체가 손상</a:t>
            </a:r>
            <a:endParaRPr lang="en-US" altLang="ko-KR" sz="16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복구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데이터베이스를 장애 발생 이전의 </a:t>
            </a:r>
            <a:r>
              <a:rPr lang="ko-KR" altLang="en-US" sz="1800" dirty="0"/>
              <a:t>일관된 상태로 </a:t>
            </a:r>
            <a:r>
              <a:rPr lang="ko-KR" altLang="en-US" sz="1800" dirty="0">
                <a:latin typeface="+mn-ea"/>
              </a:rPr>
              <a:t>복원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복구의 기본 원리는 데이터 중복</a:t>
            </a:r>
            <a:r>
              <a:rPr lang="en-US" altLang="ko-KR" sz="1800" dirty="0">
                <a:latin typeface="+mn-ea"/>
              </a:rPr>
              <a:t>(redundancy)</a:t>
            </a:r>
          </a:p>
          <a:p>
            <a:pPr lvl="2"/>
            <a:r>
              <a:rPr lang="ko-KR" altLang="en-US" sz="1500" dirty="0">
                <a:latin typeface="+mn-ea"/>
              </a:rPr>
              <a:t>예를 들어 </a:t>
            </a:r>
            <a:r>
              <a:rPr lang="en-US" altLang="ko-KR" sz="1500" dirty="0">
                <a:latin typeface="+mn-ea"/>
              </a:rPr>
              <a:t>backup</a:t>
            </a:r>
            <a:r>
              <a:rPr lang="ko-KR" altLang="en-US" sz="1500" dirty="0">
                <a:latin typeface="+mn-ea"/>
              </a:rPr>
              <a:t>이나 </a:t>
            </a:r>
            <a:r>
              <a:rPr lang="en-US" altLang="ko-KR" sz="1500" dirty="0">
                <a:latin typeface="+mn-ea"/>
              </a:rPr>
              <a:t>mirroring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75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미디어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장애에 대한 대처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백업</a:t>
            </a:r>
            <a:r>
              <a:rPr lang="en-US" altLang="ko-KR" sz="2000" dirty="0">
                <a:latin typeface="+mn-ea"/>
              </a:rPr>
              <a:t>(backup) </a:t>
            </a:r>
            <a:r>
              <a:rPr lang="ko-KR" altLang="en-US" sz="2000" dirty="0">
                <a:latin typeface="+mn-ea"/>
              </a:rPr>
              <a:t>파일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DVD</a:t>
            </a:r>
            <a:r>
              <a:rPr lang="ko-KR" altLang="en-US" sz="2000" dirty="0">
                <a:latin typeface="+mn-ea"/>
              </a:rPr>
              <a:t>나 자기 테이프와 같은 저장장치를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이용</a:t>
            </a:r>
          </a:p>
          <a:p>
            <a:r>
              <a:rPr lang="en-US" altLang="ko-KR" sz="2000" dirty="0">
                <a:latin typeface="+mn-ea"/>
              </a:rPr>
              <a:t>Mirroring</a:t>
            </a:r>
          </a:p>
          <a:p>
            <a:pPr lvl="1"/>
            <a:r>
              <a:rPr lang="ko-KR" altLang="en-US" sz="2000" dirty="0">
                <a:latin typeface="+mn-ea"/>
              </a:rPr>
              <a:t>하나의 데이터베이스를 서로 다른 디스크에 복제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하나가 문제가 발생하면 복제 디스크로 계속 운용 가능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29000"/>
            <a:ext cx="582748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63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트랜잭션 장애나 시스템 장애의 대처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9-1</a:t>
            </a:r>
            <a:r>
              <a:rPr lang="ko-KR" altLang="en-US" sz="2000" dirty="0"/>
              <a:t>의 계좌이체에 대한 예</a:t>
            </a:r>
          </a:p>
          <a:p>
            <a:pPr lvl="1"/>
            <a:r>
              <a:rPr lang="ko-KR" altLang="en-US" sz="1800" dirty="0">
                <a:latin typeface="+mn-ea"/>
              </a:rPr>
              <a:t>트랜잭션이 완료되지 못하고 장애발생시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재가동</a:t>
            </a:r>
            <a:r>
              <a:rPr lang="ko-KR" altLang="en-US" sz="1800" dirty="0">
                <a:latin typeface="+mn-ea"/>
              </a:rPr>
              <a:t> 되었을 때 갱신된 내용이 복구되어야 함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/>
              <a:t>복구가 </a:t>
            </a:r>
            <a:r>
              <a:rPr lang="ko-KR" altLang="en-US" sz="1800" dirty="0" err="1"/>
              <a:t>가능하려면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500" dirty="0"/>
              <a:t>데이터베이스에 어떠한 순서로 갱신이 이루어졌는가를 나타내는 정보가 기록되어있어야 함</a:t>
            </a:r>
            <a:endParaRPr lang="en-US" altLang="ko-KR" sz="1500" dirty="0"/>
          </a:p>
          <a:p>
            <a:pPr lvl="2"/>
            <a:r>
              <a:rPr lang="ko-KR" altLang="en-US" sz="1500" b="1" dirty="0"/>
              <a:t>로그</a:t>
            </a:r>
            <a:r>
              <a:rPr lang="en-US" altLang="ko-KR" sz="1500" b="1" dirty="0"/>
              <a:t>(log)</a:t>
            </a:r>
            <a:r>
              <a:rPr lang="ko-KR" altLang="en-US" sz="1500" dirty="0"/>
              <a:t>라고 함</a:t>
            </a:r>
            <a:endParaRPr lang="en-US" altLang="ko-KR" sz="1500" dirty="0"/>
          </a:p>
          <a:p>
            <a:pPr lvl="2"/>
            <a:r>
              <a:rPr lang="ko-KR" altLang="en-US" sz="1500" dirty="0"/>
              <a:t>로그는 </a:t>
            </a:r>
            <a:r>
              <a:rPr lang="ko-KR" altLang="en-US" sz="1500" dirty="0" err="1"/>
              <a:t>비휘발성</a:t>
            </a:r>
            <a:r>
              <a:rPr lang="ko-KR" altLang="en-US" sz="1500" dirty="0"/>
              <a:t> 저장장치에 보관</a:t>
            </a:r>
            <a:endParaRPr lang="ko-KR" altLang="en-US" sz="1300" dirty="0"/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로그</a:t>
            </a:r>
            <a:r>
              <a:rPr lang="en-US" altLang="ko-KR" sz="2000" dirty="0">
                <a:latin typeface="+mn-ea"/>
              </a:rPr>
              <a:t>(log)</a:t>
            </a:r>
          </a:p>
          <a:p>
            <a:pPr lvl="1"/>
            <a:r>
              <a:rPr lang="ko-KR" altLang="en-US" sz="1800" dirty="0">
                <a:latin typeface="+mn-ea"/>
              </a:rPr>
              <a:t>트랜잭션이나 시스템 장애에 대비한 데이터베이스 갱신 이력</a:t>
            </a:r>
            <a:r>
              <a:rPr lang="en-US" altLang="ko-KR" sz="1800" dirty="0">
                <a:latin typeface="+mn-ea"/>
              </a:rPr>
              <a:t>(history)</a:t>
            </a:r>
            <a:r>
              <a:rPr lang="ko-KR" altLang="en-US" sz="1800" dirty="0">
                <a:latin typeface="+mn-ea"/>
              </a:rPr>
              <a:t> 저장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63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데이터베이스 </a:t>
            </a:r>
            <a:r>
              <a:rPr lang="ko-KR" altLang="en-US">
                <a:latin typeface="+mn-ea"/>
                <a:ea typeface="+mn-ea"/>
              </a:rPr>
              <a:t>입출력 방식에 대한 가정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27784" y="5589240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버퍼를 이용한 디스크 입출력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486916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블록단위로 입출력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59245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5580112" y="4005064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0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로그의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로그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데이터베이스의 모든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갱신에 대한 기록 저장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700" dirty="0">
                <a:latin typeface="+mn-ea"/>
              </a:rPr>
              <a:t>장애가 발생하면 이 기록을 보고 이전상태로 복귀가 가능</a:t>
            </a:r>
            <a:endParaRPr lang="en-US" altLang="ko-KR" sz="17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로그의 구성 요소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트랜잭션의 시작 </a:t>
            </a:r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&lt;T start&gt;</a:t>
            </a:r>
          </a:p>
          <a:p>
            <a:pPr lvl="1"/>
            <a:r>
              <a:rPr lang="ko-KR" altLang="en-US" sz="1800" dirty="0">
                <a:latin typeface="+mn-ea"/>
              </a:rPr>
              <a:t>트랜잭션의 완료</a:t>
            </a:r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&lt;T commit&gt;</a:t>
            </a:r>
          </a:p>
          <a:p>
            <a:pPr lvl="1"/>
            <a:r>
              <a:rPr lang="ko-KR" altLang="en-US" sz="1800" dirty="0">
                <a:latin typeface="+mn-ea"/>
              </a:rPr>
              <a:t>트랜잭션의 중단</a:t>
            </a:r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&lt;T abort&gt;</a:t>
            </a:r>
          </a:p>
          <a:p>
            <a:pPr lvl="1"/>
            <a:r>
              <a:rPr lang="ko-KR" altLang="en-US" sz="1800" dirty="0">
                <a:latin typeface="+mn-ea"/>
              </a:rPr>
              <a:t>데이터 항목에 대한 갱신</a:t>
            </a: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&lt;T, x, v1, v2&gt;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44208" y="342900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</a:rPr>
              <a:t>변경될 값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388506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</a:rPr>
              <a:t>원래 값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422818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</a:rPr>
              <a:t>데이터 항목 이름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  <p:cxnSp>
        <p:nvCxnSpPr>
          <p:cNvPr id="25" name="직선 화살표 연결선 24"/>
          <p:cNvCxnSpPr>
            <a:endCxn id="5" idx="1"/>
          </p:cNvCxnSpPr>
          <p:nvPr/>
        </p:nvCxnSpPr>
        <p:spPr>
          <a:xfrm>
            <a:off x="5652120" y="3501008"/>
            <a:ext cx="792088" cy="81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8" idx="1"/>
          </p:cNvCxnSpPr>
          <p:nvPr/>
        </p:nvCxnSpPr>
        <p:spPr>
          <a:xfrm>
            <a:off x="5076056" y="3645024"/>
            <a:ext cx="1224136" cy="393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9" idx="1"/>
          </p:cNvCxnSpPr>
          <p:nvPr/>
        </p:nvCxnSpPr>
        <p:spPr>
          <a:xfrm>
            <a:off x="4716016" y="3645024"/>
            <a:ext cx="1440160" cy="7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1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트랜잭션의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지금까지 예를 든 상황과 같이 원하지 않는 결과가 발생하지 않도록 사전에 방지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대부분의 </a:t>
            </a:r>
            <a:r>
              <a:rPr lang="en-US" altLang="ko-KR" sz="2000" dirty="0"/>
              <a:t>DBMS</a:t>
            </a:r>
            <a:r>
              <a:rPr lang="ko-KR" altLang="en-US" sz="2000" dirty="0"/>
              <a:t>들은 이러한 상황을 방지하기 위한 기능을 갖춤</a:t>
            </a:r>
            <a:endParaRPr lang="en-US" altLang="ko-KR" sz="2000" dirty="0"/>
          </a:p>
          <a:p>
            <a:pPr lvl="1"/>
            <a:r>
              <a:rPr lang="ko-KR" altLang="en-US" sz="1800" dirty="0"/>
              <a:t>데이터베이스 개발자는 작업 단위들을 트랜잭션으로 적절히 정의해야 함</a:t>
            </a:r>
            <a:endParaRPr lang="en-US" altLang="ko-KR" sz="1800" dirty="0"/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트랜잭션을 정의하는 것은 전적으로 개발자의 의무</a:t>
            </a:r>
            <a:endParaRPr lang="en-US" altLang="ko-KR" sz="1800" dirty="0"/>
          </a:p>
          <a:p>
            <a:pPr lvl="1"/>
            <a:r>
              <a:rPr lang="ko-KR" altLang="en-US" sz="1800" dirty="0"/>
              <a:t>정의된 트랜잭션들에 대해서 위와 같은 문제가 발생하지 못하게 방지하는 것은 </a:t>
            </a:r>
            <a:r>
              <a:rPr lang="en-US" altLang="ko-KR" sz="1800" dirty="0"/>
              <a:t>DBMS</a:t>
            </a:r>
            <a:r>
              <a:rPr lang="ko-KR" altLang="en-US" sz="1800" dirty="0"/>
              <a:t>의 몫</a:t>
            </a:r>
          </a:p>
          <a:p>
            <a:pPr lvl="1"/>
            <a:endParaRPr lang="ko-KR" altLang="en-US" sz="1800" dirty="0"/>
          </a:p>
          <a:p>
            <a:pPr lvl="1"/>
            <a:endParaRPr lang="ko-KR" altLang="en-US" sz="1800" dirty="0"/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로그의 예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2776"/>
            <a:ext cx="4968552" cy="39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로그의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두 개 이상의 트랜잭션이 동시에 실행될 경우</a:t>
            </a:r>
            <a:endParaRPr lang="en-US" altLang="ko-KR" sz="20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827584" y="1772816"/>
          <a:ext cx="2160240" cy="498039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T18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T19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X-lock(x) 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 = x+50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 = x*2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 (y)</a:t>
                      </a:r>
                      <a:endParaRPr lang="es-E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= y+50</a:t>
                      </a:r>
                      <a:endParaRPr lang="es-E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(y)</a:t>
                      </a:r>
                      <a:endParaRPr lang="es-E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(y)</a:t>
                      </a:r>
                      <a:endParaRPr lang="es-E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8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(y)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(x)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 (y)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= y*2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(y)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(y)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635896" y="3501008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64088" y="2348880"/>
          <a:ext cx="2952328" cy="316757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&lt;T18 start&gt;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&lt;T18, x, 100, 150&gt;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&lt;T19 start&gt;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&lt;T19, x, 150, 300&gt;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&lt;T18, y, 200, 250&gt;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&lt;T18 commit&gt;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&lt;T19, y, 250, 500&gt;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&lt;T19 commit&gt;</a:t>
                      </a:r>
                      <a:endParaRPr lang="fr-FR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852936"/>
            <a:ext cx="174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</a:t>
            </a:r>
            <a:r>
              <a:rPr lang="ko-KR" altLang="en-US" sz="1400" dirty="0"/>
              <a:t>와 </a:t>
            </a:r>
            <a:r>
              <a:rPr lang="en-US" altLang="ko-KR" sz="1400" dirty="0"/>
              <a:t>y</a:t>
            </a:r>
            <a:r>
              <a:rPr lang="ko-KR" altLang="en-US" sz="1400" dirty="0"/>
              <a:t>의 초기값이</a:t>
            </a:r>
            <a:endParaRPr lang="en-US" altLang="ko-KR" sz="1400" dirty="0"/>
          </a:p>
          <a:p>
            <a:r>
              <a:rPr lang="ko-KR" altLang="en-US" sz="1400" dirty="0"/>
              <a:t>각각 </a:t>
            </a:r>
            <a:r>
              <a:rPr lang="en-US" altLang="ko-KR" sz="1400" dirty="0"/>
              <a:t>100, 200</a:t>
            </a:r>
            <a:r>
              <a:rPr lang="ko-KR" altLang="en-US" sz="1400" dirty="0"/>
              <a:t>이라면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4168" y="5877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로그기록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로그 우선 기록 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write-ahead logging protocol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로그 레코드를 기록할 때 트랜잭션이 갱신한 데이터 항목을 기록하기 전에 로그 레코드를 먼저 기록해야 함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/>
              <a:t>데이터베이스에 이미 기록된 변경내용을 취소하려면 로그 레코드에 그 기록이 남아있어야 하기 때문</a:t>
            </a:r>
          </a:p>
          <a:p>
            <a:pPr lvl="1"/>
            <a:endParaRPr lang="en-US" altLang="ko-KR" sz="1700" dirty="0">
              <a:latin typeface="+mn-ea"/>
            </a:endParaRPr>
          </a:p>
          <a:p>
            <a:pPr lvl="1"/>
            <a:endParaRPr lang="en-US" altLang="ko-KR" sz="1700" dirty="0">
              <a:latin typeface="+mn-ea"/>
            </a:endParaRPr>
          </a:p>
          <a:p>
            <a:r>
              <a:rPr lang="ko-KR" altLang="en-US" sz="2000" dirty="0"/>
              <a:t>이미 완료된 트랜잭션에 대해서 데이터베이스의 갱신 내용을 디스크에 반영할 때도 유용하게 사용됨</a:t>
            </a:r>
            <a:endParaRPr lang="en-US" altLang="ko-KR" sz="2000" dirty="0"/>
          </a:p>
          <a:p>
            <a:pPr lvl="1"/>
            <a:r>
              <a:rPr lang="ko-KR" altLang="en-US" sz="1700" dirty="0"/>
              <a:t>완료된 트랜잭션의 변경이 주기억장치의 버퍼에만 기록되어 있다면</a:t>
            </a:r>
            <a:r>
              <a:rPr lang="en-US" altLang="ko-KR" sz="1700" dirty="0"/>
              <a:t>?</a:t>
            </a:r>
          </a:p>
          <a:p>
            <a:pPr lvl="2"/>
            <a:r>
              <a:rPr lang="ko-KR" altLang="en-US" sz="1400" dirty="0" err="1"/>
              <a:t>재가동</a:t>
            </a:r>
            <a:r>
              <a:rPr lang="ko-KR" altLang="en-US" sz="1400" dirty="0"/>
              <a:t> 후 로그를 이용하여 실제 </a:t>
            </a:r>
            <a:r>
              <a:rPr lang="ko-KR" altLang="en-US" sz="1400" dirty="0" err="1"/>
              <a:t>데이타베이스에</a:t>
            </a:r>
            <a:r>
              <a:rPr lang="ko-KR" altLang="en-US" sz="1400" dirty="0"/>
              <a:t> 갱신 기록을 반영할 수 있음</a:t>
            </a: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80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로그를 이용한 복구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복구에 사용되는 기본 연산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UNDO : </a:t>
            </a:r>
            <a:r>
              <a:rPr lang="ko-KR" altLang="en-US" sz="1800" dirty="0">
                <a:latin typeface="+mn-ea"/>
              </a:rPr>
              <a:t>갱신된 값을 이전 상태로 되돌림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REDO : </a:t>
            </a:r>
            <a:r>
              <a:rPr lang="ko-KR" altLang="en-US" sz="1800" dirty="0">
                <a:latin typeface="+mn-ea"/>
              </a:rPr>
              <a:t>갱신을 재실행 함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로그를 이용한 복구 기법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지연 갱신</a:t>
            </a:r>
            <a:r>
              <a:rPr lang="en-US" altLang="ko-KR" sz="1800" dirty="0">
                <a:latin typeface="+mn-ea"/>
              </a:rPr>
              <a:t>(deferred database modification)</a:t>
            </a:r>
            <a:r>
              <a:rPr lang="ko-KR" altLang="en-US" sz="1800" dirty="0">
                <a:latin typeface="+mn-ea"/>
              </a:rPr>
              <a:t>을 기반으로 한 복구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즉시 갱신</a:t>
            </a:r>
            <a:r>
              <a:rPr lang="en-US" altLang="ko-KR" sz="1800" dirty="0">
                <a:latin typeface="+mn-ea"/>
              </a:rPr>
              <a:t>(immediate database modification)</a:t>
            </a:r>
            <a:r>
              <a:rPr lang="ko-KR" altLang="en-US" sz="1800" dirty="0">
                <a:latin typeface="+mn-ea"/>
              </a:rPr>
              <a:t>을 기반으로 한 복구</a:t>
            </a:r>
            <a:endParaRPr lang="en-US" altLang="ko-KR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47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지연 갱신을 기반으로 한 복구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지연 갱신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트랜잭션의 수행이 성공적으로 끝난 후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완료 후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 갱신 내용을 디스크에 반영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완료 전에는 </a:t>
            </a:r>
            <a:r>
              <a:rPr lang="ko-KR" altLang="en-US" sz="1800" dirty="0" err="1">
                <a:latin typeface="+mn-ea"/>
              </a:rPr>
              <a:t>주기억</a:t>
            </a:r>
            <a:r>
              <a:rPr lang="ko-KR" altLang="en-US" sz="1800" dirty="0">
                <a:latin typeface="+mn-ea"/>
              </a:rPr>
              <a:t> 장치의 버퍼에만 기록을 저장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트랜잭션 실행 과정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가 시작되면 로그에 </a:t>
            </a:r>
            <a:r>
              <a:rPr lang="en-US" altLang="ko-KR" sz="1800" dirty="0">
                <a:latin typeface="+mn-ea"/>
              </a:rPr>
              <a:t>&lt;T start&gt;</a:t>
            </a:r>
            <a:r>
              <a:rPr lang="ko-KR" altLang="en-US" sz="1800" dirty="0">
                <a:latin typeface="+mn-ea"/>
              </a:rPr>
              <a:t>를 기록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가 데이터 항목 </a:t>
            </a:r>
            <a:r>
              <a:rPr lang="en-US" altLang="ko-KR" sz="1800" dirty="0">
                <a:latin typeface="+mn-ea"/>
              </a:rPr>
              <a:t>x</a:t>
            </a:r>
            <a:r>
              <a:rPr lang="ko-KR" altLang="en-US" sz="1800" dirty="0">
                <a:latin typeface="+mn-ea"/>
              </a:rPr>
              <a:t>에 쓰기 연산을 수행하면 로그에 기록하고 메모리 버퍼에 변경된 </a:t>
            </a:r>
            <a:r>
              <a:rPr lang="en-US" altLang="ko-KR" sz="1800" dirty="0">
                <a:latin typeface="+mn-ea"/>
              </a:rPr>
              <a:t>x </a:t>
            </a:r>
            <a:r>
              <a:rPr lang="ko-KR" altLang="en-US" sz="1800" dirty="0">
                <a:latin typeface="+mn-ea"/>
              </a:rPr>
              <a:t>저장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최종적으로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가 모든 연산에 대한 실행을 마치면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는 부분 완료 상태가 되고 로그에 </a:t>
            </a:r>
            <a:r>
              <a:rPr lang="en-US" altLang="ko-KR" sz="1800" dirty="0">
                <a:latin typeface="+mn-ea"/>
              </a:rPr>
              <a:t>&lt;T commit&gt;</a:t>
            </a:r>
            <a:r>
              <a:rPr lang="ko-KR" altLang="en-US" sz="1800" dirty="0">
                <a:latin typeface="+mn-ea"/>
              </a:rPr>
              <a:t>를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기록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&lt;T commit&gt;</a:t>
            </a:r>
            <a:r>
              <a:rPr lang="ko-KR" altLang="en-US" sz="1800" dirty="0">
                <a:latin typeface="+mn-ea"/>
              </a:rPr>
              <a:t>이 로그에 기록되면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는 완료 상태가 되어 종료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이후 적정한 시기에 버퍼에 저장된 </a:t>
            </a:r>
            <a:r>
              <a:rPr lang="en-US" altLang="ko-KR" sz="1800" dirty="0">
                <a:latin typeface="+mn-ea"/>
              </a:rPr>
              <a:t>x</a:t>
            </a:r>
            <a:r>
              <a:rPr lang="ko-KR" altLang="en-US" sz="1800" dirty="0">
                <a:latin typeface="+mn-ea"/>
              </a:rPr>
              <a:t>를 디스크에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90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TIP:  </a:t>
            </a:r>
            <a:r>
              <a:rPr lang="ko-KR" altLang="en-US" dirty="0">
                <a:latin typeface="+mn-ea"/>
                <a:ea typeface="+mn-ea"/>
              </a:rPr>
              <a:t>트랜잭션의 완료의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트랜잭션이 완료되었다는 것은 디스크에 저장된 로그에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&lt;T commit&gt;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이 기록되었다는 것을 의미함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이후의 시스템 장애에 대해서도 이 기록만으로 트랜잭션이 완료되었다는 것을 알 수 있음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장애 후에 로그에 기록된 레코드를 이용하여 갱신 내용들을 복구 가능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즉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 레코드가 로그에 기록이 되지 않으면 트랜잭션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가 완료된 것인지 아니면 실행 도중에 중단된 것인지 알 수 없음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지연 갱신을 기반으로 한 복구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UNDO </a:t>
            </a:r>
            <a:r>
              <a:rPr lang="ko-KR" altLang="en-US" sz="2000" dirty="0">
                <a:latin typeface="+mn-ea"/>
              </a:rPr>
              <a:t>연산 불필요</a:t>
            </a:r>
            <a:r>
              <a:rPr lang="en-US" altLang="ko-KR" sz="2000" dirty="0">
                <a:latin typeface="+mn-ea"/>
              </a:rPr>
              <a:t>, REDO </a:t>
            </a:r>
            <a:r>
              <a:rPr lang="ko-KR" altLang="en-US" sz="2000" dirty="0">
                <a:latin typeface="+mn-ea"/>
              </a:rPr>
              <a:t>연산 필요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데이터 갱신에 의한 로그 레코드 형식</a:t>
            </a:r>
            <a:endParaRPr lang="en-US" altLang="ko-KR" sz="2000" dirty="0">
              <a:latin typeface="+mn-ea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          &lt;T,  x,  v2&gt;     </a:t>
            </a:r>
            <a:r>
              <a:rPr lang="en-US" altLang="ko-KR" sz="1800" dirty="0">
                <a:latin typeface="+mn-ea"/>
              </a:rPr>
              <a:t>(v2 : </a:t>
            </a:r>
            <a:r>
              <a:rPr lang="ko-KR" altLang="en-US" sz="1800" dirty="0">
                <a:latin typeface="+mn-ea"/>
              </a:rPr>
              <a:t>갱신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이후의 값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lvl="1">
              <a:buNone/>
            </a:pP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복구 과정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로그 파일의 처음부터 기록을 순차적으로 검색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로그에 저장된 트랜잭션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의 로그 레코드에서 </a:t>
            </a:r>
            <a:r>
              <a:rPr lang="en-US" altLang="ko-KR" sz="1800" dirty="0">
                <a:latin typeface="+mn-ea"/>
              </a:rPr>
              <a:t>&lt;T commit&gt;</a:t>
            </a:r>
            <a:r>
              <a:rPr lang="ko-KR" altLang="en-US" sz="1800" dirty="0">
                <a:latin typeface="+mn-ea"/>
              </a:rPr>
              <a:t>이 저장되었으면 갱신 기록에 대해 </a:t>
            </a:r>
            <a:r>
              <a:rPr lang="en-US" altLang="ko-KR" sz="1800" dirty="0">
                <a:latin typeface="+mn-ea"/>
              </a:rPr>
              <a:t>REDO </a:t>
            </a:r>
            <a:r>
              <a:rPr lang="ko-KR" altLang="en-US" sz="1800" dirty="0">
                <a:latin typeface="+mn-ea"/>
              </a:rPr>
              <a:t>수행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&lt;T commit&gt;</a:t>
            </a:r>
            <a:r>
              <a:rPr lang="ko-KR" altLang="en-US" sz="1800" dirty="0">
                <a:latin typeface="+mn-ea"/>
              </a:rPr>
              <a:t>이 없는 나머지 트랜잭션에 대한 로그 레코드는 무시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지연 갱신을 기반으로 한 복구 알고리즘은 </a:t>
            </a:r>
            <a:r>
              <a:rPr lang="en-US" altLang="ko-KR" sz="2000" dirty="0">
                <a:latin typeface="+mn-ea"/>
              </a:rPr>
              <a:t>UNDO </a:t>
            </a:r>
            <a:r>
              <a:rPr lang="ko-KR" altLang="en-US" sz="2000" dirty="0">
                <a:latin typeface="+mn-ea"/>
              </a:rPr>
              <a:t>연산이 필요 없으므로 </a:t>
            </a:r>
            <a:r>
              <a:rPr lang="en-US" altLang="ko-KR" sz="2000" b="1" u="sng" dirty="0">
                <a:latin typeface="+mn-ea"/>
              </a:rPr>
              <a:t>NO-UNDO/REDO </a:t>
            </a:r>
            <a:r>
              <a:rPr lang="ko-KR" altLang="en-US" sz="2000" b="1" u="sng" dirty="0">
                <a:latin typeface="+mn-ea"/>
              </a:rPr>
              <a:t>알고리즘</a:t>
            </a:r>
            <a:r>
              <a:rPr lang="ko-KR" altLang="en-US" sz="2000" dirty="0">
                <a:latin typeface="+mn-ea"/>
              </a:rPr>
              <a:t>이라고 함</a:t>
            </a:r>
          </a:p>
          <a:p>
            <a:endParaRPr lang="en-US" altLang="ko-KR" sz="21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26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예제 </a:t>
            </a:r>
            <a:r>
              <a:rPr lang="en-US" altLang="ko-KR" dirty="0">
                <a:latin typeface="+mn-ea"/>
                <a:ea typeface="+mn-ea"/>
              </a:rPr>
              <a:t>– </a:t>
            </a:r>
            <a:r>
              <a:rPr lang="ko-KR" altLang="en-US" dirty="0">
                <a:latin typeface="+mn-ea"/>
                <a:ea typeface="+mn-ea"/>
              </a:rPr>
              <a:t>로그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99792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9992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9792" y="1844824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</a:rPr>
              <a:t>x =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1844824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–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+ 20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5656" y="4149080"/>
            <a:ext cx="180020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&lt;T22 start&gt;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&lt;T22 x, 20&gt;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&lt;T22 commit&gt;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 start&gt;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&lt;T23, x, 0&gt;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&lt;T23, y, 220&gt;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 commit&gt;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36096" y="4149080"/>
            <a:ext cx="180020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&lt;T22 start&gt;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&lt;T22 x, 20&gt;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&lt;T22 commit&gt;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 start&gt;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&lt;T23, x, 0&gt;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768" y="597591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성공적으로 완료된 경우의 로그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3790" y="594928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T23</a:t>
            </a:r>
            <a:r>
              <a:rPr lang="ko-KR" altLang="en-US" dirty="0"/>
              <a:t>이 실패한 경우의 로그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44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예제 </a:t>
            </a:r>
            <a:r>
              <a:rPr lang="en-US" altLang="ko-KR" dirty="0">
                <a:latin typeface="+mn-ea"/>
                <a:ea typeface="+mn-ea"/>
              </a:rPr>
              <a:t>– </a:t>
            </a:r>
            <a:r>
              <a:rPr lang="ko-KR" altLang="en-US" dirty="0">
                <a:latin typeface="+mn-ea"/>
                <a:ea typeface="+mn-ea"/>
              </a:rPr>
              <a:t>복구 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99792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9992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9792" y="1844824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</a:rPr>
              <a:t>x =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1844824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–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+ 20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</p:txBody>
      </p:sp>
      <p:pic>
        <p:nvPicPr>
          <p:cNvPr id="24578" name="_x200338872" descr="EMB000018983a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58076"/>
            <a:ext cx="3312368" cy="21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7" name="_x200337592" descr="EMB000018983a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3056"/>
            <a:ext cx="2886207" cy="21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616058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성공적으로 완료된 경우의 복구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612445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T23</a:t>
            </a:r>
            <a:r>
              <a:rPr lang="ko-KR" altLang="en-US" dirty="0"/>
              <a:t>이 실패한 경우의 복구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91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즉시 갱신을 기반으로 하는 복구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즉시 갱신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버퍼에서 갱신된 데이터들을 트랜잭션 실행 도중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완료되기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전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에 디스크에 저장 가능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데이터 갱신에 의한 로그 레코드 형식</a:t>
            </a:r>
            <a:endParaRPr lang="en-US" altLang="ko-KR" sz="2000" dirty="0">
              <a:latin typeface="+mn-ea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          &lt;T,  x,  v1,  v2&gt;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복구 과정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로그 파일이 기록된 마지막부터 반대방향으로 순차적으로 검색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로그에 저장된 각 트랜잭션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의 로그 레코드에 대해서 </a:t>
            </a:r>
            <a:r>
              <a:rPr lang="en-US" altLang="ko-KR" sz="1800" dirty="0">
                <a:latin typeface="+mn-ea"/>
              </a:rPr>
              <a:t>&lt;T start&gt;</a:t>
            </a:r>
            <a:r>
              <a:rPr lang="ko-KR" altLang="en-US" sz="1800" dirty="0">
                <a:latin typeface="+mn-ea"/>
              </a:rPr>
              <a:t>가 있으나 </a:t>
            </a:r>
            <a:r>
              <a:rPr lang="en-US" altLang="ko-KR" sz="1800" dirty="0">
                <a:latin typeface="+mn-ea"/>
              </a:rPr>
              <a:t>&lt;T commit&gt;</a:t>
            </a:r>
            <a:r>
              <a:rPr lang="ko-KR" altLang="en-US" sz="1800" dirty="0">
                <a:latin typeface="+mn-ea"/>
              </a:rPr>
              <a:t>이 없으면 </a:t>
            </a:r>
            <a:r>
              <a:rPr lang="en-US" altLang="ko-KR" sz="1800" dirty="0">
                <a:latin typeface="+mn-ea"/>
              </a:rPr>
              <a:t>UNDO </a:t>
            </a:r>
            <a:r>
              <a:rPr lang="ko-KR" altLang="en-US" sz="1800" dirty="0">
                <a:latin typeface="+mn-ea"/>
              </a:rPr>
              <a:t>연산 수행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로그 파일에 처음에 도달했으면 반대방향으로 순차적으로 검색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로그에 저장된 각 트랜잭션의 로그에 대해 </a:t>
            </a:r>
            <a:r>
              <a:rPr lang="en-US" altLang="ko-KR" sz="1800" dirty="0">
                <a:latin typeface="+mn-ea"/>
              </a:rPr>
              <a:t>&lt;T commit&gt;</a:t>
            </a:r>
            <a:r>
              <a:rPr lang="ko-KR" altLang="en-US" sz="1800" dirty="0">
                <a:latin typeface="+mn-ea"/>
              </a:rPr>
              <a:t>이 저장되었으면 </a:t>
            </a:r>
            <a:r>
              <a:rPr lang="en-US" altLang="ko-KR" sz="1800" dirty="0">
                <a:latin typeface="+mn-ea"/>
              </a:rPr>
              <a:t>REDO </a:t>
            </a:r>
            <a:r>
              <a:rPr lang="ko-KR" altLang="en-US" sz="1800" dirty="0">
                <a:latin typeface="+mn-ea"/>
              </a:rPr>
              <a:t>연산 수행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즉시 갱신을 기반으로 한 복구 알고리즘을 </a:t>
            </a:r>
            <a:r>
              <a:rPr lang="en-US" altLang="ko-KR" sz="2000" b="1" u="sng" dirty="0">
                <a:latin typeface="+mn-ea"/>
              </a:rPr>
              <a:t>UNDO/REDO </a:t>
            </a:r>
            <a:r>
              <a:rPr lang="ko-KR" altLang="en-US" sz="2000" b="1" u="sng" dirty="0">
                <a:latin typeface="+mn-ea"/>
              </a:rPr>
              <a:t>알고리즘</a:t>
            </a:r>
            <a:r>
              <a:rPr lang="ko-KR" altLang="en-US" sz="2000" dirty="0">
                <a:latin typeface="+mn-ea"/>
              </a:rPr>
              <a:t>이라고 함</a:t>
            </a:r>
          </a:p>
          <a:p>
            <a:endParaRPr lang="ko-KR" altLang="en-US" sz="21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트랜잭션이 </a:t>
            </a:r>
            <a:r>
              <a:rPr lang="ko-KR" altLang="en-US" dirty="0" err="1">
                <a:latin typeface="+mn-ea"/>
                <a:ea typeface="+mn-ea"/>
              </a:rPr>
              <a:t>지켜야할</a:t>
            </a:r>
            <a:r>
              <a:rPr lang="ko-KR" altLang="en-US" dirty="0">
                <a:latin typeface="+mn-ea"/>
                <a:ea typeface="+mn-ea"/>
              </a:rPr>
              <a:t>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ACID </a:t>
            </a:r>
            <a:r>
              <a:rPr lang="ko-KR" altLang="en-US" sz="2000" dirty="0">
                <a:latin typeface="+mn-ea"/>
              </a:rPr>
              <a:t>특성</a:t>
            </a:r>
            <a:r>
              <a:rPr lang="en-US" altLang="ko-KR" sz="2000" dirty="0">
                <a:latin typeface="+mn-ea"/>
              </a:rPr>
              <a:t>(ACID property)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원자성</a:t>
            </a:r>
            <a:r>
              <a:rPr lang="en-US" altLang="ko-KR" sz="2000" dirty="0">
                <a:latin typeface="+mn-ea"/>
              </a:rPr>
              <a:t>(Atomicity)</a:t>
            </a:r>
          </a:p>
          <a:p>
            <a:pPr lvl="1"/>
            <a:r>
              <a:rPr lang="ko-KR" altLang="en-US" sz="1800" dirty="0">
                <a:latin typeface="+mn-ea"/>
              </a:rPr>
              <a:t>트랜잭션은 중간에 멈출 수 없다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2000" dirty="0">
                <a:latin typeface="+mn-ea"/>
              </a:rPr>
              <a:t>일관성</a:t>
            </a:r>
            <a:r>
              <a:rPr lang="en-US" altLang="ko-KR" sz="2000" dirty="0">
                <a:latin typeface="+mn-ea"/>
              </a:rPr>
              <a:t>(Consistency)</a:t>
            </a:r>
          </a:p>
          <a:p>
            <a:pPr lvl="1"/>
            <a:r>
              <a:rPr lang="ko-KR" altLang="en-US" sz="1800" dirty="0">
                <a:latin typeface="+mn-ea"/>
              </a:rPr>
              <a:t>트랜잭션 실행 전후 데이터베이스 내용이 일관되어야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2000" dirty="0">
                <a:latin typeface="+mn-ea"/>
              </a:rPr>
              <a:t>고립성</a:t>
            </a:r>
            <a:r>
              <a:rPr lang="en-US" altLang="ko-KR" sz="2000" dirty="0">
                <a:latin typeface="+mn-ea"/>
              </a:rPr>
              <a:t>(Isolation)</a:t>
            </a:r>
          </a:p>
          <a:p>
            <a:pPr lvl="1"/>
            <a:r>
              <a:rPr lang="ko-KR" altLang="en-US" sz="1800" dirty="0"/>
              <a:t>트랜잭션이 실행하는 과정에서 갱신한 데이터는 트랜잭션이 완료될 때 까지 다른 트랜잭션이 참조할 수 없다</a:t>
            </a:r>
          </a:p>
          <a:p>
            <a:r>
              <a:rPr lang="ko-KR" altLang="en-US" sz="2000" dirty="0">
                <a:latin typeface="+mn-ea"/>
              </a:rPr>
              <a:t>지속성</a:t>
            </a:r>
            <a:r>
              <a:rPr lang="en-US" altLang="ko-KR" sz="2000" dirty="0">
                <a:latin typeface="+mn-ea"/>
              </a:rPr>
              <a:t>(Durability)</a:t>
            </a:r>
          </a:p>
          <a:p>
            <a:pPr lvl="1"/>
            <a:r>
              <a:rPr lang="ko-KR" altLang="en-US" sz="1800" dirty="0"/>
              <a:t>트랜잭션이 성공적으로 완료되면 그 트랜잭션이 갱신한 데이터베이스의 내용은 영구적으로 저장되어야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451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로그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27784" y="119675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27984" y="119675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1628800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</a:rPr>
              <a:t>x =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1628800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–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+ 20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4149080"/>
            <a:ext cx="180020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&lt;T22 start&gt;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&lt;T22 x, 100, 20&gt;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&lt;T22 commit&gt;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 start&gt;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&lt;T23, x, 20, 0&gt;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&lt;T23, y, 200, 220&gt;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 commit&gt;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72200" y="4149080"/>
            <a:ext cx="180020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&lt;T22 start&gt;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&lt;T22 x, 100, 20&gt;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&lt;T22 commit&gt;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 start&gt;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&lt;T23, x, 20, 0&gt;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768" y="597591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성공적으로 완료된 경우의 로그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9894" y="594928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T23</a:t>
            </a:r>
            <a:r>
              <a:rPr lang="ko-KR" altLang="en-US" dirty="0"/>
              <a:t>이 실패한 경우의 로그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96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복구 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27784" y="119675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27984" y="119675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1628800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</a:rPr>
              <a:t>x =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1628800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x = x –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y = y + 20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616058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성공적으로 완료된 경우의 복구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6093296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T23</a:t>
            </a:r>
            <a:r>
              <a:rPr lang="ko-KR" altLang="en-US" dirty="0"/>
              <a:t>이 실패한 경우의 복구</a:t>
            </a:r>
          </a:p>
        </p:txBody>
      </p:sp>
      <p:pic>
        <p:nvPicPr>
          <p:cNvPr id="26626" name="_x199939848" descr="EMB000018983a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4" y="3809037"/>
            <a:ext cx="3522351" cy="2416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5" name="_x199939448" descr="EMB000018983ae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42582" cy="2304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3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검사점을</a:t>
            </a:r>
            <a:r>
              <a:rPr lang="ko-KR" altLang="en-US" dirty="0">
                <a:latin typeface="+mn-ea"/>
                <a:ea typeface="+mn-ea"/>
              </a:rPr>
              <a:t> 이용한 복구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로그의 크기가 커질 수록 복구 부담 증가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특히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불필요한 </a:t>
            </a:r>
            <a:r>
              <a:rPr lang="en-US" altLang="ko-KR" sz="2000" dirty="0">
                <a:latin typeface="+mn-ea"/>
              </a:rPr>
              <a:t>REDO </a:t>
            </a:r>
            <a:r>
              <a:rPr lang="ko-KR" altLang="en-US" sz="2000" dirty="0">
                <a:latin typeface="+mn-ea"/>
              </a:rPr>
              <a:t>연산이 다량 발생함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검사점</a:t>
            </a:r>
            <a:r>
              <a:rPr lang="en-US" altLang="ko-KR" sz="2000" dirty="0">
                <a:latin typeface="+mn-ea"/>
              </a:rPr>
              <a:t>(checkpoint)</a:t>
            </a:r>
          </a:p>
          <a:p>
            <a:pPr lvl="1"/>
            <a:r>
              <a:rPr lang="ko-KR" altLang="en-US" sz="1800" dirty="0">
                <a:latin typeface="+mn-ea"/>
              </a:rPr>
              <a:t>주기적으로 버퍼의 갱신 기록을 디스크에 기록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/>
              <a:t>현재까지 로그에 기록된 내용과 디스크에 저장된 데이터베이스의 내용을 일치시키는 과정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800" dirty="0" err="1">
                <a:latin typeface="+mn-ea"/>
              </a:rPr>
              <a:t>검사점</a:t>
            </a:r>
            <a:r>
              <a:rPr lang="ko-KR" altLang="en-US" sz="1800" dirty="0">
                <a:latin typeface="+mn-ea"/>
              </a:rPr>
              <a:t> 이전 로그에 대해서는 </a:t>
            </a:r>
            <a:r>
              <a:rPr lang="en-US" altLang="ko-KR" sz="1800" dirty="0">
                <a:latin typeface="+mn-ea"/>
              </a:rPr>
              <a:t>REDO, UNDO </a:t>
            </a:r>
            <a:r>
              <a:rPr lang="ko-KR" altLang="en-US" sz="1800" dirty="0">
                <a:latin typeface="+mn-ea"/>
              </a:rPr>
              <a:t>불필요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검사점</a:t>
            </a:r>
            <a:r>
              <a:rPr lang="ko-KR" altLang="en-US" sz="2000" dirty="0">
                <a:latin typeface="+mn-ea"/>
              </a:rPr>
              <a:t> 작업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즉시 갱신만을 가정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1"/>
            <a:r>
              <a:rPr lang="ko-KR" altLang="en-US" sz="1800" dirty="0">
                <a:latin typeface="+mn-ea"/>
              </a:rPr>
              <a:t>모든 트랜잭션의 실행 중단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갱신된 모든 버퍼의 내용을 디스크로 출력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로그에 </a:t>
            </a:r>
            <a:r>
              <a:rPr lang="en-US" altLang="ko-KR" sz="1800" dirty="0">
                <a:latin typeface="+mn-ea"/>
              </a:rPr>
              <a:t>&lt;checkpoint&gt; </a:t>
            </a:r>
            <a:r>
              <a:rPr lang="ko-KR" altLang="en-US" sz="1800" dirty="0">
                <a:latin typeface="+mn-ea"/>
              </a:rPr>
              <a:t>레코드 저장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중단된 트랜잭션들을 다시 실행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61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검사점</a:t>
            </a:r>
            <a:r>
              <a:rPr lang="ko-KR" altLang="en-US" dirty="0">
                <a:latin typeface="+mn-ea"/>
                <a:ea typeface="+mn-ea"/>
              </a:rPr>
              <a:t> 복구 기법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99939528" descr="EMB000018983a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5400600" cy="252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806489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검사점까지</a:t>
            </a:r>
            <a:r>
              <a:rPr lang="ko-KR" altLang="en-US" dirty="0"/>
              <a:t> 역순으로 진행하면서 완료되지 않은 트랜잭션에   대해서 </a:t>
            </a:r>
            <a:r>
              <a:rPr lang="en-US" altLang="ko-KR" dirty="0"/>
              <a:t>UNDO</a:t>
            </a:r>
            <a:r>
              <a:rPr lang="ko-KR" altLang="en-US" dirty="0"/>
              <a:t>를 실행</a:t>
            </a:r>
            <a:r>
              <a:rPr lang="en-US" altLang="ko-KR" dirty="0"/>
              <a:t>(T</a:t>
            </a:r>
            <a:r>
              <a:rPr lang="en-US" altLang="ko-KR" baseline="-25000" dirty="0"/>
              <a:t>m</a:t>
            </a:r>
            <a:r>
              <a:rPr lang="en-US" altLang="ko-KR" dirty="0"/>
              <a:t>)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검사점</a:t>
            </a:r>
            <a:r>
              <a:rPr lang="ko-KR" altLang="en-US" dirty="0"/>
              <a:t> 이후에 완료된 트랜잭션에 대해서는 반대 방향으로 </a:t>
            </a:r>
            <a:r>
              <a:rPr lang="en-US" altLang="ko-KR" dirty="0"/>
              <a:t>REDO</a:t>
            </a:r>
            <a:r>
              <a:rPr lang="ko-KR" altLang="en-US" dirty="0"/>
              <a:t>를 실행</a:t>
            </a:r>
            <a:r>
              <a:rPr lang="en-US" altLang="ko-KR" dirty="0"/>
              <a:t>(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k</a:t>
            </a:r>
            <a:r>
              <a:rPr lang="ko-KR" altLang="en-US" dirty="0"/>
              <a:t>와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l</a:t>
            </a:r>
            <a:r>
              <a:rPr lang="en-US" altLang="ko-KR" dirty="0"/>
              <a:t>)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T</a:t>
            </a:r>
            <a:r>
              <a:rPr lang="en-US" altLang="ko-KR" baseline="-25000" dirty="0"/>
              <a:t>i</a:t>
            </a:r>
            <a:r>
              <a:rPr lang="ko-KR" altLang="en-US" dirty="0"/>
              <a:t>와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altLang="ko-KR" baseline="-25000" dirty="0"/>
              <a:t> </a:t>
            </a:r>
            <a:r>
              <a:rPr lang="ko-KR" altLang="en-US" dirty="0"/>
              <a:t>는 무시</a:t>
            </a: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365104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복구과정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12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검사점</a:t>
            </a:r>
            <a:r>
              <a:rPr lang="ko-KR" altLang="en-US" dirty="0">
                <a:latin typeface="+mn-ea"/>
                <a:ea typeface="+mn-ea"/>
              </a:rPr>
              <a:t> 복구 예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75656" y="1340768"/>
          <a:ext cx="2016224" cy="13408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T24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5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read(x)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x = x + 10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write(x)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436096" y="1268760"/>
          <a:ext cx="2016224" cy="22237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T25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read(y)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y = y + 10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write(y)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read(z)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z = z + 10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write(z)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75656" y="2924944"/>
          <a:ext cx="2016224" cy="22237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T26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read(x)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x = x + 10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write(x)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read(z)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z = z + 10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write(z)</a:t>
                      </a:r>
                      <a:endParaRPr lang="pl-PL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436096" y="3645024"/>
          <a:ext cx="2016224" cy="22237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T27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read(y)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y = y + 10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write(y)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read(x)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x = x + 10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write(x)</a:t>
                      </a:r>
                      <a:endParaRPr lang="es-E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검사점</a:t>
            </a:r>
            <a:r>
              <a:rPr lang="ko-KR" altLang="en-US" dirty="0">
                <a:latin typeface="+mn-ea"/>
                <a:ea typeface="+mn-ea"/>
              </a:rPr>
              <a:t> 복구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T24</a:t>
            </a:r>
            <a:r>
              <a:rPr lang="ko-KR" altLang="en-US" sz="2000" dirty="0">
                <a:latin typeface="+mn-ea"/>
              </a:rPr>
              <a:t>부터 </a:t>
            </a:r>
            <a:r>
              <a:rPr lang="en-US" altLang="ko-KR" sz="2000" dirty="0">
                <a:latin typeface="+mn-ea"/>
              </a:rPr>
              <a:t>T27</a:t>
            </a:r>
            <a:r>
              <a:rPr lang="ko-KR" altLang="en-US" sz="2000" dirty="0">
                <a:latin typeface="+mn-ea"/>
              </a:rPr>
              <a:t>까지의 트랜잭션들이 순차적으로 실행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초기의 </a:t>
            </a:r>
            <a:r>
              <a:rPr lang="en-US" altLang="ko-KR" sz="2000" dirty="0">
                <a:latin typeface="+mn-ea"/>
              </a:rPr>
              <a:t>x, y, z</a:t>
            </a:r>
            <a:r>
              <a:rPr lang="ko-KR" altLang="en-US" sz="2000" dirty="0">
                <a:latin typeface="+mn-ea"/>
              </a:rPr>
              <a:t>는 모두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이라고 가정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T25</a:t>
            </a:r>
            <a:r>
              <a:rPr lang="ko-KR" altLang="en-US" sz="2000" dirty="0">
                <a:latin typeface="+mn-ea"/>
              </a:rPr>
              <a:t>의 실행도중 </a:t>
            </a:r>
            <a:r>
              <a:rPr lang="en-US" altLang="ko-KR" sz="2000" dirty="0">
                <a:latin typeface="+mn-ea"/>
              </a:rPr>
              <a:t>write(y) </a:t>
            </a:r>
            <a:r>
              <a:rPr lang="ko-KR" altLang="en-US" sz="2000" dirty="0">
                <a:latin typeface="+mn-ea"/>
              </a:rPr>
              <a:t>연산 직후에 </a:t>
            </a:r>
            <a:r>
              <a:rPr lang="ko-KR" altLang="en-US" sz="2000" dirty="0" err="1">
                <a:latin typeface="+mn-ea"/>
              </a:rPr>
              <a:t>검사점에</a:t>
            </a:r>
            <a:r>
              <a:rPr lang="ko-KR" altLang="en-US" sz="2000" dirty="0">
                <a:latin typeface="+mn-ea"/>
              </a:rPr>
              <a:t> 도달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T25</a:t>
            </a:r>
            <a:r>
              <a:rPr lang="ko-KR" altLang="en-US" sz="1800" dirty="0">
                <a:latin typeface="+mn-ea"/>
              </a:rPr>
              <a:t>의 실행이 멈추고 지금까지 갱신된 내용이 디스크에 저장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+mn-ea"/>
              </a:rPr>
              <a:t>검사점이</a:t>
            </a:r>
            <a:r>
              <a:rPr lang="ko-KR" altLang="en-US" sz="1800" dirty="0">
                <a:latin typeface="+mn-ea"/>
              </a:rPr>
              <a:t> 완료된 후 디스크의 </a:t>
            </a:r>
            <a:r>
              <a:rPr lang="en-US" altLang="ko-KR" sz="1800" dirty="0">
                <a:latin typeface="+mn-ea"/>
              </a:rPr>
              <a:t>x, y, z </a:t>
            </a:r>
            <a:r>
              <a:rPr lang="ko-KR" altLang="en-US" sz="1800" dirty="0">
                <a:latin typeface="+mn-ea"/>
              </a:rPr>
              <a:t>값은 각각 </a:t>
            </a:r>
            <a:r>
              <a:rPr lang="en-US" altLang="ko-KR" sz="1800" dirty="0">
                <a:latin typeface="+mn-ea"/>
              </a:rPr>
              <a:t>20, 20, 10</a:t>
            </a:r>
            <a:endParaRPr lang="ko-KR" altLang="en-US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ko-KR" altLang="en-US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검사점</a:t>
            </a:r>
            <a:r>
              <a:rPr lang="ko-KR" altLang="en-US" dirty="0">
                <a:latin typeface="+mn-ea"/>
                <a:ea typeface="+mn-ea"/>
              </a:rPr>
              <a:t> 복구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1608"/>
          </a:xfrm>
        </p:spPr>
        <p:txBody>
          <a:bodyPr/>
          <a:lstStyle/>
          <a:p>
            <a:r>
              <a:rPr lang="en-US" altLang="ko-KR" sz="2000" dirty="0"/>
              <a:t>T27</a:t>
            </a:r>
            <a:r>
              <a:rPr lang="ko-KR" altLang="en-US" sz="2000" dirty="0"/>
              <a:t>의 실행 도중에 장애가 발생했다고 가정할 경우</a:t>
            </a:r>
            <a:endParaRPr lang="ko-KR" altLang="en-US" sz="1800" dirty="0">
              <a:latin typeface="+mn-ea"/>
            </a:endParaRPr>
          </a:p>
          <a:p>
            <a:pPr lvl="1"/>
            <a:endParaRPr lang="ko-KR" altLang="en-US" sz="18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1844824"/>
          <a:ext cx="3600400" cy="445331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4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&lt;T24 start&gt;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&lt;T24, x, 10, 20&gt;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&lt;T24 commit&gt;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&lt;T25 start&gt;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&lt;T25, y, 10, 20&gt;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&lt;checkpoint&gt;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&lt;T25, z, 10, 20&gt;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&lt;T25 commit&gt;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&lt;T26 start&gt;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&lt;T26, x, 20, 30&gt;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&lt;T26, z, 20, 30&gt;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&lt;T26 commit&gt;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&lt;T27 start&gt;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&lt;T27, y, 20, 30&gt;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시스템 장애발생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바탕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3728" y="6381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19888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복구 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2348880"/>
            <a:ext cx="33123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가장 최근의 </a:t>
            </a:r>
            <a:r>
              <a:rPr lang="en-US" altLang="ko-KR" dirty="0"/>
              <a:t>&lt;checkpoint&gt; </a:t>
            </a:r>
            <a:r>
              <a:rPr lang="ko-KR" altLang="en-US" dirty="0"/>
              <a:t>를 찾음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T24</a:t>
            </a:r>
            <a:r>
              <a:rPr lang="ko-KR" altLang="en-US" dirty="0"/>
              <a:t>는 무시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T27</a:t>
            </a:r>
            <a:r>
              <a:rPr lang="ko-KR" altLang="en-US" dirty="0"/>
              <a:t>는 </a:t>
            </a:r>
            <a:r>
              <a:rPr lang="en-US" altLang="ko-KR" dirty="0"/>
              <a:t>UNDO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T25</a:t>
            </a:r>
            <a:r>
              <a:rPr lang="ko-KR" altLang="en-US" dirty="0"/>
              <a:t>와 </a:t>
            </a:r>
            <a:r>
              <a:rPr lang="en-US" altLang="ko-KR" dirty="0"/>
              <a:t>T26</a:t>
            </a:r>
            <a:r>
              <a:rPr lang="ko-KR" altLang="en-US" dirty="0"/>
              <a:t>은  </a:t>
            </a:r>
            <a:r>
              <a:rPr lang="en-US" altLang="ko-KR" dirty="0"/>
              <a:t>REDO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4725144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복구가 최종 완료되면 </a:t>
            </a:r>
            <a:r>
              <a:rPr lang="en-US" altLang="ko-KR" dirty="0"/>
              <a:t>x, y, z</a:t>
            </a:r>
            <a:r>
              <a:rPr lang="ko-KR" altLang="en-US" dirty="0"/>
              <a:t>에는 각각 </a:t>
            </a:r>
            <a:r>
              <a:rPr lang="en-US" altLang="ko-KR" dirty="0"/>
              <a:t>30, 20, 30</a:t>
            </a:r>
            <a:r>
              <a:rPr lang="ko-KR" altLang="en-US" dirty="0"/>
              <a:t>의 값이 저장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오라클에서의</a:t>
            </a:r>
            <a:r>
              <a:rPr lang="ko-KR" altLang="en-US" dirty="0">
                <a:latin typeface="+mn-ea"/>
                <a:ea typeface="+mn-ea"/>
              </a:rPr>
              <a:t> 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트랜잭션의 완료와 복귀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DDL, DCL</a:t>
            </a:r>
            <a:r>
              <a:rPr lang="ko-KR" altLang="en-US" sz="1800" dirty="0">
                <a:latin typeface="+mn-ea"/>
              </a:rPr>
              <a:t>의 경우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자동 완료</a:t>
            </a:r>
            <a:r>
              <a:rPr lang="en-US" altLang="ko-KR" sz="1600" dirty="0">
                <a:latin typeface="+mn-ea"/>
              </a:rPr>
              <a:t>(auto commit)</a:t>
            </a:r>
          </a:p>
          <a:p>
            <a:pPr lvl="2"/>
            <a:r>
              <a:rPr lang="en-US" altLang="ko-KR" sz="1600" dirty="0">
                <a:latin typeface="+mn-ea"/>
              </a:rPr>
              <a:t>DDL, DCL</a:t>
            </a:r>
            <a:r>
              <a:rPr lang="ko-KR" altLang="en-US" sz="1600" dirty="0">
                <a:latin typeface="+mn-ea"/>
              </a:rPr>
              <a:t>이 성공적으로 실행된 경우 복구 불가능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DML : commit, rollback </a:t>
            </a:r>
            <a:r>
              <a:rPr lang="ko-KR" altLang="en-US" sz="1800" dirty="0">
                <a:latin typeface="+mn-ea"/>
              </a:rPr>
              <a:t>명령 사용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sz="1600" dirty="0">
                <a:latin typeface="+mn-ea"/>
              </a:rPr>
              <a:t>commit : </a:t>
            </a:r>
            <a:r>
              <a:rPr lang="ko-KR" altLang="en-US" sz="1600" dirty="0">
                <a:latin typeface="+mn-ea"/>
              </a:rPr>
              <a:t>트랜잭션 종료</a:t>
            </a:r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r>
              <a:rPr lang="en-US" altLang="ko-KR" sz="1600" dirty="0">
                <a:latin typeface="+mn-ea"/>
              </a:rPr>
              <a:t>rollback : </a:t>
            </a:r>
            <a:r>
              <a:rPr lang="ko-KR" altLang="en-US" sz="1600" dirty="0">
                <a:latin typeface="+mn-ea"/>
              </a:rPr>
              <a:t>가장 최근 </a:t>
            </a:r>
            <a:r>
              <a:rPr lang="en-US" altLang="ko-KR" sz="1600" dirty="0">
                <a:latin typeface="+mn-ea"/>
              </a:rPr>
              <a:t>commit </a:t>
            </a:r>
            <a:r>
              <a:rPr lang="ko-KR" altLang="en-US" sz="1600" dirty="0">
                <a:latin typeface="+mn-ea"/>
              </a:rPr>
              <a:t>시점까지 복구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702" name="_x199940248" descr="EMB000018983a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73" y="3573016"/>
            <a:ext cx="3965575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_x199937288" descr="EMB000018983af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73" y="5229200"/>
            <a:ext cx="4059238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84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오라클</a:t>
            </a:r>
            <a:r>
              <a:rPr lang="ko-KR" altLang="en-US" dirty="0">
                <a:latin typeface="+mn-ea"/>
                <a:ea typeface="+mn-ea"/>
              </a:rPr>
              <a:t>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테이블 생성하기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99939608" descr="EMB000018983a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408712" cy="420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7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오라클</a:t>
            </a:r>
            <a:r>
              <a:rPr lang="ko-KR" altLang="en-US" dirty="0">
                <a:latin typeface="+mn-ea"/>
                <a:ea typeface="+mn-ea"/>
              </a:rPr>
              <a:t>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commit </a:t>
            </a:r>
            <a:r>
              <a:rPr lang="ko-KR" altLang="en-US" sz="2000" dirty="0">
                <a:latin typeface="+mn-ea"/>
              </a:rPr>
              <a:t>명령 실행하고 레코드 삽입하기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199937128" descr="EMB000018983af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37" y="1844824"/>
            <a:ext cx="637510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9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원자성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트랜잭션은 성공하거나 실패하거나 둘 중의 하나</a:t>
            </a:r>
            <a:endParaRPr lang="en-US" altLang="ko-KR" sz="2000" dirty="0">
              <a:latin typeface="+mn-ea"/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dirty="0">
                <a:latin typeface="+mn-ea"/>
              </a:rPr>
              <a:t>(A, B</a:t>
            </a:r>
            <a:r>
              <a:rPr lang="ko-KR" altLang="en-US" sz="2000" dirty="0">
                <a:latin typeface="+mn-ea"/>
              </a:rPr>
              <a:t> 모두 잔액이 </a:t>
            </a:r>
            <a:r>
              <a:rPr lang="en-US" altLang="ko-KR" sz="2000" dirty="0">
                <a:latin typeface="+mn-ea"/>
              </a:rPr>
              <a:t>400</a:t>
            </a:r>
            <a:r>
              <a:rPr lang="ko-KR" altLang="en-US" sz="2000" dirty="0">
                <a:latin typeface="+mn-ea"/>
              </a:rPr>
              <a:t>원이고 </a:t>
            </a:r>
            <a:r>
              <a:rPr lang="en-US" altLang="ko-KR" sz="2000" dirty="0">
                <a:latin typeface="+mn-ea"/>
              </a:rPr>
              <a:t>100</a:t>
            </a:r>
            <a:r>
              <a:rPr lang="ko-KR" altLang="en-US" sz="2000" dirty="0">
                <a:latin typeface="+mn-ea"/>
              </a:rPr>
              <a:t>원을 이체한다고 가정</a:t>
            </a:r>
            <a:r>
              <a:rPr lang="en-US" altLang="ko-KR" sz="2000" dirty="0">
                <a:latin typeface="+mn-ea"/>
              </a:rPr>
              <a:t>)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트랜잭션이 성공적으로 실행되는 경우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A</a:t>
            </a:r>
            <a:r>
              <a:rPr lang="ko-KR" altLang="en-US" sz="1800" dirty="0">
                <a:latin typeface="+mn-ea"/>
              </a:rPr>
              <a:t>계좌의 잔액 </a:t>
            </a:r>
            <a:r>
              <a:rPr lang="en-US" altLang="ko-KR" sz="1800" dirty="0">
                <a:latin typeface="+mn-ea"/>
              </a:rPr>
              <a:t>: 300</a:t>
            </a:r>
            <a:r>
              <a:rPr lang="ko-KR" altLang="en-US" sz="1800" dirty="0">
                <a:latin typeface="+mn-ea"/>
              </a:rPr>
              <a:t>원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B</a:t>
            </a:r>
            <a:r>
              <a:rPr lang="ko-KR" altLang="en-US" sz="1800" dirty="0">
                <a:latin typeface="+mn-ea"/>
              </a:rPr>
              <a:t>계좌의 잔액 </a:t>
            </a:r>
            <a:r>
              <a:rPr lang="en-US" altLang="ko-KR" sz="1800" dirty="0">
                <a:latin typeface="+mn-ea"/>
              </a:rPr>
              <a:t>: 500</a:t>
            </a:r>
            <a:r>
              <a:rPr lang="ko-KR" altLang="en-US" sz="1800" dirty="0">
                <a:latin typeface="+mn-ea"/>
              </a:rPr>
              <a:t>원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트랜잭션이 실패하는 경우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A</a:t>
            </a:r>
            <a:r>
              <a:rPr lang="ko-KR" altLang="en-US" sz="1800" dirty="0">
                <a:latin typeface="+mn-ea"/>
              </a:rPr>
              <a:t>계좌의 잔액 </a:t>
            </a:r>
            <a:r>
              <a:rPr lang="en-US" altLang="ko-KR" sz="1800" dirty="0">
                <a:latin typeface="+mn-ea"/>
              </a:rPr>
              <a:t>: 400</a:t>
            </a:r>
            <a:r>
              <a:rPr lang="ko-KR" altLang="en-US" sz="1800" dirty="0">
                <a:latin typeface="+mn-ea"/>
              </a:rPr>
              <a:t>원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B</a:t>
            </a:r>
            <a:r>
              <a:rPr lang="ko-KR" altLang="en-US" sz="1800" dirty="0">
                <a:latin typeface="+mn-ea"/>
              </a:rPr>
              <a:t>계좌의 잔액 </a:t>
            </a:r>
            <a:r>
              <a:rPr lang="en-US" altLang="ko-KR" sz="1800" dirty="0">
                <a:latin typeface="+mn-ea"/>
              </a:rPr>
              <a:t>: 400</a:t>
            </a:r>
            <a:r>
              <a:rPr lang="ko-KR" altLang="en-US" sz="1800" dirty="0">
                <a:latin typeface="+mn-ea"/>
              </a:rPr>
              <a:t>원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500" dirty="0">
                <a:latin typeface="+mn-ea"/>
              </a:rPr>
              <a:t>원래의 상태로 되돌려 놓아야 함</a:t>
            </a:r>
            <a:endParaRPr lang="en-US" altLang="ko-KR" sz="1500" dirty="0">
              <a:latin typeface="+mn-ea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068960"/>
            <a:ext cx="37623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51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오라클</a:t>
            </a:r>
            <a:r>
              <a:rPr lang="ko-KR" altLang="en-US" dirty="0">
                <a:latin typeface="+mn-ea"/>
                <a:ea typeface="+mn-ea"/>
              </a:rPr>
              <a:t>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rollback </a:t>
            </a:r>
            <a:r>
              <a:rPr lang="ko-KR" altLang="en-US" sz="2000" dirty="0">
                <a:latin typeface="+mn-ea"/>
              </a:rPr>
              <a:t>명령 실행하기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199940408" descr="EMB000018983a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0886"/>
            <a:ext cx="4267200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71" name="_x200340312" descr="EMB000018983a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18" y="1710886"/>
            <a:ext cx="4267859" cy="27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73" name="_x200339912" descr="EMB000018983b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88" y="4666134"/>
            <a:ext cx="5843874" cy="171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300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자동 완료와 자동 복귀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r>
              <a:rPr lang="ko-KR" altLang="en-US" sz="2000" dirty="0"/>
              <a:t>자동 완료</a:t>
            </a:r>
            <a:endParaRPr lang="en-US" altLang="ko-KR" sz="2000" dirty="0"/>
          </a:p>
          <a:p>
            <a:pPr lvl="1"/>
            <a:r>
              <a:rPr lang="en-US" altLang="ko-KR" sz="1800" dirty="0"/>
              <a:t>commit </a:t>
            </a:r>
            <a:r>
              <a:rPr lang="ko-KR" altLang="en-US" sz="1800" dirty="0"/>
              <a:t>을 실행하지 않더라도 정상적으로 종료되면 트랜잭션도 자동으로 완료</a:t>
            </a:r>
            <a:endParaRPr lang="en-US" altLang="ko-KR" sz="1800" dirty="0"/>
          </a:p>
          <a:p>
            <a:pPr lvl="1"/>
            <a:r>
              <a:rPr lang="en-US" altLang="ko-KR" sz="1800" dirty="0"/>
              <a:t>DDL, DCL</a:t>
            </a:r>
            <a:r>
              <a:rPr lang="ko-KR" altLang="en-US" sz="1800" dirty="0"/>
              <a:t>들은 항상 자동 완료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자동 복귀</a:t>
            </a:r>
            <a:endParaRPr lang="en-US" altLang="ko-KR" sz="2000" dirty="0"/>
          </a:p>
          <a:p>
            <a:pPr lvl="1"/>
            <a:r>
              <a:rPr lang="ko-KR" altLang="en-US" sz="1800" dirty="0"/>
              <a:t>비정상적으로 종료되면 트랜잭션은 자동으로 복귀</a:t>
            </a:r>
            <a:endParaRPr lang="en-US" altLang="ko-KR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200339032" descr="EMB000018983b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2" y="1259219"/>
            <a:ext cx="4286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5" name="_x200338952" descr="EMB000018983b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4321175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21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set </a:t>
            </a:r>
            <a:r>
              <a:rPr lang="en-US" altLang="ko-KR" dirty="0" err="1">
                <a:latin typeface="+mn-ea"/>
                <a:ea typeface="+mn-ea"/>
              </a:rPr>
              <a:t>autocommit</a:t>
            </a:r>
            <a:r>
              <a:rPr lang="en-US" altLang="ko-KR" dirty="0">
                <a:latin typeface="+mn-ea"/>
                <a:ea typeface="+mn-ea"/>
              </a:rPr>
              <a:t> 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DML</a:t>
            </a:r>
            <a:r>
              <a:rPr lang="ko-KR" altLang="en-US" sz="2000" dirty="0">
                <a:latin typeface="+mn-ea"/>
              </a:rPr>
              <a:t>에서도 </a:t>
            </a:r>
            <a:r>
              <a:rPr lang="en-US" altLang="ko-KR" sz="2000" dirty="0">
                <a:latin typeface="+mn-ea"/>
              </a:rPr>
              <a:t>‘set </a:t>
            </a:r>
            <a:r>
              <a:rPr lang="en-US" altLang="ko-KR" sz="2000" dirty="0" err="1">
                <a:latin typeface="+mn-ea"/>
              </a:rPr>
              <a:t>autocommit</a:t>
            </a:r>
            <a:r>
              <a:rPr lang="en-US" altLang="ko-KR" sz="2000" dirty="0">
                <a:latin typeface="+mn-ea"/>
              </a:rPr>
              <a:t> on’ </a:t>
            </a:r>
            <a:r>
              <a:rPr lang="ko-KR" altLang="en-US" sz="2000" dirty="0">
                <a:latin typeface="+mn-ea"/>
              </a:rPr>
              <a:t>명령을 실행하면 자동 완료됨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198586928" descr="EMB000018983b0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447562" cy="396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67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오라클에서 자동 완료되는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SQL*Plus</a:t>
            </a:r>
            <a:r>
              <a:rPr lang="ko-KR" altLang="en-US" sz="2000" dirty="0">
                <a:latin typeface="+mn-ea"/>
              </a:rPr>
              <a:t>가 정상적으로 종료하는 경우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DDL, DCL </a:t>
            </a:r>
            <a:r>
              <a:rPr lang="ko-KR" altLang="en-US" sz="2000" dirty="0">
                <a:latin typeface="+mn-ea"/>
              </a:rPr>
              <a:t>명령을 실행하는 경우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‘set </a:t>
            </a:r>
            <a:r>
              <a:rPr lang="en-US" altLang="ko-KR" sz="2000" dirty="0" err="1">
                <a:latin typeface="+mn-ea"/>
              </a:rPr>
              <a:t>autocommit</a:t>
            </a:r>
            <a:r>
              <a:rPr lang="en-US" altLang="ko-KR" sz="2000" dirty="0">
                <a:latin typeface="+mn-ea"/>
              </a:rPr>
              <a:t> on’ </a:t>
            </a:r>
            <a:r>
              <a:rPr lang="ko-KR" altLang="en-US" sz="2000" dirty="0">
                <a:latin typeface="+mn-ea"/>
              </a:rPr>
              <a:t>명령을 실행하면 개별 </a:t>
            </a:r>
            <a:r>
              <a:rPr lang="en-US" altLang="ko-KR" sz="2000" dirty="0">
                <a:latin typeface="+mn-ea"/>
              </a:rPr>
              <a:t>DML </a:t>
            </a:r>
            <a:r>
              <a:rPr lang="ko-KR" altLang="en-US" sz="2000" dirty="0">
                <a:latin typeface="+mn-ea"/>
              </a:rPr>
              <a:t>명령들도 자동 완료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837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저장점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savepoint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트랜잭션을 여러 개로 분할하여 일부만을 복귀시키고자 할 때 사용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저장점</a:t>
            </a:r>
            <a:r>
              <a:rPr lang="ko-KR" altLang="en-US" sz="2000" dirty="0">
                <a:latin typeface="+mn-ea"/>
              </a:rPr>
              <a:t> 지정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 err="1">
                <a:latin typeface="+mn-ea"/>
              </a:rPr>
              <a:t>savepoint</a:t>
            </a:r>
            <a:r>
              <a:rPr lang="en-US" altLang="ko-KR" sz="1800" dirty="0">
                <a:latin typeface="+mn-ea"/>
              </a:rPr>
              <a:t> &lt;</a:t>
            </a:r>
            <a:r>
              <a:rPr lang="ko-KR" altLang="en-US" sz="1800" dirty="0">
                <a:latin typeface="+mn-ea"/>
              </a:rPr>
              <a:t>라벨</a:t>
            </a:r>
            <a:r>
              <a:rPr lang="en-US" altLang="ko-KR" sz="1800" dirty="0">
                <a:latin typeface="+mn-ea"/>
              </a:rPr>
              <a:t>&gt;</a:t>
            </a:r>
          </a:p>
          <a:p>
            <a:r>
              <a:rPr lang="ko-KR" altLang="en-US" sz="2000" dirty="0">
                <a:latin typeface="+mn-ea"/>
              </a:rPr>
              <a:t>지정된 </a:t>
            </a:r>
            <a:r>
              <a:rPr lang="ko-KR" altLang="en-US" sz="2000" dirty="0" err="1">
                <a:latin typeface="+mn-ea"/>
              </a:rPr>
              <a:t>저장점으로</a:t>
            </a:r>
            <a:r>
              <a:rPr lang="ko-KR" altLang="en-US" sz="2000" dirty="0">
                <a:latin typeface="+mn-ea"/>
              </a:rPr>
              <a:t> 복귀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rollback to &lt;</a:t>
            </a:r>
            <a:r>
              <a:rPr lang="ko-KR" altLang="en-US" sz="1800" dirty="0">
                <a:latin typeface="+mn-ea"/>
              </a:rPr>
              <a:t>라벨</a:t>
            </a:r>
            <a:r>
              <a:rPr lang="en-US" altLang="ko-KR" sz="1800" dirty="0">
                <a:latin typeface="+mn-ea"/>
              </a:rPr>
              <a:t>&gt;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094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저장점</a:t>
            </a:r>
            <a:r>
              <a:rPr lang="ko-KR" altLang="en-US" dirty="0">
                <a:latin typeface="+mn-ea"/>
                <a:ea typeface="+mn-ea"/>
              </a:rPr>
              <a:t> 활용 예</a:t>
            </a:r>
          </a:p>
        </p:txBody>
      </p:sp>
      <p:pic>
        <p:nvPicPr>
          <p:cNvPr id="4" name="_x198586048" descr="EMB000018983b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590700" cy="37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00337192" descr="EMB000018983b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78547"/>
            <a:ext cx="421005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5035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저장점</a:t>
            </a:r>
            <a:r>
              <a:rPr lang="ko-KR" altLang="en-US" dirty="0"/>
              <a:t>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17232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설정된 </a:t>
            </a:r>
            <a:r>
              <a:rPr lang="ko-KR" altLang="en-US" dirty="0" err="1"/>
              <a:t>저장점으로의</a:t>
            </a:r>
            <a:r>
              <a:rPr lang="ko-KR" altLang="en-US" dirty="0"/>
              <a:t> 복귀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336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23228-74E4-4D7C-9E9C-CC373962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Locking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D4E0BA-B5C1-4D2A-97F6-449586FB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385064-B14F-401A-A273-DF429D51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BD0E53-0C53-4B63-8802-B1E3965D680E}"/>
              </a:ext>
            </a:extLst>
          </p:cNvPr>
          <p:cNvSpPr/>
          <p:nvPr/>
        </p:nvSpPr>
        <p:spPr>
          <a:xfrm>
            <a:off x="1043608" y="1772816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A1-&gt;A9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2D7F06-0EAD-43D8-A5C9-42727D7F6131}"/>
              </a:ext>
            </a:extLst>
          </p:cNvPr>
          <p:cNvSpPr/>
          <p:nvPr/>
        </p:nvSpPr>
        <p:spPr>
          <a:xfrm>
            <a:off x="6084168" y="270892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BFDCB3-5CC9-457F-95F6-80BAB552FA56}"/>
              </a:ext>
            </a:extLst>
          </p:cNvPr>
          <p:cNvSpPr/>
          <p:nvPr/>
        </p:nvSpPr>
        <p:spPr>
          <a:xfrm>
            <a:off x="1043608" y="3342853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A1-&gt;B1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A58B14-2BBF-490B-9CDD-D6FDA14CBBF6}"/>
              </a:ext>
            </a:extLst>
          </p:cNvPr>
          <p:cNvSpPr/>
          <p:nvPr/>
        </p:nvSpPr>
        <p:spPr>
          <a:xfrm>
            <a:off x="1043608" y="4735067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6D9B8-ACEF-4809-9B28-190EA3919A5D}"/>
              </a:ext>
            </a:extLst>
          </p:cNvPr>
          <p:cNvSpPr txBox="1"/>
          <p:nvPr/>
        </p:nvSpPr>
        <p:spPr>
          <a:xfrm>
            <a:off x="6178932" y="3473325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</a:t>
            </a:r>
          </a:p>
          <a:p>
            <a:r>
              <a:rPr lang="en-US" altLang="ko-KR" dirty="0"/>
              <a:t>A2</a:t>
            </a:r>
          </a:p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EEF2F-294E-423E-BBCE-5006B7CAEC48}"/>
              </a:ext>
            </a:extLst>
          </p:cNvPr>
          <p:cNvSpPr txBox="1"/>
          <p:nvPr/>
        </p:nvSpPr>
        <p:spPr>
          <a:xfrm>
            <a:off x="6736114" y="3473325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A9</a:t>
            </a:r>
          </a:p>
          <a:p>
            <a:r>
              <a:rPr lang="en-US" altLang="ko-KR" dirty="0"/>
              <a:t>A2</a:t>
            </a:r>
          </a:p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4C573-3748-486C-B5F9-F3B14471F3B3}"/>
              </a:ext>
            </a:extLst>
          </p:cNvPr>
          <p:cNvSpPr txBox="1"/>
          <p:nvPr/>
        </p:nvSpPr>
        <p:spPr>
          <a:xfrm>
            <a:off x="7265705" y="3461468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B1</a:t>
            </a:r>
          </a:p>
          <a:p>
            <a:r>
              <a:rPr lang="en-US" altLang="ko-KR" dirty="0"/>
              <a:t>A2</a:t>
            </a:r>
          </a:p>
          <a:p>
            <a:r>
              <a:rPr lang="en-US" altLang="ko-KR" dirty="0"/>
              <a:t>A3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511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23228-74E4-4D7C-9E9C-CC373962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Locking </a:t>
            </a:r>
            <a:r>
              <a:rPr lang="ko-KR" altLang="en-US" dirty="0"/>
              <a:t>해결책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53A48C94-FC3E-4532-B768-F1581D74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24176"/>
              </p:ext>
            </p:extLst>
          </p:nvPr>
        </p:nvGraphicFramePr>
        <p:xfrm>
          <a:off x="107504" y="1162498"/>
          <a:ext cx="542426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853">
                  <a:extLst>
                    <a:ext uri="{9D8B030D-6E8A-4147-A177-3AD203B41FA5}">
                      <a16:colId xmlns:a16="http://schemas.microsoft.com/office/drawing/2014/main" val="1479946958"/>
                    </a:ext>
                  </a:extLst>
                </a:gridCol>
                <a:gridCol w="1084853">
                  <a:extLst>
                    <a:ext uri="{9D8B030D-6E8A-4147-A177-3AD203B41FA5}">
                      <a16:colId xmlns:a16="http://schemas.microsoft.com/office/drawing/2014/main" val="1102739781"/>
                    </a:ext>
                  </a:extLst>
                </a:gridCol>
                <a:gridCol w="1084853">
                  <a:extLst>
                    <a:ext uri="{9D8B030D-6E8A-4147-A177-3AD203B41FA5}">
                      <a16:colId xmlns:a16="http://schemas.microsoft.com/office/drawing/2014/main" val="3205094150"/>
                    </a:ext>
                  </a:extLst>
                </a:gridCol>
                <a:gridCol w="1084853">
                  <a:extLst>
                    <a:ext uri="{9D8B030D-6E8A-4147-A177-3AD203B41FA5}">
                      <a16:colId xmlns:a16="http://schemas.microsoft.com/office/drawing/2014/main" val="3658013481"/>
                    </a:ext>
                  </a:extLst>
                </a:gridCol>
                <a:gridCol w="1084853">
                  <a:extLst>
                    <a:ext uri="{9D8B030D-6E8A-4147-A177-3AD203B41FA5}">
                      <a16:colId xmlns:a16="http://schemas.microsoft.com/office/drawing/2014/main" val="1277218439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업무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컬럼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5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8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17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62FC764-A725-4F7D-B1FF-20C44D162340}"/>
              </a:ext>
            </a:extLst>
          </p:cNvPr>
          <p:cNvSpPr txBox="1"/>
          <p:nvPr/>
        </p:nvSpPr>
        <p:spPr>
          <a:xfrm>
            <a:off x="457200" y="3989421"/>
            <a:ext cx="811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~~</a:t>
            </a:r>
            <a:r>
              <a:rPr lang="ko-KR" altLang="en-US" dirty="0"/>
              <a:t> </a:t>
            </a:r>
            <a:r>
              <a:rPr lang="en-US" altLang="ko-KR" dirty="0"/>
              <a:t>~, </a:t>
            </a:r>
            <a:r>
              <a:rPr lang="ko-KR" altLang="en-US" dirty="0"/>
              <a:t>변경번호 </a:t>
            </a:r>
            <a:r>
              <a:rPr lang="en-US" altLang="ko-KR" dirty="0"/>
              <a:t>= </a:t>
            </a:r>
            <a:r>
              <a:rPr lang="ko-KR" altLang="en-US" dirty="0"/>
              <a:t>변경번호 </a:t>
            </a:r>
            <a:r>
              <a:rPr lang="en-US" altLang="ko-KR" dirty="0"/>
              <a:t>+ 1 where id = 231 and </a:t>
            </a:r>
            <a:r>
              <a:rPr lang="ko-KR" altLang="en-US" dirty="0"/>
              <a:t>변경번호는 </a:t>
            </a:r>
            <a:r>
              <a:rPr lang="en-US" altLang="ko-KR" dirty="0"/>
              <a:t>&lt;= 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03E0C-346C-4E50-8713-4982CF7AFB23}"/>
              </a:ext>
            </a:extLst>
          </p:cNvPr>
          <p:cNvSpPr txBox="1"/>
          <p:nvPr/>
        </p:nvSpPr>
        <p:spPr>
          <a:xfrm>
            <a:off x="611560" y="3032760"/>
            <a:ext cx="308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* from T where id = 231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B0474-D700-4F11-A549-A56A3B2F91D8}"/>
              </a:ext>
            </a:extLst>
          </p:cNvPr>
          <p:cNvSpPr txBox="1"/>
          <p:nvPr/>
        </p:nvSpPr>
        <p:spPr>
          <a:xfrm>
            <a:off x="611559" y="3501764"/>
            <a:ext cx="308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* from T where id = 231</a:t>
            </a:r>
          </a:p>
        </p:txBody>
      </p:sp>
      <p:graphicFrame>
        <p:nvGraphicFramePr>
          <p:cNvPr id="16" name="표 13">
            <a:extLst>
              <a:ext uri="{FF2B5EF4-FFF2-40B4-BE49-F238E27FC236}">
                <a16:creationId xmlns:a16="http://schemas.microsoft.com/office/drawing/2014/main" id="{3FACCF0B-770D-491E-A84A-5FCA3EABE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90328"/>
              </p:ext>
            </p:extLst>
          </p:nvPr>
        </p:nvGraphicFramePr>
        <p:xfrm>
          <a:off x="4067944" y="2227582"/>
          <a:ext cx="542426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853">
                  <a:extLst>
                    <a:ext uri="{9D8B030D-6E8A-4147-A177-3AD203B41FA5}">
                      <a16:colId xmlns:a16="http://schemas.microsoft.com/office/drawing/2014/main" val="1479946958"/>
                    </a:ext>
                  </a:extLst>
                </a:gridCol>
                <a:gridCol w="1084853">
                  <a:extLst>
                    <a:ext uri="{9D8B030D-6E8A-4147-A177-3AD203B41FA5}">
                      <a16:colId xmlns:a16="http://schemas.microsoft.com/office/drawing/2014/main" val="1102739781"/>
                    </a:ext>
                  </a:extLst>
                </a:gridCol>
                <a:gridCol w="1084853">
                  <a:extLst>
                    <a:ext uri="{9D8B030D-6E8A-4147-A177-3AD203B41FA5}">
                      <a16:colId xmlns:a16="http://schemas.microsoft.com/office/drawing/2014/main" val="3205094150"/>
                    </a:ext>
                  </a:extLst>
                </a:gridCol>
                <a:gridCol w="1084853">
                  <a:extLst>
                    <a:ext uri="{9D8B030D-6E8A-4147-A177-3AD203B41FA5}">
                      <a16:colId xmlns:a16="http://schemas.microsoft.com/office/drawing/2014/main" val="3658013481"/>
                    </a:ext>
                  </a:extLst>
                </a:gridCol>
                <a:gridCol w="1084853">
                  <a:extLst>
                    <a:ext uri="{9D8B030D-6E8A-4147-A177-3AD203B41FA5}">
                      <a16:colId xmlns:a16="http://schemas.microsoft.com/office/drawing/2014/main" val="127721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업무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컬럼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5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8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1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6277239-FF5F-4947-9519-8080774094DB}"/>
              </a:ext>
            </a:extLst>
          </p:cNvPr>
          <p:cNvSpPr txBox="1"/>
          <p:nvPr/>
        </p:nvSpPr>
        <p:spPr>
          <a:xfrm>
            <a:off x="457199" y="4554166"/>
            <a:ext cx="811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~~</a:t>
            </a:r>
            <a:r>
              <a:rPr lang="ko-KR" altLang="en-US" dirty="0"/>
              <a:t> </a:t>
            </a:r>
            <a:r>
              <a:rPr lang="en-US" altLang="ko-KR" dirty="0"/>
              <a:t>~, </a:t>
            </a:r>
            <a:r>
              <a:rPr lang="ko-KR" altLang="en-US" dirty="0"/>
              <a:t>변경번호 </a:t>
            </a:r>
            <a:r>
              <a:rPr lang="en-US" altLang="ko-KR" dirty="0"/>
              <a:t>= </a:t>
            </a:r>
            <a:r>
              <a:rPr lang="ko-KR" altLang="en-US" dirty="0"/>
              <a:t>변경번호 </a:t>
            </a:r>
            <a:r>
              <a:rPr lang="en-US" altLang="ko-KR" dirty="0"/>
              <a:t>+ 1 where id = 231 and </a:t>
            </a:r>
            <a:r>
              <a:rPr lang="ko-KR" altLang="en-US" dirty="0"/>
              <a:t>변경번호는 </a:t>
            </a:r>
            <a:r>
              <a:rPr lang="en-US" altLang="ko-KR" dirty="0"/>
              <a:t>&lt;=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8B3F7-9B10-4E04-9F43-96D3ADCD7416}"/>
              </a:ext>
            </a:extLst>
          </p:cNvPr>
          <p:cNvSpPr txBox="1"/>
          <p:nvPr/>
        </p:nvSpPr>
        <p:spPr>
          <a:xfrm>
            <a:off x="457199" y="5118911"/>
            <a:ext cx="308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* from T where id = 231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B4C9A0-3723-4786-9DB5-EE019FE35491}"/>
              </a:ext>
            </a:extLst>
          </p:cNvPr>
          <p:cNvSpPr txBox="1"/>
          <p:nvPr/>
        </p:nvSpPr>
        <p:spPr>
          <a:xfrm>
            <a:off x="457199" y="5476817"/>
            <a:ext cx="811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~~</a:t>
            </a:r>
            <a:r>
              <a:rPr lang="ko-KR" altLang="en-US" dirty="0"/>
              <a:t> </a:t>
            </a:r>
            <a:r>
              <a:rPr lang="en-US" altLang="ko-KR" dirty="0"/>
              <a:t>~, </a:t>
            </a:r>
            <a:r>
              <a:rPr lang="ko-KR" altLang="en-US" dirty="0"/>
              <a:t>변경번호 </a:t>
            </a:r>
            <a:r>
              <a:rPr lang="en-US" altLang="ko-KR" dirty="0"/>
              <a:t>= </a:t>
            </a:r>
            <a:r>
              <a:rPr lang="ko-KR" altLang="en-US" dirty="0"/>
              <a:t>변경번호 </a:t>
            </a:r>
            <a:r>
              <a:rPr lang="en-US" altLang="ko-KR" dirty="0"/>
              <a:t>+ 1 where id = 231 and </a:t>
            </a:r>
            <a:r>
              <a:rPr lang="ko-KR" altLang="en-US" dirty="0"/>
              <a:t>변경번호는 </a:t>
            </a:r>
            <a:r>
              <a:rPr lang="en-US" altLang="ko-KR" dirty="0"/>
              <a:t>&lt;=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36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일관성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4937760"/>
          </a:xfrm>
        </p:spPr>
        <p:txBody>
          <a:bodyPr/>
          <a:lstStyle/>
          <a:p>
            <a:r>
              <a:rPr lang="ko-KR" altLang="en-US" sz="2000" dirty="0"/>
              <a:t>트랜잭션의 완료 후에도 데이터베이스가 일관된 상태로 유지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계좌이체 과정에서의 데이터베이스 일관성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계좌이체 전후 두 계좌의 잔액의 합은 일정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일관성 여부는 사용자가 판단하고 정의해야 함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/>
              <a:t>일관성이 유지되도록 트랜잭션을 정의하는 것은 데이터베이스 개발자의 책임</a:t>
            </a:r>
            <a:endParaRPr lang="en-US" altLang="ko-KR" sz="1700" dirty="0">
              <a:latin typeface="+mn-ea"/>
            </a:endParaRPr>
          </a:p>
          <a:p>
            <a:pPr lvl="1"/>
            <a:r>
              <a:rPr lang="ko-KR" altLang="en-US" sz="1700" dirty="0">
                <a:latin typeface="+mn-ea"/>
              </a:rPr>
              <a:t>계좌이체를 인출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입금 트랜잭션으로 각각 분리할 경우</a:t>
            </a:r>
            <a:endParaRPr lang="en-US" altLang="ko-KR" sz="17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인출 트랜잭션 종료 후 두 계좌 잔액의 합이 달라짐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+mn-ea"/>
              </a:rPr>
              <a:t>    =&gt; </a:t>
            </a:r>
            <a:r>
              <a:rPr lang="ko-KR" altLang="en-US" sz="1800" dirty="0">
                <a:latin typeface="+mn-ea"/>
              </a:rPr>
              <a:t>일관성이 깨짐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789040"/>
            <a:ext cx="3096344" cy="265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4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고립성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트랜잭션이 실행하는 도중에 변경한 데이터는 이 트랜잭션이 완료될 때까지 다른 트랜잭션이 참조하지 못하게 하는 특성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16216" y="355757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</a:t>
            </a:r>
            <a:r>
              <a:rPr lang="ko-KR" altLang="en-US" dirty="0">
                <a:solidFill>
                  <a:srgbClr val="C00000"/>
                </a:solidFill>
              </a:rPr>
              <a:t>계좌 잔액에 대해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고립성이 위배됨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5589240"/>
            <a:ext cx="2523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s+t</a:t>
            </a:r>
            <a:r>
              <a:rPr lang="ko-KR" altLang="en-US" dirty="0"/>
              <a:t>의 값이 잘못 계산됨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43815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9 </a:t>
            </a:r>
            <a:r>
              <a:rPr lang="ko-KR" altLang="en-US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6 장 데이터베이스 설계</Template>
  <TotalTime>4069</TotalTime>
  <Words>5132</Words>
  <Application>Microsoft Office PowerPoint</Application>
  <PresentationFormat>화면 슬라이드 쇼(4:3)</PresentationFormat>
  <Paragraphs>1290</Paragraphs>
  <Slides>77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8" baseType="lpstr">
      <vt:lpstr>굴림</vt:lpstr>
      <vt:lpstr>돋움</vt:lpstr>
      <vt:lpstr>맑은 고딕</vt:lpstr>
      <vt:lpstr>바탕</vt:lpstr>
      <vt:lpstr>바탕체</vt:lpstr>
      <vt:lpstr>한컴바탕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트랜잭션(transaction)이란?</vt:lpstr>
      <vt:lpstr>계좌이체의 예</vt:lpstr>
      <vt:lpstr>인출 업무가 동시에 진행될 경우</vt:lpstr>
      <vt:lpstr>트랜잭션의 필요성</vt:lpstr>
      <vt:lpstr>트랜잭션이 지켜야할 조건</vt:lpstr>
      <vt:lpstr>원자성</vt:lpstr>
      <vt:lpstr>일관성</vt:lpstr>
      <vt:lpstr>고립성</vt:lpstr>
      <vt:lpstr>고립성</vt:lpstr>
      <vt:lpstr>지속성</vt:lpstr>
      <vt:lpstr>트랜잭션의 상태</vt:lpstr>
      <vt:lpstr>트랜잭션의 상태 전이도</vt:lpstr>
      <vt:lpstr>동시성 제어(concurrency control)</vt:lpstr>
      <vt:lpstr>트랜잭션에서의 연산</vt:lpstr>
      <vt:lpstr>트랜잭션에서의 연산 예</vt:lpstr>
      <vt:lpstr>동시성 제어가 필요한 이유</vt:lpstr>
      <vt:lpstr>끼어들기로 인한 문제</vt:lpstr>
      <vt:lpstr>갱신 분실(lost update)</vt:lpstr>
      <vt:lpstr>연쇄 복귀(cascading rollback)</vt:lpstr>
      <vt:lpstr>불일치 분석(inconsistent analysis)</vt:lpstr>
      <vt:lpstr>끼어들기로 인한 문제점 해결</vt:lpstr>
      <vt:lpstr>직렬 스케줄(serial schedule)</vt:lpstr>
      <vt:lpstr>직렬 가능한 스케줄(serializable schedule)</vt:lpstr>
      <vt:lpstr>직렬 가능한 스케줄(serializable schedule)</vt:lpstr>
      <vt:lpstr>직렬 스케줄로 변환</vt:lpstr>
      <vt:lpstr>직렬 가능한 스케줄이 아닌 예</vt:lpstr>
      <vt:lpstr>직렬 가능한 스케줄이 되도록 하는 방법</vt:lpstr>
      <vt:lpstr>잠금(locking)</vt:lpstr>
      <vt:lpstr>잠금의 종류</vt:lpstr>
      <vt:lpstr>동시 잠금 가능 여부</vt:lpstr>
      <vt:lpstr>잠금의 한계</vt:lpstr>
      <vt:lpstr>PowerPoint 프레젠테이션</vt:lpstr>
      <vt:lpstr>잠금의 한계</vt:lpstr>
      <vt:lpstr>PowerPoint 프레젠테이션</vt:lpstr>
      <vt:lpstr>2단계 잠금 규약</vt:lpstr>
      <vt:lpstr>PowerPoint 프레젠테이션</vt:lpstr>
      <vt:lpstr>2PL 적용 예</vt:lpstr>
      <vt:lpstr>2PL과 직렬 가능한 스케줄</vt:lpstr>
      <vt:lpstr>PowerPoint 프레젠테이션</vt:lpstr>
      <vt:lpstr>PowerPoint 프레젠테이션</vt:lpstr>
      <vt:lpstr>2PL의 한계</vt:lpstr>
      <vt:lpstr>2PL의 한계</vt:lpstr>
      <vt:lpstr>잠금 단위(locking granularity)</vt:lpstr>
      <vt:lpstr>장애(failure) 와 복구(recovery)</vt:lpstr>
      <vt:lpstr>미디어 장애에 대한 대처</vt:lpstr>
      <vt:lpstr>트랜잭션 장애나 시스템 장애의 대처</vt:lpstr>
      <vt:lpstr>데이터베이스 입출력 방식에 대한 가정</vt:lpstr>
      <vt:lpstr>로그의 구성 요소</vt:lpstr>
      <vt:lpstr>로그의 예</vt:lpstr>
      <vt:lpstr>로그의 예</vt:lpstr>
      <vt:lpstr>로그 우선 기록 규약</vt:lpstr>
      <vt:lpstr>로그를 이용한 복구 기법</vt:lpstr>
      <vt:lpstr>지연 갱신을 기반으로 한 복구 기법</vt:lpstr>
      <vt:lpstr>TIP:  트랜잭션의 완료의 의미</vt:lpstr>
      <vt:lpstr>지연 갱신을 기반으로 한 복구 기법</vt:lpstr>
      <vt:lpstr>예제 – 로그 생성</vt:lpstr>
      <vt:lpstr>예제 – 복구 과정</vt:lpstr>
      <vt:lpstr>즉시 갱신을 기반으로 하는 복구 기법</vt:lpstr>
      <vt:lpstr>예제 – 로그 생성</vt:lpstr>
      <vt:lpstr>예제 – 복구 과정</vt:lpstr>
      <vt:lpstr>검사점을 이용한 복구</vt:lpstr>
      <vt:lpstr>검사점 복구 기법</vt:lpstr>
      <vt:lpstr>검사점 복구 예</vt:lpstr>
      <vt:lpstr>검사점 복구 예</vt:lpstr>
      <vt:lpstr>검사점 복구 예</vt:lpstr>
      <vt:lpstr>오라클에서의 트랜잭션</vt:lpstr>
      <vt:lpstr>오라클 예제</vt:lpstr>
      <vt:lpstr>오라클 예제</vt:lpstr>
      <vt:lpstr>오라클 예제</vt:lpstr>
      <vt:lpstr>자동 완료와 자동 복귀</vt:lpstr>
      <vt:lpstr>set autocommit on</vt:lpstr>
      <vt:lpstr>오라클에서 자동 완료되는 경우</vt:lpstr>
      <vt:lpstr>저장점(savepoint)</vt:lpstr>
      <vt:lpstr>저장점 활용 예</vt:lpstr>
      <vt:lpstr>Optimistic Locking </vt:lpstr>
      <vt:lpstr>Optimistic Locking 해결책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정재헌</dc:creator>
  <cp:lastModifiedBy>kosmo_15</cp:lastModifiedBy>
  <cp:revision>180</cp:revision>
  <dcterms:created xsi:type="dcterms:W3CDTF">2012-04-18T08:10:12Z</dcterms:created>
  <dcterms:modified xsi:type="dcterms:W3CDTF">2021-04-22T09:32:26Z</dcterms:modified>
</cp:coreProperties>
</file>