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9"/>
  </p:notesMasterIdLst>
  <p:handoutMasterIdLst>
    <p:handoutMasterId r:id="rId30"/>
  </p:handoutMasterIdLst>
  <p:sldIdLst>
    <p:sldId id="673" r:id="rId2"/>
    <p:sldId id="674" r:id="rId3"/>
    <p:sldId id="675" r:id="rId4"/>
    <p:sldId id="676" r:id="rId5"/>
    <p:sldId id="677" r:id="rId6"/>
    <p:sldId id="678" r:id="rId7"/>
    <p:sldId id="653" r:id="rId8"/>
    <p:sldId id="654" r:id="rId9"/>
    <p:sldId id="655" r:id="rId10"/>
    <p:sldId id="656" r:id="rId11"/>
    <p:sldId id="657" r:id="rId12"/>
    <p:sldId id="658" r:id="rId13"/>
    <p:sldId id="659" r:id="rId14"/>
    <p:sldId id="660" r:id="rId15"/>
    <p:sldId id="661" r:id="rId16"/>
    <p:sldId id="662" r:id="rId17"/>
    <p:sldId id="663" r:id="rId18"/>
    <p:sldId id="664" r:id="rId19"/>
    <p:sldId id="665" r:id="rId20"/>
    <p:sldId id="666" r:id="rId21"/>
    <p:sldId id="667" r:id="rId22"/>
    <p:sldId id="668" r:id="rId23"/>
    <p:sldId id="669" r:id="rId24"/>
    <p:sldId id="670" r:id="rId25"/>
    <p:sldId id="671" r:id="rId26"/>
    <p:sldId id="672" r:id="rId27"/>
    <p:sldId id="565" r:id="rId28"/>
  </p:sldIdLst>
  <p:sldSz cx="9144000" cy="6858000" type="screen4x3"/>
  <p:notesSz cx="6934200" cy="92202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99"/>
    <a:srgbClr val="CCFFCC"/>
    <a:srgbClr val="3399FF"/>
    <a:srgbClr val="FFFFCC"/>
    <a:srgbClr val="FFFF99"/>
    <a:srgbClr val="9C9BA3"/>
    <a:srgbClr val="996633"/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3514" autoAdjust="0"/>
  </p:normalViewPr>
  <p:slideViewPr>
    <p:cSldViewPr snapToGrid="0"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4"/>
        <p:guide pos="218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CEFE435-9431-4B16-BD91-26D10EBE610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latinLnBrk="0" hangingPunct="1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latinLnBrk="0" hangingPunct="1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latinLnBrk="0" hangingPunct="1">
              <a:defRPr kumimoji="0"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latinLnBrk="0" hangingPunct="1">
              <a:defRPr kumimoji="0"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B95C65B-DE74-456A-9CD9-8AB2DCAF60B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gray">
          <a:xfrm>
            <a:off x="0" y="1335088"/>
            <a:ext cx="9147175" cy="4084637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5" name="Freeform 7"/>
          <p:cNvSpPr/>
          <p:nvPr/>
        </p:nvSpPr>
        <p:spPr bwMode="invGray">
          <a:xfrm>
            <a:off x="0" y="1728788"/>
            <a:ext cx="9144000" cy="3308350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rtlCol="0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B63FC-F9E9-4036-BEFA-59A2D447574F}" type="datetimeFigureOut">
              <a:rPr lang="en-US"/>
              <a:pPr>
                <a:defRPr/>
              </a:pPr>
              <a:t>8/21/2017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C526D-A629-4562-B059-BAB28A384A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/>
          <p:nvPr/>
        </p:nvSpPr>
        <p:spPr bwMode="gray">
          <a:xfrm>
            <a:off x="0" y="0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5" name="Freeform 8"/>
          <p:cNvSpPr/>
          <p:nvPr/>
        </p:nvSpPr>
        <p:spPr bwMode="invGray">
          <a:xfrm>
            <a:off x="0" y="-1588"/>
            <a:ext cx="9144000" cy="109378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7BF40-09C5-4313-9F12-34A1472ED538}" type="datetimeFigureOut">
              <a:rPr lang="en-US"/>
              <a:pPr>
                <a:defRPr/>
              </a:pPr>
              <a:t>8/21/2017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491C7-BAF4-49DD-A3BD-9C0DA764E5C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/>
          <p:nvPr/>
        </p:nvSpPr>
        <p:spPr bwMode="gray">
          <a:xfrm flipV="1">
            <a:off x="0" y="5591175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5" name="Freeform 8"/>
          <p:cNvSpPr/>
          <p:nvPr/>
        </p:nvSpPr>
        <p:spPr bwMode="invGray">
          <a:xfrm flipV="1">
            <a:off x="0" y="5780088"/>
            <a:ext cx="9144000" cy="1093787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3654535-0C4E-4D68-8020-8267C78B3C33}" type="datetimeFigureOut">
              <a:rPr lang="en-US"/>
              <a:pPr>
                <a:defRPr/>
              </a:pPr>
              <a:t>8/21/2017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030FCBD-EF15-4163-9F9E-70CF479E854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5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rtlCol="0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8E5BA-47F2-4FB5-AEAE-A86049F8F579}" type="datetimeFigureOut">
              <a:rPr lang="en-US"/>
              <a:pPr>
                <a:defRPr/>
              </a:pPr>
              <a:t>8/21/2017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22DB9-956B-4339-A955-51AFC8B0E11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" name="그림 16" descr="미래능력개발원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60267" y="6586780"/>
            <a:ext cx="1083733" cy="271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"/>
          <p:cNvSpPr/>
          <p:nvPr/>
        </p:nvSpPr>
        <p:spPr bwMode="gray">
          <a:xfrm>
            <a:off x="0" y="427038"/>
            <a:ext cx="9144000" cy="452596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5" name="Freeform 6"/>
          <p:cNvSpPr/>
          <p:nvPr/>
        </p:nvSpPr>
        <p:spPr bwMode="invGray">
          <a:xfrm>
            <a:off x="0" y="0"/>
            <a:ext cx="9144000" cy="452596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2E7F5-6ECB-41F7-AB74-7C52BAED3523}" type="datetimeFigureOut">
              <a:rPr lang="en-US"/>
              <a:pPr>
                <a:defRPr/>
              </a:pPr>
              <a:t>8/21/2017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4AD84-428E-408A-9FCF-A67F2AE4AD9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/>
          <p:nvPr/>
        </p:nvSpPr>
        <p:spPr bwMode="gray">
          <a:xfrm>
            <a:off x="0" y="0"/>
            <a:ext cx="9144000" cy="1928813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Freeform 8"/>
          <p:cNvSpPr/>
          <p:nvPr/>
        </p:nvSpPr>
        <p:spPr bwMode="invGray">
          <a:xfrm>
            <a:off x="0" y="228600"/>
            <a:ext cx="9144000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9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12204-E902-4DD4-B64D-E65736A0E0EE}" type="datetimeFigureOut">
              <a:rPr lang="en-US"/>
              <a:pPr>
                <a:defRPr/>
              </a:pPr>
              <a:t>8/21/2017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0E330-174B-46D9-98B8-429D8D801A4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9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9F9D3-93E1-401C-A84B-398DC8FEB674}" type="datetimeFigureOut">
              <a:rPr lang="en-US"/>
              <a:pPr>
                <a:defRPr/>
              </a:pPr>
              <a:t>8/21/2017</a:t>
            </a:fld>
            <a:endParaRPr lang="en-US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FD3D9-64E6-43C7-8CE6-8F23BD972F9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/>
          <p:cNvSpPr/>
          <p:nvPr/>
        </p:nvSpPr>
        <p:spPr bwMode="gray">
          <a:xfrm>
            <a:off x="0" y="0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4" name="Freeform 5"/>
          <p:cNvSpPr/>
          <p:nvPr/>
        </p:nvSpPr>
        <p:spPr bwMode="invGray">
          <a:xfrm>
            <a:off x="0" y="-1588"/>
            <a:ext cx="9144000" cy="109378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5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49EBF-0F6D-4EF2-914B-D9AA05BB186E}" type="datetimeFigureOut">
              <a:rPr lang="en-US"/>
              <a:pPr>
                <a:defRPr/>
              </a:pPr>
              <a:t>8/21/2017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E9724-0FDE-44D9-BBF5-5B489291B55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-1588"/>
            <a:ext cx="9150350" cy="1282701"/>
            <a:chOff x="-52" y="-1972"/>
            <a:chExt cx="9150672" cy="1283795"/>
          </a:xfrm>
        </p:grpSpPr>
        <p:sp>
          <p:nvSpPr>
            <p:cNvPr id="3" name="Freeform 5"/>
            <p:cNvSpPr/>
            <p:nvPr userDrawn="1"/>
          </p:nvSpPr>
          <p:spPr bwMode="invGray">
            <a:xfrm>
              <a:off x="-52" y="-383"/>
              <a:ext cx="9150672" cy="1282206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>
                <a:defRPr/>
              </a:pPr>
              <a:endParaRPr kumimoji="0" lang="en-US"/>
            </a:p>
          </p:txBody>
        </p:sp>
        <p:sp>
          <p:nvSpPr>
            <p:cNvPr id="4" name="Freeform 6"/>
            <p:cNvSpPr/>
            <p:nvPr userDrawn="1"/>
          </p:nvSpPr>
          <p:spPr bwMode="invGray">
            <a:xfrm>
              <a:off x="-52" y="-1972"/>
              <a:ext cx="9144322" cy="109472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>
                <a:defRPr/>
              </a:pPr>
              <a:endParaRPr kumimoji="0" lang="en-US"/>
            </a:p>
          </p:txBody>
        </p:sp>
      </p:grpSp>
      <p:sp>
        <p:nvSpPr>
          <p:cNvPr id="5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6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7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EC0D6-5301-41EB-B46A-C3A70BA526E8}" type="datetimeFigureOut">
              <a:rPr lang="en-US"/>
              <a:pPr>
                <a:defRPr/>
              </a:pPr>
              <a:t>8/21/2017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3C5BD-A9DD-4645-A01B-1990781C6E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 rot="-5400000">
            <a:off x="-2893219" y="2886869"/>
            <a:ext cx="6891338" cy="1104900"/>
            <a:chOff x="-18448" y="-1967"/>
            <a:chExt cx="9176991" cy="1292024"/>
          </a:xfrm>
        </p:grpSpPr>
        <p:sp>
          <p:nvSpPr>
            <p:cNvPr id="6" name="Freeform 8"/>
            <p:cNvSpPr/>
            <p:nvPr userDrawn="1"/>
          </p:nvSpPr>
          <p:spPr bwMode="invGray">
            <a:xfrm>
              <a:off x="-18448" y="-110"/>
              <a:ext cx="9176991" cy="1290167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>
                <a:defRPr/>
              </a:pPr>
              <a:endParaRPr kumimoji="0" lang="en-US"/>
            </a:p>
          </p:txBody>
        </p:sp>
        <p:sp>
          <p:nvSpPr>
            <p:cNvPr id="7" name="Freeform 9"/>
            <p:cNvSpPr/>
            <p:nvPr userDrawn="1"/>
          </p:nvSpPr>
          <p:spPr bwMode="invGray">
            <a:xfrm>
              <a:off x="-7877" y="-1966"/>
              <a:ext cx="9149508" cy="1266035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>
                <a:defRPr/>
              </a:pPr>
              <a:endParaRPr kumimoji="0"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325"/>
            <a:ext cx="21336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900A4-ECA2-40C3-B424-956B88CFCA51}" type="datetimeFigureOut">
              <a:rPr lang="en-US"/>
              <a:pPr>
                <a:defRPr/>
              </a:pPr>
              <a:t>8/21/2017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18516-82E7-41F3-A87D-282120750C1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 rot="-5400000">
            <a:off x="-2893219" y="2886869"/>
            <a:ext cx="6891338" cy="1104900"/>
            <a:chOff x="-18448" y="-1967"/>
            <a:chExt cx="9176991" cy="1292024"/>
          </a:xfrm>
        </p:grpSpPr>
        <p:sp>
          <p:nvSpPr>
            <p:cNvPr id="6" name="Freeform 8"/>
            <p:cNvSpPr/>
            <p:nvPr userDrawn="1"/>
          </p:nvSpPr>
          <p:spPr bwMode="invGray">
            <a:xfrm>
              <a:off x="-18448" y="-110"/>
              <a:ext cx="9176991" cy="1290167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>
                <a:defRPr/>
              </a:pPr>
              <a:endParaRPr kumimoji="0" lang="en-US"/>
            </a:p>
          </p:txBody>
        </p:sp>
        <p:sp>
          <p:nvSpPr>
            <p:cNvPr id="7" name="Freeform 9"/>
            <p:cNvSpPr/>
            <p:nvPr userDrawn="1"/>
          </p:nvSpPr>
          <p:spPr bwMode="invGray">
            <a:xfrm>
              <a:off x="-7877" y="-1966"/>
              <a:ext cx="9149508" cy="1266035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>
                <a:defRPr/>
              </a:pPr>
              <a:endParaRPr kumimoji="0" lang="en-US"/>
            </a:p>
          </p:txBody>
        </p:sp>
      </p:grpSp>
      <p:sp>
        <p:nvSpPr>
          <p:cNvPr id="8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9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10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325"/>
            <a:ext cx="21336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20F25-52F9-41CA-9507-DF2B4D4B9E59}" type="datetimeFigureOut">
              <a:rPr lang="en-US"/>
              <a:pPr>
                <a:defRPr/>
              </a:pPr>
              <a:t>8/21/2017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9AA63-DFAA-4C1C-B2EB-A319D2A111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525" cy="186213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0" y="0"/>
            <a:ext cx="9153525" cy="148113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kumimoji="0" lang="en-US"/>
          </a:p>
        </p:txBody>
      </p:sp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latinLnBrk="0" hangingPunct="0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B49D972-5725-4882-9931-5EC8F2CC0180}" type="datetimeFigureOut">
              <a:rPr lang="en-US"/>
              <a:pPr>
                <a:defRPr/>
              </a:pPr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325"/>
            <a:ext cx="2895600" cy="247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latinLnBrk="0" hangingPunct="0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325"/>
            <a:ext cx="2133600" cy="247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latinLnBrk="0" hangingPunct="0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27423F-8C70-42F3-9A82-E7355CF2C0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6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lang="en-US"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ahoma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FE8C2E"/>
        </a:buClr>
        <a:buSzPct val="85000"/>
        <a:buFont typeface="Wingdings" pitchFamily="2" charset="2"/>
        <a:buChar char="¢"/>
        <a:defRPr lang="en-US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4CD416"/>
        </a:buClr>
        <a:buSzPct val="85000"/>
        <a:buFont typeface="Wingdings" pitchFamily="2" charset="2"/>
        <a:buChar char="¤"/>
        <a:defRPr lang="en-US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3BDFB"/>
        </a:buClr>
        <a:buSzPct val="85000"/>
        <a:buFont typeface="Wingdings" pitchFamily="2" charset="2"/>
        <a:buChar char="¤"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¤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C489FF"/>
        </a:buClr>
        <a:buSzPct val="85000"/>
        <a:buFont typeface="Wingdings" pitchFamily="2" charset="2"/>
        <a:buChar char="¤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1792" y="1700783"/>
            <a:ext cx="7927848" cy="2203704"/>
          </a:xfrm>
        </p:spPr>
        <p:txBody>
          <a:bodyPr/>
          <a:lstStyle/>
          <a:p>
            <a:r>
              <a:rPr lang="ko-KR" altLang="en-US" dirty="0" smtClean="0"/>
              <a:t>객체지향 일반</a:t>
            </a:r>
            <a:endParaRPr lang="ko-KR" altLang="en-US" dirty="0"/>
          </a:p>
        </p:txBody>
      </p:sp>
      <p:pic>
        <p:nvPicPr>
          <p:cNvPr id="4" name="그림 16" descr="미래능력개발원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4104" y="5046917"/>
            <a:ext cx="3000375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MECE(Mutually Exclusive Collectively Exhaustive)</a:t>
            </a:r>
          </a:p>
          <a:p>
            <a:pPr lvl="1"/>
            <a:r>
              <a:rPr lang="ko-KR" altLang="en-US" smtClean="0"/>
              <a:t>분할</a:t>
            </a:r>
            <a:r>
              <a:rPr lang="en-US" altLang="ko-KR" smtClean="0"/>
              <a:t> </a:t>
            </a:r>
            <a:r>
              <a:rPr lang="ko-KR" altLang="en-US" smtClean="0"/>
              <a:t>정복 결과를 평가할 수 있는 방안</a:t>
            </a:r>
            <a:endParaRPr lang="en-US" altLang="ko-KR" smtClean="0"/>
          </a:p>
          <a:p>
            <a:pPr lvl="1"/>
            <a:r>
              <a:rPr lang="ko-KR" altLang="en-US" smtClean="0"/>
              <a:t>항목들이 상호 배타적이면서 모였을 때는 완전히 전체를 이루는 것을 의미한다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이를테면 </a:t>
            </a:r>
            <a:r>
              <a:rPr lang="en-US" altLang="ko-KR" smtClean="0"/>
              <a:t>'</a:t>
            </a:r>
            <a:r>
              <a:rPr lang="ko-KR" altLang="en-US" smtClean="0"/>
              <a:t>겹치지 않으면서 빠짐없이 나눈 것</a:t>
            </a:r>
            <a:r>
              <a:rPr lang="en-US" altLang="ko-KR" smtClean="0"/>
              <a:t>'</a:t>
            </a:r>
            <a:r>
              <a:rPr lang="ko-KR" altLang="en-US" smtClean="0"/>
              <a:t>이라 할 수 있다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영어권에서는 </a:t>
            </a:r>
            <a:r>
              <a:rPr lang="en-US" altLang="ko-KR" smtClean="0"/>
              <a:t>'</a:t>
            </a:r>
            <a:r>
              <a:rPr lang="ko-KR" altLang="en-US" smtClean="0"/>
              <a:t>미씨</a:t>
            </a:r>
            <a:r>
              <a:rPr lang="en-US" altLang="ko-KR" smtClean="0"/>
              <a:t>'</a:t>
            </a:r>
            <a:r>
              <a:rPr lang="ko-KR" altLang="en-US" smtClean="0"/>
              <a:t>라고 읽는다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분할</a:t>
            </a:r>
            <a:r>
              <a:rPr lang="en-US" altLang="ko-KR" smtClean="0"/>
              <a:t> </a:t>
            </a:r>
            <a:r>
              <a:rPr lang="ko-KR" altLang="en-US" smtClean="0"/>
              <a:t>정복</a:t>
            </a:r>
            <a:r>
              <a:rPr lang="en-US" altLang="ko-KR" smtClean="0"/>
              <a:t>(Divide &amp; Conquer)</a:t>
            </a:r>
            <a:endParaRPr lang="ko-KR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00100" y="3857628"/>
            <a:ext cx="3164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사람</a:t>
            </a:r>
            <a:r>
              <a:rPr lang="en-US" altLang="ko-KR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얼굴을 분할 정복해 봅시다</a:t>
            </a:r>
            <a:r>
              <a:rPr lang="en-US" altLang="ko-KR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.</a:t>
            </a:r>
            <a:endParaRPr lang="ko-KR" altLang="en-US" sz="1600" dirty="0" smtClean="0">
              <a:solidFill>
                <a:srgbClr val="000000"/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1413" y="4429132"/>
            <a:ext cx="3903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머리카락</a:t>
            </a:r>
            <a:r>
              <a:rPr lang="en-US" altLang="ko-KR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이마</a:t>
            </a:r>
            <a:r>
              <a:rPr lang="en-US" altLang="ko-KR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눈썹</a:t>
            </a:r>
            <a:r>
              <a:rPr lang="en-US" altLang="ko-KR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눈</a:t>
            </a:r>
            <a:r>
              <a:rPr lang="en-US" altLang="ko-KR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코</a:t>
            </a:r>
            <a:r>
              <a:rPr lang="en-US" altLang="ko-KR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입</a:t>
            </a:r>
            <a:r>
              <a:rPr lang="en-US" altLang="ko-KR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귀</a:t>
            </a:r>
            <a:r>
              <a:rPr lang="en-US" altLang="ko-KR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볼</a:t>
            </a:r>
            <a:r>
              <a:rPr lang="en-US" altLang="ko-KR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7165" y="4786322"/>
            <a:ext cx="3581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질문</a:t>
            </a:r>
            <a:r>
              <a:rPr lang="en-US" altLang="ko-KR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? </a:t>
            </a:r>
            <a:r>
              <a:rPr lang="ko-KR" altLang="en-US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얼굴 윤곽은 위 구성 요소인가</a:t>
            </a:r>
            <a:r>
              <a:rPr lang="en-US" altLang="ko-KR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?</a:t>
            </a:r>
            <a:endParaRPr lang="ko-KR" altLang="en-US" sz="1600" dirty="0" smtClean="0">
              <a:solidFill>
                <a:srgbClr val="000000"/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23381" y="6019404"/>
            <a:ext cx="1795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윗</a:t>
            </a:r>
            <a:r>
              <a:rPr lang="ko-KR" altLang="en-US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 입술</a:t>
            </a:r>
            <a:r>
              <a:rPr lang="en-US" altLang="ko-KR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아랫입술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43372" y="6019404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동공</a:t>
            </a:r>
            <a:r>
              <a:rPr lang="en-US" altLang="ko-KR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1600" dirty="0" err="1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홍체</a:t>
            </a:r>
            <a:r>
              <a:rPr lang="en-US" altLang="ko-KR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1600" dirty="0" err="1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유리체</a:t>
            </a:r>
            <a:endParaRPr lang="ko-KR" altLang="en-US" sz="1600" dirty="0" smtClean="0">
              <a:solidFill>
                <a:srgbClr val="000000"/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32917" y="564357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눈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943397" y="564357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입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61413" y="5143512"/>
            <a:ext cx="36808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HY바다M" pitchFamily="18" charset="-127"/>
                <a:ea typeface="HY바다M" pitchFamily="18" charset="-127"/>
              </a:rPr>
              <a:t>Granularity : </a:t>
            </a:r>
            <a:r>
              <a:rPr lang="ko-KR" altLang="en-US" sz="1600" dirty="0" smtClean="0">
                <a:solidFill>
                  <a:srgbClr val="C00000"/>
                </a:solidFill>
                <a:latin typeface="HY바다M" pitchFamily="18" charset="-127"/>
                <a:ea typeface="HY바다M" pitchFamily="18" charset="-127"/>
              </a:rPr>
              <a:t>분할 단위 적정성</a:t>
            </a:r>
            <a:endParaRPr lang="en-US" altLang="ko-KR" sz="3200" dirty="0">
              <a:solidFill>
                <a:srgbClr val="C00000"/>
              </a:solidFill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2052" name="Picture 4" descr="C:\Users\USER\AppData\Local\Microsoft\Windows\Temporary Internet Files\Content.IE5\TILU3AEL\smiling-man-face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4286256"/>
            <a:ext cx="2571768" cy="2571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문제 분할 관점의 변천</a:t>
            </a:r>
            <a:endParaRPr lang="en-US" altLang="ko-KR" smtClean="0"/>
          </a:p>
          <a:p>
            <a:pPr lvl="1"/>
            <a:r>
              <a:rPr lang="ko-KR" altLang="en-US" smtClean="0"/>
              <a:t>기능적 관점 </a:t>
            </a:r>
            <a:r>
              <a:rPr lang="en-US" altLang="ko-KR" smtClean="0"/>
              <a:t>: 1980</a:t>
            </a:r>
            <a:r>
              <a:rPr lang="ko-KR" altLang="en-US" smtClean="0"/>
              <a:t>년대 중 후반까지 소프트웨어 개발 주류</a:t>
            </a:r>
            <a:endParaRPr lang="en-US" altLang="ko-KR" smtClean="0"/>
          </a:p>
          <a:p>
            <a:pPr lvl="1"/>
            <a:r>
              <a:rPr lang="ko-KR" altLang="en-US" smtClean="0"/>
              <a:t>정보적 관점 </a:t>
            </a:r>
            <a:r>
              <a:rPr lang="en-US" altLang="ko-KR" smtClean="0"/>
              <a:t>: 1980</a:t>
            </a:r>
            <a:r>
              <a:rPr lang="ko-KR" altLang="en-US" smtClean="0"/>
              <a:t>년대 태동하여 </a:t>
            </a:r>
            <a:r>
              <a:rPr lang="en-US" altLang="ko-KR" smtClean="0"/>
              <a:t>2000</a:t>
            </a:r>
            <a:r>
              <a:rPr lang="ko-KR" altLang="en-US" smtClean="0"/>
              <a:t>년대 까지 유행</a:t>
            </a:r>
            <a:endParaRPr lang="en-US" altLang="ko-KR" smtClean="0"/>
          </a:p>
          <a:p>
            <a:pPr lvl="1"/>
            <a:r>
              <a:rPr lang="ko-KR" altLang="en-US" smtClean="0"/>
              <a:t>객체지향 관점 </a:t>
            </a:r>
            <a:r>
              <a:rPr lang="en-US" altLang="ko-KR" smtClean="0"/>
              <a:t>: 1990</a:t>
            </a:r>
            <a:r>
              <a:rPr lang="ko-KR" altLang="en-US" smtClean="0"/>
              <a:t>년대 중반부터 국내 도입</a:t>
            </a:r>
            <a:r>
              <a:rPr lang="en-US" altLang="ko-KR" smtClean="0"/>
              <a:t>,</a:t>
            </a:r>
            <a:r>
              <a:rPr lang="ko-KR" altLang="en-US" smtClean="0"/>
              <a:t> 확산 및 현 주류</a:t>
            </a:r>
            <a:endParaRPr lang="ko-KR" altLang="en-US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분할</a:t>
            </a:r>
            <a:r>
              <a:rPr lang="en-US" altLang="ko-KR" smtClean="0"/>
              <a:t> </a:t>
            </a:r>
            <a:r>
              <a:rPr lang="ko-KR" altLang="en-US" smtClean="0"/>
              <a:t>정복</a:t>
            </a:r>
            <a:r>
              <a:rPr lang="en-US" altLang="ko-KR" smtClean="0"/>
              <a:t>(Divide &amp; Conquer)</a:t>
            </a:r>
            <a:endParaRPr lang="ko-KR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4708" y="3254690"/>
            <a:ext cx="334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밥 먹는 문제 분할 정복하기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26" y="374327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rgbClr val="C00000"/>
                </a:solidFill>
                <a:latin typeface="HY바다L" pitchFamily="18" charset="-127"/>
                <a:ea typeface="HY바다L" pitchFamily="18" charset="-127"/>
              </a:rPr>
              <a:t>기능적관점에서</a:t>
            </a:r>
            <a:endParaRPr lang="ko-KR" altLang="en-US" sz="2000" dirty="0" smtClean="0">
              <a:solidFill>
                <a:srgbClr val="C00000"/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309" y="4226676"/>
            <a:ext cx="206498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들어라 숟가락을</a:t>
            </a:r>
            <a:endParaRPr lang="en-US" altLang="ko-KR" sz="2000" dirty="0" smtClean="0">
              <a:solidFill>
                <a:srgbClr val="000000"/>
              </a:solidFill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sz="20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퍼라 밥을</a:t>
            </a:r>
            <a:endParaRPr lang="en-US" altLang="ko-KR" sz="2000" dirty="0" smtClean="0">
              <a:solidFill>
                <a:srgbClr val="000000"/>
              </a:solidFill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sz="20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넣어라 입안으로</a:t>
            </a:r>
            <a:endParaRPr lang="en-US" altLang="ko-KR" sz="2000" dirty="0" smtClean="0">
              <a:solidFill>
                <a:srgbClr val="000000"/>
              </a:solidFill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sz="20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씹어라 잘게</a:t>
            </a:r>
            <a:endParaRPr lang="en-US" altLang="ko-KR" sz="2000" dirty="0" smtClean="0">
              <a:solidFill>
                <a:srgbClr val="000000"/>
              </a:solidFill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sz="20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삼킨다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43240" y="374327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rgbClr val="C00000"/>
                </a:solidFill>
                <a:latin typeface="HY바다L" pitchFamily="18" charset="-127"/>
                <a:ea typeface="HY바다L" pitchFamily="18" charset="-127"/>
              </a:rPr>
              <a:t>정보적관점에서</a:t>
            </a:r>
            <a:endParaRPr lang="ko-KR" altLang="en-US" sz="2000" dirty="0" smtClean="0">
              <a:solidFill>
                <a:srgbClr val="C00000"/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86050" y="4214818"/>
            <a:ext cx="2857520" cy="2000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밥그릇에서 밥을 뺍니다</a:t>
            </a:r>
            <a:endParaRPr lang="en-US" altLang="ko-KR" sz="2000" dirty="0" smtClean="0">
              <a:solidFill>
                <a:srgbClr val="000000"/>
              </a:solidFill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sz="20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입안에서 밥을 나눕니다</a:t>
            </a:r>
            <a:endParaRPr lang="en-US" altLang="ko-KR" sz="2000" dirty="0" smtClean="0">
              <a:solidFill>
                <a:srgbClr val="000000"/>
              </a:solidFill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sz="20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목구멍으로 나눈 밥을 더해 줍니다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50200" y="374191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C00000"/>
                </a:solidFill>
                <a:latin typeface="HY바다L" pitchFamily="18" charset="-127"/>
                <a:ea typeface="HY바다L" pitchFamily="18" charset="-127"/>
              </a:rPr>
              <a:t>객체지향관점에서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2132" y="4214818"/>
            <a:ext cx="30003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팔아 숟가락을 들어라</a:t>
            </a:r>
            <a:endParaRPr lang="en-US" altLang="ko-KR" sz="2000" dirty="0" smtClean="0">
              <a:solidFill>
                <a:srgbClr val="000000"/>
              </a:solidFill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sz="20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팔아 숟가락으로 밥을 퍼라</a:t>
            </a:r>
            <a:endParaRPr lang="en-US" altLang="ko-KR" sz="2000" dirty="0" smtClean="0">
              <a:solidFill>
                <a:srgbClr val="000000"/>
              </a:solidFill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sz="20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팔아 숟가락을 입안으로 넣어라</a:t>
            </a:r>
            <a:endParaRPr lang="en-US" altLang="ko-KR" sz="2000" dirty="0" smtClean="0">
              <a:solidFill>
                <a:srgbClr val="000000"/>
              </a:solidFill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sz="20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입아 잘게 씹어라</a:t>
            </a:r>
            <a:endParaRPr lang="en-US" altLang="ko-KR" sz="2000" dirty="0" smtClean="0">
              <a:solidFill>
                <a:srgbClr val="000000"/>
              </a:solidFill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sz="20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입아 목구멍으로 삼켜라</a:t>
            </a:r>
          </a:p>
        </p:txBody>
      </p:sp>
      <p:pic>
        <p:nvPicPr>
          <p:cNvPr id="3074" name="Picture 2" descr="C:\Users\USER\AppData\Local\Microsoft\Windows\Temporary Internet Files\Content.IE5\WTB0E2AQ\why3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7368" y="3219828"/>
            <a:ext cx="428604" cy="428604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563120" y="3248346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왜 바뀌어 왔을까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현실 세계</a:t>
            </a:r>
            <a:r>
              <a:rPr lang="en-US" altLang="ko-KR" smtClean="0"/>
              <a:t>(</a:t>
            </a:r>
            <a:r>
              <a:rPr lang="ko-KR" altLang="en-US" smtClean="0"/>
              <a:t>인간 인식</a:t>
            </a:r>
            <a:r>
              <a:rPr lang="en-US" altLang="ko-KR" smtClean="0"/>
              <a:t>)</a:t>
            </a:r>
            <a:r>
              <a:rPr lang="ko-KR" altLang="en-US" smtClean="0"/>
              <a:t>와 가상세계를 자연스럽게 연결 시킬 수 있는 생각의 방법론</a:t>
            </a:r>
          </a:p>
          <a:p>
            <a:r>
              <a:rPr lang="ko-KR" altLang="en-US" smtClean="0"/>
              <a:t>정보</a:t>
            </a:r>
            <a:r>
              <a:rPr lang="en-US" altLang="ko-KR" smtClean="0"/>
              <a:t>, </a:t>
            </a:r>
            <a:r>
              <a:rPr lang="ko-KR" altLang="en-US" smtClean="0"/>
              <a:t>행위</a:t>
            </a:r>
            <a:r>
              <a:rPr lang="en-US" altLang="ko-KR" smtClean="0"/>
              <a:t>, </a:t>
            </a:r>
            <a:r>
              <a:rPr lang="ko-KR" altLang="en-US" smtClean="0"/>
              <a:t>환경 등 현실 세계를 구성하는 객체</a:t>
            </a:r>
            <a:r>
              <a:rPr lang="en-US" altLang="ko-KR" smtClean="0"/>
              <a:t>(</a:t>
            </a:r>
            <a:r>
              <a:rPr lang="ko-KR" altLang="en-US" smtClean="0"/>
              <a:t>주체</a:t>
            </a:r>
            <a:r>
              <a:rPr lang="en-US" altLang="ko-KR" smtClean="0"/>
              <a:t>)</a:t>
            </a:r>
            <a:r>
              <a:rPr lang="ko-KR" altLang="en-US" smtClean="0"/>
              <a:t>와 그들 사이의 협업 관계</a:t>
            </a:r>
            <a:endParaRPr lang="ko-KR" altLang="en-US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객체지향이란</a:t>
            </a:r>
            <a:r>
              <a:rPr lang="en-US" altLang="ko-KR" smtClean="0"/>
              <a:t>?</a:t>
            </a:r>
            <a:endParaRPr lang="ko-KR" altLang="en-US" dirty="0" smtClean="0"/>
          </a:p>
        </p:txBody>
      </p:sp>
      <p:pic>
        <p:nvPicPr>
          <p:cNvPr id="14" name="Picture 2" descr="환원주의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8563" y="3786189"/>
            <a:ext cx="13970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715101" y="5000627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>
                <a:latin typeface="HY바다L" pitchFamily="18" charset="-127"/>
                <a:ea typeface="HY바다L" pitchFamily="18" charset="-127"/>
              </a:rPr>
              <a:t>가상세계</a:t>
            </a:r>
            <a:endParaRPr lang="ko-KR" altLang="en-US" sz="1600" dirty="0">
              <a:latin typeface="HY바다L" pitchFamily="18" charset="-127"/>
              <a:ea typeface="HY바다L" pitchFamily="18" charset="-127"/>
            </a:endParaRPr>
          </a:p>
        </p:txBody>
      </p:sp>
      <p:pic>
        <p:nvPicPr>
          <p:cNvPr id="17" name="Picture 6" descr="이미지 검색결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3714752"/>
            <a:ext cx="2081213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454126" y="5143502"/>
            <a:ext cx="107433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현실 세계</a:t>
            </a:r>
          </a:p>
        </p:txBody>
      </p:sp>
      <p:pic>
        <p:nvPicPr>
          <p:cNvPr id="19" name="Picture 2" descr="C:\Users\USER\AppData\Local\Microsoft\Windows\Temporary Internet Files\Content.IE5\TILU3AEL\magnifying-glass-68207_960_720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51" y="3714752"/>
            <a:ext cx="12858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4357663" y="4643439"/>
            <a:ext cx="107433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관심 영역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14804" y="5273686"/>
            <a:ext cx="193835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입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식도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위장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소장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57679" y="5630874"/>
            <a:ext cx="173316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뼈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근육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다리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28992" y="5000636"/>
            <a:ext cx="3079689" cy="338554"/>
          </a:xfrm>
          <a:prstGeom prst="rect">
            <a:avLst/>
          </a:prstGeom>
          <a:solidFill>
            <a:srgbClr val="69C1C5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15323B"/>
                </a:solidFill>
                <a:latin typeface="HY바다L" pitchFamily="18" charset="-127"/>
                <a:ea typeface="HY바다L" pitchFamily="18" charset="-127"/>
              </a:rPr>
              <a:t>살아 움직이는 오리 로봇 만들기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14804" y="6357949"/>
            <a:ext cx="193835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암컷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수컷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쌍</a:t>
            </a:r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1600" dirty="0">
                <a:latin typeface="HY바다L" pitchFamily="18" charset="-127"/>
                <a:ea typeface="HY바다L" pitchFamily="18" charset="-127"/>
              </a:rPr>
              <a:t>새끼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28992" y="6084899"/>
            <a:ext cx="1059906" cy="338554"/>
          </a:xfrm>
          <a:prstGeom prst="rect">
            <a:avLst/>
          </a:prstGeom>
          <a:solidFill>
            <a:srgbClr val="69C1C5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15323B"/>
                </a:solidFill>
                <a:latin typeface="HY바다L" pitchFamily="18" charset="-127"/>
                <a:ea typeface="HY바다L" pitchFamily="18" charset="-127"/>
              </a:rPr>
              <a:t>오리</a:t>
            </a:r>
            <a:r>
              <a:rPr lang="en-US" altLang="ko-KR" sz="1600" b="1" dirty="0">
                <a:solidFill>
                  <a:srgbClr val="15323B"/>
                </a:solidFill>
                <a:latin typeface="HY바다L" pitchFamily="18" charset="-127"/>
                <a:ea typeface="HY바다L" pitchFamily="18" charset="-127"/>
              </a:rPr>
              <a:t> </a:t>
            </a:r>
            <a:r>
              <a:rPr lang="ko-KR" altLang="en-US" sz="1600" b="1" dirty="0">
                <a:solidFill>
                  <a:srgbClr val="15323B"/>
                </a:solidFill>
                <a:latin typeface="HY바다L" pitchFamily="18" charset="-127"/>
                <a:ea typeface="HY바다L" pitchFamily="18" charset="-127"/>
              </a:rPr>
              <a:t>가족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UML – </a:t>
            </a:r>
            <a:r>
              <a:rPr lang="en-US" altLang="ko-KR" sz="2400" smtClean="0"/>
              <a:t>Unified Modeling Language</a:t>
            </a:r>
            <a:endParaRPr lang="ko-KR" altLang="en-US" sz="24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객체 지향 소프트웨어 시스템 개발 시 산출물의 명세화</a:t>
            </a:r>
            <a:r>
              <a:rPr lang="en-US" altLang="ko-KR" smtClean="0"/>
              <a:t>, </a:t>
            </a:r>
            <a:r>
              <a:rPr lang="ko-KR" altLang="en-US" smtClean="0"/>
              <a:t>시각화</a:t>
            </a:r>
            <a:r>
              <a:rPr lang="en-US" altLang="ko-KR" smtClean="0"/>
              <a:t>, </a:t>
            </a:r>
            <a:r>
              <a:rPr lang="ko-KR" altLang="en-US" smtClean="0"/>
              <a:t>문서화 용도로 사용</a:t>
            </a:r>
            <a:endParaRPr lang="ko-KR" altLang="en-US" dirty="0"/>
          </a:p>
        </p:txBody>
      </p:sp>
      <p:pic>
        <p:nvPicPr>
          <p:cNvPr id="37" name="Picture 2" descr="https://upload.wikimedia.org/wikipedia/commons/8/81/UML_Diagra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88" y="4260873"/>
            <a:ext cx="2833687" cy="212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 descr="환원주의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8313" y="2600348"/>
            <a:ext cx="13970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7054850" y="3814786"/>
            <a:ext cx="11080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바다L" pitchFamily="18" charset="-127"/>
                <a:ea typeface="HY바다L" pitchFamily="18" charset="-127"/>
              </a:rPr>
              <a:t>가상세계</a:t>
            </a:r>
          </a:p>
        </p:txBody>
      </p:sp>
      <p:pic>
        <p:nvPicPr>
          <p:cNvPr id="41" name="Picture 6" descr="이미지 검색결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538" y="2600348"/>
            <a:ext cx="2081212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41"/>
          <p:cNvSpPr txBox="1"/>
          <p:nvPr/>
        </p:nvSpPr>
        <p:spPr>
          <a:xfrm>
            <a:off x="871538" y="4029098"/>
            <a:ext cx="11906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바다L" pitchFamily="18" charset="-127"/>
                <a:ea typeface="HY바다L" pitchFamily="18" charset="-127"/>
              </a:rPr>
              <a:t>현실 세계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37363" y="4314848"/>
            <a:ext cx="1663700" cy="1631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Class Duck extends Bird {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  private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  <a:ea typeface="+mn-ea"/>
              </a:rPr>
              <a:t>Gender </a:t>
            </a:r>
            <a:r>
              <a:rPr lang="en-US" altLang="ko-KR" sz="1000" dirty="0" err="1">
                <a:latin typeface="+mn-ea"/>
                <a:ea typeface="+mn-ea"/>
              </a:rPr>
              <a:t>gender</a:t>
            </a:r>
            <a:r>
              <a:rPr lang="en-US" altLang="ko-KR" sz="1000" dirty="0"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  private Date </a:t>
            </a:r>
            <a:r>
              <a:rPr lang="en-US" altLang="ko-KR" sz="1000" dirty="0" err="1">
                <a:latin typeface="+mn-ea"/>
                <a:ea typeface="+mn-ea"/>
              </a:rPr>
              <a:t>birthDate</a:t>
            </a:r>
            <a:r>
              <a:rPr lang="en-US" altLang="ko-KR" sz="1000" dirty="0">
                <a:latin typeface="+mn-ea"/>
                <a:ea typeface="+mn-ea"/>
              </a:rPr>
              <a:t>;</a:t>
            </a: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  private void eat() {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  }</a:t>
            </a: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  private void sing() {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  }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}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4" name="오른쪽 화살표 43"/>
          <p:cNvSpPr/>
          <p:nvPr/>
        </p:nvSpPr>
        <p:spPr>
          <a:xfrm rot="2032330" flipH="1">
            <a:off x="2327275" y="4333898"/>
            <a:ext cx="687388" cy="357188"/>
          </a:xfrm>
          <a:prstGeom prst="rightArrow">
            <a:avLst/>
          </a:prstGeom>
          <a:solidFill>
            <a:srgbClr val="BF84BA"/>
          </a:solidFill>
          <a:ln w="25400" cap="flat" cmpd="sng" algn="ctr">
            <a:solidFill>
              <a:srgbClr val="BF84B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4375" y="4748236"/>
            <a:ext cx="2195513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바다L" pitchFamily="18" charset="-127"/>
                <a:ea typeface="HY바다L" pitchFamily="18" charset="-127"/>
              </a:rPr>
              <a:t>고객과의 협의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바다L" pitchFamily="18" charset="-127"/>
              <a:ea typeface="HY바다L" pitchFamily="18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바다L" pitchFamily="18" charset="-127"/>
                <a:ea typeface="HY바다L" pitchFamily="18" charset="-127"/>
              </a:rPr>
              <a:t>현실 문제의 상세화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46" name="직사각형 24"/>
          <p:cNvSpPr>
            <a:spLocks noChangeArrowheads="1"/>
          </p:cNvSpPr>
          <p:nvPr/>
        </p:nvSpPr>
        <p:spPr bwMode="auto">
          <a:xfrm>
            <a:off x="3436938" y="6345261"/>
            <a:ext cx="24939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바다L" pitchFamily="18" charset="-127"/>
                <a:ea typeface="HY바다L" pitchFamily="18" charset="-127"/>
              </a:rPr>
              <a:t>개발 팀 내부 의사소통</a:t>
            </a:r>
          </a:p>
        </p:txBody>
      </p:sp>
      <p:sp>
        <p:nvSpPr>
          <p:cNvPr id="47" name="오른쪽 화살표 46"/>
          <p:cNvSpPr/>
          <p:nvPr/>
        </p:nvSpPr>
        <p:spPr>
          <a:xfrm rot="8959324" flipH="1">
            <a:off x="6115050" y="4108473"/>
            <a:ext cx="687388" cy="357188"/>
          </a:xfrm>
          <a:prstGeom prst="rightArrow">
            <a:avLst/>
          </a:prstGeom>
          <a:solidFill>
            <a:srgbClr val="BF84BA"/>
          </a:solidFill>
          <a:ln w="25400" cap="flat" cmpd="sng" algn="ctr">
            <a:solidFill>
              <a:srgbClr val="BF84B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8" name="직사각형 26"/>
          <p:cNvSpPr>
            <a:spLocks noChangeArrowheads="1"/>
          </p:cNvSpPr>
          <p:nvPr/>
        </p:nvSpPr>
        <p:spPr bwMode="auto">
          <a:xfrm>
            <a:off x="5816600" y="4587898"/>
            <a:ext cx="1184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바다L" pitchFamily="18" charset="-127"/>
                <a:ea typeface="HY바다L" pitchFamily="18" charset="-127"/>
              </a:rPr>
              <a:t>이해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바다L" pitchFamily="18" charset="-127"/>
                <a:ea typeface="HY바다L" pitchFamily="18" charset="-127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바다L" pitchFamily="18" charset="-127"/>
                <a:ea typeface="HY바다L" pitchFamily="18" charset="-127"/>
              </a:rPr>
              <a:t>증진</a:t>
            </a:r>
          </a:p>
        </p:txBody>
      </p:sp>
      <p:pic>
        <p:nvPicPr>
          <p:cNvPr id="38" name="Picture 4" descr="http://www.nextree.co.kr/content/images/2016/09/--1-UML---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74072" y="2571744"/>
            <a:ext cx="2898126" cy="1539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직사각형 24"/>
          <p:cNvSpPr>
            <a:spLocks noChangeArrowheads="1"/>
          </p:cNvSpPr>
          <p:nvPr/>
        </p:nvSpPr>
        <p:spPr bwMode="auto">
          <a:xfrm>
            <a:off x="2000232" y="6143644"/>
            <a:ext cx="16466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바다L" pitchFamily="18" charset="-127"/>
                <a:ea typeface="HY바다L" pitchFamily="18" charset="-127"/>
              </a:rPr>
              <a:t>점진적 상세화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바다L" pitchFamily="18" charset="-127"/>
              <a:ea typeface="HY바다L" pitchFamily="18" charset="-127"/>
            </a:endParaRPr>
          </a:p>
        </p:txBody>
      </p:sp>
      <p:pic>
        <p:nvPicPr>
          <p:cNvPr id="50" name="그림 29" descr="rup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7224" y="5786454"/>
            <a:ext cx="1091121" cy="785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프로그램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객체지향 프로그램은 다음 다섯 가지 개념을 기반으로 구성되어 있음</a:t>
            </a:r>
            <a:endParaRPr lang="en-US" altLang="ko-KR" dirty="0" smtClean="0"/>
          </a:p>
        </p:txBody>
      </p:sp>
      <p:sp>
        <p:nvSpPr>
          <p:cNvPr id="47" name="자유형 46"/>
          <p:cNvSpPr/>
          <p:nvPr/>
        </p:nvSpPr>
        <p:spPr>
          <a:xfrm>
            <a:off x="1857376" y="2473159"/>
            <a:ext cx="2286000" cy="1714500"/>
          </a:xfrm>
          <a:custGeom>
            <a:avLst/>
            <a:gdLst>
              <a:gd name="connsiteX0" fmla="*/ 0 w 1326292"/>
              <a:gd name="connsiteY0" fmla="*/ 0 h 1581665"/>
              <a:gd name="connsiteX1" fmla="*/ 1326292 w 1326292"/>
              <a:gd name="connsiteY1" fmla="*/ 1581665 h 1581665"/>
              <a:gd name="connsiteX2" fmla="*/ 1318054 w 1326292"/>
              <a:gd name="connsiteY2" fmla="*/ 57665 h 1581665"/>
              <a:gd name="connsiteX3" fmla="*/ 0 w 1326292"/>
              <a:gd name="connsiteY3" fmla="*/ 0 h 1581665"/>
              <a:gd name="connsiteX0" fmla="*/ 0 w 1326292"/>
              <a:gd name="connsiteY0" fmla="*/ 85235 h 1666900"/>
              <a:gd name="connsiteX1" fmla="*/ 1326292 w 1326292"/>
              <a:gd name="connsiteY1" fmla="*/ 1666900 h 1666900"/>
              <a:gd name="connsiteX2" fmla="*/ 1318054 w 1326292"/>
              <a:gd name="connsiteY2" fmla="*/ 0 h 1666900"/>
              <a:gd name="connsiteX3" fmla="*/ 0 w 1326292"/>
              <a:gd name="connsiteY3" fmla="*/ 85235 h 16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6292" h="1666900">
                <a:moveTo>
                  <a:pt x="0" y="85235"/>
                </a:moveTo>
                <a:lnTo>
                  <a:pt x="1326292" y="1666900"/>
                </a:lnTo>
                <a:lnTo>
                  <a:pt x="1318054" y="0"/>
                </a:lnTo>
                <a:lnTo>
                  <a:pt x="0" y="85235"/>
                </a:lnTo>
                <a:close/>
              </a:path>
            </a:pathLst>
          </a:custGeom>
          <a:gradFill flip="none" rotWithShape="1">
            <a:gsLst>
              <a:gs pos="0">
                <a:srgbClr val="D1B3D0">
                  <a:shade val="30000"/>
                  <a:satMod val="115000"/>
                </a:srgbClr>
              </a:gs>
              <a:gs pos="50000">
                <a:srgbClr val="D1B3D0">
                  <a:shade val="67500"/>
                  <a:satMod val="115000"/>
                </a:srgbClr>
              </a:gs>
              <a:gs pos="100000">
                <a:srgbClr val="D1B3D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71500" y="2286000"/>
            <a:ext cx="2643188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1. Objects</a:t>
            </a:r>
          </a:p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2. Classes</a:t>
            </a:r>
          </a:p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3. Encapsulation</a:t>
            </a:r>
          </a:p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4. Inheritance</a:t>
            </a:r>
          </a:p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5. Polymorphism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571868" y="2544589"/>
            <a:ext cx="642942" cy="285752"/>
          </a:xfrm>
          <a:prstGeom prst="roundRect">
            <a:avLst/>
          </a:prstGeom>
          <a:solidFill>
            <a:srgbClr val="9D804D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정의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4839" y="2533055"/>
            <a:ext cx="4214813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실재로 존재하는 사물이나 개념</a:t>
            </a:r>
            <a:endParaRPr lang="en-US" sz="1600" dirty="0">
              <a:solidFill>
                <a:schemeClr val="tx1"/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214678" y="3044655"/>
            <a:ext cx="1000132" cy="285752"/>
          </a:xfrm>
          <a:prstGeom prst="roundRect">
            <a:avLst/>
          </a:prstGeom>
          <a:solidFill>
            <a:srgbClr val="9D804D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구성요소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214810" y="3014489"/>
            <a:ext cx="28575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데이터</a:t>
            </a:r>
            <a:endParaRPr lang="en-US" altLang="ko-KR" sz="1600" dirty="0">
              <a:solidFill>
                <a:schemeClr val="tx1"/>
              </a:solidFill>
              <a:latin typeface="HY바다L" pitchFamily="18" charset="-127"/>
              <a:ea typeface="HY바다L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행위</a:t>
            </a:r>
            <a:r>
              <a:rPr lang="en-US" altLang="ko-KR" sz="1600" dirty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기능</a:t>
            </a:r>
            <a:r>
              <a:rPr lang="en-US" altLang="ko-KR" sz="1600" dirty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/</a:t>
            </a:r>
            <a:r>
              <a:rPr lang="ko-KR" altLang="en-US" sz="1600" dirty="0" err="1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메소드</a:t>
            </a:r>
            <a:endParaRPr lang="en-US" altLang="ko-KR" sz="1600" dirty="0">
              <a:solidFill>
                <a:schemeClr val="tx1"/>
              </a:solidFill>
              <a:latin typeface="HY바다L" pitchFamily="18" charset="-127"/>
              <a:ea typeface="HY바다L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Identity(</a:t>
            </a: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이름</a:t>
            </a:r>
            <a:r>
              <a:rPr lang="en-US" altLang="ko-KR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. </a:t>
            </a:r>
            <a:r>
              <a:rPr lang="ko-KR" altLang="en-US" sz="1600" dirty="0" err="1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식별자</a:t>
            </a:r>
            <a:r>
              <a:rPr lang="en-US" altLang="ko-KR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)</a:t>
            </a:r>
            <a:endParaRPr lang="en-US" sz="1600" dirty="0">
              <a:solidFill>
                <a:schemeClr val="tx1"/>
              </a:solidFill>
              <a:latin typeface="HY바다L" pitchFamily="18" charset="-127"/>
              <a:ea typeface="HY바다L" pitchFamily="18" charset="-127"/>
            </a:endParaRPr>
          </a:p>
        </p:txBody>
      </p:sp>
      <p:pic>
        <p:nvPicPr>
          <p:cNvPr id="53" name="Picture 2" descr="강의실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4572000"/>
            <a:ext cx="28670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TextBox 53"/>
          <p:cNvSpPr txBox="1"/>
          <p:nvPr/>
        </p:nvSpPr>
        <p:spPr>
          <a:xfrm>
            <a:off x="1785938" y="4929188"/>
            <a:ext cx="1000125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1400" dirty="0">
                <a:latin typeface="HY바다L" pitchFamily="18" charset="-127"/>
                <a:ea typeface="HY바다L" pitchFamily="18" charset="-127"/>
              </a:rPr>
              <a:t>Java </a:t>
            </a:r>
            <a:r>
              <a:rPr lang="ko-KR" altLang="en-US" sz="1400" dirty="0">
                <a:latin typeface="HY바다L" pitchFamily="18" charset="-127"/>
                <a:ea typeface="HY바다L" pitchFamily="18" charset="-127"/>
              </a:rPr>
              <a:t>강의</a:t>
            </a:r>
            <a:endParaRPr lang="en-US" altLang="ko-KR" sz="1400" dirty="0">
              <a:latin typeface="HY바다L" pitchFamily="18" charset="-127"/>
              <a:ea typeface="HY바다L" pitchFamily="18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sz="1400" dirty="0">
                <a:latin typeface="HY바다L" pitchFamily="18" charset="-127"/>
                <a:ea typeface="HY바다L" pitchFamily="18" charset="-127"/>
              </a:rPr>
              <a:t>가르치다</a:t>
            </a:r>
            <a:endParaRPr lang="en-US" altLang="ko-KR" sz="1400" dirty="0">
              <a:latin typeface="HY바다L" pitchFamily="18" charset="-127"/>
              <a:ea typeface="HY바다L" pitchFamily="18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sz="1400" dirty="0">
                <a:latin typeface="HY바다L" pitchFamily="18" charset="-127"/>
                <a:ea typeface="HY바다L" pitchFamily="18" charset="-127"/>
              </a:rPr>
              <a:t>홍길동</a:t>
            </a:r>
          </a:p>
        </p:txBody>
      </p:sp>
      <p:sp>
        <p:nvSpPr>
          <p:cNvPr id="55" name="자유형 54"/>
          <p:cNvSpPr/>
          <p:nvPr/>
        </p:nvSpPr>
        <p:spPr>
          <a:xfrm>
            <a:off x="2833688" y="5248275"/>
            <a:ext cx="1417637" cy="271463"/>
          </a:xfrm>
          <a:custGeom>
            <a:avLst/>
            <a:gdLst>
              <a:gd name="connsiteX0" fmla="*/ 0 w 1416908"/>
              <a:gd name="connsiteY0" fmla="*/ 0 h 271848"/>
              <a:gd name="connsiteX1" fmla="*/ 1416908 w 1416908"/>
              <a:gd name="connsiteY1" fmla="*/ 271848 h 271848"/>
              <a:gd name="connsiteX2" fmla="*/ 1408670 w 1416908"/>
              <a:gd name="connsiteY2" fmla="*/ 263611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6908" h="271848">
                <a:moveTo>
                  <a:pt x="0" y="0"/>
                </a:moveTo>
                <a:lnTo>
                  <a:pt x="1416908" y="271848"/>
                </a:lnTo>
                <a:lnTo>
                  <a:pt x="1408670" y="26361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929438" y="4786313"/>
            <a:ext cx="1000125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1400" dirty="0">
                <a:latin typeface="HY바다L" pitchFamily="18" charset="-127"/>
                <a:ea typeface="HY바다L" pitchFamily="18" charset="-127"/>
              </a:rPr>
              <a:t>Java </a:t>
            </a:r>
            <a:r>
              <a:rPr lang="ko-KR" altLang="en-US" sz="1400" dirty="0">
                <a:latin typeface="HY바다L" pitchFamily="18" charset="-127"/>
                <a:ea typeface="HY바다L" pitchFamily="18" charset="-127"/>
              </a:rPr>
              <a:t>수강</a:t>
            </a:r>
            <a:endParaRPr lang="en-US" altLang="ko-KR" sz="1400" dirty="0">
              <a:latin typeface="HY바다L" pitchFamily="18" charset="-127"/>
              <a:ea typeface="HY바다L" pitchFamily="18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sz="1400" dirty="0">
                <a:latin typeface="HY바다L" pitchFamily="18" charset="-127"/>
                <a:ea typeface="HY바다L" pitchFamily="18" charset="-127"/>
              </a:rPr>
              <a:t>수강하다</a:t>
            </a:r>
            <a:endParaRPr lang="en-US" altLang="ko-KR" sz="1400" dirty="0">
              <a:latin typeface="HY바다L" pitchFamily="18" charset="-127"/>
              <a:ea typeface="HY바다L" pitchFamily="18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sz="1400" dirty="0">
                <a:latin typeface="HY바다L" pitchFamily="18" charset="-127"/>
                <a:ea typeface="HY바다L" pitchFamily="18" charset="-127"/>
              </a:rPr>
              <a:t>학생</a:t>
            </a:r>
            <a:r>
              <a:rPr lang="en-US" altLang="ko-KR" sz="1400" dirty="0">
                <a:latin typeface="HY바다L" pitchFamily="18" charset="-127"/>
                <a:ea typeface="HY바다L" pitchFamily="18" charset="-127"/>
              </a:rPr>
              <a:t>A</a:t>
            </a:r>
            <a:endParaRPr lang="ko-KR" altLang="en-US" sz="1400" dirty="0">
              <a:latin typeface="HY바다L" pitchFamily="18" charset="-127"/>
              <a:ea typeface="HY바다L" pitchFamily="18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6286500" y="5143500"/>
            <a:ext cx="571500" cy="4286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프로그램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객체지향 프로그램은 다음 다섯 가지 개념을 기반으로 구성되어 있음</a:t>
            </a:r>
            <a:endParaRPr lang="en-US" altLang="ko-KR" dirty="0" smtClean="0"/>
          </a:p>
        </p:txBody>
      </p:sp>
      <p:sp>
        <p:nvSpPr>
          <p:cNvPr id="48" name="직사각형 47"/>
          <p:cNvSpPr/>
          <p:nvPr/>
        </p:nvSpPr>
        <p:spPr>
          <a:xfrm>
            <a:off x="571500" y="2286000"/>
            <a:ext cx="2643188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1. Objects</a:t>
            </a:r>
          </a:p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2. Classes</a:t>
            </a:r>
          </a:p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3. Encapsulation</a:t>
            </a:r>
          </a:p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4. Inheritance</a:t>
            </a:r>
          </a:p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5. Polymorphism</a:t>
            </a:r>
          </a:p>
        </p:txBody>
      </p:sp>
      <p:sp>
        <p:nvSpPr>
          <p:cNvPr id="15" name="자유형 14"/>
          <p:cNvSpPr/>
          <p:nvPr/>
        </p:nvSpPr>
        <p:spPr>
          <a:xfrm>
            <a:off x="1928810" y="2432058"/>
            <a:ext cx="2286000" cy="2139950"/>
          </a:xfrm>
          <a:custGeom>
            <a:avLst/>
            <a:gdLst>
              <a:gd name="connsiteX0" fmla="*/ 0 w 1326292"/>
              <a:gd name="connsiteY0" fmla="*/ 0 h 1581665"/>
              <a:gd name="connsiteX1" fmla="*/ 1326292 w 1326292"/>
              <a:gd name="connsiteY1" fmla="*/ 1581665 h 1581665"/>
              <a:gd name="connsiteX2" fmla="*/ 1318054 w 1326292"/>
              <a:gd name="connsiteY2" fmla="*/ 57665 h 1581665"/>
              <a:gd name="connsiteX3" fmla="*/ 0 w 1326292"/>
              <a:gd name="connsiteY3" fmla="*/ 0 h 1581665"/>
              <a:gd name="connsiteX0" fmla="*/ 0 w 1326292"/>
              <a:gd name="connsiteY0" fmla="*/ 85235 h 1666900"/>
              <a:gd name="connsiteX1" fmla="*/ 1326292 w 1326292"/>
              <a:gd name="connsiteY1" fmla="*/ 1666900 h 1666900"/>
              <a:gd name="connsiteX2" fmla="*/ 1318054 w 1326292"/>
              <a:gd name="connsiteY2" fmla="*/ 0 h 1666900"/>
              <a:gd name="connsiteX3" fmla="*/ 0 w 1326292"/>
              <a:gd name="connsiteY3" fmla="*/ 85235 h 1666900"/>
              <a:gd name="connsiteX0" fmla="*/ 0 w 1326292"/>
              <a:gd name="connsiteY0" fmla="*/ 498225 h 2079890"/>
              <a:gd name="connsiteX1" fmla="*/ 1326292 w 1326292"/>
              <a:gd name="connsiteY1" fmla="*/ 2079890 h 2079890"/>
              <a:gd name="connsiteX2" fmla="*/ 1318054 w 1326292"/>
              <a:gd name="connsiteY2" fmla="*/ 412990 h 2079890"/>
              <a:gd name="connsiteX3" fmla="*/ 1315316 w 1326292"/>
              <a:gd name="connsiteY3" fmla="*/ 0 h 2079890"/>
              <a:gd name="connsiteX4" fmla="*/ 0 w 1326292"/>
              <a:gd name="connsiteY4" fmla="*/ 498225 h 207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6292" h="2079890">
                <a:moveTo>
                  <a:pt x="0" y="498225"/>
                </a:moveTo>
                <a:lnTo>
                  <a:pt x="1326292" y="2079890"/>
                </a:lnTo>
                <a:lnTo>
                  <a:pt x="1318054" y="412990"/>
                </a:lnTo>
                <a:cubicBezTo>
                  <a:pt x="1317141" y="275327"/>
                  <a:pt x="1316229" y="137663"/>
                  <a:pt x="1315316" y="0"/>
                </a:cubicBezTo>
                <a:lnTo>
                  <a:pt x="0" y="498225"/>
                </a:lnTo>
                <a:close/>
              </a:path>
            </a:pathLst>
          </a:custGeom>
          <a:gradFill flip="none" rotWithShape="1">
            <a:gsLst>
              <a:gs pos="0">
                <a:srgbClr val="D1B3D0">
                  <a:shade val="30000"/>
                  <a:satMod val="115000"/>
                </a:srgbClr>
              </a:gs>
              <a:gs pos="50000">
                <a:srgbClr val="D1B3D0">
                  <a:shade val="67500"/>
                  <a:satMod val="115000"/>
                </a:srgbClr>
              </a:gs>
              <a:gs pos="100000">
                <a:srgbClr val="D1B3D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643306" y="2500306"/>
            <a:ext cx="642942" cy="285752"/>
          </a:xfrm>
          <a:prstGeom prst="roundRect">
            <a:avLst/>
          </a:prstGeom>
          <a:solidFill>
            <a:srgbClr val="9D804D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정의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86116" y="3000372"/>
            <a:ext cx="1000132" cy="285752"/>
          </a:xfrm>
          <a:prstGeom prst="roundRect">
            <a:avLst/>
          </a:prstGeom>
          <a:solidFill>
            <a:srgbClr val="9D804D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용도</a:t>
            </a:r>
          </a:p>
        </p:txBody>
      </p:sp>
      <p:pic>
        <p:nvPicPr>
          <p:cNvPr id="20" name="Picture 2" descr="강의실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4572000"/>
            <a:ext cx="28670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자유형 21"/>
          <p:cNvSpPr/>
          <p:nvPr/>
        </p:nvSpPr>
        <p:spPr>
          <a:xfrm>
            <a:off x="2833688" y="5248275"/>
            <a:ext cx="1417637" cy="271463"/>
          </a:xfrm>
          <a:custGeom>
            <a:avLst/>
            <a:gdLst>
              <a:gd name="connsiteX0" fmla="*/ 0 w 1416908"/>
              <a:gd name="connsiteY0" fmla="*/ 0 h 271848"/>
              <a:gd name="connsiteX1" fmla="*/ 1416908 w 1416908"/>
              <a:gd name="connsiteY1" fmla="*/ 271848 h 271848"/>
              <a:gd name="connsiteX2" fmla="*/ 1408670 w 1416908"/>
              <a:gd name="connsiteY2" fmla="*/ 263611 h 27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6908" h="271848">
                <a:moveTo>
                  <a:pt x="0" y="0"/>
                </a:moveTo>
                <a:lnTo>
                  <a:pt x="1416908" y="271848"/>
                </a:lnTo>
                <a:lnTo>
                  <a:pt x="1408670" y="26361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6286500" y="5143500"/>
            <a:ext cx="571500" cy="4286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3643306" y="3857628"/>
            <a:ext cx="642942" cy="285752"/>
          </a:xfrm>
          <a:prstGeom prst="roundRect">
            <a:avLst/>
          </a:prstGeom>
          <a:solidFill>
            <a:srgbClr val="9D804D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관계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357715" y="2500836"/>
            <a:ext cx="4214813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객체 분류</a:t>
            </a:r>
            <a:endParaRPr lang="en-US" sz="1600" dirty="0">
              <a:solidFill>
                <a:schemeClr val="tx1"/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57686" y="2955193"/>
            <a:ext cx="4214813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객체 생성</a:t>
            </a:r>
          </a:p>
          <a:p>
            <a:pPr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객체 공통 정보 관리</a:t>
            </a:r>
          </a:p>
          <a:p>
            <a:pPr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객체 세부 속성</a:t>
            </a:r>
            <a:r>
              <a:rPr lang="en-US" altLang="ko-KR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기능 정의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28801" y="4429132"/>
            <a:ext cx="1000125" cy="21695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400" dirty="0" smtClean="0">
                <a:latin typeface="HY바다L" pitchFamily="18" charset="-127"/>
                <a:ea typeface="HY바다L" pitchFamily="18" charset="-127"/>
              </a:rPr>
              <a:t>강사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400" dirty="0" smtClean="0">
                <a:latin typeface="HY바다L" pitchFamily="18" charset="-127"/>
                <a:ea typeface="HY바다L" pitchFamily="18" charset="-127"/>
              </a:rPr>
              <a:t>강의과목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400" dirty="0" smtClean="0">
                <a:latin typeface="HY바다L" pitchFamily="18" charset="-127"/>
                <a:ea typeface="HY바다L" pitchFamily="18" charset="-127"/>
              </a:rPr>
              <a:t>강의학점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400" dirty="0" smtClean="0">
                <a:latin typeface="HY바다L" pitchFamily="18" charset="-127"/>
                <a:ea typeface="HY바다L" pitchFamily="18" charset="-127"/>
              </a:rPr>
              <a:t>강의하다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400" dirty="0" smtClean="0">
                <a:latin typeface="HY바다L" pitchFamily="18" charset="-127"/>
                <a:ea typeface="HY바다L" pitchFamily="18" charset="-127"/>
              </a:rPr>
              <a:t>평가하다</a:t>
            </a:r>
            <a:endParaRPr lang="ko-KR" altLang="en-US" sz="1400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8016" y="4071942"/>
            <a:ext cx="1000125" cy="26003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400" dirty="0" smtClean="0">
                <a:latin typeface="HY바다L" pitchFamily="18" charset="-127"/>
                <a:ea typeface="HY바다L" pitchFamily="18" charset="-127"/>
              </a:rPr>
              <a:t>수강생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400" dirty="0" smtClean="0">
                <a:latin typeface="HY바다L" pitchFamily="18" charset="-127"/>
                <a:ea typeface="HY바다L" pitchFamily="18" charset="-127"/>
              </a:rPr>
              <a:t>출석일수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400" dirty="0" smtClean="0">
                <a:latin typeface="HY바다L" pitchFamily="18" charset="-127"/>
                <a:ea typeface="HY바다L" pitchFamily="18" charset="-127"/>
              </a:rPr>
              <a:t>성적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400" dirty="0" smtClean="0">
                <a:latin typeface="HY바다L" pitchFamily="18" charset="-127"/>
                <a:ea typeface="HY바다L" pitchFamily="18" charset="-127"/>
              </a:rPr>
              <a:t>수강하다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400" dirty="0" smtClean="0">
                <a:latin typeface="HY바다L" pitchFamily="18" charset="-127"/>
                <a:ea typeface="HY바다L" pitchFamily="18" charset="-127"/>
              </a:rPr>
              <a:t>시험을 치르다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프로그램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객체지향 프로그램은 다음 다섯 가지 개념을 기반으로 구성되어 있음</a:t>
            </a:r>
            <a:endParaRPr lang="en-US" altLang="ko-KR" dirty="0" smtClean="0"/>
          </a:p>
        </p:txBody>
      </p:sp>
      <p:sp>
        <p:nvSpPr>
          <p:cNvPr id="48" name="직사각형 47"/>
          <p:cNvSpPr/>
          <p:nvPr/>
        </p:nvSpPr>
        <p:spPr>
          <a:xfrm>
            <a:off x="571500" y="2286000"/>
            <a:ext cx="2643188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1. Objects</a:t>
            </a:r>
          </a:p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2. Classes</a:t>
            </a:r>
          </a:p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3. Encapsulation</a:t>
            </a:r>
          </a:p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4. Inheritance</a:t>
            </a:r>
          </a:p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5. Polymorphism</a:t>
            </a:r>
          </a:p>
        </p:txBody>
      </p:sp>
      <p:sp>
        <p:nvSpPr>
          <p:cNvPr id="15" name="자유형 14"/>
          <p:cNvSpPr/>
          <p:nvPr/>
        </p:nvSpPr>
        <p:spPr>
          <a:xfrm>
            <a:off x="1928810" y="2432058"/>
            <a:ext cx="2286000" cy="2139950"/>
          </a:xfrm>
          <a:custGeom>
            <a:avLst/>
            <a:gdLst>
              <a:gd name="connsiteX0" fmla="*/ 0 w 1326292"/>
              <a:gd name="connsiteY0" fmla="*/ 0 h 1581665"/>
              <a:gd name="connsiteX1" fmla="*/ 1326292 w 1326292"/>
              <a:gd name="connsiteY1" fmla="*/ 1581665 h 1581665"/>
              <a:gd name="connsiteX2" fmla="*/ 1318054 w 1326292"/>
              <a:gd name="connsiteY2" fmla="*/ 57665 h 1581665"/>
              <a:gd name="connsiteX3" fmla="*/ 0 w 1326292"/>
              <a:gd name="connsiteY3" fmla="*/ 0 h 1581665"/>
              <a:gd name="connsiteX0" fmla="*/ 0 w 1326292"/>
              <a:gd name="connsiteY0" fmla="*/ 85235 h 1666900"/>
              <a:gd name="connsiteX1" fmla="*/ 1326292 w 1326292"/>
              <a:gd name="connsiteY1" fmla="*/ 1666900 h 1666900"/>
              <a:gd name="connsiteX2" fmla="*/ 1318054 w 1326292"/>
              <a:gd name="connsiteY2" fmla="*/ 0 h 1666900"/>
              <a:gd name="connsiteX3" fmla="*/ 0 w 1326292"/>
              <a:gd name="connsiteY3" fmla="*/ 85235 h 1666900"/>
              <a:gd name="connsiteX0" fmla="*/ 0 w 1326292"/>
              <a:gd name="connsiteY0" fmla="*/ 498225 h 2079890"/>
              <a:gd name="connsiteX1" fmla="*/ 1326292 w 1326292"/>
              <a:gd name="connsiteY1" fmla="*/ 2079890 h 2079890"/>
              <a:gd name="connsiteX2" fmla="*/ 1318054 w 1326292"/>
              <a:gd name="connsiteY2" fmla="*/ 412990 h 2079890"/>
              <a:gd name="connsiteX3" fmla="*/ 1315316 w 1326292"/>
              <a:gd name="connsiteY3" fmla="*/ 0 h 2079890"/>
              <a:gd name="connsiteX4" fmla="*/ 0 w 1326292"/>
              <a:gd name="connsiteY4" fmla="*/ 498225 h 207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6292" h="2079890">
                <a:moveTo>
                  <a:pt x="0" y="498225"/>
                </a:moveTo>
                <a:lnTo>
                  <a:pt x="1326292" y="2079890"/>
                </a:lnTo>
                <a:lnTo>
                  <a:pt x="1318054" y="412990"/>
                </a:lnTo>
                <a:cubicBezTo>
                  <a:pt x="1317141" y="275327"/>
                  <a:pt x="1316229" y="137663"/>
                  <a:pt x="1315316" y="0"/>
                </a:cubicBezTo>
                <a:lnTo>
                  <a:pt x="0" y="498225"/>
                </a:lnTo>
                <a:close/>
              </a:path>
            </a:pathLst>
          </a:custGeom>
          <a:gradFill flip="none" rotWithShape="1">
            <a:gsLst>
              <a:gs pos="0">
                <a:srgbClr val="D1B3D0">
                  <a:shade val="30000"/>
                  <a:satMod val="115000"/>
                </a:srgbClr>
              </a:gs>
              <a:gs pos="50000">
                <a:srgbClr val="D1B3D0">
                  <a:shade val="67500"/>
                  <a:satMod val="115000"/>
                </a:srgbClr>
              </a:gs>
              <a:gs pos="100000">
                <a:srgbClr val="D1B3D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14612" y="2714620"/>
            <a:ext cx="642942" cy="285752"/>
          </a:xfrm>
          <a:prstGeom prst="roundRect">
            <a:avLst/>
          </a:prstGeom>
          <a:solidFill>
            <a:srgbClr val="9D804D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정의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714612" y="3000372"/>
            <a:ext cx="1000132" cy="285752"/>
          </a:xfrm>
          <a:prstGeom prst="roundRect">
            <a:avLst/>
          </a:prstGeom>
          <a:solidFill>
            <a:srgbClr val="9D804D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용도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43306" y="2552674"/>
            <a:ext cx="642942" cy="285752"/>
          </a:xfrm>
          <a:prstGeom prst="roundRect">
            <a:avLst/>
          </a:prstGeom>
          <a:solidFill>
            <a:srgbClr val="9D804D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관계</a:t>
            </a:r>
          </a:p>
        </p:txBody>
      </p:sp>
      <p:sp>
        <p:nvSpPr>
          <p:cNvPr id="73" name="자유형 72"/>
          <p:cNvSpPr/>
          <p:nvPr/>
        </p:nvSpPr>
        <p:spPr>
          <a:xfrm>
            <a:off x="4349779" y="3000376"/>
            <a:ext cx="714375" cy="428625"/>
          </a:xfrm>
          <a:custGeom>
            <a:avLst/>
            <a:gdLst>
              <a:gd name="connsiteX0" fmla="*/ 0 w 1326292"/>
              <a:gd name="connsiteY0" fmla="*/ 0 h 1581665"/>
              <a:gd name="connsiteX1" fmla="*/ 1326292 w 1326292"/>
              <a:gd name="connsiteY1" fmla="*/ 1581665 h 1581665"/>
              <a:gd name="connsiteX2" fmla="*/ 1318054 w 1326292"/>
              <a:gd name="connsiteY2" fmla="*/ 57665 h 1581665"/>
              <a:gd name="connsiteX3" fmla="*/ 0 w 1326292"/>
              <a:gd name="connsiteY3" fmla="*/ 0 h 1581665"/>
              <a:gd name="connsiteX0" fmla="*/ 0 w 1326292"/>
              <a:gd name="connsiteY0" fmla="*/ 85235 h 1666900"/>
              <a:gd name="connsiteX1" fmla="*/ 1326292 w 1326292"/>
              <a:gd name="connsiteY1" fmla="*/ 1666900 h 1666900"/>
              <a:gd name="connsiteX2" fmla="*/ 1318054 w 1326292"/>
              <a:gd name="connsiteY2" fmla="*/ 0 h 1666900"/>
              <a:gd name="connsiteX3" fmla="*/ 0 w 1326292"/>
              <a:gd name="connsiteY3" fmla="*/ 85235 h 1666900"/>
              <a:gd name="connsiteX0" fmla="*/ 0 w 1326292"/>
              <a:gd name="connsiteY0" fmla="*/ 498225 h 2079890"/>
              <a:gd name="connsiteX1" fmla="*/ 1326292 w 1326292"/>
              <a:gd name="connsiteY1" fmla="*/ 2079890 h 2079890"/>
              <a:gd name="connsiteX2" fmla="*/ 1318054 w 1326292"/>
              <a:gd name="connsiteY2" fmla="*/ 412990 h 2079890"/>
              <a:gd name="connsiteX3" fmla="*/ 1315316 w 1326292"/>
              <a:gd name="connsiteY3" fmla="*/ 0 h 2079890"/>
              <a:gd name="connsiteX4" fmla="*/ 0 w 1326292"/>
              <a:gd name="connsiteY4" fmla="*/ 498225 h 207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6292" h="2079890">
                <a:moveTo>
                  <a:pt x="0" y="498225"/>
                </a:moveTo>
                <a:lnTo>
                  <a:pt x="1326292" y="2079890"/>
                </a:lnTo>
                <a:lnTo>
                  <a:pt x="1318054" y="412990"/>
                </a:lnTo>
                <a:cubicBezTo>
                  <a:pt x="1317141" y="275327"/>
                  <a:pt x="1316229" y="137663"/>
                  <a:pt x="1315316" y="0"/>
                </a:cubicBezTo>
                <a:lnTo>
                  <a:pt x="0" y="498225"/>
                </a:lnTo>
                <a:close/>
              </a:path>
            </a:pathLst>
          </a:cu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35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921146" y="3000372"/>
            <a:ext cx="571504" cy="214314"/>
          </a:xfrm>
          <a:prstGeom prst="roundRect">
            <a:avLst/>
          </a:prstGeom>
          <a:gradFill rotWithShape="1">
            <a:gsLst>
              <a:gs pos="0">
                <a:srgbClr val="ABABAB">
                  <a:shade val="51000"/>
                  <a:satMod val="130000"/>
                </a:srgbClr>
              </a:gs>
              <a:gs pos="80000">
                <a:srgbClr val="ABABAB">
                  <a:shade val="93000"/>
                  <a:satMod val="130000"/>
                </a:srgbClr>
              </a:gs>
              <a:gs pos="100000">
                <a:srgbClr val="ABABAB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상속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921146" y="3357562"/>
            <a:ext cx="571504" cy="214314"/>
          </a:xfrm>
          <a:prstGeom prst="roundRect">
            <a:avLst/>
          </a:prstGeom>
          <a:gradFill rotWithShape="1">
            <a:gsLst>
              <a:gs pos="0">
                <a:srgbClr val="ABABAB">
                  <a:shade val="51000"/>
                  <a:satMod val="130000"/>
                </a:srgbClr>
              </a:gs>
              <a:gs pos="80000">
                <a:srgbClr val="ABABAB">
                  <a:shade val="93000"/>
                  <a:satMod val="130000"/>
                </a:srgbClr>
              </a:gs>
              <a:gs pos="100000">
                <a:srgbClr val="ABABAB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포함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921146" y="3714752"/>
            <a:ext cx="571504" cy="214314"/>
          </a:xfrm>
          <a:prstGeom prst="roundRect">
            <a:avLst/>
          </a:prstGeom>
          <a:gradFill rotWithShape="1">
            <a:gsLst>
              <a:gs pos="0">
                <a:srgbClr val="ABABAB">
                  <a:shade val="51000"/>
                  <a:satMod val="130000"/>
                </a:srgbClr>
              </a:gs>
              <a:gs pos="80000">
                <a:srgbClr val="ABABAB">
                  <a:shade val="93000"/>
                  <a:satMod val="130000"/>
                </a:srgbClr>
              </a:gs>
              <a:gs pos="100000">
                <a:srgbClr val="ABABAB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연관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921146" y="4071942"/>
            <a:ext cx="571504" cy="214314"/>
          </a:xfrm>
          <a:prstGeom prst="roundRect">
            <a:avLst/>
          </a:prstGeom>
          <a:gradFill rotWithShape="1">
            <a:gsLst>
              <a:gs pos="0">
                <a:srgbClr val="ABABAB">
                  <a:shade val="51000"/>
                  <a:satMod val="130000"/>
                </a:srgbClr>
              </a:gs>
              <a:gs pos="80000">
                <a:srgbClr val="ABABAB">
                  <a:shade val="93000"/>
                  <a:satMod val="130000"/>
                </a:srgbClr>
              </a:gs>
              <a:gs pos="100000">
                <a:srgbClr val="ABABAB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의존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5000628" y="2624243"/>
            <a:ext cx="3079746" cy="1142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개념의 계층구조</a:t>
            </a:r>
            <a:endParaRPr lang="en-US" altLang="ko-KR" sz="1600" dirty="0">
              <a:solidFill>
                <a:schemeClr val="tx1"/>
              </a:solidFill>
              <a:latin typeface="HY바다L" pitchFamily="18" charset="-127"/>
              <a:ea typeface="HY바다L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분류</a:t>
            </a:r>
            <a:endParaRPr lang="en-US" altLang="ko-KR" sz="1600" dirty="0">
              <a:solidFill>
                <a:schemeClr val="tx1"/>
              </a:solidFill>
              <a:latin typeface="HY바다L" pitchFamily="18" charset="-127"/>
              <a:ea typeface="HY바다L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추상화</a:t>
            </a:r>
            <a:r>
              <a:rPr lang="en-US" altLang="ko-KR" sz="1600" dirty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공통화</a:t>
            </a:r>
            <a:endParaRPr lang="en-US" sz="1600" dirty="0">
              <a:solidFill>
                <a:schemeClr val="tx1"/>
              </a:solidFill>
              <a:latin typeface="HY바다L" pitchFamily="18" charset="-127"/>
              <a:ea typeface="HY바다L" pitchFamily="18" charset="-127"/>
            </a:endParaRPr>
          </a:p>
        </p:txBody>
      </p:sp>
      <p:pic>
        <p:nvPicPr>
          <p:cNvPr id="79" name="Picture 2" descr="자동차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6377011"/>
            <a:ext cx="74136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12" descr="버스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89" y="6377011"/>
            <a:ext cx="7143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Picture 14" descr="기차에 대한 이미지 검색결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489" y="6377011"/>
            <a:ext cx="5000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" name="Picture 16" descr="배에 대한 이미지 검색결과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7864" y="6305573"/>
            <a:ext cx="698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" name="직사각형 82"/>
          <p:cNvSpPr/>
          <p:nvPr/>
        </p:nvSpPr>
        <p:spPr>
          <a:xfrm>
            <a:off x="2928926" y="6019823"/>
            <a:ext cx="571500" cy="21431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자가용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3929051" y="6019823"/>
            <a:ext cx="714375" cy="21431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노선버스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000614" y="6019823"/>
            <a:ext cx="714375" cy="21431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기차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857864" y="6019823"/>
            <a:ext cx="714375" cy="21431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여객선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4071926" y="5305448"/>
            <a:ext cx="1000125" cy="21431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육상운송수단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786301" y="4591073"/>
            <a:ext cx="1000125" cy="21431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운송수단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643551" y="5305448"/>
            <a:ext cx="1000125" cy="21431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해상운송수단</a:t>
            </a:r>
          </a:p>
        </p:txBody>
      </p:sp>
      <p:sp>
        <p:nvSpPr>
          <p:cNvPr id="90" name="이등변 삼각형 89"/>
          <p:cNvSpPr/>
          <p:nvPr/>
        </p:nvSpPr>
        <p:spPr>
          <a:xfrm>
            <a:off x="5214926" y="4805386"/>
            <a:ext cx="142875" cy="71437"/>
          </a:xfrm>
          <a:prstGeom prst="triangl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1" name="이등변 삼각형 90"/>
          <p:cNvSpPr/>
          <p:nvPr/>
        </p:nvSpPr>
        <p:spPr>
          <a:xfrm>
            <a:off x="4500551" y="5519761"/>
            <a:ext cx="142875" cy="71437"/>
          </a:xfrm>
          <a:prstGeom prst="triangl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2" name="이등변 삼각형 91"/>
          <p:cNvSpPr/>
          <p:nvPr/>
        </p:nvSpPr>
        <p:spPr>
          <a:xfrm>
            <a:off x="6072176" y="5527698"/>
            <a:ext cx="142875" cy="71438"/>
          </a:xfrm>
          <a:prstGeom prst="triangl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93" name="꺾인 연결선 92"/>
          <p:cNvCxnSpPr>
            <a:stCxn id="87" idx="0"/>
            <a:endCxn id="90" idx="3"/>
          </p:cNvCxnSpPr>
          <p:nvPr/>
        </p:nvCxnSpPr>
        <p:spPr>
          <a:xfrm rot="5400000" flipH="1" flipV="1">
            <a:off x="4714864" y="4733948"/>
            <a:ext cx="428625" cy="71437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4" name="꺾인 연결선 93"/>
          <p:cNvCxnSpPr>
            <a:stCxn id="89" idx="0"/>
            <a:endCxn id="90" idx="3"/>
          </p:cNvCxnSpPr>
          <p:nvPr/>
        </p:nvCxnSpPr>
        <p:spPr>
          <a:xfrm rot="16200000" flipV="1">
            <a:off x="5500676" y="4662511"/>
            <a:ext cx="428625" cy="85725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5" name="꺾인 연결선 94"/>
          <p:cNvCxnSpPr>
            <a:stCxn id="83" idx="0"/>
            <a:endCxn id="91" idx="3"/>
          </p:cNvCxnSpPr>
          <p:nvPr/>
        </p:nvCxnSpPr>
        <p:spPr>
          <a:xfrm rot="5400000" flipH="1" flipV="1">
            <a:off x="3679020" y="5126854"/>
            <a:ext cx="428625" cy="135731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6" name="꺾인 연결선 95"/>
          <p:cNvCxnSpPr>
            <a:stCxn id="84" idx="0"/>
            <a:endCxn id="91" idx="3"/>
          </p:cNvCxnSpPr>
          <p:nvPr/>
        </p:nvCxnSpPr>
        <p:spPr>
          <a:xfrm rot="5400000" flipH="1" flipV="1">
            <a:off x="4214801" y="5662636"/>
            <a:ext cx="428625" cy="28575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7" name="꺾인 연결선 96"/>
          <p:cNvCxnSpPr>
            <a:stCxn id="85" idx="0"/>
            <a:endCxn id="91" idx="3"/>
          </p:cNvCxnSpPr>
          <p:nvPr/>
        </p:nvCxnSpPr>
        <p:spPr>
          <a:xfrm rot="16200000" flipV="1">
            <a:off x="4750582" y="5412605"/>
            <a:ext cx="428625" cy="78581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8" name="꺾인 연결선 97"/>
          <p:cNvCxnSpPr>
            <a:stCxn id="86" idx="0"/>
            <a:endCxn id="92" idx="3"/>
          </p:cNvCxnSpPr>
          <p:nvPr/>
        </p:nvCxnSpPr>
        <p:spPr>
          <a:xfrm rot="16200000" flipV="1">
            <a:off x="5968989" y="5773761"/>
            <a:ext cx="420687" cy="7143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99" name="직사각형 98"/>
          <p:cNvSpPr/>
          <p:nvPr/>
        </p:nvSpPr>
        <p:spPr>
          <a:xfrm>
            <a:off x="7850216" y="6072208"/>
            <a:ext cx="714375" cy="214312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종</a:t>
            </a:r>
          </a:p>
        </p:txBody>
      </p:sp>
      <p:sp>
        <p:nvSpPr>
          <p:cNvPr id="100" name="이등변 삼각형 99"/>
          <p:cNvSpPr/>
          <p:nvPr/>
        </p:nvSpPr>
        <p:spPr>
          <a:xfrm>
            <a:off x="8135966" y="5857895"/>
            <a:ext cx="142875" cy="71438"/>
          </a:xfrm>
          <a:prstGeom prst="triangl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01" name="꺾인 연결선 100"/>
          <p:cNvCxnSpPr>
            <a:stCxn id="99" idx="0"/>
            <a:endCxn id="100" idx="3"/>
          </p:cNvCxnSpPr>
          <p:nvPr/>
        </p:nvCxnSpPr>
        <p:spPr>
          <a:xfrm rot="5400000" flipH="1" flipV="1">
            <a:off x="8136759" y="6001564"/>
            <a:ext cx="142875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2" name="직사각형 101"/>
          <p:cNvSpPr/>
          <p:nvPr/>
        </p:nvSpPr>
        <p:spPr>
          <a:xfrm>
            <a:off x="7850216" y="5643583"/>
            <a:ext cx="714375" cy="214312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속</a:t>
            </a:r>
          </a:p>
        </p:txBody>
      </p:sp>
      <p:sp>
        <p:nvSpPr>
          <p:cNvPr id="103" name="이등변 삼각형 102"/>
          <p:cNvSpPr/>
          <p:nvPr/>
        </p:nvSpPr>
        <p:spPr>
          <a:xfrm>
            <a:off x="8135966" y="5429270"/>
            <a:ext cx="142875" cy="71438"/>
          </a:xfrm>
          <a:prstGeom prst="triangl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04" name="꺾인 연결선 103"/>
          <p:cNvCxnSpPr>
            <a:stCxn id="102" idx="0"/>
            <a:endCxn id="103" idx="3"/>
          </p:cNvCxnSpPr>
          <p:nvPr/>
        </p:nvCxnSpPr>
        <p:spPr>
          <a:xfrm rot="5400000" flipH="1" flipV="1">
            <a:off x="8136759" y="5572939"/>
            <a:ext cx="142875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5" name="직사각형 104"/>
          <p:cNvSpPr/>
          <p:nvPr/>
        </p:nvSpPr>
        <p:spPr>
          <a:xfrm>
            <a:off x="7858153" y="5214958"/>
            <a:ext cx="714375" cy="214312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과</a:t>
            </a:r>
          </a:p>
        </p:txBody>
      </p:sp>
      <p:sp>
        <p:nvSpPr>
          <p:cNvPr id="106" name="이등변 삼각형 105"/>
          <p:cNvSpPr/>
          <p:nvPr/>
        </p:nvSpPr>
        <p:spPr>
          <a:xfrm>
            <a:off x="8143903" y="5000645"/>
            <a:ext cx="142875" cy="71438"/>
          </a:xfrm>
          <a:prstGeom prst="triangl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07" name="꺾인 연결선 106"/>
          <p:cNvCxnSpPr>
            <a:stCxn id="105" idx="0"/>
            <a:endCxn id="106" idx="3"/>
          </p:cNvCxnSpPr>
          <p:nvPr/>
        </p:nvCxnSpPr>
        <p:spPr>
          <a:xfrm rot="5400000" flipH="1" flipV="1">
            <a:off x="8144697" y="5144314"/>
            <a:ext cx="142875" cy="158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8" name="직사각형 107"/>
          <p:cNvSpPr/>
          <p:nvPr/>
        </p:nvSpPr>
        <p:spPr>
          <a:xfrm>
            <a:off x="7850216" y="4786333"/>
            <a:ext cx="714375" cy="214312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목</a:t>
            </a:r>
          </a:p>
        </p:txBody>
      </p:sp>
      <p:sp>
        <p:nvSpPr>
          <p:cNvPr id="109" name="이등변 삼각형 108"/>
          <p:cNvSpPr/>
          <p:nvPr/>
        </p:nvSpPr>
        <p:spPr>
          <a:xfrm>
            <a:off x="8135966" y="4572020"/>
            <a:ext cx="142875" cy="71438"/>
          </a:xfrm>
          <a:prstGeom prst="triangl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10" name="꺾인 연결선 109"/>
          <p:cNvCxnSpPr>
            <a:stCxn id="108" idx="0"/>
            <a:endCxn id="109" idx="3"/>
          </p:cNvCxnSpPr>
          <p:nvPr/>
        </p:nvCxnSpPr>
        <p:spPr>
          <a:xfrm rot="5400000" flipH="1" flipV="1">
            <a:off x="8136759" y="4715689"/>
            <a:ext cx="142875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1" name="직사각형 110"/>
          <p:cNvSpPr/>
          <p:nvPr/>
        </p:nvSpPr>
        <p:spPr>
          <a:xfrm>
            <a:off x="7850216" y="4357708"/>
            <a:ext cx="714375" cy="214312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강</a:t>
            </a:r>
          </a:p>
        </p:txBody>
      </p:sp>
      <p:sp>
        <p:nvSpPr>
          <p:cNvPr id="112" name="이등변 삼각형 111"/>
          <p:cNvSpPr/>
          <p:nvPr/>
        </p:nvSpPr>
        <p:spPr>
          <a:xfrm>
            <a:off x="8135966" y="4143395"/>
            <a:ext cx="142875" cy="71438"/>
          </a:xfrm>
          <a:prstGeom prst="triangl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13" name="꺾인 연결선 112"/>
          <p:cNvCxnSpPr>
            <a:stCxn id="111" idx="0"/>
            <a:endCxn id="112" idx="3"/>
          </p:cNvCxnSpPr>
          <p:nvPr/>
        </p:nvCxnSpPr>
        <p:spPr>
          <a:xfrm rot="5400000" flipH="1" flipV="1">
            <a:off x="8136759" y="4287064"/>
            <a:ext cx="142875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4" name="직사각형 113"/>
          <p:cNvSpPr/>
          <p:nvPr/>
        </p:nvSpPr>
        <p:spPr>
          <a:xfrm>
            <a:off x="7850216" y="3929083"/>
            <a:ext cx="714375" cy="214312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문</a:t>
            </a:r>
          </a:p>
        </p:txBody>
      </p:sp>
      <p:sp>
        <p:nvSpPr>
          <p:cNvPr id="115" name="이등변 삼각형 114"/>
          <p:cNvSpPr/>
          <p:nvPr/>
        </p:nvSpPr>
        <p:spPr>
          <a:xfrm>
            <a:off x="8135966" y="3714770"/>
            <a:ext cx="142875" cy="71438"/>
          </a:xfrm>
          <a:prstGeom prst="triangl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16" name="꺾인 연결선 115"/>
          <p:cNvCxnSpPr>
            <a:stCxn id="114" idx="0"/>
            <a:endCxn id="115" idx="3"/>
          </p:cNvCxnSpPr>
          <p:nvPr/>
        </p:nvCxnSpPr>
        <p:spPr>
          <a:xfrm rot="5400000" flipH="1" flipV="1">
            <a:off x="8136759" y="3858439"/>
            <a:ext cx="142875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7" name="직사각형 116"/>
          <p:cNvSpPr/>
          <p:nvPr/>
        </p:nvSpPr>
        <p:spPr>
          <a:xfrm>
            <a:off x="7850216" y="3500458"/>
            <a:ext cx="714375" cy="214312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계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4348" y="5072074"/>
            <a:ext cx="22764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class Bus extends </a:t>
            </a:r>
            <a:r>
              <a:rPr lang="en-US" altLang="ko-KR" sz="1000" dirty="0" err="1">
                <a:latin typeface="+mn-ea"/>
                <a:ea typeface="+mn-ea"/>
              </a:rPr>
              <a:t>LandTransporter</a:t>
            </a:r>
            <a:r>
              <a:rPr lang="en-US" altLang="ko-KR" sz="1000" dirty="0">
                <a:latin typeface="+mn-ea"/>
                <a:ea typeface="+mn-ea"/>
              </a:rPr>
              <a:t> {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}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프로그램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객체지향 프로그램은 다음 다섯 가지 개념을 기반으로 구성되어 있음</a:t>
            </a:r>
            <a:endParaRPr lang="en-US" altLang="ko-KR" dirty="0" smtClean="0"/>
          </a:p>
        </p:txBody>
      </p:sp>
      <p:sp>
        <p:nvSpPr>
          <p:cNvPr id="48" name="직사각형 47"/>
          <p:cNvSpPr/>
          <p:nvPr/>
        </p:nvSpPr>
        <p:spPr>
          <a:xfrm>
            <a:off x="571500" y="2286000"/>
            <a:ext cx="2643188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1. Objects</a:t>
            </a:r>
          </a:p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2. Classes</a:t>
            </a:r>
          </a:p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3. Encapsulation</a:t>
            </a:r>
          </a:p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4. Inheritance</a:t>
            </a:r>
          </a:p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5. Polymorphism</a:t>
            </a:r>
          </a:p>
        </p:txBody>
      </p:sp>
      <p:sp>
        <p:nvSpPr>
          <p:cNvPr id="15" name="자유형 14"/>
          <p:cNvSpPr/>
          <p:nvPr/>
        </p:nvSpPr>
        <p:spPr>
          <a:xfrm>
            <a:off x="1928810" y="2432058"/>
            <a:ext cx="2286000" cy="2139950"/>
          </a:xfrm>
          <a:custGeom>
            <a:avLst/>
            <a:gdLst>
              <a:gd name="connsiteX0" fmla="*/ 0 w 1326292"/>
              <a:gd name="connsiteY0" fmla="*/ 0 h 1581665"/>
              <a:gd name="connsiteX1" fmla="*/ 1326292 w 1326292"/>
              <a:gd name="connsiteY1" fmla="*/ 1581665 h 1581665"/>
              <a:gd name="connsiteX2" fmla="*/ 1318054 w 1326292"/>
              <a:gd name="connsiteY2" fmla="*/ 57665 h 1581665"/>
              <a:gd name="connsiteX3" fmla="*/ 0 w 1326292"/>
              <a:gd name="connsiteY3" fmla="*/ 0 h 1581665"/>
              <a:gd name="connsiteX0" fmla="*/ 0 w 1326292"/>
              <a:gd name="connsiteY0" fmla="*/ 85235 h 1666900"/>
              <a:gd name="connsiteX1" fmla="*/ 1326292 w 1326292"/>
              <a:gd name="connsiteY1" fmla="*/ 1666900 h 1666900"/>
              <a:gd name="connsiteX2" fmla="*/ 1318054 w 1326292"/>
              <a:gd name="connsiteY2" fmla="*/ 0 h 1666900"/>
              <a:gd name="connsiteX3" fmla="*/ 0 w 1326292"/>
              <a:gd name="connsiteY3" fmla="*/ 85235 h 1666900"/>
              <a:gd name="connsiteX0" fmla="*/ 0 w 1326292"/>
              <a:gd name="connsiteY0" fmla="*/ 498225 h 2079890"/>
              <a:gd name="connsiteX1" fmla="*/ 1326292 w 1326292"/>
              <a:gd name="connsiteY1" fmla="*/ 2079890 h 2079890"/>
              <a:gd name="connsiteX2" fmla="*/ 1318054 w 1326292"/>
              <a:gd name="connsiteY2" fmla="*/ 412990 h 2079890"/>
              <a:gd name="connsiteX3" fmla="*/ 1315316 w 1326292"/>
              <a:gd name="connsiteY3" fmla="*/ 0 h 2079890"/>
              <a:gd name="connsiteX4" fmla="*/ 0 w 1326292"/>
              <a:gd name="connsiteY4" fmla="*/ 498225 h 207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6292" h="2079890">
                <a:moveTo>
                  <a:pt x="0" y="498225"/>
                </a:moveTo>
                <a:lnTo>
                  <a:pt x="1326292" y="2079890"/>
                </a:lnTo>
                <a:lnTo>
                  <a:pt x="1318054" y="412990"/>
                </a:lnTo>
                <a:cubicBezTo>
                  <a:pt x="1317141" y="275327"/>
                  <a:pt x="1316229" y="137663"/>
                  <a:pt x="1315316" y="0"/>
                </a:cubicBezTo>
                <a:lnTo>
                  <a:pt x="0" y="498225"/>
                </a:lnTo>
                <a:close/>
              </a:path>
            </a:pathLst>
          </a:custGeom>
          <a:gradFill flip="none" rotWithShape="1">
            <a:gsLst>
              <a:gs pos="0">
                <a:srgbClr val="D1B3D0">
                  <a:shade val="30000"/>
                  <a:satMod val="115000"/>
                </a:srgbClr>
              </a:gs>
              <a:gs pos="50000">
                <a:srgbClr val="D1B3D0">
                  <a:shade val="67500"/>
                  <a:satMod val="115000"/>
                </a:srgbClr>
              </a:gs>
              <a:gs pos="100000">
                <a:srgbClr val="D1B3D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14612" y="2714620"/>
            <a:ext cx="642942" cy="285752"/>
          </a:xfrm>
          <a:prstGeom prst="roundRect">
            <a:avLst/>
          </a:prstGeom>
          <a:solidFill>
            <a:srgbClr val="9D804D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정의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714612" y="3000372"/>
            <a:ext cx="1000132" cy="285752"/>
          </a:xfrm>
          <a:prstGeom prst="roundRect">
            <a:avLst/>
          </a:prstGeom>
          <a:solidFill>
            <a:srgbClr val="9D804D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용도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43306" y="2552674"/>
            <a:ext cx="642942" cy="285752"/>
          </a:xfrm>
          <a:prstGeom prst="roundRect">
            <a:avLst/>
          </a:prstGeom>
          <a:solidFill>
            <a:srgbClr val="9D804D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관계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921146" y="3000372"/>
            <a:ext cx="571504" cy="214314"/>
          </a:xfrm>
          <a:prstGeom prst="roundRect">
            <a:avLst/>
          </a:prstGeom>
          <a:gradFill rotWithShape="1">
            <a:gsLst>
              <a:gs pos="0">
                <a:srgbClr val="ABABAB">
                  <a:shade val="51000"/>
                  <a:satMod val="130000"/>
                </a:srgbClr>
              </a:gs>
              <a:gs pos="80000">
                <a:srgbClr val="ABABAB">
                  <a:shade val="93000"/>
                  <a:satMod val="130000"/>
                </a:srgbClr>
              </a:gs>
              <a:gs pos="100000">
                <a:srgbClr val="ABABAB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상속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921146" y="3357562"/>
            <a:ext cx="571504" cy="214314"/>
          </a:xfrm>
          <a:prstGeom prst="roundRect">
            <a:avLst/>
          </a:prstGeom>
          <a:gradFill rotWithShape="1">
            <a:gsLst>
              <a:gs pos="0">
                <a:srgbClr val="ABABAB">
                  <a:shade val="51000"/>
                  <a:satMod val="130000"/>
                </a:srgbClr>
              </a:gs>
              <a:gs pos="80000">
                <a:srgbClr val="ABABAB">
                  <a:shade val="93000"/>
                  <a:satMod val="130000"/>
                </a:srgbClr>
              </a:gs>
              <a:gs pos="100000">
                <a:srgbClr val="ABABAB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포함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921146" y="3714752"/>
            <a:ext cx="571504" cy="214314"/>
          </a:xfrm>
          <a:prstGeom prst="roundRect">
            <a:avLst/>
          </a:prstGeom>
          <a:gradFill rotWithShape="1">
            <a:gsLst>
              <a:gs pos="0">
                <a:srgbClr val="ABABAB">
                  <a:shade val="51000"/>
                  <a:satMod val="130000"/>
                </a:srgbClr>
              </a:gs>
              <a:gs pos="80000">
                <a:srgbClr val="ABABAB">
                  <a:shade val="93000"/>
                  <a:satMod val="130000"/>
                </a:srgbClr>
              </a:gs>
              <a:gs pos="100000">
                <a:srgbClr val="ABABAB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연관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921146" y="4071942"/>
            <a:ext cx="571504" cy="214314"/>
          </a:xfrm>
          <a:prstGeom prst="roundRect">
            <a:avLst/>
          </a:prstGeom>
          <a:gradFill rotWithShape="1">
            <a:gsLst>
              <a:gs pos="0">
                <a:srgbClr val="ABABAB">
                  <a:shade val="51000"/>
                  <a:satMod val="130000"/>
                </a:srgbClr>
              </a:gs>
              <a:gs pos="80000">
                <a:srgbClr val="ABABAB">
                  <a:shade val="93000"/>
                  <a:satMod val="130000"/>
                </a:srgbClr>
              </a:gs>
              <a:gs pos="100000">
                <a:srgbClr val="ABABAB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의존</a:t>
            </a:r>
          </a:p>
        </p:txBody>
      </p:sp>
      <p:sp>
        <p:nvSpPr>
          <p:cNvPr id="55" name="자유형 54"/>
          <p:cNvSpPr/>
          <p:nvPr/>
        </p:nvSpPr>
        <p:spPr>
          <a:xfrm>
            <a:off x="4500567" y="2714620"/>
            <a:ext cx="714375" cy="674687"/>
          </a:xfrm>
          <a:custGeom>
            <a:avLst/>
            <a:gdLst>
              <a:gd name="connsiteX0" fmla="*/ 0 w 1326292"/>
              <a:gd name="connsiteY0" fmla="*/ 0 h 1581665"/>
              <a:gd name="connsiteX1" fmla="*/ 1326292 w 1326292"/>
              <a:gd name="connsiteY1" fmla="*/ 1581665 h 1581665"/>
              <a:gd name="connsiteX2" fmla="*/ 1318054 w 1326292"/>
              <a:gd name="connsiteY2" fmla="*/ 57665 h 1581665"/>
              <a:gd name="connsiteX3" fmla="*/ 0 w 1326292"/>
              <a:gd name="connsiteY3" fmla="*/ 0 h 1581665"/>
              <a:gd name="connsiteX0" fmla="*/ 0 w 1326292"/>
              <a:gd name="connsiteY0" fmla="*/ 85235 h 1666900"/>
              <a:gd name="connsiteX1" fmla="*/ 1326292 w 1326292"/>
              <a:gd name="connsiteY1" fmla="*/ 1666900 h 1666900"/>
              <a:gd name="connsiteX2" fmla="*/ 1318054 w 1326292"/>
              <a:gd name="connsiteY2" fmla="*/ 0 h 1666900"/>
              <a:gd name="connsiteX3" fmla="*/ 0 w 1326292"/>
              <a:gd name="connsiteY3" fmla="*/ 85235 h 1666900"/>
              <a:gd name="connsiteX0" fmla="*/ 0 w 1326292"/>
              <a:gd name="connsiteY0" fmla="*/ 498225 h 2079890"/>
              <a:gd name="connsiteX1" fmla="*/ 1326292 w 1326292"/>
              <a:gd name="connsiteY1" fmla="*/ 2079890 h 2079890"/>
              <a:gd name="connsiteX2" fmla="*/ 1318054 w 1326292"/>
              <a:gd name="connsiteY2" fmla="*/ 412990 h 2079890"/>
              <a:gd name="connsiteX3" fmla="*/ 1315316 w 1326292"/>
              <a:gd name="connsiteY3" fmla="*/ 0 h 2079890"/>
              <a:gd name="connsiteX4" fmla="*/ 0 w 1326292"/>
              <a:gd name="connsiteY4" fmla="*/ 498225 h 2079890"/>
              <a:gd name="connsiteX0" fmla="*/ 0 w 1326292"/>
              <a:gd name="connsiteY0" fmla="*/ 3271528 h 4853193"/>
              <a:gd name="connsiteX1" fmla="*/ 1326292 w 1326292"/>
              <a:gd name="connsiteY1" fmla="*/ 4853193 h 4853193"/>
              <a:gd name="connsiteX2" fmla="*/ 1318054 w 1326292"/>
              <a:gd name="connsiteY2" fmla="*/ 3186293 h 4853193"/>
              <a:gd name="connsiteX3" fmla="*/ 1315316 w 1326292"/>
              <a:gd name="connsiteY3" fmla="*/ 0 h 4853193"/>
              <a:gd name="connsiteX4" fmla="*/ 0 w 1326292"/>
              <a:gd name="connsiteY4" fmla="*/ 3271528 h 4853193"/>
              <a:gd name="connsiteX0" fmla="*/ 0 w 1326292"/>
              <a:gd name="connsiteY0" fmla="*/ 3271528 h 3271527"/>
              <a:gd name="connsiteX1" fmla="*/ 1326292 w 1326292"/>
              <a:gd name="connsiteY1" fmla="*/ 1733242 h 3271527"/>
              <a:gd name="connsiteX2" fmla="*/ 1318054 w 1326292"/>
              <a:gd name="connsiteY2" fmla="*/ 3186293 h 3271527"/>
              <a:gd name="connsiteX3" fmla="*/ 1315316 w 1326292"/>
              <a:gd name="connsiteY3" fmla="*/ 0 h 3271527"/>
              <a:gd name="connsiteX4" fmla="*/ 0 w 1326292"/>
              <a:gd name="connsiteY4" fmla="*/ 3271528 h 3271527"/>
              <a:gd name="connsiteX0" fmla="*/ 0 w 1326292"/>
              <a:gd name="connsiteY0" fmla="*/ 3271528 h 3271527"/>
              <a:gd name="connsiteX1" fmla="*/ 1326292 w 1326292"/>
              <a:gd name="connsiteY1" fmla="*/ 1733242 h 3271527"/>
              <a:gd name="connsiteX2" fmla="*/ 1318054 w 1326292"/>
              <a:gd name="connsiteY2" fmla="*/ 1106288 h 3271527"/>
              <a:gd name="connsiteX3" fmla="*/ 1315316 w 1326292"/>
              <a:gd name="connsiteY3" fmla="*/ 0 h 3271527"/>
              <a:gd name="connsiteX4" fmla="*/ 0 w 1326292"/>
              <a:gd name="connsiteY4" fmla="*/ 3271528 h 327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6292" h="3271527">
                <a:moveTo>
                  <a:pt x="0" y="3271528"/>
                </a:moveTo>
                <a:lnTo>
                  <a:pt x="1326292" y="1733242"/>
                </a:lnTo>
                <a:lnTo>
                  <a:pt x="1318054" y="1106288"/>
                </a:lnTo>
                <a:cubicBezTo>
                  <a:pt x="1317141" y="968625"/>
                  <a:pt x="1316229" y="137663"/>
                  <a:pt x="1315316" y="0"/>
                </a:cubicBezTo>
                <a:lnTo>
                  <a:pt x="0" y="3271528"/>
                </a:lnTo>
                <a:close/>
              </a:path>
            </a:pathLst>
          </a:cu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143477" y="2643181"/>
            <a:ext cx="1785938" cy="4042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부품 관계</a:t>
            </a:r>
            <a:endParaRPr lang="en-US" sz="1600" dirty="0">
              <a:solidFill>
                <a:schemeClr val="tx1"/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86512" y="2190550"/>
            <a:ext cx="1000125" cy="2143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육상운송수단</a:t>
            </a:r>
          </a:p>
        </p:txBody>
      </p:sp>
      <p:cxnSp>
        <p:nvCxnSpPr>
          <p:cNvPr id="58" name="꺾인 연결선 44"/>
          <p:cNvCxnSpPr>
            <a:stCxn id="60" idx="0"/>
            <a:endCxn id="59" idx="3"/>
          </p:cNvCxnSpPr>
          <p:nvPr/>
        </p:nvCxnSpPr>
        <p:spPr>
          <a:xfrm rot="16200000" flipV="1">
            <a:off x="7350137" y="2396925"/>
            <a:ext cx="373062" cy="214312"/>
          </a:xfrm>
          <a:prstGeom prst="bentConnector2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다이아몬드 58"/>
          <p:cNvSpPr/>
          <p:nvPr/>
        </p:nvSpPr>
        <p:spPr>
          <a:xfrm>
            <a:off x="7286637" y="2261987"/>
            <a:ext cx="142875" cy="109538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143762" y="2690612"/>
            <a:ext cx="1000125" cy="2143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바퀴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43636" y="2874962"/>
            <a:ext cx="287771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Class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LandTransporter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extends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Transporter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{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private List&lt;Wheel&gt;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listWheel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  <a:endParaRPr lang="ko-KR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2" name="자유형 61"/>
          <p:cNvSpPr/>
          <p:nvPr/>
        </p:nvSpPr>
        <p:spPr>
          <a:xfrm rot="10800000">
            <a:off x="3143227" y="4214806"/>
            <a:ext cx="714375" cy="674687"/>
          </a:xfrm>
          <a:custGeom>
            <a:avLst/>
            <a:gdLst>
              <a:gd name="connsiteX0" fmla="*/ 0 w 1326292"/>
              <a:gd name="connsiteY0" fmla="*/ 0 h 1581665"/>
              <a:gd name="connsiteX1" fmla="*/ 1326292 w 1326292"/>
              <a:gd name="connsiteY1" fmla="*/ 1581665 h 1581665"/>
              <a:gd name="connsiteX2" fmla="*/ 1318054 w 1326292"/>
              <a:gd name="connsiteY2" fmla="*/ 57665 h 1581665"/>
              <a:gd name="connsiteX3" fmla="*/ 0 w 1326292"/>
              <a:gd name="connsiteY3" fmla="*/ 0 h 1581665"/>
              <a:gd name="connsiteX0" fmla="*/ 0 w 1326292"/>
              <a:gd name="connsiteY0" fmla="*/ 85235 h 1666900"/>
              <a:gd name="connsiteX1" fmla="*/ 1326292 w 1326292"/>
              <a:gd name="connsiteY1" fmla="*/ 1666900 h 1666900"/>
              <a:gd name="connsiteX2" fmla="*/ 1318054 w 1326292"/>
              <a:gd name="connsiteY2" fmla="*/ 0 h 1666900"/>
              <a:gd name="connsiteX3" fmla="*/ 0 w 1326292"/>
              <a:gd name="connsiteY3" fmla="*/ 85235 h 1666900"/>
              <a:gd name="connsiteX0" fmla="*/ 0 w 1326292"/>
              <a:gd name="connsiteY0" fmla="*/ 498225 h 2079890"/>
              <a:gd name="connsiteX1" fmla="*/ 1326292 w 1326292"/>
              <a:gd name="connsiteY1" fmla="*/ 2079890 h 2079890"/>
              <a:gd name="connsiteX2" fmla="*/ 1318054 w 1326292"/>
              <a:gd name="connsiteY2" fmla="*/ 412990 h 2079890"/>
              <a:gd name="connsiteX3" fmla="*/ 1315316 w 1326292"/>
              <a:gd name="connsiteY3" fmla="*/ 0 h 2079890"/>
              <a:gd name="connsiteX4" fmla="*/ 0 w 1326292"/>
              <a:gd name="connsiteY4" fmla="*/ 498225 h 2079890"/>
              <a:gd name="connsiteX0" fmla="*/ 0 w 1326292"/>
              <a:gd name="connsiteY0" fmla="*/ 3271528 h 4853193"/>
              <a:gd name="connsiteX1" fmla="*/ 1326292 w 1326292"/>
              <a:gd name="connsiteY1" fmla="*/ 4853193 h 4853193"/>
              <a:gd name="connsiteX2" fmla="*/ 1318054 w 1326292"/>
              <a:gd name="connsiteY2" fmla="*/ 3186293 h 4853193"/>
              <a:gd name="connsiteX3" fmla="*/ 1315316 w 1326292"/>
              <a:gd name="connsiteY3" fmla="*/ 0 h 4853193"/>
              <a:gd name="connsiteX4" fmla="*/ 0 w 1326292"/>
              <a:gd name="connsiteY4" fmla="*/ 3271528 h 4853193"/>
              <a:gd name="connsiteX0" fmla="*/ 0 w 1326292"/>
              <a:gd name="connsiteY0" fmla="*/ 3271528 h 3271527"/>
              <a:gd name="connsiteX1" fmla="*/ 1326292 w 1326292"/>
              <a:gd name="connsiteY1" fmla="*/ 1733242 h 3271527"/>
              <a:gd name="connsiteX2" fmla="*/ 1318054 w 1326292"/>
              <a:gd name="connsiteY2" fmla="*/ 3186293 h 3271527"/>
              <a:gd name="connsiteX3" fmla="*/ 1315316 w 1326292"/>
              <a:gd name="connsiteY3" fmla="*/ 0 h 3271527"/>
              <a:gd name="connsiteX4" fmla="*/ 0 w 1326292"/>
              <a:gd name="connsiteY4" fmla="*/ 3271528 h 3271527"/>
              <a:gd name="connsiteX0" fmla="*/ 0 w 1326292"/>
              <a:gd name="connsiteY0" fmla="*/ 3271528 h 3271527"/>
              <a:gd name="connsiteX1" fmla="*/ 1326292 w 1326292"/>
              <a:gd name="connsiteY1" fmla="*/ 1733242 h 3271527"/>
              <a:gd name="connsiteX2" fmla="*/ 1318054 w 1326292"/>
              <a:gd name="connsiteY2" fmla="*/ 1106288 h 3271527"/>
              <a:gd name="connsiteX3" fmla="*/ 1315316 w 1326292"/>
              <a:gd name="connsiteY3" fmla="*/ 0 h 3271527"/>
              <a:gd name="connsiteX4" fmla="*/ 0 w 1326292"/>
              <a:gd name="connsiteY4" fmla="*/ 3271528 h 327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6292" h="3271527">
                <a:moveTo>
                  <a:pt x="0" y="3271528"/>
                </a:moveTo>
                <a:lnTo>
                  <a:pt x="1326292" y="1733242"/>
                </a:lnTo>
                <a:lnTo>
                  <a:pt x="1318054" y="1106288"/>
                </a:lnTo>
                <a:cubicBezTo>
                  <a:pt x="1317141" y="968625"/>
                  <a:pt x="1316229" y="137663"/>
                  <a:pt x="1315316" y="0"/>
                </a:cubicBezTo>
                <a:lnTo>
                  <a:pt x="0" y="3271528"/>
                </a:lnTo>
                <a:close/>
              </a:path>
            </a:pathLst>
          </a:cu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071679" y="4429118"/>
            <a:ext cx="1214437" cy="4042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잠시 참조</a:t>
            </a:r>
            <a:endParaRPr lang="en-US" sz="1600" dirty="0">
              <a:solidFill>
                <a:schemeClr val="tx1"/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786165" y="4786306"/>
            <a:ext cx="1000125" cy="2143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손님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214915" y="5000618"/>
            <a:ext cx="1000125" cy="2143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점원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214790" y="5714993"/>
            <a:ext cx="1000125" cy="2143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음식</a:t>
            </a:r>
          </a:p>
        </p:txBody>
      </p:sp>
      <p:cxnSp>
        <p:nvCxnSpPr>
          <p:cNvPr id="67" name="꺾인 연결선 44"/>
          <p:cNvCxnSpPr>
            <a:stCxn id="66" idx="0"/>
            <a:endCxn id="68" idx="2"/>
          </p:cNvCxnSpPr>
          <p:nvPr/>
        </p:nvCxnSpPr>
        <p:spPr>
          <a:xfrm rot="16200000" flipV="1">
            <a:off x="4321946" y="5322087"/>
            <a:ext cx="357187" cy="4286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직사각형 67"/>
          <p:cNvSpPr/>
          <p:nvPr/>
        </p:nvSpPr>
        <p:spPr>
          <a:xfrm>
            <a:off x="3786165" y="5000618"/>
            <a:ext cx="1000125" cy="3571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주문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먹다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5214915" y="5214931"/>
            <a:ext cx="1000125" cy="2143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배달하다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28662" y="5033983"/>
            <a:ext cx="2978701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Class Guest {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private void order() {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 Waiter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waiter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Restaurant.call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();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 Food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choosen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Restaurant.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Menu.select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();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waiter.order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(this,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choosen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}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  <a:endParaRPr lang="ko-KR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1" name="자유형 70"/>
          <p:cNvSpPr/>
          <p:nvPr/>
        </p:nvSpPr>
        <p:spPr>
          <a:xfrm rot="2639313">
            <a:off x="4621983" y="3439564"/>
            <a:ext cx="714375" cy="674688"/>
          </a:xfrm>
          <a:custGeom>
            <a:avLst/>
            <a:gdLst>
              <a:gd name="connsiteX0" fmla="*/ 0 w 1326292"/>
              <a:gd name="connsiteY0" fmla="*/ 0 h 1581665"/>
              <a:gd name="connsiteX1" fmla="*/ 1326292 w 1326292"/>
              <a:gd name="connsiteY1" fmla="*/ 1581665 h 1581665"/>
              <a:gd name="connsiteX2" fmla="*/ 1318054 w 1326292"/>
              <a:gd name="connsiteY2" fmla="*/ 57665 h 1581665"/>
              <a:gd name="connsiteX3" fmla="*/ 0 w 1326292"/>
              <a:gd name="connsiteY3" fmla="*/ 0 h 1581665"/>
              <a:gd name="connsiteX0" fmla="*/ 0 w 1326292"/>
              <a:gd name="connsiteY0" fmla="*/ 85235 h 1666900"/>
              <a:gd name="connsiteX1" fmla="*/ 1326292 w 1326292"/>
              <a:gd name="connsiteY1" fmla="*/ 1666900 h 1666900"/>
              <a:gd name="connsiteX2" fmla="*/ 1318054 w 1326292"/>
              <a:gd name="connsiteY2" fmla="*/ 0 h 1666900"/>
              <a:gd name="connsiteX3" fmla="*/ 0 w 1326292"/>
              <a:gd name="connsiteY3" fmla="*/ 85235 h 1666900"/>
              <a:gd name="connsiteX0" fmla="*/ 0 w 1326292"/>
              <a:gd name="connsiteY0" fmla="*/ 498225 h 2079890"/>
              <a:gd name="connsiteX1" fmla="*/ 1326292 w 1326292"/>
              <a:gd name="connsiteY1" fmla="*/ 2079890 h 2079890"/>
              <a:gd name="connsiteX2" fmla="*/ 1318054 w 1326292"/>
              <a:gd name="connsiteY2" fmla="*/ 412990 h 2079890"/>
              <a:gd name="connsiteX3" fmla="*/ 1315316 w 1326292"/>
              <a:gd name="connsiteY3" fmla="*/ 0 h 2079890"/>
              <a:gd name="connsiteX4" fmla="*/ 0 w 1326292"/>
              <a:gd name="connsiteY4" fmla="*/ 498225 h 2079890"/>
              <a:gd name="connsiteX0" fmla="*/ 0 w 1326292"/>
              <a:gd name="connsiteY0" fmla="*/ 3271528 h 4853193"/>
              <a:gd name="connsiteX1" fmla="*/ 1326292 w 1326292"/>
              <a:gd name="connsiteY1" fmla="*/ 4853193 h 4853193"/>
              <a:gd name="connsiteX2" fmla="*/ 1318054 w 1326292"/>
              <a:gd name="connsiteY2" fmla="*/ 3186293 h 4853193"/>
              <a:gd name="connsiteX3" fmla="*/ 1315316 w 1326292"/>
              <a:gd name="connsiteY3" fmla="*/ 0 h 4853193"/>
              <a:gd name="connsiteX4" fmla="*/ 0 w 1326292"/>
              <a:gd name="connsiteY4" fmla="*/ 3271528 h 4853193"/>
              <a:gd name="connsiteX0" fmla="*/ 0 w 1326292"/>
              <a:gd name="connsiteY0" fmla="*/ 3271528 h 3271527"/>
              <a:gd name="connsiteX1" fmla="*/ 1326292 w 1326292"/>
              <a:gd name="connsiteY1" fmla="*/ 1733242 h 3271527"/>
              <a:gd name="connsiteX2" fmla="*/ 1318054 w 1326292"/>
              <a:gd name="connsiteY2" fmla="*/ 3186293 h 3271527"/>
              <a:gd name="connsiteX3" fmla="*/ 1315316 w 1326292"/>
              <a:gd name="connsiteY3" fmla="*/ 0 h 3271527"/>
              <a:gd name="connsiteX4" fmla="*/ 0 w 1326292"/>
              <a:gd name="connsiteY4" fmla="*/ 3271528 h 3271527"/>
              <a:gd name="connsiteX0" fmla="*/ 0 w 1326292"/>
              <a:gd name="connsiteY0" fmla="*/ 3271528 h 3271527"/>
              <a:gd name="connsiteX1" fmla="*/ 1326292 w 1326292"/>
              <a:gd name="connsiteY1" fmla="*/ 1733242 h 3271527"/>
              <a:gd name="connsiteX2" fmla="*/ 1318054 w 1326292"/>
              <a:gd name="connsiteY2" fmla="*/ 1106288 h 3271527"/>
              <a:gd name="connsiteX3" fmla="*/ 1315316 w 1326292"/>
              <a:gd name="connsiteY3" fmla="*/ 0 h 3271527"/>
              <a:gd name="connsiteX4" fmla="*/ 0 w 1326292"/>
              <a:gd name="connsiteY4" fmla="*/ 3271528 h 327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6292" h="3271527">
                <a:moveTo>
                  <a:pt x="0" y="3271528"/>
                </a:moveTo>
                <a:lnTo>
                  <a:pt x="1326292" y="1733242"/>
                </a:lnTo>
                <a:lnTo>
                  <a:pt x="1318054" y="1106288"/>
                </a:lnTo>
                <a:cubicBezTo>
                  <a:pt x="1317141" y="968625"/>
                  <a:pt x="1316229" y="137663"/>
                  <a:pt x="1315316" y="0"/>
                </a:cubicBezTo>
                <a:lnTo>
                  <a:pt x="0" y="3271528"/>
                </a:lnTo>
                <a:close/>
              </a:path>
            </a:pathLst>
          </a:cu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5357818" y="3667729"/>
            <a:ext cx="3571875" cy="4042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객체 참조를 필요할 동안 유지</a:t>
            </a:r>
            <a:endParaRPr lang="en-US" sz="1600" dirty="0">
              <a:solidFill>
                <a:schemeClr val="tx1"/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286512" y="4143380"/>
            <a:ext cx="2590774" cy="11695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Class Guest {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private Food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eatenFood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;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private void eat(Food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deliveredFood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) {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eatenFood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=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deliveredFood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}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  <a:endParaRPr lang="ko-KR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프로그램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객체지향 프로그램은 다음 다섯 가지 개념을 기반으로 구성되어 있음</a:t>
            </a:r>
            <a:endParaRPr lang="en-US" altLang="ko-KR" dirty="0" smtClean="0"/>
          </a:p>
        </p:txBody>
      </p:sp>
      <p:sp>
        <p:nvSpPr>
          <p:cNvPr id="48" name="직사각형 47"/>
          <p:cNvSpPr/>
          <p:nvPr/>
        </p:nvSpPr>
        <p:spPr>
          <a:xfrm>
            <a:off x="571500" y="2286000"/>
            <a:ext cx="2643188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1. Objects</a:t>
            </a:r>
          </a:p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2. Classes</a:t>
            </a:r>
          </a:p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3. Encapsulation</a:t>
            </a:r>
          </a:p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4. Inheritance</a:t>
            </a:r>
          </a:p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5. Polymorphism</a:t>
            </a:r>
          </a:p>
        </p:txBody>
      </p:sp>
      <p:sp>
        <p:nvSpPr>
          <p:cNvPr id="15" name="자유형 14"/>
          <p:cNvSpPr/>
          <p:nvPr/>
        </p:nvSpPr>
        <p:spPr>
          <a:xfrm>
            <a:off x="2857489" y="2428868"/>
            <a:ext cx="928694" cy="2139950"/>
          </a:xfrm>
          <a:custGeom>
            <a:avLst/>
            <a:gdLst>
              <a:gd name="connsiteX0" fmla="*/ 0 w 1326292"/>
              <a:gd name="connsiteY0" fmla="*/ 0 h 1581665"/>
              <a:gd name="connsiteX1" fmla="*/ 1326292 w 1326292"/>
              <a:gd name="connsiteY1" fmla="*/ 1581665 h 1581665"/>
              <a:gd name="connsiteX2" fmla="*/ 1318054 w 1326292"/>
              <a:gd name="connsiteY2" fmla="*/ 57665 h 1581665"/>
              <a:gd name="connsiteX3" fmla="*/ 0 w 1326292"/>
              <a:gd name="connsiteY3" fmla="*/ 0 h 1581665"/>
              <a:gd name="connsiteX0" fmla="*/ 0 w 1326292"/>
              <a:gd name="connsiteY0" fmla="*/ 85235 h 1666900"/>
              <a:gd name="connsiteX1" fmla="*/ 1326292 w 1326292"/>
              <a:gd name="connsiteY1" fmla="*/ 1666900 h 1666900"/>
              <a:gd name="connsiteX2" fmla="*/ 1318054 w 1326292"/>
              <a:gd name="connsiteY2" fmla="*/ 0 h 1666900"/>
              <a:gd name="connsiteX3" fmla="*/ 0 w 1326292"/>
              <a:gd name="connsiteY3" fmla="*/ 85235 h 1666900"/>
              <a:gd name="connsiteX0" fmla="*/ 0 w 1326292"/>
              <a:gd name="connsiteY0" fmla="*/ 498225 h 2079890"/>
              <a:gd name="connsiteX1" fmla="*/ 1326292 w 1326292"/>
              <a:gd name="connsiteY1" fmla="*/ 2079890 h 2079890"/>
              <a:gd name="connsiteX2" fmla="*/ 1318054 w 1326292"/>
              <a:gd name="connsiteY2" fmla="*/ 412990 h 2079890"/>
              <a:gd name="connsiteX3" fmla="*/ 1315316 w 1326292"/>
              <a:gd name="connsiteY3" fmla="*/ 0 h 2079890"/>
              <a:gd name="connsiteX4" fmla="*/ 0 w 1326292"/>
              <a:gd name="connsiteY4" fmla="*/ 498225 h 2079890"/>
              <a:gd name="connsiteX0" fmla="*/ 0 w 953288"/>
              <a:gd name="connsiteY0" fmla="*/ 845367 h 2079890"/>
              <a:gd name="connsiteX1" fmla="*/ 953288 w 953288"/>
              <a:gd name="connsiteY1" fmla="*/ 2079890 h 2079890"/>
              <a:gd name="connsiteX2" fmla="*/ 945050 w 953288"/>
              <a:gd name="connsiteY2" fmla="*/ 412990 h 2079890"/>
              <a:gd name="connsiteX3" fmla="*/ 942312 w 953288"/>
              <a:gd name="connsiteY3" fmla="*/ 0 h 2079890"/>
              <a:gd name="connsiteX4" fmla="*/ 0 w 953288"/>
              <a:gd name="connsiteY4" fmla="*/ 845367 h 2079890"/>
              <a:gd name="connsiteX0" fmla="*/ 0 w 828966"/>
              <a:gd name="connsiteY0" fmla="*/ 845367 h 2079890"/>
              <a:gd name="connsiteX1" fmla="*/ 828966 w 828966"/>
              <a:gd name="connsiteY1" fmla="*/ 2079890 h 2079890"/>
              <a:gd name="connsiteX2" fmla="*/ 820728 w 828966"/>
              <a:gd name="connsiteY2" fmla="*/ 412990 h 2079890"/>
              <a:gd name="connsiteX3" fmla="*/ 817990 w 828966"/>
              <a:gd name="connsiteY3" fmla="*/ 0 h 2079890"/>
              <a:gd name="connsiteX4" fmla="*/ 0 w 828966"/>
              <a:gd name="connsiteY4" fmla="*/ 845367 h 207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966" h="2079890">
                <a:moveTo>
                  <a:pt x="0" y="845367"/>
                </a:moveTo>
                <a:lnTo>
                  <a:pt x="828966" y="2079890"/>
                </a:lnTo>
                <a:lnTo>
                  <a:pt x="820728" y="412990"/>
                </a:lnTo>
                <a:cubicBezTo>
                  <a:pt x="819815" y="275327"/>
                  <a:pt x="818903" y="137663"/>
                  <a:pt x="817990" y="0"/>
                </a:cubicBezTo>
                <a:lnTo>
                  <a:pt x="0" y="845367"/>
                </a:lnTo>
                <a:close/>
              </a:path>
            </a:pathLst>
          </a:custGeom>
          <a:gradFill flip="none" rotWithShape="1">
            <a:gsLst>
              <a:gs pos="0">
                <a:srgbClr val="D1B3D0">
                  <a:shade val="30000"/>
                  <a:satMod val="115000"/>
                </a:srgbClr>
              </a:gs>
              <a:gs pos="50000">
                <a:srgbClr val="D1B3D0">
                  <a:shade val="67500"/>
                  <a:satMod val="115000"/>
                </a:srgbClr>
              </a:gs>
              <a:gs pos="100000">
                <a:srgbClr val="D1B3D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28992" y="2500306"/>
            <a:ext cx="642942" cy="285752"/>
          </a:xfrm>
          <a:prstGeom prst="roundRect">
            <a:avLst/>
          </a:prstGeom>
          <a:solidFill>
            <a:srgbClr val="9D804D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정의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86116" y="3286124"/>
            <a:ext cx="1000132" cy="285752"/>
          </a:xfrm>
          <a:prstGeom prst="roundRect">
            <a:avLst/>
          </a:prstGeom>
          <a:solidFill>
            <a:srgbClr val="9D804D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용도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214810" y="2428868"/>
            <a:ext cx="4357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객체 내면</a:t>
            </a:r>
            <a:r>
              <a:rPr lang="en-US" altLang="ko-KR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상태와 행위</a:t>
            </a:r>
            <a:r>
              <a:rPr lang="en-US" altLang="ko-KR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을 감추어 단순화 시키는 것</a:t>
            </a:r>
            <a:endParaRPr lang="en-US" sz="1600" dirty="0">
              <a:solidFill>
                <a:schemeClr val="tx1"/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86248" y="3214686"/>
            <a:ext cx="4357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변경 </a:t>
            </a:r>
            <a:r>
              <a:rPr lang="ko-KR" altLang="en-US" sz="1600" dirty="0" err="1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국부성</a:t>
            </a: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 달성으로 프로그램 이해성 향상</a:t>
            </a:r>
            <a:r>
              <a:rPr lang="en-US" altLang="ko-KR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유지보수성 향상</a:t>
            </a:r>
            <a:endParaRPr lang="en-US" sz="1600" dirty="0">
              <a:solidFill>
                <a:schemeClr val="tx1"/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43438" y="6072206"/>
            <a:ext cx="4357718" cy="404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지방자치제가 대세인 이유는 무엇일까</a:t>
            </a:r>
            <a:r>
              <a:rPr lang="en-US" altLang="ko-KR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?</a:t>
            </a:r>
            <a:endParaRPr lang="en-US" sz="1600" dirty="0">
              <a:solidFill>
                <a:schemeClr val="tx1"/>
              </a:solidFill>
              <a:latin typeface="HY바다L" pitchFamily="18" charset="-127"/>
              <a:ea typeface="HY바다L" pitchFamily="18" charset="-127"/>
            </a:endParaRPr>
          </a:p>
        </p:txBody>
      </p:sp>
      <p:pic>
        <p:nvPicPr>
          <p:cNvPr id="35" name="Picture 2" descr="C:\Users\USER\AppData\Local\Microsoft\Windows\Temporary Internet Files\Content.IE5\WTB0E2AQ\why3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6072206"/>
            <a:ext cx="428604" cy="428604"/>
          </a:xfrm>
          <a:prstGeom prst="rect">
            <a:avLst/>
          </a:prstGeom>
          <a:noFill/>
        </p:spPr>
      </p:pic>
      <p:sp>
        <p:nvSpPr>
          <p:cNvPr id="36" name="직사각형 35"/>
          <p:cNvSpPr/>
          <p:nvPr/>
        </p:nvSpPr>
        <p:spPr>
          <a:xfrm>
            <a:off x="428596" y="5072078"/>
            <a:ext cx="1000125" cy="2143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</a:rPr>
              <a:t>Class-A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8596" y="5286390"/>
            <a:ext cx="1000125" cy="3571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</a:rPr>
              <a:t>Property-a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785918" y="4714884"/>
            <a:ext cx="1357322" cy="2143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</a:rPr>
              <a:t>Class-B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85918" y="4929196"/>
            <a:ext cx="1357322" cy="5715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Func</a:t>
            </a:r>
            <a:r>
              <a:rPr lang="en-US" altLang="ko-KR" sz="1000" dirty="0" smtClean="0">
                <a:solidFill>
                  <a:schemeClr val="tx1"/>
                </a:solidFill>
              </a:rPr>
              <a:t>-b() {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</a:rPr>
              <a:t>   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A.a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B.b</a:t>
            </a:r>
            <a:r>
              <a:rPr lang="en-US" altLang="ko-KR" sz="1000" dirty="0" smtClean="0">
                <a:solidFill>
                  <a:schemeClr val="tx1"/>
                </a:solidFill>
              </a:rPr>
              <a:t> + 10;</a:t>
            </a:r>
            <a:endParaRPr lang="en-US" altLang="ko-KR" sz="1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785918" y="5715016"/>
            <a:ext cx="1357322" cy="2143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</a:rPr>
              <a:t>Class-C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85918" y="5929328"/>
            <a:ext cx="1357322" cy="5715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Func</a:t>
            </a:r>
            <a:r>
              <a:rPr lang="en-US" altLang="ko-KR" sz="1000" dirty="0" smtClean="0">
                <a:solidFill>
                  <a:schemeClr val="tx1"/>
                </a:solidFill>
              </a:rPr>
              <a:t>-c() {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</a:rPr>
              <a:t>   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C.c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A.a</a:t>
            </a:r>
            <a:r>
              <a:rPr lang="en-US" altLang="ko-KR" sz="1000" dirty="0" smtClean="0">
                <a:solidFill>
                  <a:schemeClr val="tx1"/>
                </a:solidFill>
              </a:rPr>
              <a:t> * 5;</a:t>
            </a:r>
            <a:endParaRPr lang="en-US" altLang="ko-KR" sz="1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42" name="Picture 2" descr="C:\Users\USER\AppData\Local\Microsoft\Windows\Temporary Internet Files\Content.IE5\WTB0E2AQ\why3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0" y="4857760"/>
            <a:ext cx="428604" cy="428604"/>
          </a:xfrm>
          <a:prstGeom prst="rect">
            <a:avLst/>
          </a:prstGeom>
          <a:noFill/>
        </p:spPr>
      </p:pic>
      <p:sp>
        <p:nvSpPr>
          <p:cNvPr id="43" name="직사각형 42"/>
          <p:cNvSpPr/>
          <p:nvPr/>
        </p:nvSpPr>
        <p:spPr>
          <a:xfrm>
            <a:off x="4286248" y="4786322"/>
            <a:ext cx="4357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A</a:t>
            </a: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의 속성 </a:t>
            </a:r>
            <a:r>
              <a:rPr lang="en-US" altLang="ko-KR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a</a:t>
            </a: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의 이름을 </a:t>
            </a:r>
            <a:r>
              <a:rPr lang="en-US" altLang="ko-KR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alpha</a:t>
            </a: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로 바꾼다면 어디까지 바꾸어야 하는가</a:t>
            </a:r>
            <a:r>
              <a:rPr lang="en-US" altLang="ko-KR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?</a:t>
            </a:r>
            <a:endParaRPr lang="en-US" sz="1600" dirty="0">
              <a:solidFill>
                <a:schemeClr val="tx1"/>
              </a:solidFill>
              <a:latin typeface="HY바다L" pitchFamily="18" charset="-127"/>
              <a:ea typeface="HY바다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프로그램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객체지향 프로그램은 다음 다섯 가지 개념을 기반으로 구성되어 있음</a:t>
            </a:r>
            <a:endParaRPr lang="en-US" altLang="ko-KR" dirty="0" smtClean="0"/>
          </a:p>
        </p:txBody>
      </p:sp>
      <p:sp>
        <p:nvSpPr>
          <p:cNvPr id="48" name="직사각형 47"/>
          <p:cNvSpPr/>
          <p:nvPr/>
        </p:nvSpPr>
        <p:spPr>
          <a:xfrm>
            <a:off x="571500" y="2286000"/>
            <a:ext cx="2643188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1. Objects</a:t>
            </a:r>
          </a:p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2. Classes</a:t>
            </a:r>
          </a:p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3. Encapsulation</a:t>
            </a:r>
          </a:p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4. Inheritance</a:t>
            </a:r>
          </a:p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5. Polymorphism</a:t>
            </a:r>
          </a:p>
        </p:txBody>
      </p:sp>
      <p:sp>
        <p:nvSpPr>
          <p:cNvPr id="15" name="자유형 14"/>
          <p:cNvSpPr/>
          <p:nvPr/>
        </p:nvSpPr>
        <p:spPr>
          <a:xfrm>
            <a:off x="2857489" y="2428868"/>
            <a:ext cx="928694" cy="2139950"/>
          </a:xfrm>
          <a:custGeom>
            <a:avLst/>
            <a:gdLst>
              <a:gd name="connsiteX0" fmla="*/ 0 w 1326292"/>
              <a:gd name="connsiteY0" fmla="*/ 0 h 1581665"/>
              <a:gd name="connsiteX1" fmla="*/ 1326292 w 1326292"/>
              <a:gd name="connsiteY1" fmla="*/ 1581665 h 1581665"/>
              <a:gd name="connsiteX2" fmla="*/ 1318054 w 1326292"/>
              <a:gd name="connsiteY2" fmla="*/ 57665 h 1581665"/>
              <a:gd name="connsiteX3" fmla="*/ 0 w 1326292"/>
              <a:gd name="connsiteY3" fmla="*/ 0 h 1581665"/>
              <a:gd name="connsiteX0" fmla="*/ 0 w 1326292"/>
              <a:gd name="connsiteY0" fmla="*/ 85235 h 1666900"/>
              <a:gd name="connsiteX1" fmla="*/ 1326292 w 1326292"/>
              <a:gd name="connsiteY1" fmla="*/ 1666900 h 1666900"/>
              <a:gd name="connsiteX2" fmla="*/ 1318054 w 1326292"/>
              <a:gd name="connsiteY2" fmla="*/ 0 h 1666900"/>
              <a:gd name="connsiteX3" fmla="*/ 0 w 1326292"/>
              <a:gd name="connsiteY3" fmla="*/ 85235 h 1666900"/>
              <a:gd name="connsiteX0" fmla="*/ 0 w 1326292"/>
              <a:gd name="connsiteY0" fmla="*/ 498225 h 2079890"/>
              <a:gd name="connsiteX1" fmla="*/ 1326292 w 1326292"/>
              <a:gd name="connsiteY1" fmla="*/ 2079890 h 2079890"/>
              <a:gd name="connsiteX2" fmla="*/ 1318054 w 1326292"/>
              <a:gd name="connsiteY2" fmla="*/ 412990 h 2079890"/>
              <a:gd name="connsiteX3" fmla="*/ 1315316 w 1326292"/>
              <a:gd name="connsiteY3" fmla="*/ 0 h 2079890"/>
              <a:gd name="connsiteX4" fmla="*/ 0 w 1326292"/>
              <a:gd name="connsiteY4" fmla="*/ 498225 h 2079890"/>
              <a:gd name="connsiteX0" fmla="*/ 0 w 953288"/>
              <a:gd name="connsiteY0" fmla="*/ 845367 h 2079890"/>
              <a:gd name="connsiteX1" fmla="*/ 953288 w 953288"/>
              <a:gd name="connsiteY1" fmla="*/ 2079890 h 2079890"/>
              <a:gd name="connsiteX2" fmla="*/ 945050 w 953288"/>
              <a:gd name="connsiteY2" fmla="*/ 412990 h 2079890"/>
              <a:gd name="connsiteX3" fmla="*/ 942312 w 953288"/>
              <a:gd name="connsiteY3" fmla="*/ 0 h 2079890"/>
              <a:gd name="connsiteX4" fmla="*/ 0 w 953288"/>
              <a:gd name="connsiteY4" fmla="*/ 845367 h 2079890"/>
              <a:gd name="connsiteX0" fmla="*/ 0 w 828966"/>
              <a:gd name="connsiteY0" fmla="*/ 845367 h 2079890"/>
              <a:gd name="connsiteX1" fmla="*/ 828966 w 828966"/>
              <a:gd name="connsiteY1" fmla="*/ 2079890 h 2079890"/>
              <a:gd name="connsiteX2" fmla="*/ 820728 w 828966"/>
              <a:gd name="connsiteY2" fmla="*/ 412990 h 2079890"/>
              <a:gd name="connsiteX3" fmla="*/ 817990 w 828966"/>
              <a:gd name="connsiteY3" fmla="*/ 0 h 2079890"/>
              <a:gd name="connsiteX4" fmla="*/ 0 w 828966"/>
              <a:gd name="connsiteY4" fmla="*/ 845367 h 207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966" h="2079890">
                <a:moveTo>
                  <a:pt x="0" y="845367"/>
                </a:moveTo>
                <a:lnTo>
                  <a:pt x="828966" y="2079890"/>
                </a:lnTo>
                <a:lnTo>
                  <a:pt x="820728" y="412990"/>
                </a:lnTo>
                <a:cubicBezTo>
                  <a:pt x="819815" y="275327"/>
                  <a:pt x="818903" y="137663"/>
                  <a:pt x="817990" y="0"/>
                </a:cubicBezTo>
                <a:lnTo>
                  <a:pt x="0" y="845367"/>
                </a:lnTo>
                <a:close/>
              </a:path>
            </a:pathLst>
          </a:custGeom>
          <a:gradFill flip="none" rotWithShape="1">
            <a:gsLst>
              <a:gs pos="0">
                <a:srgbClr val="D1B3D0">
                  <a:shade val="30000"/>
                  <a:satMod val="115000"/>
                </a:srgbClr>
              </a:gs>
              <a:gs pos="50000">
                <a:srgbClr val="D1B3D0">
                  <a:shade val="67500"/>
                  <a:satMod val="115000"/>
                </a:srgbClr>
              </a:gs>
              <a:gs pos="100000">
                <a:srgbClr val="D1B3D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28992" y="2500306"/>
            <a:ext cx="642942" cy="285752"/>
          </a:xfrm>
          <a:prstGeom prst="roundRect">
            <a:avLst/>
          </a:prstGeom>
          <a:solidFill>
            <a:srgbClr val="9D804D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정의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86116" y="2857496"/>
            <a:ext cx="1000132" cy="285752"/>
          </a:xfrm>
          <a:prstGeom prst="roundRect">
            <a:avLst/>
          </a:prstGeom>
          <a:solidFill>
            <a:srgbClr val="9D804D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용도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86116" y="3267054"/>
            <a:ext cx="928694" cy="285752"/>
          </a:xfrm>
          <a:prstGeom prst="roundRect">
            <a:avLst/>
          </a:prstGeom>
          <a:solidFill>
            <a:srgbClr val="9D804D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smtClean="0"/>
              <a:t>가시성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00430" y="4000504"/>
            <a:ext cx="1000132" cy="214314"/>
          </a:xfrm>
          <a:prstGeom prst="roundRect">
            <a:avLst/>
          </a:prstGeom>
          <a:gradFill rotWithShape="1">
            <a:gsLst>
              <a:gs pos="0">
                <a:srgbClr val="ABABAB">
                  <a:shade val="51000"/>
                  <a:satMod val="130000"/>
                </a:srgbClr>
              </a:gs>
              <a:gs pos="80000">
                <a:srgbClr val="ABABAB">
                  <a:shade val="93000"/>
                  <a:satMod val="130000"/>
                </a:srgbClr>
              </a:gs>
              <a:gs pos="100000">
                <a:srgbClr val="ABABAB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Private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14810" y="3214686"/>
            <a:ext cx="4357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내부 요소를 어느 수준의 외부까지 허용할 것인가</a:t>
            </a:r>
            <a:r>
              <a:rPr lang="en-US" altLang="ko-KR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?</a:t>
            </a:r>
            <a:endParaRPr lang="en-US" sz="1600" dirty="0">
              <a:solidFill>
                <a:schemeClr val="tx1"/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00430" y="4357694"/>
            <a:ext cx="1000132" cy="214314"/>
          </a:xfrm>
          <a:prstGeom prst="roundRect">
            <a:avLst/>
          </a:prstGeom>
          <a:gradFill rotWithShape="1">
            <a:gsLst>
              <a:gs pos="0">
                <a:srgbClr val="ABABAB">
                  <a:shade val="51000"/>
                  <a:satMod val="130000"/>
                </a:srgbClr>
              </a:gs>
              <a:gs pos="80000">
                <a:srgbClr val="ABABAB">
                  <a:shade val="93000"/>
                  <a:satMod val="130000"/>
                </a:srgbClr>
              </a:gs>
              <a:gs pos="100000">
                <a:srgbClr val="ABABAB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Protected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00430" y="4714884"/>
            <a:ext cx="1000132" cy="214314"/>
          </a:xfrm>
          <a:prstGeom prst="roundRect">
            <a:avLst/>
          </a:prstGeom>
          <a:gradFill rotWithShape="1">
            <a:gsLst>
              <a:gs pos="0">
                <a:srgbClr val="ABABAB">
                  <a:shade val="51000"/>
                  <a:satMod val="130000"/>
                </a:srgbClr>
              </a:gs>
              <a:gs pos="80000">
                <a:srgbClr val="ABABAB">
                  <a:shade val="93000"/>
                  <a:satMod val="130000"/>
                </a:srgbClr>
              </a:gs>
              <a:gs pos="100000">
                <a:srgbClr val="ABABAB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Public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143504" y="4143380"/>
            <a:ext cx="3571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방</a:t>
            </a:r>
            <a:r>
              <a:rPr lang="en-US" altLang="ko-KR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3, </a:t>
            </a: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화장실</a:t>
            </a:r>
            <a:r>
              <a:rPr lang="en-US" altLang="ko-KR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2, </a:t>
            </a: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바로 옆에 </a:t>
            </a:r>
            <a:r>
              <a:rPr lang="ko-KR" altLang="en-US" sz="1600" dirty="0" err="1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공원있음</a:t>
            </a:r>
            <a:r>
              <a:rPr lang="en-US" altLang="ko-KR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안방에 딸린 화장실 사용은</a:t>
            </a:r>
            <a:r>
              <a:rPr lang="en-US" altLang="ko-KR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?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거실에서 접근 가능한 화장실은</a:t>
            </a:r>
            <a:r>
              <a:rPr lang="en-US" altLang="ko-KR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?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공원에 있는 화장실은</a:t>
            </a:r>
            <a:r>
              <a:rPr lang="en-US" altLang="ko-KR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?</a:t>
            </a:r>
            <a:endParaRPr lang="en-US" sz="1600" dirty="0">
              <a:solidFill>
                <a:schemeClr val="tx1"/>
              </a:solidFill>
              <a:latin typeface="HY바다L" pitchFamily="18" charset="-127"/>
              <a:ea typeface="HY바다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8" descr="도구상자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3" y="4667250"/>
            <a:ext cx="1354137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이등변 삼각형 37"/>
          <p:cNvSpPr>
            <a:spLocks noChangeArrowheads="1"/>
          </p:cNvSpPr>
          <p:nvPr/>
        </p:nvSpPr>
        <p:spPr bwMode="auto">
          <a:xfrm rot="-10642057">
            <a:off x="3717925" y="3786188"/>
            <a:ext cx="2166938" cy="1117600"/>
          </a:xfrm>
          <a:prstGeom prst="triangle">
            <a:avLst>
              <a:gd name="adj" fmla="val 50000"/>
            </a:avLst>
          </a:prstGeom>
          <a:solidFill>
            <a:srgbClr val="0000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1508" name="내용 개체 틀 2"/>
          <p:cNvSpPr>
            <a:spLocks noGrp="1"/>
          </p:cNvSpPr>
          <p:nvPr>
            <p:ph idx="1"/>
          </p:nvPr>
        </p:nvSpPr>
        <p:spPr>
          <a:xfrm>
            <a:off x="457200" y="1252538"/>
            <a:ext cx="8229600" cy="5075237"/>
          </a:xfrm>
        </p:spPr>
        <p:txBody>
          <a:bodyPr/>
          <a:lstStyle/>
          <a:p>
            <a:r>
              <a:rPr altLang="ko-KR" smtClean="0"/>
              <a:t>'</a:t>
            </a:r>
            <a:r>
              <a:rPr lang="ko-KR" altLang="en-US" smtClean="0"/>
              <a:t>환원</a:t>
            </a:r>
            <a:r>
              <a:rPr altLang="ko-KR" smtClean="0"/>
              <a:t>(Reduction)’</a:t>
            </a:r>
            <a:r>
              <a:rPr lang="ko-KR" altLang="en-US" smtClean="0"/>
              <a:t>이란 어떤 분야에서 다루는 존재나 용어를 다른 분야</a:t>
            </a:r>
            <a:r>
              <a:rPr altLang="ko-KR" smtClean="0"/>
              <a:t>(</a:t>
            </a:r>
            <a:r>
              <a:rPr lang="ko-KR" altLang="en-US" smtClean="0"/>
              <a:t>보통은 보다 기초적인 분야</a:t>
            </a:r>
            <a:r>
              <a:rPr altLang="ko-KR" smtClean="0"/>
              <a:t>)</a:t>
            </a:r>
            <a:r>
              <a:rPr lang="ko-KR" altLang="en-US" smtClean="0"/>
              <a:t>의 존재자나 용어로 설명</a:t>
            </a:r>
            <a:r>
              <a:rPr altLang="ko-KR" smtClean="0"/>
              <a:t>/</a:t>
            </a:r>
            <a:r>
              <a:rPr lang="ko-KR" altLang="en-US" smtClean="0"/>
              <a:t>해석하는 것</a:t>
            </a:r>
          </a:p>
          <a:p>
            <a:endParaRPr lang="ko-KR" altLang="en-US" smtClean="0"/>
          </a:p>
        </p:txBody>
      </p:sp>
      <p:sp>
        <p:nvSpPr>
          <p:cNvPr id="819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소프트웨어 개발이란</a:t>
            </a:r>
            <a:r>
              <a:rPr altLang="ko-KR"/>
              <a:t>?</a:t>
            </a:r>
            <a:endParaRPr lang="ko-KR" altLang="en-US"/>
          </a:p>
        </p:txBody>
      </p:sp>
      <p:pic>
        <p:nvPicPr>
          <p:cNvPr id="21510" name="Picture 2" descr="환원주의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63" y="2809875"/>
            <a:ext cx="13970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6" descr="이미지 검색결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2738438"/>
            <a:ext cx="2081213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2" name="TextBox 6"/>
          <p:cNvSpPr txBox="1">
            <a:spLocks noChangeArrowheads="1"/>
          </p:cNvSpPr>
          <p:nvPr/>
        </p:nvSpPr>
        <p:spPr bwMode="auto">
          <a:xfrm>
            <a:off x="1525588" y="4167188"/>
            <a:ext cx="11636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b="1">
                <a:latin typeface="HY궁서" pitchFamily="18" charset="-127"/>
                <a:ea typeface="HY궁서" pitchFamily="18" charset="-127"/>
              </a:rPr>
              <a:t>관심대상</a:t>
            </a:r>
            <a:endParaRPr lang="en-US" altLang="ko-KR" b="1">
              <a:latin typeface="HY궁서" pitchFamily="18" charset="-127"/>
              <a:ea typeface="HY궁서" pitchFamily="18" charset="-127"/>
            </a:endParaRPr>
          </a:p>
          <a:p>
            <a:pPr algn="ctr"/>
            <a:r>
              <a:rPr lang="ko-KR" altLang="en-US" b="1">
                <a:latin typeface="HY궁서" pitchFamily="18" charset="-127"/>
                <a:ea typeface="HY궁서" pitchFamily="18" charset="-127"/>
              </a:rPr>
              <a:t>현실 세계</a:t>
            </a:r>
          </a:p>
        </p:txBody>
      </p:sp>
      <p:sp>
        <p:nvSpPr>
          <p:cNvPr id="8" name="오각형 7"/>
          <p:cNvSpPr/>
          <p:nvPr/>
        </p:nvSpPr>
        <p:spPr>
          <a:xfrm>
            <a:off x="3500430" y="2952749"/>
            <a:ext cx="3000396" cy="928688"/>
          </a:xfrm>
          <a:prstGeom prst="homePlate">
            <a:avLst>
              <a:gd name="adj" fmla="val 36162"/>
            </a:avLst>
          </a:prstGeom>
          <a:solidFill>
            <a:srgbClr val="867DC7"/>
          </a:solidFill>
          <a:ln>
            <a:solidFill>
              <a:srgbClr val="5F50BC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rgbClr val="CCEACD"/>
                </a:solidFill>
                <a:latin typeface="+mj-lt"/>
              </a:rPr>
              <a:t>변환과정</a:t>
            </a:r>
          </a:p>
        </p:txBody>
      </p:sp>
      <p:sp>
        <p:nvSpPr>
          <p:cNvPr id="9" name="오각형 8"/>
          <p:cNvSpPr/>
          <p:nvPr/>
        </p:nvSpPr>
        <p:spPr>
          <a:xfrm>
            <a:off x="3571868" y="3524247"/>
            <a:ext cx="642942" cy="357190"/>
          </a:xfrm>
          <a:prstGeom prst="homePlate">
            <a:avLst>
              <a:gd name="adj" fmla="val 36162"/>
            </a:avLst>
          </a:prstGeom>
          <a:solidFill>
            <a:srgbClr val="E2C8E0"/>
          </a:solidFill>
          <a:ln>
            <a:solidFill>
              <a:srgbClr val="5F50BC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정의</a:t>
            </a:r>
          </a:p>
        </p:txBody>
      </p:sp>
      <p:sp>
        <p:nvSpPr>
          <p:cNvPr id="10" name="갈매기형 수장 9"/>
          <p:cNvSpPr/>
          <p:nvPr/>
        </p:nvSpPr>
        <p:spPr>
          <a:xfrm>
            <a:off x="4135134" y="3524247"/>
            <a:ext cx="714380" cy="357190"/>
          </a:xfrm>
          <a:prstGeom prst="chevron">
            <a:avLst>
              <a:gd name="adj" fmla="val 38468"/>
            </a:avLst>
          </a:prstGeom>
          <a:solidFill>
            <a:srgbClr val="C48EC0"/>
          </a:solidFill>
          <a:ln>
            <a:solidFill>
              <a:srgbClr val="5F50BC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분석</a:t>
            </a:r>
          </a:p>
        </p:txBody>
      </p:sp>
      <p:sp>
        <p:nvSpPr>
          <p:cNvPr id="11" name="갈매기형 수장 10"/>
          <p:cNvSpPr/>
          <p:nvPr/>
        </p:nvSpPr>
        <p:spPr>
          <a:xfrm>
            <a:off x="4786314" y="3524247"/>
            <a:ext cx="714380" cy="357190"/>
          </a:xfrm>
          <a:prstGeom prst="chevron">
            <a:avLst>
              <a:gd name="adj" fmla="val 38468"/>
            </a:avLst>
          </a:prstGeom>
          <a:solidFill>
            <a:srgbClr val="A4569E"/>
          </a:solidFill>
          <a:ln>
            <a:solidFill>
              <a:srgbClr val="5F50BC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bg1"/>
                </a:solidFill>
                <a:latin typeface="+mj-lt"/>
              </a:rPr>
              <a:t>개발</a:t>
            </a:r>
          </a:p>
        </p:txBody>
      </p:sp>
      <p:sp>
        <p:nvSpPr>
          <p:cNvPr id="12" name="갈매기형 수장 11"/>
          <p:cNvSpPr/>
          <p:nvPr/>
        </p:nvSpPr>
        <p:spPr>
          <a:xfrm>
            <a:off x="5429256" y="3524247"/>
            <a:ext cx="714380" cy="357190"/>
          </a:xfrm>
          <a:prstGeom prst="chevron">
            <a:avLst>
              <a:gd name="adj" fmla="val 38468"/>
            </a:avLst>
          </a:prstGeom>
          <a:solidFill>
            <a:srgbClr val="743C70"/>
          </a:solidFill>
          <a:ln>
            <a:solidFill>
              <a:srgbClr val="5F50BC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bg1"/>
                </a:solidFill>
                <a:latin typeface="+mj-lt"/>
              </a:rPr>
              <a:t>운영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14688" y="4462463"/>
            <a:ext cx="116840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 err="1">
                <a:latin typeface="+mn-lt"/>
                <a:ea typeface="굴림" charset="-127"/>
              </a:rPr>
              <a:t>효과성</a:t>
            </a:r>
            <a:r>
              <a:rPr lang="en-US" altLang="ko-KR" sz="1200" dirty="0">
                <a:latin typeface="+mn-lt"/>
                <a:ea typeface="굴림" charset="-127"/>
              </a:rPr>
              <a:t>/</a:t>
            </a:r>
            <a:r>
              <a:rPr lang="ko-KR" altLang="en-US" sz="1200" dirty="0">
                <a:latin typeface="+mn-lt"/>
                <a:ea typeface="굴림" charset="-127"/>
              </a:rPr>
              <a:t>효율성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57688" y="4144963"/>
            <a:ext cx="890587" cy="307975"/>
          </a:xfrm>
          <a:prstGeom prst="rect">
            <a:avLst/>
          </a:prstGeom>
          <a:solidFill>
            <a:srgbClr val="69C1C5">
              <a:alpha val="54118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15323B"/>
                </a:solidFill>
                <a:latin typeface="+mn-lt"/>
                <a:ea typeface="굴림" charset="-127"/>
              </a:rPr>
              <a:t>생각도구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4975" y="4810125"/>
            <a:ext cx="110807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n-lt"/>
                <a:ea typeface="굴림" charset="-127"/>
              </a:rPr>
              <a:t>구성요소파악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8638" y="6105525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n-lt"/>
                <a:ea typeface="굴림" charset="-127"/>
              </a:rPr>
              <a:t>구조화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86125" y="5810250"/>
            <a:ext cx="64611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n-lt"/>
                <a:ea typeface="굴림" charset="-127"/>
              </a:rPr>
              <a:t>추상화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00438" y="559593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n-lt"/>
                <a:ea typeface="굴림" charset="-127"/>
              </a:rPr>
              <a:t>메타화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57563" y="5014913"/>
            <a:ext cx="61277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lt"/>
                <a:ea typeface="굴림" charset="-127"/>
              </a:rPr>
              <a:t>MECE</a:t>
            </a:r>
            <a:endParaRPr lang="ko-KR" altLang="en-US" sz="1200" dirty="0">
              <a:latin typeface="+mn-lt"/>
              <a:ea typeface="굴림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5113" y="4533900"/>
            <a:ext cx="117157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n-lt"/>
                <a:ea typeface="굴림" charset="-127"/>
              </a:rPr>
              <a:t>공통성</a:t>
            </a:r>
            <a:r>
              <a:rPr lang="en-US" altLang="ko-KR" sz="1200" dirty="0">
                <a:latin typeface="+mn-lt"/>
                <a:ea typeface="굴림" charset="-127"/>
              </a:rPr>
              <a:t>/</a:t>
            </a:r>
            <a:r>
              <a:rPr lang="ko-KR" altLang="en-US" sz="1200" dirty="0">
                <a:latin typeface="+mn-lt"/>
                <a:ea typeface="굴림" charset="-127"/>
              </a:rPr>
              <a:t>가변성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57813" y="4095750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n-lt"/>
                <a:ea typeface="굴림" charset="-127"/>
              </a:rPr>
              <a:t>모듈화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00688" y="4851400"/>
            <a:ext cx="1004887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n-lt"/>
                <a:ea typeface="굴림" charset="-127"/>
              </a:rPr>
              <a:t>디자인 패턴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65750" y="5381625"/>
            <a:ext cx="136525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n-lt"/>
                <a:ea typeface="굴림" charset="-127"/>
              </a:rPr>
              <a:t>테스트 주도 개발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86375" y="5953125"/>
            <a:ext cx="1354138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 err="1">
                <a:latin typeface="+mn-lt"/>
                <a:ea typeface="굴림" charset="-127"/>
              </a:rPr>
              <a:t>테스팅</a:t>
            </a:r>
            <a:r>
              <a:rPr lang="en-US" altLang="ko-KR" sz="1200" dirty="0">
                <a:latin typeface="+mn-lt"/>
                <a:ea typeface="굴림" charset="-127"/>
              </a:rPr>
              <a:t>(V∙V </a:t>
            </a:r>
            <a:r>
              <a:rPr lang="ko-KR" altLang="en-US" sz="1200" dirty="0">
                <a:latin typeface="+mn-lt"/>
                <a:ea typeface="굴림" charset="-127"/>
              </a:rPr>
              <a:t>모델</a:t>
            </a:r>
            <a:r>
              <a:rPr lang="en-US" altLang="ko-KR" sz="1200" dirty="0">
                <a:latin typeface="+mn-lt"/>
                <a:ea typeface="굴림" charset="-127"/>
              </a:rPr>
              <a:t>)</a:t>
            </a:r>
            <a:endParaRPr lang="ko-KR" altLang="en-US" sz="1200" dirty="0">
              <a:latin typeface="+mn-lt"/>
              <a:ea typeface="굴림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43125" y="5819775"/>
            <a:ext cx="80010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n-lt"/>
                <a:ea typeface="굴림" charset="-127"/>
              </a:rPr>
              <a:t>객체지향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72125" y="5095875"/>
            <a:ext cx="64611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n-lt"/>
                <a:ea typeface="굴림" charset="-127"/>
              </a:rPr>
              <a:t>재사용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28813" y="5256213"/>
            <a:ext cx="146685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n-lt"/>
                <a:ea typeface="굴림" charset="-127"/>
              </a:rPr>
              <a:t>구조적 프로그래밍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71688" y="5541963"/>
            <a:ext cx="80010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>
                <a:latin typeface="+mn-lt"/>
                <a:ea typeface="굴림" charset="-127"/>
              </a:rPr>
              <a:t>정보공학</a:t>
            </a:r>
            <a:endParaRPr lang="ko-KR" altLang="en-US" sz="1200" dirty="0">
              <a:latin typeface="+mn-lt"/>
              <a:ea typeface="굴림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29250" y="4310063"/>
            <a:ext cx="64611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n-lt"/>
                <a:ea typeface="굴림" charset="-127"/>
              </a:rPr>
              <a:t>캡슐화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00688" y="5667375"/>
            <a:ext cx="146685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n-lt"/>
                <a:ea typeface="굴림" charset="-127"/>
              </a:rPr>
              <a:t>애자일 프로그래밍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64288" y="5095875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>
                <a:latin typeface="+mn-lt"/>
                <a:ea typeface="굴림" charset="-127"/>
              </a:rPr>
              <a:t>가독성</a:t>
            </a:r>
            <a:endParaRPr lang="ko-KR" altLang="en-US" sz="1200" dirty="0">
              <a:latin typeface="+mn-lt"/>
              <a:ea typeface="굴림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43313" y="5229225"/>
            <a:ext cx="611187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lt"/>
                <a:ea typeface="굴림" charset="-127"/>
              </a:rPr>
              <a:t>5W1H</a:t>
            </a:r>
            <a:endParaRPr lang="ko-KR" altLang="en-US" sz="1200" dirty="0">
              <a:latin typeface="+mn-lt"/>
              <a:ea typeface="굴림" charset="-127"/>
            </a:endParaRPr>
          </a:p>
        </p:txBody>
      </p:sp>
      <p:sp>
        <p:nvSpPr>
          <p:cNvPr id="21548" name="TextBox 35"/>
          <p:cNvSpPr txBox="1">
            <a:spLocks noChangeArrowheads="1"/>
          </p:cNvSpPr>
          <p:nvPr/>
        </p:nvSpPr>
        <p:spPr bwMode="auto">
          <a:xfrm>
            <a:off x="6572250" y="4095750"/>
            <a:ext cx="184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b="1">
                <a:latin typeface="HY궁서" pitchFamily="18" charset="-127"/>
                <a:ea typeface="HY궁서" pitchFamily="18" charset="-127"/>
              </a:rPr>
              <a:t>컴퓨터에서 해석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14813" y="5991225"/>
            <a:ext cx="10890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lt"/>
                <a:ea typeface="굴림" charset="-127"/>
              </a:rPr>
              <a:t>Team Work</a:t>
            </a:r>
          </a:p>
          <a:p>
            <a:pPr>
              <a:defRPr/>
            </a:pPr>
            <a:r>
              <a:rPr lang="en-US" altLang="ko-KR" sz="1200" dirty="0">
                <a:latin typeface="+mn-lt"/>
                <a:ea typeface="굴림" charset="-127"/>
              </a:rPr>
              <a:t>Ghost</a:t>
            </a:r>
            <a:r>
              <a:rPr lang="ko-KR" altLang="en-US" sz="1200" dirty="0">
                <a:latin typeface="+mn-lt"/>
                <a:ea typeface="굴림" charset="-127"/>
              </a:rPr>
              <a:t> </a:t>
            </a:r>
            <a:r>
              <a:rPr lang="en-US" altLang="ko-KR" sz="1200" dirty="0">
                <a:latin typeface="+mn-lt"/>
                <a:ea typeface="굴림" charset="-127"/>
              </a:rPr>
              <a:t>Effect</a:t>
            </a:r>
            <a:endParaRPr lang="ko-KR" altLang="en-US" sz="1200" dirty="0">
              <a:latin typeface="+mn-lt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프로그램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객체지향 프로그램은 다음 다섯 가지 개념을 기반으로 구성되어 있음</a:t>
            </a:r>
            <a:endParaRPr lang="en-US" altLang="ko-KR" dirty="0" smtClean="0"/>
          </a:p>
        </p:txBody>
      </p:sp>
      <p:sp>
        <p:nvSpPr>
          <p:cNvPr id="48" name="직사각형 47"/>
          <p:cNvSpPr/>
          <p:nvPr/>
        </p:nvSpPr>
        <p:spPr>
          <a:xfrm>
            <a:off x="571500" y="2286000"/>
            <a:ext cx="2643188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1. Objects</a:t>
            </a:r>
          </a:p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2. Classes</a:t>
            </a:r>
          </a:p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3. Encapsulation</a:t>
            </a:r>
          </a:p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4. Inheritance</a:t>
            </a:r>
          </a:p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5. Polymorphism</a:t>
            </a:r>
          </a:p>
        </p:txBody>
      </p:sp>
      <p:sp>
        <p:nvSpPr>
          <p:cNvPr id="15" name="자유형 14"/>
          <p:cNvSpPr/>
          <p:nvPr/>
        </p:nvSpPr>
        <p:spPr>
          <a:xfrm>
            <a:off x="2857489" y="2428868"/>
            <a:ext cx="928694" cy="2071702"/>
          </a:xfrm>
          <a:custGeom>
            <a:avLst/>
            <a:gdLst>
              <a:gd name="connsiteX0" fmla="*/ 0 w 1326292"/>
              <a:gd name="connsiteY0" fmla="*/ 0 h 1581665"/>
              <a:gd name="connsiteX1" fmla="*/ 1326292 w 1326292"/>
              <a:gd name="connsiteY1" fmla="*/ 1581665 h 1581665"/>
              <a:gd name="connsiteX2" fmla="*/ 1318054 w 1326292"/>
              <a:gd name="connsiteY2" fmla="*/ 57665 h 1581665"/>
              <a:gd name="connsiteX3" fmla="*/ 0 w 1326292"/>
              <a:gd name="connsiteY3" fmla="*/ 0 h 1581665"/>
              <a:gd name="connsiteX0" fmla="*/ 0 w 1326292"/>
              <a:gd name="connsiteY0" fmla="*/ 85235 h 1666900"/>
              <a:gd name="connsiteX1" fmla="*/ 1326292 w 1326292"/>
              <a:gd name="connsiteY1" fmla="*/ 1666900 h 1666900"/>
              <a:gd name="connsiteX2" fmla="*/ 1318054 w 1326292"/>
              <a:gd name="connsiteY2" fmla="*/ 0 h 1666900"/>
              <a:gd name="connsiteX3" fmla="*/ 0 w 1326292"/>
              <a:gd name="connsiteY3" fmla="*/ 85235 h 1666900"/>
              <a:gd name="connsiteX0" fmla="*/ 0 w 1326292"/>
              <a:gd name="connsiteY0" fmla="*/ 498225 h 2079890"/>
              <a:gd name="connsiteX1" fmla="*/ 1326292 w 1326292"/>
              <a:gd name="connsiteY1" fmla="*/ 2079890 h 2079890"/>
              <a:gd name="connsiteX2" fmla="*/ 1318054 w 1326292"/>
              <a:gd name="connsiteY2" fmla="*/ 412990 h 2079890"/>
              <a:gd name="connsiteX3" fmla="*/ 1315316 w 1326292"/>
              <a:gd name="connsiteY3" fmla="*/ 0 h 2079890"/>
              <a:gd name="connsiteX4" fmla="*/ 0 w 1326292"/>
              <a:gd name="connsiteY4" fmla="*/ 498225 h 2079890"/>
              <a:gd name="connsiteX0" fmla="*/ 0 w 953288"/>
              <a:gd name="connsiteY0" fmla="*/ 845367 h 2079890"/>
              <a:gd name="connsiteX1" fmla="*/ 953288 w 953288"/>
              <a:gd name="connsiteY1" fmla="*/ 2079890 h 2079890"/>
              <a:gd name="connsiteX2" fmla="*/ 945050 w 953288"/>
              <a:gd name="connsiteY2" fmla="*/ 412990 h 2079890"/>
              <a:gd name="connsiteX3" fmla="*/ 942312 w 953288"/>
              <a:gd name="connsiteY3" fmla="*/ 0 h 2079890"/>
              <a:gd name="connsiteX4" fmla="*/ 0 w 953288"/>
              <a:gd name="connsiteY4" fmla="*/ 845367 h 2079890"/>
              <a:gd name="connsiteX0" fmla="*/ 0 w 828966"/>
              <a:gd name="connsiteY0" fmla="*/ 845367 h 2079890"/>
              <a:gd name="connsiteX1" fmla="*/ 828966 w 828966"/>
              <a:gd name="connsiteY1" fmla="*/ 2079890 h 2079890"/>
              <a:gd name="connsiteX2" fmla="*/ 820728 w 828966"/>
              <a:gd name="connsiteY2" fmla="*/ 412990 h 2079890"/>
              <a:gd name="connsiteX3" fmla="*/ 817990 w 828966"/>
              <a:gd name="connsiteY3" fmla="*/ 0 h 2079890"/>
              <a:gd name="connsiteX4" fmla="*/ 0 w 828966"/>
              <a:gd name="connsiteY4" fmla="*/ 845367 h 2079890"/>
              <a:gd name="connsiteX0" fmla="*/ 0 w 828966"/>
              <a:gd name="connsiteY0" fmla="*/ 1539674 h 2079890"/>
              <a:gd name="connsiteX1" fmla="*/ 828966 w 828966"/>
              <a:gd name="connsiteY1" fmla="*/ 2079890 h 2079890"/>
              <a:gd name="connsiteX2" fmla="*/ 820728 w 828966"/>
              <a:gd name="connsiteY2" fmla="*/ 412990 h 2079890"/>
              <a:gd name="connsiteX3" fmla="*/ 817990 w 828966"/>
              <a:gd name="connsiteY3" fmla="*/ 0 h 2079890"/>
              <a:gd name="connsiteX4" fmla="*/ 0 w 828966"/>
              <a:gd name="connsiteY4" fmla="*/ 1539674 h 207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966" h="2079890">
                <a:moveTo>
                  <a:pt x="0" y="1539674"/>
                </a:moveTo>
                <a:lnTo>
                  <a:pt x="828966" y="2079890"/>
                </a:lnTo>
                <a:lnTo>
                  <a:pt x="820728" y="412990"/>
                </a:lnTo>
                <a:cubicBezTo>
                  <a:pt x="819815" y="275327"/>
                  <a:pt x="818903" y="137663"/>
                  <a:pt x="817990" y="0"/>
                </a:cubicBezTo>
                <a:lnTo>
                  <a:pt x="0" y="1539674"/>
                </a:lnTo>
                <a:close/>
              </a:path>
            </a:pathLst>
          </a:custGeom>
          <a:gradFill flip="none" rotWithShape="1">
            <a:gsLst>
              <a:gs pos="0">
                <a:srgbClr val="D1B3D0">
                  <a:shade val="30000"/>
                  <a:satMod val="115000"/>
                </a:srgbClr>
              </a:gs>
              <a:gs pos="50000">
                <a:srgbClr val="D1B3D0">
                  <a:shade val="67500"/>
                  <a:satMod val="115000"/>
                </a:srgbClr>
              </a:gs>
              <a:gs pos="100000">
                <a:srgbClr val="D1B3D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28992" y="2500306"/>
            <a:ext cx="642942" cy="285752"/>
          </a:xfrm>
          <a:prstGeom prst="roundRect">
            <a:avLst/>
          </a:prstGeom>
          <a:solidFill>
            <a:srgbClr val="9D804D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정의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86116" y="3455259"/>
            <a:ext cx="1000132" cy="285752"/>
          </a:xfrm>
          <a:prstGeom prst="roundRect">
            <a:avLst/>
          </a:prstGeom>
          <a:solidFill>
            <a:srgbClr val="9D804D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용도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214810" y="2428868"/>
            <a:ext cx="4357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특정 상속 구조에서 하부 클래스 행위를 통일화하고 이를 상부에서 정의하는 것</a:t>
            </a:r>
            <a:endParaRPr lang="en-US" sz="1600" dirty="0">
              <a:solidFill>
                <a:schemeClr val="tx1"/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86248" y="3383821"/>
            <a:ext cx="4357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연관되는 클래스에서 기능을 요청할 때 통일성</a:t>
            </a:r>
            <a:r>
              <a:rPr lang="en-US" altLang="ko-KR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단순화</a:t>
            </a:r>
            <a:r>
              <a:rPr lang="en-US" altLang="ko-KR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있게 활용할 수 있음 </a:t>
            </a:r>
            <a:endParaRPr lang="en-US" sz="1600" dirty="0">
              <a:solidFill>
                <a:schemeClr val="tx1"/>
              </a:solidFill>
              <a:latin typeface="HY바다L" pitchFamily="18" charset="-127"/>
              <a:ea typeface="HY바다L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4643446"/>
            <a:ext cx="2009643" cy="1943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" descr="자동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40" y="6072194"/>
            <a:ext cx="74136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2" descr="버스에 대한 이미지 검색결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903" y="6072194"/>
            <a:ext cx="7143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4" descr="기차에 대한 이미지 검색결과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00903" y="6072194"/>
            <a:ext cx="5000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6" descr="배에 대한 이미지 검색결과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15278" y="6000756"/>
            <a:ext cx="698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4786340" y="5715006"/>
            <a:ext cx="571500" cy="21431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자가용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786465" y="5715006"/>
            <a:ext cx="714375" cy="21431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노선버스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58028" y="5715006"/>
            <a:ext cx="714375" cy="21431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기차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715278" y="5715006"/>
            <a:ext cx="714375" cy="21431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여객선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929340" y="5000631"/>
            <a:ext cx="1000125" cy="21431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육상운송수단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43715" y="4286256"/>
            <a:ext cx="1000125" cy="21431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운송수단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500965" y="5000631"/>
            <a:ext cx="1000125" cy="21431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해상운송수단</a:t>
            </a:r>
          </a:p>
        </p:txBody>
      </p:sp>
      <p:sp>
        <p:nvSpPr>
          <p:cNvPr id="44" name="이등변 삼각형 43"/>
          <p:cNvSpPr/>
          <p:nvPr/>
        </p:nvSpPr>
        <p:spPr>
          <a:xfrm>
            <a:off x="7072340" y="4500569"/>
            <a:ext cx="142875" cy="71437"/>
          </a:xfrm>
          <a:prstGeom prst="triangl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5" name="이등변 삼각형 44"/>
          <p:cNvSpPr/>
          <p:nvPr/>
        </p:nvSpPr>
        <p:spPr>
          <a:xfrm>
            <a:off x="6357965" y="5214944"/>
            <a:ext cx="142875" cy="71437"/>
          </a:xfrm>
          <a:prstGeom prst="triangl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이등변 삼각형 45"/>
          <p:cNvSpPr/>
          <p:nvPr/>
        </p:nvSpPr>
        <p:spPr>
          <a:xfrm>
            <a:off x="7929590" y="5222881"/>
            <a:ext cx="142875" cy="71438"/>
          </a:xfrm>
          <a:prstGeom prst="triangl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47" name="꺾인 연결선 46"/>
          <p:cNvCxnSpPr>
            <a:stCxn id="29" idx="0"/>
            <a:endCxn id="44" idx="3"/>
          </p:cNvCxnSpPr>
          <p:nvPr/>
        </p:nvCxnSpPr>
        <p:spPr>
          <a:xfrm rot="5400000" flipH="1" flipV="1">
            <a:off x="6572278" y="4429131"/>
            <a:ext cx="428625" cy="71437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9" name="꺾인 연결선 48"/>
          <p:cNvCxnSpPr>
            <a:stCxn id="31" idx="0"/>
            <a:endCxn id="44" idx="3"/>
          </p:cNvCxnSpPr>
          <p:nvPr/>
        </p:nvCxnSpPr>
        <p:spPr>
          <a:xfrm rot="16200000" flipV="1">
            <a:off x="7358090" y="4357694"/>
            <a:ext cx="428625" cy="85725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0" name="꺾인 연결선 49"/>
          <p:cNvCxnSpPr>
            <a:stCxn id="25" idx="0"/>
            <a:endCxn id="45" idx="3"/>
          </p:cNvCxnSpPr>
          <p:nvPr/>
        </p:nvCxnSpPr>
        <p:spPr>
          <a:xfrm rot="5400000" flipH="1" flipV="1">
            <a:off x="5536434" y="4822037"/>
            <a:ext cx="428625" cy="135731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1" name="꺾인 연결선 50"/>
          <p:cNvCxnSpPr>
            <a:stCxn id="26" idx="0"/>
            <a:endCxn id="45" idx="3"/>
          </p:cNvCxnSpPr>
          <p:nvPr/>
        </p:nvCxnSpPr>
        <p:spPr>
          <a:xfrm rot="5400000" flipH="1" flipV="1">
            <a:off x="6072215" y="5357819"/>
            <a:ext cx="428625" cy="28575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2" name="꺾인 연결선 51"/>
          <p:cNvCxnSpPr>
            <a:stCxn id="27" idx="0"/>
            <a:endCxn id="45" idx="3"/>
          </p:cNvCxnSpPr>
          <p:nvPr/>
        </p:nvCxnSpPr>
        <p:spPr>
          <a:xfrm rot="16200000" flipV="1">
            <a:off x="6607996" y="5107788"/>
            <a:ext cx="428625" cy="78581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3" name="꺾인 연결선 52"/>
          <p:cNvCxnSpPr>
            <a:stCxn id="28" idx="0"/>
            <a:endCxn id="46" idx="3"/>
          </p:cNvCxnSpPr>
          <p:nvPr/>
        </p:nvCxnSpPr>
        <p:spPr>
          <a:xfrm rot="16200000" flipV="1">
            <a:off x="7826403" y="5468944"/>
            <a:ext cx="420687" cy="7143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4" name="직사각형 53"/>
          <p:cNvSpPr/>
          <p:nvPr/>
        </p:nvSpPr>
        <p:spPr>
          <a:xfrm>
            <a:off x="3786182" y="4857760"/>
            <a:ext cx="1000125" cy="21431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운전자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56" name="직선 화살표 연결선 55"/>
          <p:cNvCxnSpPr>
            <a:stCxn id="54" idx="3"/>
            <a:endCxn id="30" idx="1"/>
          </p:cNvCxnSpPr>
          <p:nvPr/>
        </p:nvCxnSpPr>
        <p:spPr bwMode="auto">
          <a:xfrm flipV="1">
            <a:off x="4786307" y="4393413"/>
            <a:ext cx="1857408" cy="571504"/>
          </a:xfrm>
          <a:prstGeom prst="straightConnector1">
            <a:avLst/>
          </a:prstGeom>
          <a:noFill/>
          <a:ln>
            <a:solidFill>
              <a:srgbClr val="000000"/>
            </a:solidFill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</p:cxnSp>
      <p:sp>
        <p:nvSpPr>
          <p:cNvPr id="57" name="TextBox 56"/>
          <p:cNvSpPr txBox="1"/>
          <p:nvPr/>
        </p:nvSpPr>
        <p:spPr>
          <a:xfrm>
            <a:off x="5143504" y="437633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움직여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429256" y="514351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바퀴돌려</a:t>
            </a:r>
            <a:endParaRPr lang="ko-KR" altLang="en-US" sz="1600" dirty="0" smtClean="0">
              <a:solidFill>
                <a:srgbClr val="000000"/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290502" y="522453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스크루돌려</a:t>
            </a:r>
            <a:endParaRPr lang="ko-KR" altLang="en-US" sz="1600" dirty="0" smtClean="0">
              <a:solidFill>
                <a:srgbClr val="000000"/>
              </a:solidFill>
              <a:latin typeface="HY바다L" pitchFamily="18" charset="-127"/>
              <a:ea typeface="HY바다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프로그램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위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 개념 못지 않게 중요한 개념은</a:t>
            </a:r>
            <a:r>
              <a:rPr lang="en-US" altLang="ko-KR" dirty="0" smtClean="0"/>
              <a:t>...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71500" y="2169974"/>
            <a:ext cx="2643188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1. Objects</a:t>
            </a:r>
          </a:p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2. Classes</a:t>
            </a:r>
          </a:p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3. Encapsulation</a:t>
            </a:r>
          </a:p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4. Inheritance</a:t>
            </a:r>
          </a:p>
          <a:p>
            <a:pPr>
              <a:defRPr/>
            </a:pPr>
            <a:r>
              <a:rPr lang="en-US" sz="2400" dirty="0">
                <a:latin typeface="HY바다L" pitchFamily="18" charset="-127"/>
                <a:ea typeface="HY바다L" pitchFamily="18" charset="-127"/>
              </a:rPr>
              <a:t>5. </a:t>
            </a:r>
            <a:r>
              <a:rPr lang="en-US" sz="2400" dirty="0" smtClean="0">
                <a:latin typeface="HY바다L" pitchFamily="18" charset="-127"/>
                <a:ea typeface="HY바다L" pitchFamily="18" charset="-127"/>
              </a:rPr>
              <a:t>Polymorphism</a:t>
            </a:r>
          </a:p>
          <a:p>
            <a:pPr>
              <a:defRPr/>
            </a:pPr>
            <a:r>
              <a:rPr lang="en-US" sz="2400" dirty="0" smtClean="0">
                <a:latin typeface="HY바다L" pitchFamily="18" charset="-127"/>
                <a:ea typeface="HY바다L" pitchFamily="18" charset="-127"/>
              </a:rPr>
              <a:t>6. </a:t>
            </a:r>
            <a:r>
              <a:rPr lang="en-US" altLang="ko-KR" sz="2400" dirty="0" smtClean="0">
                <a:latin typeface="HY바다L" pitchFamily="18" charset="-127"/>
                <a:ea typeface="HY바다L" pitchFamily="18" charset="-127"/>
              </a:rPr>
              <a:t>Package</a:t>
            </a:r>
            <a:endParaRPr lang="en-US" sz="2400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2071639" y="2812916"/>
            <a:ext cx="1714544" cy="2071702"/>
          </a:xfrm>
          <a:custGeom>
            <a:avLst/>
            <a:gdLst>
              <a:gd name="connsiteX0" fmla="*/ 0 w 1326292"/>
              <a:gd name="connsiteY0" fmla="*/ 0 h 1581665"/>
              <a:gd name="connsiteX1" fmla="*/ 1326292 w 1326292"/>
              <a:gd name="connsiteY1" fmla="*/ 1581665 h 1581665"/>
              <a:gd name="connsiteX2" fmla="*/ 1318054 w 1326292"/>
              <a:gd name="connsiteY2" fmla="*/ 57665 h 1581665"/>
              <a:gd name="connsiteX3" fmla="*/ 0 w 1326292"/>
              <a:gd name="connsiteY3" fmla="*/ 0 h 1581665"/>
              <a:gd name="connsiteX0" fmla="*/ 0 w 1326292"/>
              <a:gd name="connsiteY0" fmla="*/ 85235 h 1666900"/>
              <a:gd name="connsiteX1" fmla="*/ 1326292 w 1326292"/>
              <a:gd name="connsiteY1" fmla="*/ 1666900 h 1666900"/>
              <a:gd name="connsiteX2" fmla="*/ 1318054 w 1326292"/>
              <a:gd name="connsiteY2" fmla="*/ 0 h 1666900"/>
              <a:gd name="connsiteX3" fmla="*/ 0 w 1326292"/>
              <a:gd name="connsiteY3" fmla="*/ 85235 h 1666900"/>
              <a:gd name="connsiteX0" fmla="*/ 0 w 1326292"/>
              <a:gd name="connsiteY0" fmla="*/ 498225 h 2079890"/>
              <a:gd name="connsiteX1" fmla="*/ 1326292 w 1326292"/>
              <a:gd name="connsiteY1" fmla="*/ 2079890 h 2079890"/>
              <a:gd name="connsiteX2" fmla="*/ 1318054 w 1326292"/>
              <a:gd name="connsiteY2" fmla="*/ 412990 h 2079890"/>
              <a:gd name="connsiteX3" fmla="*/ 1315316 w 1326292"/>
              <a:gd name="connsiteY3" fmla="*/ 0 h 2079890"/>
              <a:gd name="connsiteX4" fmla="*/ 0 w 1326292"/>
              <a:gd name="connsiteY4" fmla="*/ 498225 h 2079890"/>
              <a:gd name="connsiteX0" fmla="*/ 0 w 953288"/>
              <a:gd name="connsiteY0" fmla="*/ 845367 h 2079890"/>
              <a:gd name="connsiteX1" fmla="*/ 953288 w 953288"/>
              <a:gd name="connsiteY1" fmla="*/ 2079890 h 2079890"/>
              <a:gd name="connsiteX2" fmla="*/ 945050 w 953288"/>
              <a:gd name="connsiteY2" fmla="*/ 412990 h 2079890"/>
              <a:gd name="connsiteX3" fmla="*/ 942312 w 953288"/>
              <a:gd name="connsiteY3" fmla="*/ 0 h 2079890"/>
              <a:gd name="connsiteX4" fmla="*/ 0 w 953288"/>
              <a:gd name="connsiteY4" fmla="*/ 845367 h 2079890"/>
              <a:gd name="connsiteX0" fmla="*/ 0 w 828966"/>
              <a:gd name="connsiteY0" fmla="*/ 845367 h 2079890"/>
              <a:gd name="connsiteX1" fmla="*/ 828966 w 828966"/>
              <a:gd name="connsiteY1" fmla="*/ 2079890 h 2079890"/>
              <a:gd name="connsiteX2" fmla="*/ 820728 w 828966"/>
              <a:gd name="connsiteY2" fmla="*/ 412990 h 2079890"/>
              <a:gd name="connsiteX3" fmla="*/ 817990 w 828966"/>
              <a:gd name="connsiteY3" fmla="*/ 0 h 2079890"/>
              <a:gd name="connsiteX4" fmla="*/ 0 w 828966"/>
              <a:gd name="connsiteY4" fmla="*/ 845367 h 2079890"/>
              <a:gd name="connsiteX0" fmla="*/ 0 w 828966"/>
              <a:gd name="connsiteY0" fmla="*/ 1539674 h 2079890"/>
              <a:gd name="connsiteX1" fmla="*/ 828966 w 828966"/>
              <a:gd name="connsiteY1" fmla="*/ 2079890 h 2079890"/>
              <a:gd name="connsiteX2" fmla="*/ 820728 w 828966"/>
              <a:gd name="connsiteY2" fmla="*/ 412990 h 2079890"/>
              <a:gd name="connsiteX3" fmla="*/ 817990 w 828966"/>
              <a:gd name="connsiteY3" fmla="*/ 0 h 2079890"/>
              <a:gd name="connsiteX4" fmla="*/ 0 w 828966"/>
              <a:gd name="connsiteY4" fmla="*/ 1539674 h 2079890"/>
              <a:gd name="connsiteX0" fmla="*/ 0 w 1530427"/>
              <a:gd name="connsiteY0" fmla="*/ 1539674 h 2079890"/>
              <a:gd name="connsiteX1" fmla="*/ 1530427 w 1530427"/>
              <a:gd name="connsiteY1" fmla="*/ 2079890 h 2079890"/>
              <a:gd name="connsiteX2" fmla="*/ 1522189 w 1530427"/>
              <a:gd name="connsiteY2" fmla="*/ 412990 h 2079890"/>
              <a:gd name="connsiteX3" fmla="*/ 1519451 w 1530427"/>
              <a:gd name="connsiteY3" fmla="*/ 0 h 2079890"/>
              <a:gd name="connsiteX4" fmla="*/ 0 w 1530427"/>
              <a:gd name="connsiteY4" fmla="*/ 1539674 h 207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0427" h="2079890">
                <a:moveTo>
                  <a:pt x="0" y="1539674"/>
                </a:moveTo>
                <a:lnTo>
                  <a:pt x="1530427" y="2079890"/>
                </a:lnTo>
                <a:lnTo>
                  <a:pt x="1522189" y="412990"/>
                </a:lnTo>
                <a:cubicBezTo>
                  <a:pt x="1521276" y="275327"/>
                  <a:pt x="1520364" y="137663"/>
                  <a:pt x="1519451" y="0"/>
                </a:cubicBezTo>
                <a:lnTo>
                  <a:pt x="0" y="1539674"/>
                </a:lnTo>
                <a:close/>
              </a:path>
            </a:pathLst>
          </a:custGeom>
          <a:gradFill flip="none" rotWithShape="1">
            <a:gsLst>
              <a:gs pos="0">
                <a:srgbClr val="D1B3D0">
                  <a:shade val="30000"/>
                  <a:satMod val="115000"/>
                </a:srgbClr>
              </a:gs>
              <a:gs pos="50000">
                <a:srgbClr val="D1B3D0">
                  <a:shade val="67500"/>
                  <a:satMod val="115000"/>
                </a:srgbClr>
              </a:gs>
              <a:gs pos="100000">
                <a:srgbClr val="D1B3D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28992" y="2884354"/>
            <a:ext cx="642942" cy="285752"/>
          </a:xfrm>
          <a:prstGeom prst="roundRect">
            <a:avLst/>
          </a:prstGeom>
          <a:solidFill>
            <a:srgbClr val="9D804D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정의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86116" y="3839307"/>
            <a:ext cx="1000132" cy="285752"/>
          </a:xfrm>
          <a:prstGeom prst="roundRect">
            <a:avLst/>
          </a:prstGeom>
          <a:solidFill>
            <a:srgbClr val="9D804D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용도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214810" y="2812916"/>
            <a:ext cx="4357718" cy="404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묶음</a:t>
            </a:r>
            <a:r>
              <a:rPr lang="en-US" altLang="ko-KR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장치</a:t>
            </a:r>
            <a:endParaRPr lang="en-US" sz="1600" dirty="0">
              <a:solidFill>
                <a:schemeClr val="tx1"/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86248" y="3767869"/>
            <a:ext cx="4357718" cy="1142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분할 정복 단위와 과정</a:t>
            </a:r>
            <a:r>
              <a:rPr lang="en-US" altLang="ko-KR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(nesting structure)</a:t>
            </a: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이 나타남</a:t>
            </a:r>
            <a:r>
              <a:rPr lang="en-US" altLang="ko-KR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이해성 향상</a:t>
            </a:r>
            <a:r>
              <a:rPr lang="en-US" altLang="ko-KR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가시성 제어 장치</a:t>
            </a:r>
            <a:r>
              <a:rPr lang="en-US" altLang="ko-KR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(Encapsulation)</a:t>
            </a:r>
            <a:r>
              <a:rPr lang="ko-KR" altLang="en-US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로 활용됨</a:t>
            </a:r>
            <a:endParaRPr lang="en-US" sz="1600" dirty="0">
              <a:solidFill>
                <a:schemeClr val="tx1"/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74146" y="2236844"/>
            <a:ext cx="4357718" cy="411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</a:rPr>
              <a:t>7 </a:t>
            </a:r>
            <a:r>
              <a:rPr lang="en-US" altLang="ko-KR" sz="1600" dirty="0" smtClean="0">
                <a:solidFill>
                  <a:schemeClr val="tx1"/>
                </a:solidFill>
                <a:latin typeface="HY바다L" pitchFamily="18" charset="-127"/>
                <a:ea typeface="HY바다L" pitchFamily="18" charset="-127"/>
                <a:sym typeface="Symbol"/>
              </a:rPr>
              <a:t> 2 Magic Number</a:t>
            </a:r>
            <a:endParaRPr lang="en-US" sz="1600" dirty="0">
              <a:solidFill>
                <a:schemeClr val="tx1"/>
              </a:solidFill>
              <a:latin typeface="HY바다L" pitchFamily="18" charset="-127"/>
              <a:ea typeface="HY바다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368156"/>
            <a:ext cx="6858048" cy="5474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457200" y="1517904"/>
            <a:ext cx="8229600" cy="4526280"/>
          </a:xfrm>
        </p:spPr>
        <p:txBody>
          <a:bodyPr/>
          <a:lstStyle/>
          <a:p>
            <a:r>
              <a:rPr lang="en-US" altLang="ko-KR" dirty="0" smtClean="0"/>
              <a:t>Core </a:t>
            </a:r>
            <a:r>
              <a:rPr lang="en-US" altLang="ko-KR" dirty="0" err="1" smtClean="0"/>
              <a:t>metamodel</a:t>
            </a:r>
            <a:endParaRPr lang="ko-KR" altLang="en-US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CWM </a:t>
            </a:r>
            <a:r>
              <a:rPr lang="ko-KR" altLang="en-US" smtClean="0"/>
              <a:t>모델로 보는 객체지향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CWM </a:t>
            </a:r>
            <a:r>
              <a:rPr lang="ko-KR" altLang="en-US" smtClean="0"/>
              <a:t>모델로 보는 객체지향</a:t>
            </a:r>
            <a:endParaRPr lang="ko-KR" altLang="en-US" dirty="0" smtClean="0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Behavioral </a:t>
            </a:r>
            <a:r>
              <a:rPr lang="en-US" altLang="ko-KR" dirty="0" err="1" smtClean="0"/>
              <a:t>metamodel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1916" y="2319356"/>
            <a:ext cx="622935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소프트웨어 품질 평가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629779"/>
            <a:ext cx="58197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왼쪽 화살표 4"/>
          <p:cNvSpPr/>
          <p:nvPr/>
        </p:nvSpPr>
        <p:spPr bwMode="auto">
          <a:xfrm>
            <a:off x="1571604" y="4844489"/>
            <a:ext cx="3857652" cy="214314"/>
          </a:xfrm>
          <a:prstGeom prst="lef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918" y="5006001"/>
            <a:ext cx="3948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소프트웨어 사용자 관점에서 중요도 상승</a:t>
            </a:r>
          </a:p>
        </p:txBody>
      </p:sp>
      <p:sp>
        <p:nvSpPr>
          <p:cNvPr id="7" name="오른쪽 화살표 6"/>
          <p:cNvSpPr/>
          <p:nvPr/>
        </p:nvSpPr>
        <p:spPr bwMode="auto">
          <a:xfrm>
            <a:off x="2071670" y="5415993"/>
            <a:ext cx="5143536" cy="214314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66623" y="5630307"/>
            <a:ext cx="3948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소프트웨어 개발자 관점에서 중요도 상승</a:t>
            </a:r>
            <a:endParaRPr lang="en-US" altLang="ko-KR" sz="1600" dirty="0" smtClean="0">
              <a:solidFill>
                <a:srgbClr val="000000"/>
              </a:solidFill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한마디로 말해 편하게 개발하고 싶어함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요약정리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객체지향은 현실 세계와 가상 세계 사이의 </a:t>
            </a:r>
            <a:r>
              <a:rPr lang="ko-KR" altLang="en-US" dirty="0" err="1" smtClean="0"/>
              <a:t>추적성을</a:t>
            </a:r>
            <a:r>
              <a:rPr lang="ko-KR" altLang="en-US" dirty="0" smtClean="0"/>
              <a:t> 최대화 할 수 있는 생각 방법입니다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객체와 클래스를 문제 영역에서 효율적으로 찾기 위해서는 부단한 훈련이 필요합니다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문제에 대한 이해가 깊어지는 만큼 필요한 문서를 작성하여 </a:t>
            </a:r>
            <a:r>
              <a:rPr lang="ko-KR" altLang="en-US" dirty="0" err="1" smtClean="0"/>
              <a:t>추적성을</a:t>
            </a:r>
            <a:r>
              <a:rPr lang="ko-KR" altLang="en-US" dirty="0" smtClean="0"/>
              <a:t> 보장하는 습관이 필요합니다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문서에서의 각종 표기법과 개발된 소스코드 사이의 관계를 읽을 수 있어야 합니다</a:t>
            </a:r>
            <a:r>
              <a:rPr lang="en-US" altLang="ko-KR" dirty="0" smtClean="0"/>
              <a:t>.</a:t>
            </a:r>
            <a:endParaRPr lang="en-US" altLang="ko-KR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보편자</a:t>
            </a:r>
            <a:r>
              <a:rPr lang="en-US" altLang="ko-KR" dirty="0" smtClean="0"/>
              <a:t>(universals)</a:t>
            </a:r>
            <a:r>
              <a:rPr lang="ko-KR" altLang="en-US" dirty="0" smtClean="0"/>
              <a:t>와 개별자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문법과 문화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Top</a:t>
            </a:r>
            <a:r>
              <a:rPr lang="ko-KR" altLang="en-US" dirty="0" smtClean="0"/>
              <a:t> </a:t>
            </a:r>
            <a:r>
              <a:rPr lang="en-US" altLang="ko-KR" dirty="0" smtClean="0"/>
              <a:t>down(</a:t>
            </a:r>
            <a:r>
              <a:rPr lang="ko-KR" altLang="en-US" dirty="0" smtClean="0"/>
              <a:t>하향식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Bottom up(</a:t>
            </a:r>
            <a:r>
              <a:rPr lang="ko-KR" altLang="en-US" dirty="0" smtClean="0"/>
              <a:t>상향식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명시지와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암묵지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이해</a:t>
            </a:r>
            <a:r>
              <a:rPr altLang="ko-KR" smtClean="0"/>
              <a:t>,</a:t>
            </a:r>
            <a:r>
              <a:rPr lang="ko-KR" altLang="en-US" dirty="0" smtClean="0"/>
              <a:t> 암기</a:t>
            </a:r>
            <a:r>
              <a:rPr altLang="ko-KR" smtClean="0"/>
              <a:t>,</a:t>
            </a:r>
            <a:r>
              <a:rPr lang="ko-KR" altLang="en-US" dirty="0" smtClean="0"/>
              <a:t> 반복</a:t>
            </a:r>
            <a:r>
              <a:rPr altLang="ko-KR" smtClean="0"/>
              <a:t>,</a:t>
            </a:r>
            <a:r>
              <a:rPr lang="ko-KR" altLang="en-US" dirty="0" smtClean="0"/>
              <a:t> 집중</a:t>
            </a:r>
            <a:r>
              <a:rPr altLang="ko-KR" smtClean="0"/>
              <a:t>,</a:t>
            </a:r>
            <a:r>
              <a:rPr lang="ko-KR" altLang="en-US" dirty="0" smtClean="0"/>
              <a:t> 탐구</a:t>
            </a:r>
            <a:endParaRPr lang="ko-KR" altLang="en-US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</a:t>
            </a:r>
            <a:r>
              <a:rPr lang="ko-KR" altLang="en-US" smtClean="0"/>
              <a:t>로 들어가기 전에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altLang="ko-KR"/>
              <a:t>Q &amp; A</a:t>
            </a:r>
          </a:p>
        </p:txBody>
      </p:sp>
      <p:pic>
        <p:nvPicPr>
          <p:cNvPr id="89091" name="Picture 3" descr="MCj024069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2" name="Picture 4" descr="MCj041650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285750"/>
            <a:ext cx="7543800" cy="635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컴퓨터 일반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52538"/>
            <a:ext cx="8229600" cy="5075237"/>
          </a:xfrm>
        </p:spPr>
        <p:txBody>
          <a:bodyPr/>
          <a:lstStyle/>
          <a:p>
            <a:r>
              <a:rPr lang="ko-KR" altLang="en-US" smtClean="0"/>
              <a:t>우주의 </a:t>
            </a:r>
            <a:r>
              <a:rPr altLang="ko-KR" smtClean="0"/>
              <a:t>4</a:t>
            </a:r>
            <a:r>
              <a:rPr lang="ko-KR" altLang="en-US" smtClean="0"/>
              <a:t>가지 힘의 종류</a:t>
            </a:r>
            <a:endParaRPr altLang="ko-KR" smtClean="0"/>
          </a:p>
          <a:p>
            <a:pPr lvl="1"/>
            <a:r>
              <a:rPr lang="ko-KR" altLang="en-US" smtClean="0"/>
              <a:t>중력</a:t>
            </a:r>
            <a:r>
              <a:rPr altLang="ko-KR" smtClean="0"/>
              <a:t>, </a:t>
            </a:r>
            <a:r>
              <a:rPr lang="ko-KR" altLang="en-US" smtClean="0"/>
              <a:t>전자기력</a:t>
            </a:r>
            <a:r>
              <a:rPr altLang="ko-KR" smtClean="0"/>
              <a:t>, </a:t>
            </a:r>
            <a:r>
              <a:rPr lang="ko-KR" altLang="en-US" smtClean="0"/>
              <a:t>약력</a:t>
            </a:r>
            <a:r>
              <a:rPr altLang="ko-KR" smtClean="0"/>
              <a:t>, </a:t>
            </a:r>
            <a:r>
              <a:rPr lang="ko-KR" altLang="en-US" smtClean="0"/>
              <a:t>강력</a:t>
            </a:r>
            <a:endParaRPr altLang="ko-KR" smtClean="0"/>
          </a:p>
          <a:p>
            <a:pPr lvl="2"/>
            <a:r>
              <a:rPr lang="ko-KR" altLang="en-US" smtClean="0"/>
              <a:t>전기가 있다 </a:t>
            </a:r>
            <a:r>
              <a:rPr altLang="ko-KR" smtClean="0"/>
              <a:t>= 1, </a:t>
            </a:r>
            <a:r>
              <a:rPr lang="ko-KR" altLang="en-US" smtClean="0"/>
              <a:t>전기가 없다 </a:t>
            </a:r>
            <a:r>
              <a:rPr altLang="ko-KR" smtClean="0"/>
              <a:t>= 0</a:t>
            </a:r>
          </a:p>
          <a:p>
            <a:r>
              <a:rPr altLang="ko-KR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AGTC</a:t>
            </a:r>
            <a:r>
              <a:rPr lang="ko-KR" altLang="en-US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를 한 줄로 길게 늘여 세우면</a:t>
            </a:r>
            <a:r>
              <a:rPr altLang="ko-KR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?</a:t>
            </a:r>
            <a:endParaRPr altLang="ko-KR" smtClean="0"/>
          </a:p>
          <a:p>
            <a:r>
              <a:rPr altLang="ko-KR" smtClean="0"/>
              <a:t>0, 1</a:t>
            </a:r>
            <a:r>
              <a:rPr lang="ko-KR" altLang="en-US" smtClean="0"/>
              <a:t>을 한줄로 길게 세우면</a:t>
            </a:r>
            <a:r>
              <a:rPr altLang="ko-KR" smtClean="0"/>
              <a:t>?</a:t>
            </a:r>
          </a:p>
          <a:p>
            <a:pPr lvl="1"/>
            <a:r>
              <a:rPr altLang="ko-KR" smtClean="0"/>
              <a:t>8bit </a:t>
            </a:r>
            <a:r>
              <a:rPr lang="ko-KR" altLang="en-US" smtClean="0"/>
              <a:t>컴퓨터</a:t>
            </a:r>
            <a:r>
              <a:rPr altLang="ko-KR" smtClean="0"/>
              <a:t>, 16, 32, 64bit </a:t>
            </a:r>
            <a:r>
              <a:rPr lang="ko-KR" altLang="en-US" smtClean="0"/>
              <a:t>컴퓨터</a:t>
            </a:r>
            <a:endParaRPr altLang="ko-KR" smtClean="0"/>
          </a:p>
          <a:p>
            <a:pPr lvl="1"/>
            <a:r>
              <a:rPr altLang="ko-KR" smtClean="0"/>
              <a:t>10101111</a:t>
            </a:r>
            <a:r>
              <a:rPr altLang="ko-KR" baseline="-25000" smtClean="0"/>
              <a:t>2</a:t>
            </a:r>
            <a:r>
              <a:rPr altLang="ko-KR" smtClean="0"/>
              <a:t> = 2</a:t>
            </a:r>
            <a:r>
              <a:rPr altLang="ko-KR" baseline="30000" smtClean="0"/>
              <a:t>7</a:t>
            </a:r>
            <a:r>
              <a:rPr altLang="ko-KR" smtClean="0"/>
              <a:t> + 0*2</a:t>
            </a:r>
            <a:r>
              <a:rPr altLang="ko-KR" baseline="30000" smtClean="0"/>
              <a:t>6</a:t>
            </a:r>
            <a:r>
              <a:rPr altLang="ko-KR" smtClean="0"/>
              <a:t> + 2</a:t>
            </a:r>
            <a:r>
              <a:rPr altLang="ko-KR" baseline="30000" smtClean="0"/>
              <a:t>5</a:t>
            </a:r>
            <a:r>
              <a:rPr altLang="ko-KR" smtClean="0"/>
              <a:t> + 0*2</a:t>
            </a:r>
            <a:r>
              <a:rPr altLang="ko-KR" baseline="30000" smtClean="0"/>
              <a:t>4</a:t>
            </a:r>
            <a:r>
              <a:rPr altLang="ko-KR" smtClean="0"/>
              <a:t> + 2</a:t>
            </a:r>
            <a:r>
              <a:rPr altLang="ko-KR" baseline="30000" smtClean="0"/>
              <a:t>3</a:t>
            </a:r>
            <a:r>
              <a:rPr altLang="ko-KR" smtClean="0"/>
              <a:t> + 2</a:t>
            </a:r>
            <a:r>
              <a:rPr altLang="ko-KR" baseline="30000" smtClean="0"/>
              <a:t>2</a:t>
            </a:r>
            <a:r>
              <a:rPr altLang="ko-KR" smtClean="0"/>
              <a:t> + 2 + 2</a:t>
            </a:r>
            <a:r>
              <a:rPr altLang="ko-KR" baseline="30000" smtClean="0"/>
              <a:t>0 </a:t>
            </a:r>
            <a:r>
              <a:rPr altLang="ko-KR" smtClean="0"/>
              <a:t>= 175</a:t>
            </a:r>
          </a:p>
          <a:p>
            <a:pPr lvl="1"/>
            <a:r>
              <a:rPr altLang="ko-KR" smtClean="0"/>
              <a:t>0, 1 </a:t>
            </a:r>
            <a:r>
              <a:rPr lang="ko-KR" altLang="en-US" smtClean="0"/>
              <a:t>조합체를 실세계 의미와 매핑</a:t>
            </a:r>
            <a:endParaRPr altLang="ko-KR" smtClean="0"/>
          </a:p>
          <a:p>
            <a:pPr lvl="2"/>
            <a:r>
              <a:rPr altLang="ko-KR" smtClean="0"/>
              <a:t>ASCII Code</a:t>
            </a:r>
          </a:p>
          <a:p>
            <a:r>
              <a:rPr altLang="ko-KR" smtClean="0"/>
              <a:t>Data &amp; Control</a:t>
            </a:r>
          </a:p>
          <a:p>
            <a:pPr lvl="1"/>
            <a:r>
              <a:rPr altLang="ko-KR" smtClean="0"/>
              <a:t>3 + 2 = 5</a:t>
            </a:r>
          </a:p>
          <a:p>
            <a:pPr lvl="1"/>
            <a:r>
              <a:rPr altLang="ko-KR" smtClean="0"/>
              <a:t>0011</a:t>
            </a:r>
            <a:r>
              <a:rPr altLang="ko-KR" baseline="-25000" smtClean="0"/>
              <a:t>2</a:t>
            </a:r>
            <a:r>
              <a:rPr altLang="ko-KR" smtClean="0"/>
              <a:t> + 0010</a:t>
            </a:r>
            <a:r>
              <a:rPr altLang="ko-KR" baseline="-25000" smtClean="0"/>
              <a:t>2</a:t>
            </a:r>
            <a:r>
              <a:rPr altLang="ko-KR" smtClean="0"/>
              <a:t> = 0101</a:t>
            </a:r>
            <a:r>
              <a:rPr altLang="ko-KR" baseline="-25000" smtClean="0"/>
              <a:t>2</a:t>
            </a:r>
            <a:endParaRPr altLang="ko-KR" smtClean="0"/>
          </a:p>
          <a:p>
            <a:pPr lvl="1"/>
            <a:r>
              <a:rPr altLang="ko-KR" smtClean="0"/>
              <a:t>sum(3, 2) = 5</a:t>
            </a:r>
          </a:p>
        </p:txBody>
      </p:sp>
      <p:sp>
        <p:nvSpPr>
          <p:cNvPr id="1029" name="AutoShape 2" descr="ASCII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30" name="AutoShape 4" descr="ASCII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31" name="AutoShape 6" descr="ASCII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32" name="AutoShape 8" descr="ASCII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33" name="AutoShape 10" descr="ASCII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034" name="그림 8" descr="ascii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0038" y="3800475"/>
            <a:ext cx="214153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21"/>
          <p:cNvGrpSpPr>
            <a:grpSpLocks/>
          </p:cNvGrpSpPr>
          <p:nvPr/>
        </p:nvGrpSpPr>
        <p:grpSpPr bwMode="auto">
          <a:xfrm>
            <a:off x="4052888" y="5227638"/>
            <a:ext cx="2395537" cy="950912"/>
            <a:chOff x="4052888" y="5227638"/>
            <a:chExt cx="2395520" cy="950912"/>
          </a:xfrm>
        </p:grpSpPr>
        <p:sp>
          <p:nvSpPr>
            <p:cNvPr id="10" name="정육면체 9"/>
            <p:cNvSpPr/>
            <p:nvPr/>
          </p:nvSpPr>
          <p:spPr bwMode="auto">
            <a:xfrm>
              <a:off x="4633909" y="5535613"/>
              <a:ext cx="1500176" cy="642937"/>
            </a:xfrm>
            <a:prstGeom prst="cube">
              <a:avLst>
                <a:gd name="adj" fmla="val 37673"/>
              </a:avLst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  <a:extLst>
              <a:ext uri="{909E8E84-426E-40DD-AFC4-6F175D3DCCD1}"/>
              <a:ext uri="{91240B29-F687-4F45-9708-019B960494DF}"/>
            </a:extLst>
          </p:spPr>
          <p:txBody>
            <a:bodyPr anchor="ctr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11" name="원통 10"/>
            <p:cNvSpPr/>
            <p:nvPr/>
          </p:nvSpPr>
          <p:spPr bwMode="auto">
            <a:xfrm>
              <a:off x="4919657" y="5464175"/>
              <a:ext cx="357184" cy="214313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  <a:extLst>
              <a:ext uri="{909E8E84-426E-40DD-AFC4-6F175D3DCCD1}"/>
              <a:ext uri="{91240B29-F687-4F45-9708-019B960494DF}"/>
            </a:extLst>
          </p:spPr>
          <p:txBody>
            <a:bodyPr anchor="ctr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12" name="원통 11"/>
            <p:cNvSpPr/>
            <p:nvPr/>
          </p:nvSpPr>
          <p:spPr bwMode="auto">
            <a:xfrm>
              <a:off x="5491153" y="5464175"/>
              <a:ext cx="357184" cy="214313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  <a:extLst>
              <a:ext uri="{909E8E84-426E-40DD-AFC4-6F175D3DCCD1}"/>
              <a:ext uri="{91240B29-F687-4F45-9708-019B960494DF}"/>
            </a:extLst>
          </p:spPr>
          <p:txBody>
            <a:bodyPr anchor="ctr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13" name="원통 12"/>
            <p:cNvSpPr/>
            <p:nvPr/>
          </p:nvSpPr>
          <p:spPr bwMode="auto">
            <a:xfrm rot="5400000">
              <a:off x="5919773" y="5749926"/>
              <a:ext cx="357187" cy="21431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  <a:extLst>
              <a:ext uri="{909E8E84-426E-40DD-AFC4-6F175D3DCCD1}"/>
              <a:ext uri="{91240B29-F687-4F45-9708-019B960494DF}"/>
            </a:extLst>
          </p:spPr>
          <p:txBody>
            <a:bodyPr anchor="ctr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1042" name="TextBox 13"/>
            <p:cNvSpPr txBox="1">
              <a:spLocks noChangeArrowheads="1"/>
            </p:cNvSpPr>
            <p:nvPr/>
          </p:nvSpPr>
          <p:spPr bwMode="auto">
            <a:xfrm>
              <a:off x="4959350" y="5227638"/>
              <a:ext cx="2936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3</a:t>
              </a:r>
              <a:endParaRPr lang="ko-KR" altLang="en-US" sz="1400"/>
            </a:p>
          </p:txBody>
        </p:sp>
        <p:sp>
          <p:nvSpPr>
            <p:cNvPr id="1043" name="TextBox 14"/>
            <p:cNvSpPr txBox="1">
              <a:spLocks noChangeArrowheads="1"/>
            </p:cNvSpPr>
            <p:nvPr/>
          </p:nvSpPr>
          <p:spPr bwMode="auto">
            <a:xfrm>
              <a:off x="5534025" y="5237163"/>
              <a:ext cx="2936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2</a:t>
              </a:r>
              <a:endParaRPr lang="ko-KR" altLang="en-US" sz="1400"/>
            </a:p>
          </p:txBody>
        </p:sp>
        <p:sp>
          <p:nvSpPr>
            <p:cNvPr id="1044" name="TextBox 15"/>
            <p:cNvSpPr txBox="1">
              <a:spLocks noChangeArrowheads="1"/>
            </p:cNvSpPr>
            <p:nvPr/>
          </p:nvSpPr>
          <p:spPr bwMode="auto">
            <a:xfrm>
              <a:off x="6154738" y="5705475"/>
              <a:ext cx="2936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5</a:t>
              </a:r>
              <a:endParaRPr lang="ko-KR" altLang="en-US" sz="1400"/>
            </a:p>
          </p:txBody>
        </p:sp>
        <p:sp>
          <p:nvSpPr>
            <p:cNvPr id="1045" name="TextBox 16"/>
            <p:cNvSpPr txBox="1">
              <a:spLocks noChangeArrowheads="1"/>
            </p:cNvSpPr>
            <p:nvPr/>
          </p:nvSpPr>
          <p:spPr bwMode="auto">
            <a:xfrm>
              <a:off x="4052888" y="5705475"/>
              <a:ext cx="50526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sum</a:t>
              </a:r>
              <a:endParaRPr lang="ko-KR" altLang="en-US" sz="1400"/>
            </a:p>
          </p:txBody>
        </p:sp>
        <p:cxnSp>
          <p:nvCxnSpPr>
            <p:cNvPr id="1046" name="꺾인 연결선 22"/>
            <p:cNvCxnSpPr>
              <a:cxnSpLocks noChangeShapeType="1"/>
              <a:endCxn id="10" idx="2"/>
            </p:cNvCxnSpPr>
            <p:nvPr/>
          </p:nvCxnSpPr>
          <p:spPr bwMode="auto">
            <a:xfrm flipV="1">
              <a:off x="4162425" y="5978188"/>
              <a:ext cx="471488" cy="1178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cxnSp>
      </p:grpSp>
      <p:pic>
        <p:nvPicPr>
          <p:cNvPr id="1036" name="Picture 5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16575" y="1171575"/>
            <a:ext cx="1457325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5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7775" y="676275"/>
            <a:ext cx="1247775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20"/>
          <p:cNvGraphicFramePr>
            <a:graphicFrameLocks noChangeAspect="1"/>
          </p:cNvGraphicFramePr>
          <p:nvPr/>
        </p:nvGraphicFramePr>
        <p:xfrm>
          <a:off x="6902450" y="2260600"/>
          <a:ext cx="1663700" cy="1012825"/>
        </p:xfrm>
        <a:graphic>
          <a:graphicData uri="http://schemas.openxmlformats.org/presentationml/2006/ole">
            <p:oleObj spid="_x0000_s1026" name="Visio" r:id="rId6" imgW="1420742" imgH="8643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52538"/>
            <a:ext cx="8229600" cy="5075237"/>
          </a:xfrm>
        </p:spPr>
        <p:txBody>
          <a:bodyPr/>
          <a:lstStyle/>
          <a:p>
            <a:r>
              <a:rPr lang="ko-KR" altLang="en-US" smtClean="0"/>
              <a:t>명령어</a:t>
            </a:r>
            <a:endParaRPr altLang="ko-KR" smtClean="0"/>
          </a:p>
          <a:p>
            <a:pPr lvl="1"/>
            <a:r>
              <a:rPr lang="ko-KR" altLang="en-US" smtClean="0"/>
              <a:t>전기적 신호로 제어 </a:t>
            </a:r>
            <a:r>
              <a:rPr altLang="ko-KR" smtClean="0"/>
              <a:t>: </a:t>
            </a:r>
            <a:r>
              <a:rPr lang="ko-KR" altLang="en-US" smtClean="0"/>
              <a:t>기계어</a:t>
            </a:r>
            <a:endParaRPr altLang="ko-KR" smtClean="0"/>
          </a:p>
          <a:p>
            <a:pPr lvl="1"/>
            <a:r>
              <a:rPr lang="ko-KR" altLang="en-US" smtClean="0"/>
              <a:t>기계어의 의미를 문자열로 나타냄 </a:t>
            </a:r>
            <a:r>
              <a:rPr altLang="ko-KR" smtClean="0"/>
              <a:t>: </a:t>
            </a:r>
            <a:r>
              <a:rPr lang="ko-KR" altLang="en-US" smtClean="0"/>
              <a:t>어셈블리어</a:t>
            </a:r>
            <a:endParaRPr altLang="ko-KR" smtClean="0"/>
          </a:p>
          <a:p>
            <a:pPr lvl="1"/>
            <a:r>
              <a:rPr lang="ko-KR" altLang="en-US" smtClean="0"/>
              <a:t>어셈블리어 조합을 명명하고 활용</a:t>
            </a:r>
            <a:endParaRPr altLang="ko-KR" smtClean="0"/>
          </a:p>
          <a:p>
            <a:pPr lvl="2"/>
            <a:r>
              <a:rPr altLang="ko-KR" smtClean="0"/>
              <a:t>High-level Language(</a:t>
            </a:r>
            <a:r>
              <a:rPr lang="ko-KR" altLang="en-US" smtClean="0"/>
              <a:t>고급어</a:t>
            </a:r>
            <a:r>
              <a:rPr altLang="ko-KR" smtClean="0"/>
              <a:t>)</a:t>
            </a:r>
          </a:p>
          <a:p>
            <a:pPr lvl="2"/>
            <a:r>
              <a:rPr lang="ko-KR" altLang="en-US" smtClean="0"/>
              <a:t>좀더 사람의 언어에 가까운 형식 채택</a:t>
            </a:r>
            <a:endParaRPr altLang="ko-KR" smtClean="0"/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컴퓨터 일반</a:t>
            </a:r>
          </a:p>
        </p:txBody>
      </p:sp>
      <p:sp>
        <p:nvSpPr>
          <p:cNvPr id="22532" name="AutoShape 2" descr="ASCII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533" name="AutoShape 4" descr="ASCII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534" name="AutoShape 6" descr="ASCII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535" name="AutoShape 8" descr="ASCII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536" name="AutoShape 10" descr="ASCII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2" name="그룹 17"/>
          <p:cNvGrpSpPr>
            <a:grpSpLocks/>
          </p:cNvGrpSpPr>
          <p:nvPr/>
        </p:nvGrpSpPr>
        <p:grpSpPr bwMode="auto">
          <a:xfrm>
            <a:off x="2781300" y="3700463"/>
            <a:ext cx="4000500" cy="2571750"/>
            <a:chOff x="1962150" y="3929063"/>
            <a:chExt cx="4000500" cy="2571750"/>
          </a:xfrm>
        </p:grpSpPr>
        <p:sp>
          <p:nvSpPr>
            <p:cNvPr id="10" name="정육면체 9"/>
            <p:cNvSpPr/>
            <p:nvPr/>
          </p:nvSpPr>
          <p:spPr bwMode="auto">
            <a:xfrm>
              <a:off x="1962150" y="6000750"/>
              <a:ext cx="2428875" cy="500063"/>
            </a:xfrm>
            <a:prstGeom prst="cub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  <a:extLst>
              <a:ext uri="{909E8E84-426E-40DD-AFC4-6F175D3DCCD1}"/>
              <a:ext uri="{91240B29-F687-4F45-9708-019B960494DF}"/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1400" dirty="0"/>
                <a:t>전기신호 </a:t>
              </a:r>
              <a:r>
                <a:rPr lang="en-US" altLang="ko-KR" sz="1400" dirty="0"/>
                <a:t>0010</a:t>
              </a:r>
              <a:endParaRPr lang="ko-KR" altLang="en-US" sz="1400" dirty="0"/>
            </a:p>
          </p:txBody>
        </p:sp>
        <p:sp>
          <p:nvSpPr>
            <p:cNvPr id="11" name="정육면체 10"/>
            <p:cNvSpPr/>
            <p:nvPr/>
          </p:nvSpPr>
          <p:spPr bwMode="auto">
            <a:xfrm>
              <a:off x="1962150" y="4965700"/>
              <a:ext cx="2428875" cy="500063"/>
            </a:xfrm>
            <a:prstGeom prst="cub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  <a:extLst>
              <a:ext uri="{909E8E84-426E-40DD-AFC4-6F175D3DCCD1}"/>
              <a:ext uri="{91240B29-F687-4F45-9708-019B960494DF}"/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1400" dirty="0"/>
                <a:t>sum</a:t>
              </a:r>
              <a:endParaRPr lang="ko-KR" altLang="en-US" sz="1400" dirty="0"/>
            </a:p>
          </p:txBody>
        </p:sp>
        <p:sp>
          <p:nvSpPr>
            <p:cNvPr id="12" name="정육면체 11"/>
            <p:cNvSpPr/>
            <p:nvPr/>
          </p:nvSpPr>
          <p:spPr bwMode="auto">
            <a:xfrm>
              <a:off x="1962150" y="3929063"/>
              <a:ext cx="2428875" cy="500062"/>
            </a:xfrm>
            <a:prstGeom prst="cub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  <a:extLst>
              <a:ext uri="{909E8E84-426E-40DD-AFC4-6F175D3DCCD1}"/>
              <a:ext uri="{91240B29-F687-4F45-9708-019B960494DF}"/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1400" dirty="0"/>
                <a:t>for(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 = 0, 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 &lt; 10, 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++);</a:t>
              </a:r>
              <a:endParaRPr lang="ko-KR" altLang="en-US" sz="1400" dirty="0"/>
            </a:p>
          </p:txBody>
        </p:sp>
        <p:sp>
          <p:nvSpPr>
            <p:cNvPr id="13" name="타원 12"/>
            <p:cNvSpPr/>
            <p:nvPr/>
          </p:nvSpPr>
          <p:spPr bwMode="auto">
            <a:xfrm>
              <a:off x="4641850" y="4500563"/>
              <a:ext cx="1214438" cy="357187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  <a:extLst>
              <a:ext uri="{909E8E84-426E-40DD-AFC4-6F175D3DCCD1}"/>
              <a:ext uri="{91240B29-F687-4F45-9708-019B960494DF}"/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1200" dirty="0"/>
                <a:t>Compiler</a:t>
              </a:r>
              <a:endParaRPr lang="ko-KR" altLang="en-US" sz="1200" dirty="0"/>
            </a:p>
          </p:txBody>
        </p:sp>
        <p:sp>
          <p:nvSpPr>
            <p:cNvPr id="14" name="타원 13"/>
            <p:cNvSpPr/>
            <p:nvPr/>
          </p:nvSpPr>
          <p:spPr bwMode="auto">
            <a:xfrm>
              <a:off x="4533900" y="5572125"/>
              <a:ext cx="1428750" cy="357188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  <a:extLst>
              <a:ext uri="{909E8E84-426E-40DD-AFC4-6F175D3DCCD1}"/>
              <a:ext uri="{91240B29-F687-4F45-9708-019B960494DF}"/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1200" dirty="0"/>
                <a:t>Assembler</a:t>
              </a:r>
              <a:endParaRPr lang="ko-KR" altLang="en-US" sz="1200" dirty="0"/>
            </a:p>
          </p:txBody>
        </p:sp>
        <p:cxnSp>
          <p:nvCxnSpPr>
            <p:cNvPr id="22543" name="Shape 15"/>
            <p:cNvCxnSpPr>
              <a:cxnSpLocks noChangeShapeType="1"/>
              <a:stCxn id="12" idx="5"/>
              <a:endCxn id="13" idx="0"/>
            </p:cNvCxnSpPr>
            <p:nvPr/>
          </p:nvCxnSpPr>
          <p:spPr bwMode="auto">
            <a:xfrm>
              <a:off x="4391025" y="4116388"/>
              <a:ext cx="857250" cy="384175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22544" name="구부러진 연결선 17"/>
            <p:cNvCxnSpPr>
              <a:cxnSpLocks noChangeShapeType="1"/>
              <a:stCxn id="13" idx="4"/>
              <a:endCxn id="11" idx="0"/>
            </p:cNvCxnSpPr>
            <p:nvPr/>
          </p:nvCxnSpPr>
          <p:spPr bwMode="auto">
            <a:xfrm rot="5400000">
              <a:off x="4189413" y="3906837"/>
              <a:ext cx="107950" cy="200977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22545" name="Shape 18"/>
            <p:cNvCxnSpPr>
              <a:cxnSpLocks noChangeShapeType="1"/>
              <a:stCxn id="11" idx="5"/>
              <a:endCxn id="14" idx="0"/>
            </p:cNvCxnSpPr>
            <p:nvPr/>
          </p:nvCxnSpPr>
          <p:spPr bwMode="auto">
            <a:xfrm>
              <a:off x="4391025" y="5153025"/>
              <a:ext cx="857250" cy="419100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22546" name="구부러진 연결선 21"/>
            <p:cNvCxnSpPr>
              <a:cxnSpLocks noChangeShapeType="1"/>
              <a:stCxn id="14" idx="4"/>
              <a:endCxn id="10" idx="0"/>
            </p:cNvCxnSpPr>
            <p:nvPr/>
          </p:nvCxnSpPr>
          <p:spPr bwMode="auto">
            <a:xfrm rot="5400000">
              <a:off x="4207669" y="4960144"/>
              <a:ext cx="71437" cy="200977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52538"/>
            <a:ext cx="8229600" cy="5075237"/>
          </a:xfrm>
        </p:spPr>
        <p:txBody>
          <a:bodyPr/>
          <a:lstStyle/>
          <a:p>
            <a:r>
              <a:rPr lang="ko-KR" altLang="en-US" smtClean="0"/>
              <a:t>개발 요구사항 증가에 적정 대응 방안 필요</a:t>
            </a:r>
            <a:endParaRPr altLang="ko-KR" smtClean="0"/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소프트웨어 위기</a:t>
            </a:r>
          </a:p>
        </p:txBody>
      </p:sp>
      <p:sp>
        <p:nvSpPr>
          <p:cNvPr id="23556" name="AutoShape 2" descr="ASCII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57" name="AutoShape 4" descr="ASCII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58" name="AutoShape 6" descr="ASCII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59" name="AutoShape 8" descr="ASCII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0" name="AutoShape 10" descr="ASCII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1" name="직사각형 19"/>
          <p:cNvSpPr>
            <a:spLocks noChangeArrowheads="1"/>
          </p:cNvSpPr>
          <p:nvPr/>
        </p:nvSpPr>
        <p:spPr bwMode="auto">
          <a:xfrm>
            <a:off x="3786188" y="1928813"/>
            <a:ext cx="45005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/>
              <a:t>[</a:t>
            </a:r>
            <a:r>
              <a:rPr lang="ko-KR" altLang="en-US" sz="1400"/>
              <a:t>전문기자 칼럼</a:t>
            </a:r>
            <a:r>
              <a:rPr lang="en-US" altLang="ko-KR" sz="1400"/>
              <a:t>] </a:t>
            </a:r>
            <a:r>
              <a:rPr lang="ko-KR" altLang="en-US" sz="1400"/>
              <a:t>무기 成敗</a:t>
            </a:r>
            <a:r>
              <a:rPr lang="en-US" altLang="ko-KR" sz="1400"/>
              <a:t>, </a:t>
            </a:r>
            <a:r>
              <a:rPr lang="ko-KR" altLang="en-US" sz="1400"/>
              <a:t>소프트웨어가 좌우한다</a:t>
            </a:r>
          </a:p>
        </p:txBody>
      </p:sp>
      <p:sp>
        <p:nvSpPr>
          <p:cNvPr id="23562" name="AutoShape 2" descr="f4 팬텀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63" name="AutoShape 4" descr="f4 팬텀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23564" name="그림 20" descr="F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163" y="4835525"/>
            <a:ext cx="1550987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5" name="직사각형 22"/>
          <p:cNvSpPr>
            <a:spLocks noChangeArrowheads="1"/>
          </p:cNvSpPr>
          <p:nvPr/>
        </p:nvSpPr>
        <p:spPr bwMode="auto">
          <a:xfrm>
            <a:off x="919163" y="5835650"/>
            <a:ext cx="15001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/>
              <a:t>F4 8%</a:t>
            </a:r>
            <a:endParaRPr lang="ko-KR" altLang="en-US" sz="1400"/>
          </a:p>
        </p:txBody>
      </p:sp>
      <p:pic>
        <p:nvPicPr>
          <p:cNvPr id="23566" name="그림 23" descr="F16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5100" y="3835400"/>
            <a:ext cx="15589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7" name="직사각형 24"/>
          <p:cNvSpPr>
            <a:spLocks noChangeArrowheads="1"/>
          </p:cNvSpPr>
          <p:nvPr/>
        </p:nvSpPr>
        <p:spPr bwMode="auto">
          <a:xfrm>
            <a:off x="2705100" y="4835525"/>
            <a:ext cx="1500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/>
              <a:t>F16 45%</a:t>
            </a:r>
            <a:endParaRPr lang="ko-KR" altLang="en-US" sz="1400"/>
          </a:p>
        </p:txBody>
      </p:sp>
      <p:pic>
        <p:nvPicPr>
          <p:cNvPr id="23568" name="그림 25" descr="f2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62475" y="3049588"/>
            <a:ext cx="1760538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9" name="직사각형 26"/>
          <p:cNvSpPr>
            <a:spLocks noChangeArrowheads="1"/>
          </p:cNvSpPr>
          <p:nvPr/>
        </p:nvSpPr>
        <p:spPr bwMode="auto">
          <a:xfrm>
            <a:off x="4562475" y="4264025"/>
            <a:ext cx="1500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/>
              <a:t>F22 80%</a:t>
            </a:r>
            <a:endParaRPr lang="ko-KR" altLang="en-US" sz="1400"/>
          </a:p>
        </p:txBody>
      </p:sp>
      <p:pic>
        <p:nvPicPr>
          <p:cNvPr id="23570" name="그림 27" descr="F35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91288" y="2620963"/>
            <a:ext cx="1795462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71" name="직사각형 28"/>
          <p:cNvSpPr>
            <a:spLocks noChangeArrowheads="1"/>
          </p:cNvSpPr>
          <p:nvPr/>
        </p:nvSpPr>
        <p:spPr bwMode="auto">
          <a:xfrm>
            <a:off x="6491288" y="3763963"/>
            <a:ext cx="15001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/>
              <a:t>F35 90%</a:t>
            </a:r>
            <a:endParaRPr lang="ko-KR" altLang="en-US" sz="1400"/>
          </a:p>
        </p:txBody>
      </p:sp>
      <p:pic>
        <p:nvPicPr>
          <p:cNvPr id="23572" name="Picture 2" descr="101.portrait.altonthompso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00813" y="4572000"/>
            <a:ext cx="9556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73" name="직사각형 29"/>
          <p:cNvSpPr>
            <a:spLocks noChangeArrowheads="1"/>
          </p:cNvSpPr>
          <p:nvPr/>
        </p:nvSpPr>
        <p:spPr bwMode="auto">
          <a:xfrm>
            <a:off x="928688" y="2928938"/>
            <a:ext cx="150018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400">
                <a:latin typeface="HY바다L" pitchFamily="18" charset="-127"/>
                <a:ea typeface="HY바다L" pitchFamily="18" charset="-127"/>
              </a:rPr>
              <a:t>전투기에서 소프트웨어 역할 백분율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52538"/>
            <a:ext cx="8229600" cy="5075237"/>
          </a:xfrm>
        </p:spPr>
        <p:txBody>
          <a:bodyPr/>
          <a:lstStyle/>
          <a:p>
            <a:r>
              <a:rPr lang="ko-KR" altLang="en-US" smtClean="0"/>
              <a:t>체계적 </a:t>
            </a:r>
            <a:r>
              <a:rPr altLang="ko-KR" smtClean="0"/>
              <a:t>S/W </a:t>
            </a:r>
            <a:r>
              <a:rPr lang="ko-KR" altLang="en-US" smtClean="0"/>
              <a:t>개발 방법론 필요성과 중요성 인식</a:t>
            </a:r>
            <a:endParaRPr altLang="ko-KR" smtClean="0"/>
          </a:p>
          <a:p>
            <a:r>
              <a:rPr lang="ko-KR" altLang="en-US" smtClean="0"/>
              <a:t>기술적인 면과 관리적인 면의 조직적인 문제 해결 노력</a:t>
            </a:r>
            <a:endParaRPr altLang="ko-KR" smtClean="0"/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소프트웨어 위기 극복방안</a:t>
            </a:r>
          </a:p>
        </p:txBody>
      </p:sp>
      <p:sp>
        <p:nvSpPr>
          <p:cNvPr id="24580" name="AutoShape 2" descr="ASCII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581" name="AutoShape 4" descr="ASCII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582" name="AutoShape 6" descr="ASCII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583" name="AutoShape 8" descr="ASCII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584" name="AutoShape 10" descr="ASCII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585" name="AutoShape 2" descr="f4 팬텀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586" name="AutoShape 4" descr="f4 팬텀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24587" name="그림 29" descr="ru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864" y="148623"/>
            <a:ext cx="8511306" cy="6129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시스템</a:t>
            </a:r>
            <a:r>
              <a:rPr lang="en-US" altLang="ko-KR" smtClean="0"/>
              <a:t>(system)</a:t>
            </a:r>
            <a:r>
              <a:rPr lang="ko-KR" altLang="en-US" smtClean="0"/>
              <a:t>은 각 구성요소들이 상호작용하거나 상호의존하여 복잡하게 얽힌 하나의 집합체다</a:t>
            </a:r>
            <a:r>
              <a:rPr lang="en-US" altLang="ko-KR" smtClean="0"/>
              <a:t>.&lt;</a:t>
            </a:r>
            <a:r>
              <a:rPr lang="ko-KR" altLang="en-US" smtClean="0"/>
              <a:t>위키백과</a:t>
            </a:r>
            <a:r>
              <a:rPr lang="en-US" altLang="ko-KR" smtClean="0"/>
              <a:t>&gt;</a:t>
            </a:r>
          </a:p>
          <a:p>
            <a:r>
              <a:rPr lang="ko-KR" altLang="en-US" smtClean="0"/>
              <a:t>또는 이 용어는 복잡한 사회적 체계의 맥락에서 구조와 행동을 통제하는 규칙들의 집합체를 일컫기도 한다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System</a:t>
            </a:r>
            <a:endParaRPr lang="ko-KR" altLang="en-US" dirty="0" smtClean="0"/>
          </a:p>
        </p:txBody>
      </p:sp>
      <p:sp>
        <p:nvSpPr>
          <p:cNvPr id="4" name="구름 모양 설명선 3"/>
          <p:cNvSpPr/>
          <p:nvPr/>
        </p:nvSpPr>
        <p:spPr bwMode="auto">
          <a:xfrm>
            <a:off x="2214546" y="5072074"/>
            <a:ext cx="1500198" cy="612648"/>
          </a:xfrm>
          <a:prstGeom prst="cloudCallout">
            <a:avLst>
              <a:gd name="adj1" fmla="val -5982"/>
              <a:gd name="adj2" fmla="val 46245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ea typeface="+mn-ea"/>
              </a:rPr>
              <a:t>System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" name="구름 모양 설명선 4"/>
          <p:cNvSpPr/>
          <p:nvPr/>
        </p:nvSpPr>
        <p:spPr bwMode="auto">
          <a:xfrm>
            <a:off x="1285852" y="4000504"/>
            <a:ext cx="3357586" cy="2143140"/>
          </a:xfrm>
          <a:prstGeom prst="cloudCallout">
            <a:avLst>
              <a:gd name="adj1" fmla="val -5982"/>
              <a:gd name="adj2" fmla="val 46245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ea typeface="+mn-ea"/>
              </a:rPr>
              <a:t>Context(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ea typeface="+mn-ea"/>
              </a:rPr>
              <a:t>맥락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rot="5400000">
            <a:off x="2643968" y="4847913"/>
            <a:ext cx="428628" cy="1588"/>
          </a:xfrm>
          <a:prstGeom prst="straightConnector1">
            <a:avLst/>
          </a:prstGeom>
          <a:noFill/>
          <a:ln>
            <a:solidFill>
              <a:srgbClr val="000000"/>
            </a:solidFill>
            <a:headEnd type="arrow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2143108" y="4714884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행위적 관계 맺음</a:t>
            </a:r>
            <a:endParaRPr lang="ko-KR" altLang="en-US" sz="1600" dirty="0">
              <a:solidFill>
                <a:srgbClr val="000000"/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1" name="구름 모양 설명선 10"/>
          <p:cNvSpPr/>
          <p:nvPr/>
        </p:nvSpPr>
        <p:spPr bwMode="auto">
          <a:xfrm>
            <a:off x="5000628" y="3857628"/>
            <a:ext cx="3357586" cy="2143140"/>
          </a:xfrm>
          <a:prstGeom prst="cloudCallout">
            <a:avLst>
              <a:gd name="adj1" fmla="val -5982"/>
              <a:gd name="adj2" fmla="val 46245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 rot="10800000" flipV="1">
            <a:off x="5572132" y="4000504"/>
            <a:ext cx="2286016" cy="1714512"/>
          </a:xfrm>
          <a:prstGeom prst="line">
            <a:avLst/>
          </a:prstGeom>
          <a:noFill/>
          <a:ln>
            <a:solidFill>
              <a:srgbClr val="000000"/>
            </a:solidFill>
            <a:tailEnd type="non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6249669" y="3571876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System</a:t>
            </a:r>
            <a:endParaRPr lang="ko-KR" altLang="en-US" sz="1600" dirty="0" smtClean="0">
              <a:solidFill>
                <a:srgbClr val="000000"/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44907" y="4519206"/>
            <a:ext cx="1955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Behavioral Feature</a:t>
            </a:r>
            <a:endParaRPr lang="ko-KR" altLang="en-US" sz="1600" dirty="0" smtClean="0">
              <a:solidFill>
                <a:srgbClr val="000000"/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2229" y="4929198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Structural Feature</a:t>
            </a:r>
            <a:endParaRPr lang="ko-KR" altLang="en-US" sz="1600" dirty="0" smtClean="0">
              <a:solidFill>
                <a:srgbClr val="000000"/>
              </a:solidFill>
              <a:latin typeface="HY바다L" pitchFamily="18" charset="-127"/>
              <a:ea typeface="HY바다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분할</a:t>
            </a:r>
            <a:r>
              <a:rPr lang="en-US" altLang="ko-KR" smtClean="0"/>
              <a:t> </a:t>
            </a:r>
            <a:r>
              <a:rPr lang="ko-KR" altLang="en-US" smtClean="0"/>
              <a:t>정복</a:t>
            </a:r>
            <a:r>
              <a:rPr lang="en-US" altLang="ko-KR" smtClean="0"/>
              <a:t>(Divide &amp; Conquer)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8" y="1928802"/>
            <a:ext cx="858202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순환</a:t>
            </a:r>
            <a:r>
              <a:rPr lang="en-US" altLang="ko-KR" smtClean="0"/>
              <a:t> </a:t>
            </a:r>
            <a:r>
              <a:rPr lang="ko-KR" altLang="en-US" smtClean="0"/>
              <a:t>소수 유리화를 분할 정복해 봅시다</a:t>
            </a:r>
            <a:endParaRPr lang="en-US" altLang="ko-KR" dirty="0" smtClean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분할</a:t>
            </a:r>
            <a:r>
              <a:rPr lang="en-US" altLang="ko-KR" smtClean="0"/>
              <a:t> </a:t>
            </a:r>
            <a:r>
              <a:rPr lang="ko-KR" altLang="en-US" smtClean="0"/>
              <a:t>정복</a:t>
            </a:r>
            <a:r>
              <a:rPr lang="en-US" altLang="ko-KR" smtClean="0"/>
              <a:t>(Divide &amp; Conquer)</a:t>
            </a:r>
            <a:endParaRPr lang="ko-KR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4708" y="2314510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2.01920</a:t>
            </a:r>
            <a:endParaRPr lang="ko-KR" altLang="en-US" sz="2000" dirty="0" smtClean="0">
              <a:solidFill>
                <a:srgbClr val="000000"/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3344" y="2128714"/>
            <a:ext cx="95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     .   .</a:t>
            </a:r>
            <a:endParaRPr lang="ko-KR" altLang="en-US" sz="2000" dirty="0" smtClean="0">
              <a:solidFill>
                <a:srgbClr val="000000"/>
              </a:solidFill>
              <a:latin typeface="HY바다L" pitchFamily="18" charset="-127"/>
              <a:ea typeface="HY바다L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 bwMode="auto">
          <a:xfrm>
            <a:off x="1571604" y="2714620"/>
            <a:ext cx="857256" cy="357190"/>
          </a:xfrm>
          <a:prstGeom prst="straightConnector1">
            <a:avLst/>
          </a:prstGeom>
          <a:noFill/>
          <a:ln>
            <a:solidFill>
              <a:srgbClr val="000000"/>
            </a:solidFill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1714480" y="2518942"/>
            <a:ext cx="3401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순환 영역과 비 순환 영역으로 분할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00298" y="285749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2.01</a:t>
            </a:r>
            <a:endParaRPr lang="ko-KR" altLang="en-US" sz="2000" dirty="0" smtClean="0">
              <a:solidFill>
                <a:srgbClr val="000000"/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00298" y="3214686"/>
            <a:ext cx="1765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0.00920920920</a:t>
            </a:r>
            <a:endParaRPr lang="ko-KR" altLang="en-US" sz="2000" dirty="0" smtClean="0">
              <a:solidFill>
                <a:srgbClr val="000000"/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43306" y="3571876"/>
            <a:ext cx="3321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순환을 제거하려면 순환이 필요해</a:t>
            </a:r>
            <a:r>
              <a:rPr lang="en-US" altLang="ko-KR" sz="16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!</a:t>
            </a:r>
            <a:endParaRPr lang="ko-KR" altLang="en-US" sz="1600" dirty="0" smtClean="0">
              <a:solidFill>
                <a:srgbClr val="000000"/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86248" y="3886146"/>
            <a:ext cx="1765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9.20920920920</a:t>
            </a:r>
            <a:endParaRPr lang="ko-KR" altLang="en-US" sz="2000" dirty="0" smtClean="0">
              <a:solidFill>
                <a:srgbClr val="000000"/>
              </a:solidFill>
              <a:latin typeface="HY바다L" pitchFamily="18" charset="-127"/>
              <a:ea typeface="HY바다L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 bwMode="auto">
          <a:xfrm>
            <a:off x="3500430" y="3643314"/>
            <a:ext cx="857256" cy="357190"/>
          </a:xfrm>
          <a:prstGeom prst="straightConnector1">
            <a:avLst/>
          </a:prstGeom>
          <a:noFill/>
          <a:ln>
            <a:solidFill>
              <a:srgbClr val="000000"/>
            </a:solidFill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808597" y="4071942"/>
            <a:ext cx="1911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X = 2.01920920...</a:t>
            </a:r>
            <a:endParaRPr lang="ko-KR" altLang="en-US" sz="2000" dirty="0" smtClean="0">
              <a:solidFill>
                <a:srgbClr val="000000"/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2593" y="4457650"/>
            <a:ext cx="2752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1000X = 2019.20920920...</a:t>
            </a:r>
            <a:endParaRPr lang="ko-KR" altLang="en-US" sz="2000" dirty="0" smtClean="0">
              <a:solidFill>
                <a:srgbClr val="000000"/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80233" y="5072074"/>
            <a:ext cx="3191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1000X - X = 2019.20920920...</a:t>
            </a:r>
            <a:endParaRPr lang="ko-KR" altLang="en-US" sz="2000" dirty="0" smtClean="0">
              <a:solidFill>
                <a:srgbClr val="000000"/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94679" y="5286388"/>
            <a:ext cx="1927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-    2.01920920...</a:t>
            </a:r>
            <a:endParaRPr lang="ko-KR" altLang="en-US" sz="2000" dirty="0" smtClean="0">
              <a:solidFill>
                <a:srgbClr val="000000"/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51737" y="5572140"/>
            <a:ext cx="21451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999X = 2017.19</a:t>
            </a:r>
          </a:p>
          <a:p>
            <a:r>
              <a:rPr lang="en-US" altLang="ko-KR" sz="20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X = 2017.19 / 999</a:t>
            </a:r>
          </a:p>
          <a:p>
            <a:r>
              <a:rPr lang="en-US" altLang="ko-KR" sz="2000" dirty="0" smtClean="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X = 201719 / 99900</a:t>
            </a:r>
            <a:endParaRPr lang="ko-KR" altLang="en-US" sz="2000" dirty="0" smtClean="0">
              <a:solidFill>
                <a:srgbClr val="000000"/>
              </a:solidFill>
              <a:latin typeface="HY바다L" pitchFamily="18" charset="-127"/>
              <a:ea typeface="HY바다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00" smtClean="0">
            <a:latin typeface="HY바다L" pitchFamily="18" charset="-127"/>
            <a:ea typeface="HY바다L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5889</TotalTime>
  <Words>1393</Words>
  <Application>Microsoft Office PowerPoint</Application>
  <PresentationFormat>화면 슬라이드 쇼(4:3)</PresentationFormat>
  <Paragraphs>387</Paragraphs>
  <Slides>27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9" baseType="lpstr">
      <vt:lpstr>New_Natural01</vt:lpstr>
      <vt:lpstr>Visio</vt:lpstr>
      <vt:lpstr>객체지향 일반</vt:lpstr>
      <vt:lpstr>소프트웨어 개발이란?</vt:lpstr>
      <vt:lpstr>컴퓨터 일반</vt:lpstr>
      <vt:lpstr>컴퓨터 일반</vt:lpstr>
      <vt:lpstr>소프트웨어 위기</vt:lpstr>
      <vt:lpstr>소프트웨어 위기 극복방안</vt:lpstr>
      <vt:lpstr>System</vt:lpstr>
      <vt:lpstr>분할 정복(Divide &amp; Conquer)</vt:lpstr>
      <vt:lpstr>분할 정복(Divide &amp; Conquer)</vt:lpstr>
      <vt:lpstr>분할 정복(Divide &amp; Conquer)</vt:lpstr>
      <vt:lpstr>분할 정복(Divide &amp; Conquer)</vt:lpstr>
      <vt:lpstr>객체지향이란?</vt:lpstr>
      <vt:lpstr>UML – Unified Modeling Language</vt:lpstr>
      <vt:lpstr>객체지향 프로그램</vt:lpstr>
      <vt:lpstr>객체지향 프로그램</vt:lpstr>
      <vt:lpstr>객체지향 프로그램</vt:lpstr>
      <vt:lpstr>객체지향 프로그램</vt:lpstr>
      <vt:lpstr>객체지향 프로그램</vt:lpstr>
      <vt:lpstr>객체지향 프로그램</vt:lpstr>
      <vt:lpstr>객체지향 프로그램</vt:lpstr>
      <vt:lpstr>객체지향 프로그램</vt:lpstr>
      <vt:lpstr>CWM 모델로 보는 객체지향</vt:lpstr>
      <vt:lpstr>CWM 모델로 보는 객체지향</vt:lpstr>
      <vt:lpstr>소프트웨어 품질 평가</vt:lpstr>
      <vt:lpstr>객체지향 요약정리</vt:lpstr>
      <vt:lpstr>Java로 들어가기 전에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alfo8-0</cp:lastModifiedBy>
  <cp:revision>458</cp:revision>
  <dcterms:created xsi:type="dcterms:W3CDTF">2007-06-29T06:43:39Z</dcterms:created>
  <dcterms:modified xsi:type="dcterms:W3CDTF">2017-08-21T09:14:44Z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