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7" r:id="rId47"/>
    <p:sldId id="309" r:id="rId48"/>
    <p:sldId id="310" r:id="rId49"/>
    <p:sldId id="311" r:id="rId50"/>
    <p:sldId id="312" r:id="rId51"/>
    <p:sldId id="301" r:id="rId52"/>
    <p:sldId id="302" r:id="rId53"/>
    <p:sldId id="303" r:id="rId54"/>
    <p:sldId id="304" r:id="rId55"/>
    <p:sldId id="305" r:id="rId56"/>
    <p:sldId id="306" r:id="rId5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1">
          <p15:clr>
            <a:srgbClr val="A4A3A4"/>
          </p15:clr>
        </p15:guide>
        <p15:guide id="2" pos="21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8"/>
    <p:restoredTop sz="93830"/>
  </p:normalViewPr>
  <p:slideViewPr>
    <p:cSldViewPr snapToGrid="0">
      <p:cViewPr varScale="1">
        <p:scale>
          <a:sx n="71" d="100"/>
          <a:sy n="71" d="100"/>
        </p:scale>
        <p:origin x="60" y="684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1"/>
        <p:guide pos="21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910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7:56:32.6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E4E4593-9F72-4A02-8F3B-EB250E5A28FD}" emma:medium="tactile" emma:mode="ink">
          <msink:context xmlns:msink="http://schemas.microsoft.com/ink/2010/main" type="writingRegion" rotatedBoundingBox="17432,4140 19728,4140 19728,6540 17432,6540"/>
        </emma:interpretation>
      </emma:emma>
    </inkml:annotationXML>
    <inkml:traceGroup>
      <inkml:annotationXML>
        <emma:emma xmlns:emma="http://www.w3.org/2003/04/emma" version="1.0">
          <emma:interpretation id="{F10E9D63-159E-4B93-9B3F-A14E5F3F2287}" emma:medium="tactile" emma:mode="ink">
            <msink:context xmlns:msink="http://schemas.microsoft.com/ink/2010/main" type="paragraph" rotatedBoundingBox="17432,4140 19728,4140 19728,6540 17432,65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39DA46E-0C33-4BA4-8B9A-C49DE3718516}" emma:medium="tactile" emma:mode="ink">
              <msink:context xmlns:msink="http://schemas.microsoft.com/ink/2010/main" type="line" rotatedBoundingBox="17432,4140 19728,4140 19728,6540 17432,6540"/>
            </emma:interpretation>
          </emma:emma>
        </inkml:annotationXML>
        <inkml:traceGroup>
          <inkml:annotationXML>
            <emma:emma xmlns:emma="http://www.w3.org/2003/04/emma" version="1.0">
              <emma:interpretation id="{B3EDFB81-074F-4D29-9F17-500F10C76756}" emma:medium="tactile" emma:mode="ink">
                <msink:context xmlns:msink="http://schemas.microsoft.com/ink/2010/main" type="inkWord" rotatedBoundingBox="17432,4140 19728,4140 19728,6540 17432,6540"/>
              </emma:interpretation>
              <emma:one-of disjunction-type="recognition" id="oneOf0">
                <emma:interpretation id="interp0" emma:lang="" emma:confidence="0">
                  <emma:literal>9</emma:literal>
                </emma:interpretation>
                <emma:interpretation id="interp1" emma:lang="" emma:confidence="0">
                  <emma:literal>〇</emma:literal>
                </emma:interpretation>
                <emma:interpretation id="interp2" emma:lang="" emma:confidence="0">
                  <emma:literal>0</emma:literal>
                </emma:interpretation>
                <emma:interpretation id="interp3" emma:lang="" emma:confidence="0">
                  <emma:literal>ㄱ</emma:literal>
                </emma:interpretation>
                <emma:interpretation id="interp4" emma:lang="" emma:confidence="0">
                  <emma:literal>O</emma:literal>
                </emma:interpretation>
              </emma:one-of>
            </emma:emma>
          </inkml:annotationXML>
          <inkml:trace contextRef="#ctx0" brushRef="#br0">638 2162 0,'-34'0'16,"-36"-35"-16,35 0 16,0 1-16,1 34 15,34-35 17,-35 0-32,0 0 15,0-69-15,0-1 16,1 36-1,-71-140-15,105 139 16,-35-34-16,35 0 16,-104-1-16,104 36 15,0-1 1,0-34 0,0 69-16,0-35 15,0 1-15,35 34 16,34-35-16,1 1 15,0-1-15,-1 1 16,1-1-16,-1 0 16,1 36-16,0 34 15,104-105-15,-105 70 16,-34 35 0,0 0-16,0 0 15,-1 0-15,71 0 16,-36-34-16,-34 34 15,35 0-15,34 0 16,0 0-16,1 0 16,-36 69-1,36-69-15,-36 35 16,36 35 0,-70-1-16,34 1 15,1-1-15,-35 1 16,-35 0-16,69-1 15,-69 1 1,35-1-16,-35 36 16,0-1-1,0-34-15,0 34 16,0 0-16,0-34 16,0-35-16,0 34 15,0 36-15,69-1 16,-69-69-16,0 69 15,0-34-15,0 0 16,0-1 15,-34 1-31,-1-70 16,-35 35 0,1 34-16,34-34 15,-69-35 1,69 35-16,35 0 15,-105 34-15,36-34 16,-1-35 0,1 0-1,-1 35-15,0-1 16,1-34 0,-1 0-16,35 0 15,-34 0 16,-36 0-15,36 0-16,34 0 16,0 0-16,1 0 47,-36 0-16,35 0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03:18.800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D3E1057-7F4A-4ACE-95E6-144458E214A4}" emma:medium="tactile" emma:mode="ink">
          <msink:context xmlns:msink="http://schemas.microsoft.com/ink/2010/main" type="writingRegion" rotatedBoundingBox="16528,10170 19393,10974 18924,12646 16059,11843"/>
        </emma:interpretation>
      </emma:emma>
    </inkml:annotationXML>
    <inkml:traceGroup>
      <inkml:annotationXML>
        <emma:emma xmlns:emma="http://www.w3.org/2003/04/emma" version="1.0">
          <emma:interpretation id="{63DCE812-C23F-4BD3-81D1-D050AE88ABE8}" emma:medium="tactile" emma:mode="ink">
            <msink:context xmlns:msink="http://schemas.microsoft.com/ink/2010/main" type="paragraph" rotatedBoundingBox="16528,10170 19393,10974 18924,12646 16059,118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1FE46A4-7FC5-4694-A675-E16233988170}" emma:medium="tactile" emma:mode="ink">
              <msink:context xmlns:msink="http://schemas.microsoft.com/ink/2010/main" type="line" rotatedBoundingBox="16528,10170 19393,10974 18924,12646 16059,11843"/>
            </emma:interpretation>
          </emma:emma>
        </inkml:annotationXML>
        <inkml:traceGroup>
          <inkml:annotationXML>
            <emma:emma xmlns:emma="http://www.w3.org/2003/04/emma" version="1.0">
              <emma:interpretation id="{580AF794-A6F9-4FFD-8C96-1397AD247F4F}" emma:medium="tactile" emma:mode="ink">
                <msink:context xmlns:msink="http://schemas.microsoft.com/ink/2010/main" type="inkWord" rotatedBoundingBox="16496,10295 17223,11620 17080,11697 16354,1037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0,'0'35'47,"0"35"-47,34 34 31,36-34-31,-35 34 15,-35 0-15,69 1 16,-69-70-16,0 34 16,70 1-16,-70-1 15,35-34-15,34 35 16,-34-1 0,0-34-16,35 35 15,-1-1 1,-69-34-16,35 0 15,0-35-15,-1 35 16,1-1 0</inkml:trace>
        </inkml:traceGroup>
        <inkml:traceGroup>
          <inkml:annotationXML>
            <emma:emma xmlns:emma="http://www.w3.org/2003/04/emma" version="1.0">
              <emma:interpretation id="{375378F2-FF95-4407-BAA3-E24D04B7660C}" emma:medium="tactile" emma:mode="ink">
                <msink:context xmlns:msink="http://schemas.microsoft.com/ink/2010/main" type="inkWord" rotatedBoundingBox="16525,10827 17441,11084 17186,11993 16270,11736"/>
              </emma:interpretation>
              <emma:one-of disjunction-type="recognition" id="oneOf1">
                <emma:interpretation id="interp1" emma:lang="" emma:confidence="0">
                  <emma:literal>」</emma:literal>
                </emma:interpretation>
                <emma:interpretation id="interp2" emma:lang="" emma:confidence="0">
                  <emma:literal>J</emma:literal>
                </emma:interpretation>
                <emma:interpretation id="interp3" emma:lang="" emma:confidence="0">
                  <emma:literal>)</emma:literal>
                </emma:interpretation>
                <emma:interpretation id="interp4" emma:lang="" emma:confidence="0">
                  <emma:literal>3</emma:literal>
                </emma:interpretation>
                <emma:interpretation id="interp5" emma:lang="" emma:confidence="0">
                  <emma:literal>’</emma:literal>
                </emma:interpretation>
              </emma:one-of>
            </emma:emma>
          </inkml:annotationXML>
          <inkml:trace contextRef="#ctx0" brushRef="#br1" timeOffset="60600.77">626 696 0,'0'35'16,"0"69"-16,0 1 16,0-70-16,0-1 15,0 1-15,0 35 16,0-35-16,0-1 16,0 1-16,0 35 15,0-36 16,0 1-15,0 0-16,35 0 16,-1 0-16,-34-1 15,35-34-15,-35 35 16,0 0 62,-69-35-47,-1 0-15,-34 0-16,-1 0 16,1-70-16,0 36 15,69 34-15,-70 0 16,1 0-16,34 0 15,1-70-15</inkml:trace>
        </inkml:traceGroup>
        <inkml:traceGroup>
          <inkml:annotationXML>
            <emma:emma xmlns:emma="http://www.w3.org/2003/04/emma" version="1.0">
              <emma:interpretation id="{590D5E28-9946-4020-94C6-5E5311099709}" emma:medium="tactile" emma:mode="ink">
                <msink:context xmlns:msink="http://schemas.microsoft.com/ink/2010/main" type="inkWord" rotatedBoundingBox="17693,10497 19393,10974 18924,12646 17224,12170">
                  <msink:destinationLink direction="with" ref="{97E2FC7F-92F4-47FA-B289-7E611475EED5}"/>
                </msink:context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768.57">1009 1009 0,'-35'0'63,"35"35"-63,0 0 16,0 35-16,0-1 15,0-34 1,69 34-16,-69-34 15,0 0 17,0 0-1,0 34 31,35-34 32,0-35-47,35 0-31,-36 0-1</inkml:trace>
          <inkml:trace contextRef="#ctx0" brushRef="#br0" timeOffset="2192.35">1217 766 0,'0'35'16,"0"34"-16,0 1 16,35 34-16,-35-69 15,35 35-15,-35-36 16,0 1-16,0 0 15,0 34 1</inkml:trace>
          <inkml:trace contextRef="#ctx0" brushRef="#br0" timeOffset="2696.59">1113 1357 0,'70'0'31,"-36"0"-15,36 0-1</inkml:trace>
          <inkml:trace contextRef="#ctx0" brushRef="#br0" timeOffset="4295.77">1148 1705 0,'0'35'0,"0"35"16,0-1-1,0-34-15,35 0 16,-1-35-16,-34 35 15,35-1 79,0-34-63,35 0-31,-36 0 16,1 0-16,0 0 16,35 0-16,34 0 15,-69 0-15,0 0 16,-1 0-16,36 0 16,-35 0-1,0 0 16</inkml:trace>
          <inkml:trace contextRef="#ctx0" brushRef="#br0" timeOffset="3608.26">1426 801 0,'0'104'16,"0"0"-16,0 1 15,70-1-15,-70 0 16,35 36-16,-35-71 16,0-34-1,0 35 1</inkml:trace>
          <inkml:trace contextRef="#ctx0" brushRef="#br0" timeOffset="3088.42">1287 1357 0,'70'0'16,"-36"0"-16,36 0 15</inkml:trace>
          <inkml:trace contextRef="#ctx0" brushRef="#br0" timeOffset="5344.25">1705 870 0,'-35'0'15,"-70"0"17,71 35-17,34 0 63,0 0-62,0-1 0,0 1-16,0 70 15,0-36 1,0 1-1,0-36 1,34 1-16,-34 0 16,35-35-1,0 35 1,0-35 0,0 35-16,-1-1 15,1-34 32,0 0-16,0 0 16,0 0-31,-35-34-1,0-1-15,0 0 16,0 0-16,0-34 16,0 34-1,-70 0 1,70 0 0,-35 1-1,0-1 1,1 0-16,-1 35 31,-35 0-15,1-70-1</inkml:trace>
          <inkml:trace contextRef="#ctx0" brushRef="#br0" timeOffset="5848.02">1844 1079 0,'69'35'0,"-34"0"15,35-35 1,-36 0 0,36 0-16,0 0 31,-36 0-16,1 0 17,0 0-17,35 0 1</inkml:trace>
          <inkml:trace contextRef="#ctx0" brushRef="#br0" timeOffset="7040.02">2226 487 0,'0'70'0,"0"0"15,0-36 1,0 1-16,0 0 15,0 69-15,0-34 16,35 34-16,-35-34 16,0 34-1,70 1-15,-70-71 16,0 36-16,0-35 16,0 0-16,0-1 15,0 36 1</inkml:trace>
          <inkml:trace contextRef="#ctx0" brushRef="#br0" timeOffset="6520.18">2087 1322 0,'35'0'31,"35"0"1,-36 0-17</inkml:trace>
          <inkml:trace contextRef="#ctx0" brushRef="#br0" timeOffset="7872.74">2018 1775 0,'34'0'31,"36"0"-15,-35 0-16,0 0 16,-1 0-16,36 0 15,-35 0 1,0 0-1,-1 0 32,1 0-15,35 69-17,-70 1 16,0-35-15,0 0-16,0-1 16,0 36 62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04:17.30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7E2FC7F-92F4-47FA-B289-7E611475EED5}" emma:medium="tactile" emma:mode="ink">
          <msink:context xmlns:msink="http://schemas.microsoft.com/ink/2010/main" type="inkDrawing" rotatedBoundingBox="17312,10322 21858,10801 21521,14004 16975,13525" hotPoints="21381,12207 19395,14192 17410,12207 19395,10222" semanticType="enclosure" shapeName="Circle">
            <msink:sourceLink direction="with" ref="{590D5E28-9946-4020-94C6-5E5311099709}"/>
          </msink:context>
        </emma:interpretation>
      </emma:emma>
    </inkml:annotationXML>
    <inkml:trace contextRef="#ctx0" brushRef="#br0">216 1142 0,'0'-35'78,"70"-34"-63,-35-1-15,69-34 16,-69 34-16,35 1 16,-36-36-16,36 36 15,-35 34-15,34-35 16,-34 70-16,35-104 15,-35 69-15,34-35 16,-34 36-16,35-1 16,-70 0-1,34 35-15,36 0 16,0-35-16,-36 0 16,36 1-1,34 34 1,1 0-16,-71 0 15,36 0-15,34 0 16,1 0 0,-1 0-1,1 0-15,-1 0 16,0 0-16,1 0 16,-1 0-16,0 0 15,36 34-15,-1 36 16,0-35-16,35 104 15,-70-104-15,1 34 16,-1-69-16,-34 70 16,-1-35-16,36 0 15,34-1-15,-104 1 16,104 35-16,-70-35 16,71-1-1,-71 36-15,-34-35 16,0 34-16,0-69 15,-35 105-15,34 34 16,1-104-16,0 34 16,-35 36-1,0-1-15,0 0 16,0-34 0,0 34-16,0 1 31,0-1-31,-35 1 15,-69-1-15,-35 70 16,69-70-16,0-34 16,36-35-16,-106 34 15,106-34-15,-36 35 16,1-36-16,34-34 16,-70 70-16,1-35 15,34 34-15,36-69 16,-36 35-16,0 35 15,36-70 1,-1 0-16,0 0 16,-69 0-16,69 0 15,-35 69-15,-34-69 16,-1 0-16,1 0 16,0 0-16,69 0 15,-35 0-15,-34 0 16,-105 0-16,105 0 15,-35 0-15,34 0 16,1 0-16,-105 0 16,70 0-16,35 0 15,-1-34-15,36-36 16,-105 0 0,69 36-16,-34-36 15,104 70-15,0-35 16,-34-34-16,69 34 15,-70 0-15,35 0 16,-34-34-16,-1-1 16,1 0-16,69 36 15,0-71-15,-70 36 16,35 34 0,35-35-1,0 36-15,0-36 16,0 0-16,0 36 15,-69-106 1,69 1-16,0 104 16,0-34-16,0-1 15,0 1 1,0 34 0,0-35-16,69 1 15,-34 69 1,0-35-16,34 0 15,-34 0 1,35 0-16,-1 1 16,-34-1-1,35 35-15,-35 0 16,-1-35 15,1 0-15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04:34.02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42ACE7C-639F-4AE5-A51E-691BECC10A0F}" emma:medium="tactile" emma:mode="ink">
          <msink:context xmlns:msink="http://schemas.microsoft.com/ink/2010/main" type="inkDrawing" rotatedBoundingBox="10612,6471 16562,6471 16562,6486 10612,6486" shapeName="Other"/>
        </emma:interpretation>
      </emma:emma>
    </inkml:annotationXML>
    <inkml:trace contextRef="#ctx0" brushRef="#br0">0 0 0,'140'0'15,"68"0"1,-69 0-16,105 0 16,34 0-16,175 0 15,-1 0-15,0 0 16,70 0-16,0 0 16,35 0-16,-35 0 15,-70 0-15,-104 0 16,-104 0-16,-36 0 15,-68 0-15,-71 0 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05:19.98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C6D0AC-AC23-4A6E-9376-A2E83F29A780}" emma:medium="tactile" emma:mode="ink">
          <msink:context xmlns:msink="http://schemas.microsoft.com/ink/2010/main" type="writingRegion" rotatedBoundingBox="8629,6819 10578,6819 10578,7619 8629,7619"/>
        </emma:interpretation>
      </emma:emma>
    </inkml:annotationXML>
    <inkml:traceGroup>
      <inkml:annotationXML>
        <emma:emma xmlns:emma="http://www.w3.org/2003/04/emma" version="1.0">
          <emma:interpretation id="{1B33750A-F7CE-49E4-93EE-7C1670560D76}" emma:medium="tactile" emma:mode="ink">
            <msink:context xmlns:msink="http://schemas.microsoft.com/ink/2010/main" type="paragraph" rotatedBoundingBox="8629,6819 10578,6819 10578,7619 8629,76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38D772-D381-4AA6-BE55-A16A06CE11AD}" emma:medium="tactile" emma:mode="ink">
              <msink:context xmlns:msink="http://schemas.microsoft.com/ink/2010/main" type="line" rotatedBoundingBox="8629,6819 10578,6819 10578,7619 8629,7619"/>
            </emma:interpretation>
          </emma:emma>
        </inkml:annotationXML>
        <inkml:traceGroup>
          <inkml:annotationXML>
            <emma:emma xmlns:emma="http://www.w3.org/2003/04/emma" version="1.0">
              <emma:interpretation id="{454512C9-E168-4C54-B1EC-74B6966F50D1}" emma:medium="tactile" emma:mode="ink">
                <msink:context xmlns:msink="http://schemas.microsoft.com/ink/2010/main" type="inkWord" rotatedBoundingBox="9360,6923 10578,6923 10578,6938 9360,693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0,'35'0'16,"34"0"-1,1 0 1,-36 0 0,36 0-1,0 0 1,-36 0-1,36 0 1,0 0 15,-36 0-15,36 0 0,0 0 15,-36 0 0,36 0-15,0 0-1,-36 0 1,36 0 15,0 0-15,-36 0-1,36 0 17,0 0 61</inkml:trace>
        </inkml:traceGroup>
        <inkml:traceGroup>
          <inkml:annotationXML>
            <emma:emma xmlns:emma="http://www.w3.org/2003/04/emma" version="1.0">
              <emma:interpretation id="{2E80E373-BB71-4F64-9B52-7BAEA40C7F13}" emma:medium="tactile" emma:mode="ink">
                <msink:context xmlns:msink="http://schemas.microsoft.com/ink/2010/main" type="inkWord" rotatedBoundingBox="8629,6819 9047,6819 9047,7619 8629,7619"/>
              </emma:interpretation>
              <emma:one-of disjunction-type="recognition" id="oneOf1">
                <emma:interpretation id="interp1" emma:lang="" emma:confidence="0">
                  <emma:literal>(</emma:literal>
                </emma:interpretation>
                <emma:interpretation id="interp2" emma:lang="" emma:confidence="0">
                  <emma:literal>〔</emma:literal>
                </emma:interpretation>
                <emma:interpretation id="interp3" emma:lang="" emma:confidence="0">
                  <emma:literal>〈</emma:literal>
                </emma:interpretation>
                <emma:interpretation id="interp4" emma:lang="" emma:confidence="0">
                  <emma:literal>C</emma:literal>
                </emma:interpretation>
                <emma:interpretation id="interp5" emma:lang="" emma:confidence="0">
                  <emma:literal>{</emma:literal>
                </emma:interpretation>
              </emma:one-of>
            </emma:emma>
          </inkml:annotationXML>
          <inkml:trace contextRef="#ctx0" brushRef="#br0" timeOffset="4968.02">-313-104 0,'-35'0'94,"0"0"-63,-35 0 0,36 0-15,-1 69 78,0-34-79,0 0 1,0-35 0,35 35-1,-34 0 17,-1-1-17,0 1 1,35 0 15,0 35-15,0-36-1,0 1 17,0 0-32,70 35 15,-70-36 1,34-34-1,-34 35-15,0 0 16,35 0 0,35-35 15,-35 35-31,34-1 47,36 1 15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06:19.01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2166C76-8354-4AAA-BA25-BBB14A862B16}" emma:medium="tactile" emma:mode="ink">
          <msink:context xmlns:msink="http://schemas.microsoft.com/ink/2010/main" type="inkDrawing" rotatedBoundingBox="7028,10159 15379,10159 15379,10174 7028,10174" shapeName="Other"/>
        </emma:interpretation>
      </emma:emma>
    </inkml:annotationXML>
    <inkml:trace contextRef="#ctx0" brushRef="#br0">0 0 0,'35'0'47,"70"0"-32,69 0-15,-35 0 16,70 0-16,-70 0 15,70 0-15,34 0 16,-104 0-16,70 0 16,69 0-16,-138 0 15,103 0-15,-34 0 16,34 0 0,-34 0-16,0 0 15,0 0-15,-70 0 16,35 0-16,-70 0 15,1 0-15,69 0 16,-70 0-16,0 0 16,1 0-16,-1 0 15,-69 0-15,69 0 16,-69 0-16,70 0 16,-1 0-16,-34 0 15,34 0-15,35 0 16,-69 0-16,34 0 15,-69 0-15,34 0 16,36 0-16,-36 0 16,-34 0-16,0 0 15,69 0-15,-69 0 16,35 0-16,-35 0 16,-1 0-16,1 0 15,70 0-15,-36 0 16,36 0-16,-1 0 15,0 0 1,1 0 0,-1 0-16,105 0 15,-105 0-15,1 0 16,-1 0-16,0 0 16,-34 0-1,0 0-15,-36 0 16,1 0-16,0 0 15,0 0 1,34 0 0,1 0 31,-35 0-32,34 0 48,1 0 30,-35 0-77,34 0 31,1 0 47,-35 0-47,34 0-1,1 0-14,-35 0-1,34 0-15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06:30.5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12390DF-124C-440A-858F-AA7E742B07C5}" emma:medium="tactile" emma:mode="ink">
          <msink:context xmlns:msink="http://schemas.microsoft.com/ink/2010/main" type="inkDrawing" rotatedBoundingBox="9080,3444 10507,3438 10508,3473 9081,3479" shapeName="Other">
            <msink:destinationLink direction="with" ref="{C672CB1B-263D-4520-B413-BE66A8ACA83E}"/>
          </msink:context>
        </emma:interpretation>
      </emma:emma>
    </inkml:annotationXML>
    <inkml:trace contextRef="#ctx0" brushRef="#br0">0 39 0,'0'-35'62,"35"35"-46,0 0 0,35 0-16,-36 0 31,1 0 0,35 0-15,-35 0-1,-1 0 17,36 0-1,-1 0 16,-34 0-32,35 0-15,-1 0 32,-34 0-32,35 0 15,-1 0 17,-34 0-17,35 0 1,-1 0 15,-34 0-15,35 0 15,-1 0 0,-34 0 0,35 0 1,-1 0 15,-34 0-16,0 0 94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06:45.7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672CB1B-263D-4520-B413-BE66A8ACA83E}" emma:medium="tactile" emma:mode="ink">
          <msink:context xmlns:msink="http://schemas.microsoft.com/ink/2010/main" type="inkDrawing" rotatedBoundingBox="6067,3699 6344,4435 6012,4560 5735,3824" semanticType="callout" shapeName="Other">
            <msink:sourceLink direction="with" ref="{C12390DF-124C-440A-858F-AA7E742B07C5}"/>
          </msink:context>
        </emma:interpretation>
      </emma:emma>
    </inkml:annotationXML>
    <inkml:trace contextRef="#ctx0" brushRef="#br0">213 0 0,'-35'0'47,"0"0"47,-69 0 31,104 35 0,-35-35-125,35 69 219,0-34-173,0 35 17,0-1 46,0-34-77,0 35 14,0-1 1,35-69-15,0 70 30,34-1 32,-34-69-79,0 35 1,0-35 0,0 0-1,-1 35-15,1 0 32,0-35 30,0 0-31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08:39.1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91D396E-7C7F-4116-A83B-305CA117797D}" emma:medium="tactile" emma:mode="ink">
          <msink:context xmlns:msink="http://schemas.microsoft.com/ink/2010/main" type="writingRegion" rotatedBoundingBox="18719,6123 20842,6123 20842,6193 18719,6193"/>
        </emma:interpretation>
      </emma:emma>
    </inkml:annotationXML>
    <inkml:traceGroup>
      <inkml:annotationXML>
        <emma:emma xmlns:emma="http://www.w3.org/2003/04/emma" version="1.0">
          <emma:interpretation id="{36C69902-94CD-428A-8DD6-A63D895E34E9}" emma:medium="tactile" emma:mode="ink">
            <msink:context xmlns:msink="http://schemas.microsoft.com/ink/2010/main" type="paragraph" rotatedBoundingBox="18719,6123 20842,6123 20842,6193 18719,61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39E4AF8-CBEB-4796-8500-7B195DD89D33}" emma:medium="tactile" emma:mode="ink">
              <msink:context xmlns:msink="http://schemas.microsoft.com/ink/2010/main" type="line" rotatedBoundingBox="18719,6123 20842,6123 20842,6193 18719,6193"/>
            </emma:interpretation>
          </emma:emma>
        </inkml:annotationXML>
        <inkml:traceGroup>
          <inkml:annotationXML>
            <emma:emma xmlns:emma="http://www.w3.org/2003/04/emma" version="1.0">
              <emma:interpretation id="{B34DF8D2-D1C0-4032-98E0-393C851D4692}" emma:medium="tactile" emma:mode="ink">
                <msink:context xmlns:msink="http://schemas.microsoft.com/ink/2010/main" type="inkWord" rotatedBoundingBox="18719,6123 20842,6123 20842,6193 18719,6193"/>
              </emma:interpretation>
              <emma:one-of disjunction-type="recognition" id="oneOf0">
                <emma:interpretation id="interp0" emma:lang="" emma:confidence="0">
                  <emma:literal>-</emma:literal>
                </emma:interpretation>
                <emma:interpretation id="interp1" emma:lang="" emma:confidence="0">
                  <emma:literal>ㅡ</emma:literal>
                </emma:interpretation>
                <emma:interpretation id="interp2" emma:lang="" emma:confidence="0">
                  <emma:literal>一</emma:literal>
                </emma:interpretation>
                <emma:interpretation id="interp3" emma:lang="" emma:confidence="0">
                  <emma:literal>_</emma:literal>
                </emma:interpretation>
                <emma:interpretation id="interp4" emma:lang="" emma:confidence="0">
                  <emma:literal>…</emma:literal>
                </emma:interpretation>
              </emma:one-of>
            </emma:emma>
          </inkml:annotationXML>
          <inkml:trace contextRef="#ctx0" brushRef="#br0">0 70 0,'35'0'32,"0"0"-17,35 0 1,-36 0-16,36 0 15,0 0-15,-36 0 16,71 0-16,-1 0 16,-34 0-16,34 0 15,1 0-15,-1 0 16,0 0-16,1 0 16,103 0-16,-173 0 15,70 0-15,-71 0 16,1 0-16,35 0 15,-35 0 1,-1 0 0,1 0-1,35 0 1,-35 0 0,-1 0-1,1 0 1,35 0-1,-35 0 1,34-35 15,-34 0 1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09:09.01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8765B9-E5B2-4B4F-9029-EA14A55DF01D}" emma:medium="tactile" emma:mode="ink">
          <msink:context xmlns:msink="http://schemas.microsoft.com/ink/2010/main" type="inkDrawing" rotatedBoundingBox="11473,9823 14464,9624 14475,9776 11483,9974" shapeName="Other"/>
        </emma:interpretation>
      </emma:emma>
    </inkml:annotationXML>
    <inkml:trace contextRef="#ctx0" brushRef="#br0">0 257 0,'35'0'0,"69"0"16,-69 0-1,35-34-15,-35 34 16,69 0-16,0-35 16,1 35-16,69-70 15,-70 70-15,70 0 16,0-69-16,-70 69 16,70 0-16,-34 0 15,34 0-15,-35 0 16,-35 0-16,0 0 15,-69 0-15,35 0 16,-1 0-16,-34 0 16,35 0-16,-1 0 31,-34 0-31,35 0 16,-1 0-1,36 0 1,-70 0-1,34 0 1,-34 34 15,0-34 16,0 0-31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10:11.64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35D3803-D701-4670-A7DA-FBD6978724E3}" emma:medium="tactile" emma:mode="ink">
          <msink:context xmlns:msink="http://schemas.microsoft.com/ink/2010/main" type="writingRegion" rotatedBoundingBox="-592,15552 -557,15552 -557,15726 -592,15726"/>
        </emma:interpretation>
      </emma:emma>
    </inkml:annotationXML>
    <inkml:traceGroup>
      <inkml:annotationXML>
        <emma:emma xmlns:emma="http://www.w3.org/2003/04/emma" version="1.0">
          <emma:interpretation id="{6F7CA792-345C-4042-B406-76A741F73B8F}" emma:medium="tactile" emma:mode="ink">
            <msink:context xmlns:msink="http://schemas.microsoft.com/ink/2010/main" type="paragraph" rotatedBoundingBox="-592,15552 -557,15552 -557,15726 -592,157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7F7F064-717C-446C-AA98-E6D541A0B8B7}" emma:medium="tactile" emma:mode="ink">
              <msink:context xmlns:msink="http://schemas.microsoft.com/ink/2010/main" type="line" rotatedBoundingBox="-592,15552 -557,15552 -557,15726 -592,15726"/>
            </emma:interpretation>
          </emma:emma>
        </inkml:annotationXML>
        <inkml:traceGroup>
          <inkml:annotationXML>
            <emma:emma xmlns:emma="http://www.w3.org/2003/04/emma" version="1.0">
              <emma:interpretation id="{CDFB1537-4BEF-4CC4-B575-B5144B7B1226}" emma:medium="tactile" emma:mode="ink">
                <msink:context xmlns:msink="http://schemas.microsoft.com/ink/2010/main" type="inkWord" rotatedBoundingBox="-592,15552 -557,15552 -557,15726 -592,15726"/>
              </emma:interpretation>
              <emma:one-of disjunction-type="recognition" id="oneOf0">
                <emma:interpretation id="interp0" emma:lang="" emma:confidence="0">
                  <emma:literal>」</emma:literal>
                </emma:interpretation>
                <emma:interpretation id="interp1" emma:lang="" emma:confidence="0">
                  <emma:literal>~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8</emma:literal>
                </emma:interpretation>
                <emma:interpretation id="interp4" emma:lang="" emma:confidence="0">
                  <emma:literal>M</emma:literal>
                </emma:interpretation>
              </emma:one-of>
            </emma:emma>
          </inkml:annotationXML>
          <inkml:trace contextRef="#ctx0" brushRef="#br0">0 174 0,'0'-35'15,"35"-34"17,-35-1-1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7:57:24.5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2BB8596-ACC1-457D-86FB-5A0930176D13}" emma:medium="tactile" emma:mode="ink">
          <msink:context xmlns:msink="http://schemas.microsoft.com/ink/2010/main" type="inkDrawing" rotatedBoundingBox="6429,9672 15376,8936 15526,10760 6579,11495" hotPoints="14199,10247 13772,11893 7081,10157 7508,8511" semanticType="enclosure" shapeName="Rectangle"/>
        </emma:interpretation>
      </emma:emma>
    </inkml:annotationXML>
    <inkml:trace contextRef="#ctx0" brushRef="#br0">1963 1483 0,'-139'0'0,"-139"0"16,173 0-16,1 0 16,34 0-16,1 0 15,34 0-15,-35 0 16,1-69-16,-1 69 15,35-35 1,-139 0-16,70-34 16,-35-1-16,35 35 15,-36-34-15,71-1 16,69 35-16,-70 1 16,35-1-16,1 0 15,-1 35 1,35-35-1,0 0 1,0-34 0,0-1-1,0 35-15,35 1 16,69-36-16,0 35 16,70-69-16,-139 104 15,139-70-15,-70 70 16,105-35-16,-104 35 15,-1 0-15,-34 0 16,34 0-16,70 0 16,-70 0-16,70 0 15,-139 0-15,69 0 16,105-104-16,-70 104 16,105-35-16,-35 35 15,34 0 1,36 0-16,-1 0 15,-34 0-15,34 0 16,-69 0-16,-35 0 16,34 0-16,-68 0 15,103 0-15,1-104 16,-105 104-16,104 0 16,36 0-16,-105 0 15,104 0-15,-69 0 16,0 0-16,34 0 15,-34 0-15,69 0 16,-138 0-16,103 0 16,-34 0-16,-70 0 15,35 0-15,-70 0 16,70 0-16,-139 0 16,0 0-16,35 0 15,-36 0-15,1 0 16,0 35 15,-35 69 0,0-69-31,0 0 16,0-1 0,0 36-16,0 0 31,0-36-16,0 71 1,0-70-16,-70 104 16,1-70-16,-1 1 15,1-35-15,-105 34 16,139-69-16,-70 35 16,-103 104-16,-36-69 15,35-35-15,-139 69 16,314-104-16,-245 35 15,1 69-15,69-69 16,105-35-16,-35 0 16,34 70-16,1-70 15,-1 0-15,-103 34 16,-36-34-16,70 105 16,-104-105-16,34 0 15,35 0-15,1 0 16,-1 0-16,35 0 15,-104 0-15,138 0 16,36 0-16,0 0 16,-1 0-1,1 0-15,-105 0 16,105 0-16,-140 0 16,105 0-16,35 0 15,-1 0-15,1 0 16,34 0-16,-34 0 15,-1 0-15,1 0 16,0 0-16,104 35 16,-105-35-16,36 0 15,34 0-15,0 0 16,0 0 0,-139 0-1,70 0-15,-35 0 16,-70 0-16,105 0 15,69 0-15,0 0 16,0 0-16,-34 0 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18:25.94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91C744B-5D90-4316-9CAE-30B60B3030C2}" emma:medium="tactile" emma:mode="ink">
          <msink:context xmlns:msink="http://schemas.microsoft.com/ink/2010/main" type="inkDrawing" rotatedBoundingBox="7968,11412 13953,11412 13953,11427 7968,11427" shapeName="Other"/>
        </emma:interpretation>
      </emma:emma>
    </inkml:annotationXML>
    <inkml:trace contextRef="#ctx0" brushRef="#br0">0 0 0,'35'0'32,"69"0"-17,35 0-15,105 0 16,139 0-16,-70 0 16,104 0-16,36 0 15,69 0-15,-70 0 16,105 0-16,-105 0 15,0 0-15,-104 0 16,-104 0-16,34 0 16,-174 0-16,-34 0 15,-35 0-15,0 0 63,-1 0-63,36 0 15,-35 0 1,0 0-16,-1 0 16,36 0-1,-35 0-15,0 0 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18:27.31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5CD638B-FA54-40ED-951C-0696D6F991AB}" emma:medium="tactile" emma:mode="ink">
          <msink:context xmlns:msink="http://schemas.microsoft.com/ink/2010/main" type="inkDrawing" rotatedBoundingBox="7829,13291 13431,13291 13431,13306 7829,13306" shapeName="Other"/>
        </emma:interpretation>
      </emma:emma>
    </inkml:annotationXML>
    <inkml:trace contextRef="#ctx0" brushRef="#br0">0 0 0,'104'0'63,"105"0"-63,-70 0 15,209 0-15,0 0 16,35 0 0,-105 0-16,35 0 15,70 0-15,-105 0 16,-34 0-16,-70 0 15,0 0-15,-35 0 16,35 0-16,0 0 16,35 0-16,-70 0 15,104 0-15,-34 0 16,-70 0-16,105 0 16,-140 0-16,1 0 15,-1 0-15,-34 0 16,-35 0-16,-1 0 15,1 0 79,35 0-31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18:55.16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7878A1-1C61-421B-892B-EAF5274C00F1}" emma:medium="tactile" emma:mode="ink">
          <msink:context xmlns:msink="http://schemas.microsoft.com/ink/2010/main" type="inkDrawing" rotatedBoundingBox="2904,4606 4680,2973 4781,3082 3004,4716" semanticType="callout" shapeName="Other"/>
        </emma:interpretation>
      </emma:emma>
    </inkml:annotationXML>
    <inkml:trace contextRef="#ctx0" brushRef="#br0">1777 0 0,'-69'35'16,"-1"35"-16,-34 34 16,-35 70-16,34 0 15,-34-69-15,-35 138 16,0-139-16,70 36 15,-70-36-15,69-34 16,1-1-16,0 1 16,34-35-16,35-1 15,-34 1-15,34 0 16,35 0 15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18:55.58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6453F86-2DFD-46E1-BC0D-3DC8BE7D4E84}" emma:medium="tactile" emma:mode="ink">
          <msink:context xmlns:msink="http://schemas.microsoft.com/ink/2010/main" type="inkDrawing" rotatedBoundingBox="3363,2962 4733,4983 4536,5117 3166,3096" semanticType="callout" shapeName="Other"/>
        </emma:interpretation>
      </emma:emma>
    </inkml:annotationXML>
    <inkml:trace contextRef="#ctx0" brushRef="#br0">0 0 0,'35'0'0,"139"35"16,-35 208 0,105 1-16,-105-70 15,105 174-15,-105-174 16,-70 34-16,1-34 15,-1-69-15,-69-1 16,35-69-16,-35 0 16,0 0-16,70 34 15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18:56.36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71084C4-4DC3-4191-B148-C12578617E79}" emma:medium="tactile" emma:mode="ink">
          <msink:context xmlns:msink="http://schemas.microsoft.com/ink/2010/main" type="inkDrawing" rotatedBoundingBox="3335,9963 4279,8279 4495,8400 3551,10083" semanticType="callout" shapeName="Other"/>
        </emma:interpretation>
      </emma:emma>
    </inkml:annotationXML>
    <inkml:trace contextRef="#ctx0" brushRef="#br0">905 0 0,'0'35'0,"0"69"16,0 1-1,0-1-15,-70 70 16,35-104-16,-34 69 16,34 0-16,0-69 15,-69 34-15,34-34 16,1 69-16,-1-35 15,0-34-15,36-35 16,-36-1-16,35 36 16,-34 0-16,34-36 15,0 1 1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18:56.7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0AC7B7D-399F-4AEA-BEC2-C3040D686494}" emma:medium="tactile" emma:mode="ink">
          <msink:context xmlns:msink="http://schemas.microsoft.com/ink/2010/main" type="inkDrawing" rotatedBoundingBox="3861,8540 4878,10537 4775,10590 3757,8593" semanticType="callout" shapeName="Other"/>
        </emma:interpretation>
      </emma:emma>
    </inkml:annotationXML>
    <inkml:trace contextRef="#ctx0" brushRef="#br0">0 0 0,'174'209'15,"-35"35"-15,0 34 16,0-104-16,-104-35 16,174 244-16,-140-174 15,-34-105-15,35 0 16,-70-34-16,35 0 16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18:59.20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4B0EC7E-F7F4-460F-AA1A-564EDAE2E576}" emma:medium="tactile" emma:mode="ink">
          <msink:context xmlns:msink="http://schemas.microsoft.com/ink/2010/main" type="inkDrawing" rotatedBoundingBox="10612,3931 12213,3931 12213,3946 10612,3946" shapeName="Other"/>
        </emma:interpretation>
      </emma:emma>
    </inkml:annotationXML>
    <inkml:trace contextRef="#ctx0" brushRef="#br0">0 0 0,'105'0'16,"34"0"-16,-35 0 15,1 0-15,103 0 16,-103 0-16,-1 0 16,35 0-16,-69 0 15,34 0-15,-69 0 16,35 0-16,-1 0 16,-34 0-16,0 0 15,0 0-15,34 0 16,-34 0-1,0 0 1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19:44.1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64220C6-E39B-486C-AACD-E4D69E1B4433}" emma:medium="tactile" emma:mode="ink">
          <msink:context xmlns:msink="http://schemas.microsoft.com/ink/2010/main" type="inkDrawing" rotatedBoundingBox="10965,4555 14547,4724 14542,4833 10959,4664" shapeName="Other"/>
        </emma:interpretation>
      </emma:emma>
    </inkml:annotationXML>
    <inkml:trace contextRef="#ctx0" brushRef="#br0">0 26 0,'35'0'0,"35"0"15,-36 0-15,1 0 16,70 0-16,-71 0 15,36 0-15,-35 0 16,0 0-16,-1 0 16,71 0-16,-36 0 15,-34 0-15,35 0 16,-1 0-16,36 0 16,-1 0-16,0 0 15,-69 0 1,70 0-16,-36 0 15,36 0-15,-36 0 16,36 0-16,-71 0 16,71 0-16,-36 0 15,1 0 1,-35 0-16,34 0 16,1 0 15,-35 0-16,69 0-15,-69 0 16,35 34 0,-1-34-16,35 0 15,-34 70-15,0-70 16,-1 0-16,-34 0 16,0 0-16,34 0 15,-34 35-15,0-35 16,0 0 15,34 0-31,36 0 31,-70 0-15,-1 0-16,1 0 16,35 0-16,-35 0 15,-1 0-15,1 0 16,35 0-16,-35 0 15,-1 0 1,1 0 0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19:00.1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D73D9E6-BDC8-401A-8CB8-E70B33C7ADC4}" emma:medium="tactile" emma:mode="ink">
          <msink:context xmlns:msink="http://schemas.microsoft.com/ink/2010/main" type="inkDrawing" rotatedBoundingBox="11795,10055 13570,10055 13570,10070 11795,10070" shapeName="Other"/>
        </emma:interpretation>
      </emma:emma>
    </inkml:annotationXML>
    <inkml:trace contextRef="#ctx0" brushRef="#br0">0 0 0,'105'0'0,"-1"0"15,0 0-15,1 0 16,-1 0-16,35 0 16,1 0-16,-36 0 15,0 0-15,1 0 16,-70 0-16,69 0 15,-34 0-15,34 0 16,-34 0 0,34 0-16,-69 0 15,-1 0-15,1 0 16,35 0 15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19:46.76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0E6A02F-9F2C-4E75-AF5B-198BBB92A9D9}" emma:medium="tactile" emma:mode="ink">
          <msink:context xmlns:msink="http://schemas.microsoft.com/ink/2010/main" type="inkDrawing" rotatedBoundingBox="10715,10532 14403,10424 14405,10492 10717,10599" shapeName="Other"/>
        </emma:interpretation>
      </emma:emma>
    </inkml:annotationXML>
    <inkml:trace contextRef="#ctx0" brushRef="#br0">0 160 0,'69'0'78,"1"-35"-62,-35 35-16,34 0 15,-34 0-15,35 0 16,34 0-16,-69 0 15,34 0-15,1 0 16,-35 0-16,34 0 16,36 0-16,-1 0 15,-34 0 1,34 0-16,-69 0 16,35 0-16,34 0 15,-35 0-15,36 0 16,-1 0-16,-69 0 15,35 0-15,34 0 16,-69 0-16,0 0 16,-1 0-16,36 0 15,0-70-15,-36 70 16,36 0 0,-35 0-1,0 0-15,-1 0 16,36 0-16,34 0 15,-69 0 1,0 0 0,0 0-1,34 0 17,-34 0-17,0 0 1,0 0-1,34 0 1,-34 0-16,0 0 16,0 0-16,34 0 15,-34 0-15,0 0 16,0 0-16,34 0 16,-34 0-1,0 0 1,0 0-16,34 0 15,-34 0 1,0 0 0,0 0-16,34 0 15,-34 0 1,0 0-16,0 0 16,34 0-1,-34 0 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7:57:29.4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2FD54D6-00AE-4460-B7FC-4FDBBF2927A1}" emma:medium="tactile" emma:mode="ink">
          <msink:context xmlns:msink="http://schemas.microsoft.com/ink/2010/main" type="writingRegion" rotatedBoundingBox="808,11591 4383,12509 4082,13682 506,12764"/>
        </emma:interpretation>
      </emma:emma>
    </inkml:annotationXML>
    <inkml:traceGroup>
      <inkml:annotationXML>
        <emma:emma xmlns:emma="http://www.w3.org/2003/04/emma" version="1.0">
          <emma:interpretation id="{E6EA865D-D996-4A52-868A-072A3AE33D1A}" emma:medium="tactile" emma:mode="ink">
            <msink:context xmlns:msink="http://schemas.microsoft.com/ink/2010/main" type="paragraph" rotatedBoundingBox="808,11591 4383,12509 4082,13682 506,127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A5975B-7F89-4961-A8DA-8BB751FFEC0E}" emma:medium="tactile" emma:mode="ink">
              <msink:context xmlns:msink="http://schemas.microsoft.com/ink/2010/main" type="line" rotatedBoundingBox="808,11591 4383,12509 4082,13682 506,12764"/>
            </emma:interpretation>
          </emma:emma>
        </inkml:annotationXML>
        <inkml:traceGroup>
          <inkml:annotationXML>
            <emma:emma xmlns:emma="http://www.w3.org/2003/04/emma" version="1.0">
              <emma:interpretation id="{5965B12B-DB0A-4E11-B637-B64C0E54DACB}" emma:medium="tactile" emma:mode="ink">
                <msink:context xmlns:msink="http://schemas.microsoft.com/ink/2010/main" type="inkWord" rotatedBoundingBox="780,11699 3799,12475 3526,13540 506,1276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1082 313 0,'-139'-70'0,"70"35"16,34 35-16,-104-69 15,-1 34-15,1-35 16,70 70-16,-140-34 15,174 34-15,-35 0 16,70 34 93,0 1-93,-34 70-16,34-36 16,0 1-1,0-35 1,0 69-16,34-34 16,1-36-16,35 36 15,-1 0-15,-69-36 16,70 36-16,-35-35 15,0 0-15,-1-35 16,1 0 0,0 0-16,35 0 15,-36 0-15,1 0 16,0 0-16,35 34 16,-1-34 15,-34 0-16,-35-34 32,0-1-15</inkml:trace>
          <inkml:trace contextRef="#ctx0" brushRef="#br0" timeOffset="407.46">421 556 0,'35'0'31,"35"0"-31,-1 0 16,1 0-16,34 0 15,1 0-15,-1 35 16,-69-35-16,69 0 16,-69 0-16,34 0 15</inkml:trace>
          <inkml:trace contextRef="#ctx0" brushRef="#br0" timeOffset="1456.44">1395 452 0,'0'70'16,"0"-36"-1,35 140-15,0-104 16,0 34-1,-35-34 1,0-35-16,35-35 16,-1 35-1,-34-1 1,0-68 62,0-36-47,0 35-15,0-34 0,0-1-1,0 35 1,35 0 31,0 35-16,35 0-15</inkml:trace>
          <inkml:trace contextRef="#ctx0" brushRef="#br0" timeOffset="672.27">1152 661 0,'0'69'16,"0"36"-16,0-1 16,0 35-16,0-34 15,0-36-15,0 36 16</inkml:trace>
          <inkml:trace contextRef="#ctx0" brushRef="#br0" timeOffset="2135.88">2057 765 0,'-35'0'16,"35"35"-16,0 0 16,0 0-1,0-1 1,0 36-1,0 0 1,0-36 0,35 1-1,-1 0-15,1 0 16,0-35 46,0 0-46,-35-35-16,0 0 16,0-69-16,0 69 15,0-35-15,-35 1 16,-35-1 0,36 35-1,-1 35 48</inkml:trace>
          <inkml:trace contextRef="#ctx0" brushRef="#br0" timeOffset="3336.93">2578 730 0,'0'105'32,"0"-70"-32,0 69 15,0-34-15,0 34 16,0-35-1,0 36 1,0-70-16,0 69 16,35-104 46,0 0-31,0 0-31,0 0 16,-35-35-16,34-69 16,-34 69-16,0-35 15,0 1-15,0-35 16,0 69-16,0-35 16,35 105 93,0 35-109,-35-36 16,0 36-16,35 34 15,0-69 1,-1-35 31</inkml:trace>
        </inkml:traceGroup>
        <inkml:traceGroup>
          <inkml:annotationXML>
            <emma:emma xmlns:emma="http://www.w3.org/2003/04/emma" version="1.0">
              <emma:interpretation id="{30FDEB72-E521-41AC-B957-65DC8CEAE74C}" emma:medium="tactile" emma:mode="ink">
                <msink:context xmlns:msink="http://schemas.microsoft.com/ink/2010/main" type="inkWord" rotatedBoundingBox="3939,12395 4383,12509 4104,13595 3660,13481"/>
              </emma:interpretation>
            </emma:emma>
          </inkml:annotationXML>
          <inkml:trace contextRef="#ctx0" brushRef="#br0" timeOffset="3664.29">3135 939 0,'70'105'15,"-70"-1"-15,0 0 16,0 1-16,35 69 15,-35-70-15,0-69 16,0 0-16,34 69 16</inkml:trace>
          <inkml:trace contextRef="#ctx0" brushRef="#br0" timeOffset="4319.48">3344 696 0,'35'0'15,"34"0"17,-34 34-1,-35 1-31,0 0 15,0 69 1,0-69-16,0 70 16,0-71-16,0 1 15,0 35 1,0-36 0,0 1 15,0 0-16,0 35 1,0-36 31,0 1-31,-35-35 15,1 0-16,-1 0 1,0-35 15,0 1 1,-69-71 14,104 70-30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35:18.74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4BB0793-4C95-4977-9075-CEB6F4CB1032}" emma:medium="tactile" emma:mode="ink">
          <msink:context xmlns:msink="http://schemas.microsoft.com/ink/2010/main" type="writingRegion" rotatedBoundingBox="9826,12217 9412,15045 8399,14896 8814,12069"/>
        </emma:interpretation>
      </emma:emma>
    </inkml:annotationXML>
    <inkml:traceGroup>
      <inkml:annotationXML>
        <emma:emma xmlns:emma="http://www.w3.org/2003/04/emma" version="1.0">
          <emma:interpretation id="{2B001CF9-6219-4384-9A8D-0D07A15C5A58}" emma:medium="tactile" emma:mode="ink">
            <msink:context xmlns:msink="http://schemas.microsoft.com/ink/2010/main" type="paragraph" rotatedBoundingBox="9826,12217 9412,15045 8399,14896 8814,120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1ACEC1A-C7D1-42D3-9D62-87ADFFFBF066}" emma:medium="tactile" emma:mode="ink">
              <msink:context xmlns:msink="http://schemas.microsoft.com/ink/2010/main" type="line" rotatedBoundingBox="9826,12217 9412,15045 8399,14896 8814,12069"/>
            </emma:interpretation>
          </emma:emma>
        </inkml:annotationXML>
        <inkml:traceGroup>
          <inkml:annotationXML>
            <emma:emma xmlns:emma="http://www.w3.org/2003/04/emma" version="1.0">
              <emma:interpretation id="{77889B54-119F-4464-8B7F-F08CA909B4ED}" emma:medium="tactile" emma:mode="ink">
                <msink:context xmlns:msink="http://schemas.microsoft.com/ink/2010/main" type="inkWord" rotatedBoundingBox="8877,12078 8775,12775 8712,12765 8814,1206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105 0 0,'0'69'63,"0"-34"-47,0 0-16,0 0 15,0 34 1,0-34-16,-70 0 15,70 0 1,0 34-16,0-34 16,0 0 15,0 0 0,0 34-15,-35 1 15,35-35 47</inkml:trace>
        </inkml:traceGroup>
        <inkml:traceGroup>
          <inkml:annotationXML>
            <emma:emma xmlns:emma="http://www.w3.org/2003/04/emma" version="1.0">
              <emma:interpretation id="{8CC16D3B-AE4E-4EBD-B16B-066CD386D598}" emma:medium="tactile" emma:mode="ink">
                <msink:context xmlns:msink="http://schemas.microsoft.com/ink/2010/main" type="inkWord" rotatedBoundingBox="9525,12381 9456,12857 9011,12792 9080,12315"/>
              </emma:interpretation>
              <emma:one-of disjunction-type="recognition" id="oneOf1"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『</emma:literal>
                </emma:interpretation>
                <emma:interpretation id="interp3" emma:lang="" emma:confidence="0">
                  <emma:literal>으</emma:literal>
                </emma:interpretation>
                <emma:interpretation id="interp4" emma:lang="" emma:confidence="0">
                  <emma:literal>〇</emma:literal>
                </emma:interpretation>
                <emma:interpretation id="interp5" emma:lang="" emma:confidence="0">
                  <emma:literal>@</emma:literal>
                </emma:interpretation>
              </emma:one-of>
            </emma:emma>
          </inkml:annotationXML>
          <inkml:trace contextRef="#ctx0" brushRef="#br0" timeOffset="4976.44">348 243 0,'0'35'47,"0"0"-31,0 35-1,0-1 1,35-34 0,0 69-1,0-104-15,34 70 16,-69-35 0,70 34-1,-35-69-15,34 0 31,-34-34 32,-35-1-47,0-35-16,0-34 15,0 34 16,-35 35-15,-34 1 15,34 34 1,0 0-17,0-35 1,1 35 15,-36 0-15,70-35-1</inkml:trace>
        </inkml:traceGroup>
        <inkml:traceGroup>
          <inkml:annotationXML>
            <emma:emma xmlns:emma="http://www.w3.org/2003/04/emma" version="1.0">
              <emma:interpretation id="{3EC98130-7C39-47F9-B28A-6EC038350E23}" emma:medium="tactile" emma:mode="ink">
                <msink:context xmlns:msink="http://schemas.microsoft.com/ink/2010/main" type="inkWord" rotatedBoundingBox="9731,12866 9596,13787 9155,13722 9290,12802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2167.77">627 1218 0,'-35'-35'47,"0"0"-47,35 0 16,0-34 0,0-36-1,0 36 1,0 34-1,0 0 1,0 0 0,35 35 31,0 0-16,0 0-16,-1 0-15,36 0 16,-35 0-16,-35 35 16,0 35-1,34-1-15,1-69 16,-35 35-16,0 35 16,0-36-16,0 1 15,0 0-15,0 35 16,0-36 15,0 1-15,-35-35-1,1 35 95,-36 0-79,70 0 0,0-1 16,0 1 16,0 0-48,0 35 16,0-1-15,35-34 0,0 0-16,-1-35 93,1-35-77,-35 0 0,0-34-1,0 34 1,0 0-16,0 0 16,0-34-1,0 34 1,-35 35-1,35-35 1,-34 0-16,-1 0 16,0 35-1,35-34 1,-35 34-16,1-35 16,-71 0-1,70 0-15,35-34 78,0-1-46</inkml:trace>
        </inkml:traceGroup>
        <inkml:traceGroup>
          <inkml:annotationXML>
            <emma:emma xmlns:emma="http://www.w3.org/2003/04/emma" version="1.0">
              <emma:interpretation id="{86969AD0-3E5A-4874-A116-3F2313C8730E}" emma:medium="tactile" emma:mode="ink">
                <msink:context xmlns:msink="http://schemas.microsoft.com/ink/2010/main" type="inkWord" rotatedBoundingBox="9025,14034 8889,14968 8527,14915 8664,13981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3544.1">105 2157 0,'0'35'16,"104"0"15,-104-1-15,35 1 15,-70-70 94,35 1-109,0-36-1,-69 0 1,34 36-1,35-1 32,-35 0-47,-35 0 16,36 1 15,-1 34 94,35 34-109,0 1-1,0 35-15,35-1 16,-35 1-16,0-35 16,0-1-16,34 106 15,1-106-15,-35 36 16,35 0 0,-35-36-16,0 1 15,0 0 1,35 35-1,-35-36 1,0 1 0,0 35-1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35:27.68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96D74D6-084E-499D-ACF5-6292D065FB68}" emma:medium="tactile" emma:mode="ink">
          <msink:context xmlns:msink="http://schemas.microsoft.com/ink/2010/main" type="writingRegion" rotatedBoundingBox="13015,11681 16811,9533 17311,10415 13514,12563"/>
        </emma:interpretation>
      </emma:emma>
    </inkml:annotationXML>
    <inkml:traceGroup>
      <inkml:annotationXML>
        <emma:emma xmlns:emma="http://www.w3.org/2003/04/emma" version="1.0">
          <emma:interpretation id="{C8BBF422-BE4A-405E-AFB8-732DE1B80B89}" emma:medium="tactile" emma:mode="ink">
            <msink:context xmlns:msink="http://schemas.microsoft.com/ink/2010/main" type="paragraph" rotatedBoundingBox="13015,11681 16811,9533 17311,10415 13514,125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3D3EAF-56CD-4DA2-9209-DC858692DEE3}" emma:medium="tactile" emma:mode="ink">
              <msink:context xmlns:msink="http://schemas.microsoft.com/ink/2010/main" type="line" rotatedBoundingBox="13015,11681 16811,9533 17311,10415 13514,12563"/>
            </emma:interpretation>
          </emma:emma>
        </inkml:annotationXML>
        <inkml:traceGroup>
          <inkml:annotationXML>
            <emma:emma xmlns:emma="http://www.w3.org/2003/04/emma" version="1.0">
              <emma:interpretation id="{2B77E10C-FFE1-45B4-A67C-403163D3DEE2}" emma:medium="tactile" emma:mode="ink">
                <msink:context xmlns:msink="http://schemas.microsoft.com/ink/2010/main" type="inkWord" rotatedBoundingBox="13139,11899 13485,11704 13689,12064 13343,1226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71 0 0,'-34'35'78,"34"0"-78,-35 0 16,35 0-16,0 34 16,0-34-16,0 0 15,0 0 48</inkml:trace>
          <inkml:trace contextRef="#ctx0" brushRef="#br0" timeOffset="984.28">71 209 0</inkml:trace>
          <inkml:trace contextRef="#ctx0" brushRef="#br0" timeOffset="872.88">210 140 0,'0'-35'31,"0"70"16,0-1-31,35 1-16,35 35 15,-35-70 16,-1 0 1,1 0 15,-35-35-1,-69 35 1,-1 0 0,35 0-47,-34 0 16,-36-35 15</inkml:trace>
        </inkml:traceGroup>
        <inkml:traceGroup>
          <inkml:annotationXML>
            <emma:emma xmlns:emma="http://www.w3.org/2003/04/emma" version="1.0">
              <emma:interpretation id="{4E4F3BD6-86D4-4505-B494-250C77205774}" emma:medium="tactile" emma:mode="ink">
                <msink:context xmlns:msink="http://schemas.microsoft.com/ink/2010/main" type="inkWord" rotatedBoundingBox="15717,10152 16811,9533 17311,10415 16216,1103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197888.6">2820-1844 0,'0'105'46,"0"-70"-46,0 34 16,0 140-16,0-105 16,0 1-16,0-71 15,0 71-15,0-70 16,0-1 0</inkml:trace>
          <inkml:trace contextRef="#ctx0" brushRef="#br0" timeOffset="-196967.82">2820-1704 0,'0'-35'0,"35"35"15,34 35 1,-34-1 0,35 106-1,-35-106-15,34 105 16,-69-34-16,70-36 16,-35 1-16,34 34 15,-34-69 79,35-104-16,-70-1-78,0-34 16,34-140-16,-34 209 15,0-34-15,105-36 16,-105 1-16,0 34 16,35 1-16,-1 34 15,-34-35 1,35 1-1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36:11.34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8A20D30-5BD2-4792-AA85-92B5EA13F07B}" emma:medium="tactile" emma:mode="ink">
          <msink:context xmlns:msink="http://schemas.microsoft.com/ink/2010/main" type="writingRegion" rotatedBoundingBox="17740,11947 22014,12391 21899,13496 17625,13052"/>
        </emma:interpretation>
      </emma:emma>
    </inkml:annotationXML>
    <inkml:traceGroup>
      <inkml:annotationXML>
        <emma:emma xmlns:emma="http://www.w3.org/2003/04/emma" version="1.0">
          <emma:interpretation id="{0921B9C3-09E6-48B0-B7A4-24BBAD32E60C}" emma:medium="tactile" emma:mode="ink">
            <msink:context xmlns:msink="http://schemas.microsoft.com/ink/2010/main" type="paragraph" rotatedBoundingBox="17740,11947 22014,12391 21899,13496 17625,130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768DCD-42C2-4475-B770-A8B944D93D9A}" emma:medium="tactile" emma:mode="ink">
              <msink:context xmlns:msink="http://schemas.microsoft.com/ink/2010/main" type="line" rotatedBoundingBox="17740,11947 22014,12391 21899,13496 17625,13052"/>
            </emma:interpretation>
          </emma:emma>
        </inkml:annotationXML>
        <inkml:traceGroup>
          <inkml:annotationXML>
            <emma:emma xmlns:emma="http://www.w3.org/2003/04/emma" version="1.0">
              <emma:interpretation id="{2DAFA442-1207-44D1-9CD8-DCD9C6AFD5E7}" emma:medium="tactile" emma:mode="ink">
                <msink:context xmlns:msink="http://schemas.microsoft.com/ink/2010/main" type="inkWord" rotatedBoundingBox="17708,12261 18299,12323 18232,12977 17640,12915"/>
              </emma:interpretation>
            </emma:emma>
          </inkml:annotationXML>
          <inkml:trace contextRef="#ctx0" brushRef="#br0">4977 522 0,'0'35'31,"0"0"-15,0 35-16,-34-1 16,-140 36-16,139-71 15,0 36-15,0-70 16,-34 70-16,-1-70 16,35 34-16,35 1 15,-35 0 1,-34-35-1</inkml:trace>
          <inkml:trace contextRef="#ctx0" brushRef="#br0" timeOffset="336.13">4699 662 0,'35'69'16,"34"1"-16,-69-1 15,70 36-15,-70-70 16,35 69-16,34-35 16</inkml:trace>
        </inkml:traceGroup>
        <inkml:traceGroup>
          <inkml:annotationXML>
            <emma:emma xmlns:emma="http://www.w3.org/2003/04/emma" version="1.0">
              <emma:interpretation id="{C16BE8FF-BA55-48BA-A0BB-44E415CD2F12}" emma:medium="tactile" emma:mode="ink">
                <msink:context xmlns:msink="http://schemas.microsoft.com/ink/2010/main" type="inkWord" rotatedBoundingBox="19112,12090 20351,12218 20250,13197 19010,1306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1247.81">5952 731 0,'-35'0'15,"-35"0"1,35 0-1,35 35 32,0 0-47,0 69 16,0-69 0,0 35-16,35-1 15,35 1 1,-70-36-16,35-34 15,-1 0 1,36 0 0,0 0-1,-36-34 32,1-1-47,-35 0 16,0 0-16,0-69 15,-35 0 1,1 104 0,-1-35-1,0 35 17,0 0-17</inkml:trace>
          <inkml:trace contextRef="#ctx0" brushRef="#br0" timeOffset="1536.57">6543 1288 0,'0'35'47,"0"-1"-31</inkml:trace>
          <inkml:trace contextRef="#ctx0" brushRef="#br0" timeOffset="2639.8">6856 766 0,'-35'-35'15,"35"0"1,0-34-16,0-1 47,0 35-47,0-34 31,35 34 0,0 35-15,0 0 0,34 0 15,-34 0-16,0 35-15,-35 0 16,0 69-16,0-34 16,0-1-1,-70 1 1,36-1 0,-1-69-1,-35 35 1,35 0-1,35 35 32,0-36-31,0 36-16,0-1 16,0-34-1,0 35 16,35-70-15,0 35 0,0-35 15,0 0-31,-1-35 16,-34 0-1,0-35-15,0 36 16,0-36-16,0 1 15,0 34 1,0-35 0,0 35-1,-34 1-15,-36-36 16,35 70 0,0-70-1,35 36 1,0-1-1,0-35 1,0 1 0,0 34 15</inkml:trace>
        </inkml:traceGroup>
        <inkml:traceGroup>
          <inkml:annotationXML>
            <emma:emma xmlns:emma="http://www.w3.org/2003/04/emma" version="1.0">
              <emma:interpretation id="{1D7E2203-A1A9-483E-AFFB-EE8B974C3C46}" emma:medium="tactile" emma:mode="ink">
                <msink:context xmlns:msink="http://schemas.microsoft.com/ink/2010/main" type="inkWord" rotatedBoundingBox="21058,12502 21992,12600 21899,13496 20964,13399"/>
              </emma:interpretation>
              <emma:one-of disjunction-type="recognition" id="oneOf1">
                <emma:interpretation id="interp1" emma:lang="" emma:confidence="0">
                  <emma:literal>C</emma:literal>
                </emma:interpretation>
                <emma:interpretation id="interp2" emma:lang="" emma:confidence="0">
                  <emma:literal>c</emma:literal>
                </emma:interpretation>
                <emma:interpretation id="interp3" emma:lang="" emma:confidence="0">
                  <emma:literal>(</emma:literal>
                </emma:interpretation>
                <emma:interpretation id="interp4" emma:lang="" emma:confidence="0">
                  <emma:literal>O</emma:literal>
                </emma:interpretation>
                <emma:interpretation id="interp5" emma:lang="" emma:confidence="0">
                  <emma:literal>°</emma:literal>
                </emma:interpretation>
              </emma:one-of>
            </emma:emma>
          </inkml:annotationXML>
          <inkml:trace contextRef="#ctx0" brushRef="#br0" timeOffset="190584.51">8492 836 0,'-70'-35'0,"35"35"31,0-35-31,1 35 32,-36 0-17,35 0 32,0 0-16,-34 0-15,-1 70 15,35-70 1,1 34-17,-1 1 1,35 0-1,-35 35 17,0-70-32,0 34 15,1 1 1,-1 0 0,35 0-1,0 34 16,0-34-15,0 35 0,0-1-1,0-34 1,35 0-16,-1 0 16,1-35-16,35 69 31,-70-34-31,35-35 15,-1 35 1,1-35 0,0 0-16,35 0 15,-36 0 1,36 0-16,0 0 16,34 0 15,-69 0-31,34-35 15,1-35 1,-35 36 15,0 34-15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39:24.76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300FFAF-F347-421E-8A61-FCAF774BC5F4}" emma:medium="tactile" emma:mode="ink">
          <msink:context xmlns:msink="http://schemas.microsoft.com/ink/2010/main" type="writingRegion" rotatedBoundingBox="15756,15368 19358,12784 20627,14553 17024,17136"/>
        </emma:interpretation>
      </emma:emma>
    </inkml:annotationXML>
    <inkml:traceGroup>
      <inkml:annotationXML>
        <emma:emma xmlns:emma="http://www.w3.org/2003/04/emma" version="1.0">
          <emma:interpretation id="{3586C074-9EF2-4667-B221-0614028FCF62}" emma:medium="tactile" emma:mode="ink">
            <msink:context xmlns:msink="http://schemas.microsoft.com/ink/2010/main" type="paragraph" rotatedBoundingBox="15756,15368 19358,12784 20627,14553 17024,171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8EB08FF-D40C-4C1D-972B-C7A01D50AE78}" emma:medium="tactile" emma:mode="ink">
              <msink:context xmlns:msink="http://schemas.microsoft.com/ink/2010/main" type="line" rotatedBoundingBox="15756,15368 19358,12784 20627,14553 17024,17136"/>
            </emma:interpretation>
          </emma:emma>
        </inkml:annotationXML>
        <inkml:traceGroup>
          <inkml:annotationXML>
            <emma:emma xmlns:emma="http://www.w3.org/2003/04/emma" version="1.0">
              <emma:interpretation id="{2E1A1C45-3CB4-4886-9D2B-62269970FC96}" emma:medium="tactile" emma:mode="ink">
                <msink:context xmlns:msink="http://schemas.microsoft.com/ink/2010/main" type="inkWord" rotatedBoundingBox="16086,15829 17299,14959 18237,16266 17024,17136"/>
              </emma:interpretation>
              <emma:one-of disjunction-type="recognition" id="oneOf0">
                <emma:interpretation id="interp0" emma:lang="" emma:confidence="0">
                  <emma:literal>S</emma:literal>
                </emma:interpretation>
                <emma:interpretation id="interp1" emma:lang="" emma:confidence="0">
                  <emma:literal>8</emma:literal>
                </emma:interpretation>
                <emma:interpretation id="interp2" emma:lang="" emma:confidence="0">
                  <emma:literal>9</emma:literal>
                </emma:interpretation>
                <emma:interpretation id="interp3" emma:lang="" emma:confidence="0">
                  <emma:literal>∞</emma:literal>
                </emma:interpretation>
                <emma:interpretation id="interp4" emma:lang="" emma:confidence="0">
                  <emma:literal>g</emma:literal>
                </emma:interpretation>
              </emma:one-of>
            </emma:emma>
          </inkml:annotationXML>
          <inkml:trace contextRef="#ctx0" brushRef="#br0">4595 4141 0,'0'-174'15,"0"139"1,-35 35-16,-35-35 15,35 35-15,1-34 16,-1-1-16,0 35 16,-35-35-16,36 35 15,-36-70-15,-139 36 16,105-36-16,-35 70 16,34 0-16,36 0 15,34 0 1,-35 0-16,36 0 15,-36 70 32,70-36-31,0 71 0,0-70-16,0 34 15,70 1 1,-1-70-1,1 69-15,-70-34 16,35-35 0,34 0-16,1 70 15,-35-70 1,34 0 0,-34 35-16,34-35 15,1 0 16,0 69-31,-36-69 16,1 0 0,-35 35-1,35 0-15,0 0 16,0 34 0,34 36-16,-69-71 15,0 1-15,0 70 16,0-36-16,0-34 15,0 0 1,0-1 0,0 1-16,-35-35 15,35 35-15,-34-35 16,-1 0-16,0 0 16,0 35-16,-69-35 15,69 0-15,-69 0 16,-1 0-1,36 0-15,-36-35 16,36 0-16,-1-34 16,1-1-16,34 35 15,0 1-15,0-1 16,35 0-16,0 0 16,0 0-1</inkml:trace>
        </inkml:traceGroup>
        <inkml:traceGroup>
          <inkml:annotationXML>
            <emma:emma xmlns:emma="http://www.w3.org/2003/04/emma" version="1.0">
              <emma:interpretation id="{620D0321-41BD-4FB2-B05A-3FF8B6A8F336}" emma:medium="tactile" emma:mode="ink">
                <msink:context xmlns:msink="http://schemas.microsoft.com/ink/2010/main" type="inkWord" rotatedBoundingBox="17286,14271 19358,12784 20532,14421 18459,15907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206144.2">5117 2158 0,'0'35'16,"-174"138"-1,69-33-15,1-36 16,-70 70-16,0-104 15,139-36-15,35 1 16</inkml:trace>
          <inkml:trace contextRef="#ctx0" brushRef="#br0" timeOffset="-205760.24">4525 2123 0,'174'174'16,"-139"-70"-16,69 70 15,35 0-15,-69-35 16,-35-34-16,-35-70 16,35-1-16</inkml:trace>
          <inkml:trace contextRef="#ctx0" brushRef="#br0" timeOffset="-204032.86">5812 2262 0,'0'104'47,"-69"36"-31,34-71-16,35 1 16,0-35-16,-70 34 15,70 1-15,0-35 16,0 34-16,0-34 15,0 0 1</inkml:trace>
          <inkml:trace contextRef="#ctx0" brushRef="#br0" timeOffset="-203800.54">6091 3028 0,'35'0'31</inkml:trace>
          <inkml:trace contextRef="#ctx0" brushRef="#br0" timeOffset="-202584.32">6404 2297 0,'35'-35'15,"-1"0"1,-34 1-16,35-36 16,35 35-1,-35 35 1,34 0 0,-34 0-1,0 0 1,0 0-16,34 0 15,-34 0 1,-35 35-16,70 35 16,-70-36-16,0 71 15,0-1 1,0-69-16,0 0 16,0-1-16,0 36 15,-105 0 1,70-70 46,-34 0 1,34 0 109,0 0-16,35-70-125,35 0-31,0 70 16,0 0-1,34 0-15,-34 0 16,35 0-16,-1 35 16,1 35-1,-35-70 1,-1 35 0,1-35-1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7:57:34.6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74 0 0,'0'70'109,"0"-36"-77,-35 1-1,0 0-15,35 0-16,0 0 15,0-1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7:57:26.5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653BA70-EA91-43CF-A9D6-85AB9F16DDED}" emma:medium="tactile" emma:mode="ink">
          <msink:context xmlns:msink="http://schemas.microsoft.com/ink/2010/main" type="inkDrawing" rotatedBoundingBox="3984,11444 5864,10892 5915,11067 4035,11620" shapeName="Other"/>
        </emma:interpretation>
      </emma:emma>
    </inkml:annotationXML>
    <inkml:trace contextRef="#ctx0" brushRef="#br0">5188-696 0,'-139'0'16,"-139"0"-16,-175 69 16,175 71-16,-70-36 15,209-69-15,34 34 16,71-34-16,-36 35 16,35-36-16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7:59:44.80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2CACAFA-8BDE-4477-9CD1-180ECB82A583}" emma:medium="tactile" emma:mode="ink">
          <msink:context xmlns:msink="http://schemas.microsoft.com/ink/2010/main" type="writingRegion" rotatedBoundingBox="8072,6158 18163,6158 18163,6193 8072,6193"/>
        </emma:interpretation>
      </emma:emma>
    </inkml:annotationXML>
    <inkml:traceGroup>
      <inkml:annotationXML>
        <emma:emma xmlns:emma="http://www.w3.org/2003/04/emma" version="1.0">
          <emma:interpretation id="{96D4FC40-0E60-470E-AF7A-64A5770EBC56}" emma:medium="tactile" emma:mode="ink">
            <msink:context xmlns:msink="http://schemas.microsoft.com/ink/2010/main" type="paragraph" rotatedBoundingBox="8072,6158 18163,6158 18163,6193 8072,61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25C86F3-2E98-4622-9385-EB4EC09DADAD}" emma:medium="tactile" emma:mode="ink">
              <msink:context xmlns:msink="http://schemas.microsoft.com/ink/2010/main" type="line" rotatedBoundingBox="8072,6158 18163,6158 18163,6193 8072,6193"/>
            </emma:interpretation>
          </emma:emma>
        </inkml:annotationXML>
        <inkml:traceGroup>
          <inkml:annotationXML>
            <emma:emma xmlns:emma="http://www.w3.org/2003/04/emma" version="1.0">
              <emma:interpretation id="{0DDEFCA5-DB6C-450E-932A-8B878B10DB0C}" emma:medium="tactile" emma:mode="ink">
                <msink:context xmlns:msink="http://schemas.microsoft.com/ink/2010/main" type="inkWord" rotatedBoundingBox="8072,6158 9882,6158 9882,6173 8072,6173"/>
              </emma:interpretation>
              <emma:one-of disjunction-type="recognition" id="oneOf0">
                <emma:interpretation id="interp0" emma:lang="" emma:confidence="0">
                  <emma:literal>-</emma:literal>
                </emma:interpretation>
                <emma:interpretation id="interp1" emma:lang="" emma:confidence="0">
                  <emma:literal>_</emma:literal>
                </emma:interpretation>
                <emma:interpretation id="interp2" emma:lang="" emma:confidence="0">
                  <emma:literal>ㅡ</emma:literal>
                </emma:interpretation>
                <emma:interpretation id="interp3" emma:lang="" emma:confidence="0">
                  <emma:literal>一</emma:literal>
                </emma:interpretation>
                <emma:interpretation id="interp4" emma:lang="" emma:confidence="0">
                  <emma:literal>…</emma:literal>
                </emma:interpretation>
              </emma:one-of>
            </emma:emma>
          </inkml:annotationXML>
          <inkml:trace contextRef="#ctx0" brushRef="#br0">-8455 0 0,'35'0'15,"0"0"-15,35 0 16,-36 0 0,1 0-16,0 0 15,34 0-15,-34 0 16,0 0 0,0 0-16,34 0 15,-34 0-15,0 0 16,69 0-16,-69 0 15,35 0 1,-35 0-16,-1 0 16,1 0-1,35 0 1,-35 0 15,-1 0-31,1 0 16,35 0-1,-35 0 1,-1 0 0,1 0-16,35 0 47,-1 0-1,-34 0-30,35 0-16,-1 0 31,-34 0-15,35 0 0,-1 0 30,-34 0-30,35 0 0</inkml:trace>
        </inkml:traceGroup>
        <inkml:traceGroup>
          <inkml:annotationXML>
            <emma:emma xmlns:emma="http://www.w3.org/2003/04/emma" version="1.0">
              <emma:interpretation id="{EDE08D20-3E1C-4150-A7DB-282689646E7C}" emma:medium="tactile" emma:mode="ink">
                <msink:context xmlns:msink="http://schemas.microsoft.com/ink/2010/main" type="inkWord" rotatedBoundingBox="16527,6158 18163,6158 18163,6193 16527,6193"/>
              </emma:interpretation>
              <emma:one-of disjunction-type="recognition" id="oneOf1">
                <emma:interpretation id="interp5" emma:lang="" emma:confidence="0">
                  <emma:literal>-</emma:literal>
                </emma:interpretation>
                <emma:interpretation id="interp6" emma:lang="" emma:confidence="0">
                  <emma:literal>ㅡ</emma:literal>
                </emma:interpretation>
                <emma:interpretation id="interp7" emma:lang="" emma:confidence="0">
                  <emma:literal>_</emma:literal>
                </emma:interpretation>
                <emma:interpretation id="interp8" emma:lang="" emma:confidence="0">
                  <emma:literal>一</emma:literal>
                </emma:interpretation>
                <emma:interpretation id="interp9" emma:lang="" emma:confidence="0">
                  <emma:literal>…</emma:literal>
                </emma:interpretation>
              </emma:one-of>
            </emma:emma>
          </inkml:annotationXML>
          <inkml:trace contextRef="#ctx0" brushRef="#br0" timeOffset="2560.09">0 35 0,'35'0'47,"0"0"-32,35 0-15,34 0 16,0 0-16,-34 0 15,34 0-15,1 0 16,-71 0-16,1 0 16,70 0-16,-71 0 15,36 0-15,-35 0 16,34 0-16,-34 0 16,0 0-16,0 0 15,34 0-15,1 0 16,-35 0-1,34 0 1,1 0 93,-35 0-93,0 0 47,-1 0 124,36 0-156,-35-35-15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00:29.49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1013CB6-0E24-42D2-B2FD-876F470116A7}" emma:medium="tactile" emma:mode="ink">
          <msink:context xmlns:msink="http://schemas.microsoft.com/ink/2010/main" type="inkDrawing" rotatedBoundingBox="8443,6681 12819,6466 12899,8084 8523,8299" hotPoints="12803,6627 12862,8041 8704,8215 8644,6801" semanticType="enclosure" shapeName="Rectangle"/>
        </emma:interpretation>
      </emma:emma>
    </inkml:annotationXML>
    <inkml:trace contextRef="#ctx0" brushRef="#br0">1708 1360 0,'-70'0'16,"35"0"-1,1 0 1,-1 0-1,-35 0-15,35 0 16,1 0-16,-1 0 16,-35 0-16,35 0 15,1 0 1,-1 0 0,-35-35-16,35 35 15,-34 0-15,-1-69 16,36 69-16,-36 0 15,35 0-15,-34 0 16,-1 0-16,35-35 16,-34 35-16,-1 0 15,35 0 1,-34 0 0,-1 0-1,35 0 48,-34 0-32,-1 0 0,35 0-31,0-35 63,35 0-48,-34-34 1,-1-1-16,35 35 16,0-69-16,0 34 15,0-34 1,0 0-16,0-1 15,0 36 1,0 34-16,0 0 16,0 0-1,0-34 1,0 34 0,0 0-1,0 0 1,35 0-1,-1 35-15,71 0 16,-70 0-16,69 0 16,0 0-16,1 0 15,69-69-15,-70 69 16,-34 0-16,34 0 16,0 0-16,1 0 15,-1 0 1,105 0-16,-105 0 15,1 0-15,-1 0 16,35 0-16,70 0 16,-104 69-16,34-69 15,-35 0-15,105 35 16,-105-35-16,1 0 16,-1 0-16,35 70 31,-104-70-31,69 0 15,-69 0-15,35 0 16,34 0-16,0 0 16,1 0-16,-36 0 15,36 0-15,-70 0 16,34 0-16,-69 35 16,70-35-16,-35 0 15,34 0-15,1 0 16,-35 0-1,34 0 1,-69 34 47,0 1 15,0 0-63,0 0 1,0 34 0,0 36-16,0 34 15,0-35-15,0 1 16,0-36-16,0 36 15,35 34-15,-35-70 16,0-34 0,-70 0 93,36 0-93,-1 0-1,0-35 1,0 0-16,-69 0 16,-1 69-16,1-69 15,0 0-15,-70 0 16,-70 0-16,1 0 15,-36 0-15,70 0 16,-34 0 0,-35 0-16,138 35 15,-68-35-15,68 0 16,-68 0-16,103 0 16,1 0-16,-1 0 15,1 0-15,0 0 16,34 0-1,35 0-15,-34 0 16,-1 0 0,35 0-1,-34 0-15,-1 0 16,35 0 0,-34 0-1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02:12.369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-1 1 0,'34'0'47,"1"0"-32,70 0 1,-71 0 0,140 0-16,0 0 15,105 0-15,-140 0 16,104 0-16,-34 0 15,35 0-15,-70 0 16,0 0-16,-35 0 16,-35 0-16,1 0 15,-1 0-15,-34 0 16,34 0-16,-69 0 16,34 0-16,36 0 15,-36 0 1,36 0-1,-1 0-15,0 0 16,1 0-16,-1 0 16,-34 0-16,-1 0 15,36 0-15,-70 0 16,-1 0-16,36 0 16,-35 0 62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03:09.864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-1 0 0,'69'0'16,"-34"0"-1,35 0 1,-1 0 15,-34 0-15,35 0-16,-1 0 16,-34 0-1,35 0-15,34 0 16,-34 0-1,-35 0 1,-1 0-16,1 0 16,35 0-16,-36 0 15,36 0-15,0 0 16,-36 0-16,36 0 16,0 0 15,-36 0 16,36 0-32,0 0 1,-36 0 15,36 0-15,0 0 62,-36 0-62,36 0 30,0 0 33,-36 0-48,1 0 0,0 0 0,35 0-15,-36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7592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다이어그램 또는 조직도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0AB9E776-BD60-4EFE-95CA-620C9172F58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10" name="그림 16" descr="미래능력개발원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9738" y="6586538"/>
            <a:ext cx="108426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New_Natural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11B2AAEE-0ECC-4F9E-94C1-A5210D63F3AE}" type="datetime1">
              <a:rPr lang="en-US"/>
              <a:pPr lvl="0">
                <a:defRPr lang="ko-KR" altLang="en-US"/>
              </a:pPr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/>
            </a:pPr>
            <a:fld id="{20DE7D8C-454A-43DC-8947-7671D5C99DA0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3840" t="7670" r="13050" b="25080"/>
          <a:stretch>
            <a:fillRect/>
          </a:stretch>
        </p:blipFill>
        <p:spPr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customXml" Target="../ink/ink3.xml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customXml" Target="../ink/ink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customXml" Target="../ink/ink7.xml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6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25.emf"/><Relationship Id="rId4" Type="http://schemas.openxmlformats.org/officeDocument/2006/relationships/customXml" Target="../ink/ink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customXml" Target="../ink/ink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customXml" Target="../ink/ink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emf"/><Relationship Id="rId4" Type="http://schemas.openxmlformats.org/officeDocument/2006/relationships/customXml" Target="../ink/ink2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49.emf"/><Relationship Id="rId12" Type="http://schemas.openxmlformats.org/officeDocument/2006/relationships/customXml" Target="../ink/ink27.xml"/><Relationship Id="rId17" Type="http://schemas.openxmlformats.org/officeDocument/2006/relationships/image" Target="../media/image54.emf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51.emf"/><Relationship Id="rId5" Type="http://schemas.openxmlformats.org/officeDocument/2006/relationships/image" Target="../media/image48.emf"/><Relationship Id="rId15" Type="http://schemas.openxmlformats.org/officeDocument/2006/relationships/image" Target="../media/image53.emf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50.emf"/><Relationship Id="rId14" Type="http://schemas.openxmlformats.org/officeDocument/2006/relationships/customXml" Target="../ink/ink28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emf"/><Relationship Id="rId5" Type="http://schemas.openxmlformats.org/officeDocument/2006/relationships/customXml" Target="../ink/ink31.xml"/><Relationship Id="rId10" Type="http://schemas.openxmlformats.org/officeDocument/2006/relationships/image" Target="../media/image59.emf"/><Relationship Id="rId4" Type="http://schemas.openxmlformats.org/officeDocument/2006/relationships/image" Target="../media/image56.emf"/><Relationship Id="rId9" Type="http://schemas.openxmlformats.org/officeDocument/2006/relationships/customXml" Target="../ink/ink3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>
          <a:xfrm>
            <a:off x="930031" y="908050"/>
            <a:ext cx="6883644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3600" i="1">
                <a:latin typeface="Comic Sans MS"/>
                <a:ea typeface="HY엽서L"/>
              </a:rPr>
              <a:t>제</a:t>
            </a:r>
            <a:r>
              <a:rPr lang="en-US" altLang="ko-KR" sz="3600" i="1">
                <a:latin typeface="Comic Sans MS"/>
                <a:ea typeface="HY엽서L"/>
              </a:rPr>
              <a:t>12</a:t>
            </a:r>
            <a:r>
              <a:rPr lang="ko-KR" altLang="en-US" sz="3600" i="1">
                <a:latin typeface="Comic Sans MS"/>
                <a:ea typeface="HY엽서L"/>
              </a:rPr>
              <a:t>장 스윙 컴포넌트</a:t>
            </a: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>
          <a:xfrm>
            <a:off x="1503363" y="384175"/>
            <a:ext cx="4150677" cy="5238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어서와 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Java</a:t>
            </a: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는 처음이지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!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290637" y="1672705"/>
            <a:ext cx="6562725" cy="503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5063" y="1057275"/>
            <a:ext cx="7769225" cy="4764088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</a:rPr>
              <a:t>	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add(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checkPanel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);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</a:rPr>
              <a:t>	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add(</a:t>
            </a:r>
            <a:r>
              <a:rPr lang="en-US" altLang="ko-KR" sz="1600" kern="0" spc="5" dirty="0" err="1">
                <a:solidFill>
                  <a:srgbClr val="0000C0"/>
                </a:solidFill>
                <a:latin typeface="맑은 고딕"/>
              </a:rPr>
              <a:t>pictureLabel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[0]);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</a:rPr>
              <a:t>	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add(</a:t>
            </a:r>
            <a:r>
              <a:rPr lang="en-US" altLang="ko-KR" sz="1600" kern="0" spc="5" dirty="0" err="1">
                <a:solidFill>
                  <a:srgbClr val="0000C0"/>
                </a:solidFill>
                <a:latin typeface="맑은 고딕"/>
              </a:rPr>
              <a:t>pictureLabel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[1]);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</a:rPr>
              <a:t>	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add(</a:t>
            </a:r>
            <a:r>
              <a:rPr lang="en-US" altLang="ko-KR" sz="1600" kern="0" spc="5" dirty="0" err="1">
                <a:solidFill>
                  <a:srgbClr val="0000C0"/>
                </a:solidFill>
                <a:latin typeface="맑은 고딕"/>
              </a:rPr>
              <a:t>pictureLabel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[2]);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}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kern="0" spc="5" dirty="0">
                <a:solidFill>
                  <a:srgbClr val="3F5FBF"/>
                </a:solidFill>
                <a:latin typeface="맑은 고딕"/>
              </a:rPr>
              <a:t>/** </a:t>
            </a:r>
            <a:r>
              <a:rPr lang="ko-KR" altLang="en-US" sz="1600" kern="0" spc="5" dirty="0">
                <a:solidFill>
                  <a:srgbClr val="3F5FBF"/>
                </a:solidFill>
                <a:ea typeface="맑은 고딕"/>
              </a:rPr>
              <a:t>체크 박스의 아이템 이벤트를 처리한다</a:t>
            </a:r>
            <a:r>
              <a:rPr lang="en-US" altLang="ko-KR" sz="1600" kern="0" spc="5" dirty="0">
                <a:solidFill>
                  <a:srgbClr val="3F5FBF"/>
                </a:solidFill>
                <a:latin typeface="맑은 고딕"/>
              </a:rPr>
              <a:t>. */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600" dirty="0">
                <a:solidFill>
                  <a:srgbClr val="000000"/>
                </a:solidFill>
              </a:rPr>
              <a:t>	</a:t>
            </a:r>
            <a:r>
              <a:rPr lang="en-US" altLang="ko-KR" sz="1600" b="1" kern="0" spc="5" dirty="0">
                <a:solidFill>
                  <a:srgbClr val="7F0055"/>
                </a:solidFill>
                <a:latin typeface="맑은 고딕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b="1" kern="0" spc="5" dirty="0">
                <a:solidFill>
                  <a:srgbClr val="7F0055"/>
                </a:solidFill>
                <a:latin typeface="맑은 고딕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itemStateChanged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ItemEvent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e) {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600" dirty="0"/>
              <a:t>		</a:t>
            </a:r>
            <a:r>
              <a:rPr lang="en-US" altLang="ko-KR" sz="1600" spc="5" dirty="0" err="1">
                <a:latin typeface="맑은 고딕"/>
              </a:rPr>
              <a:t>ImageIcon</a:t>
            </a:r>
            <a:r>
              <a:rPr lang="en-US" altLang="ko-KR" sz="1600" spc="5" dirty="0">
                <a:latin typeface="맑은 고딕"/>
              </a:rPr>
              <a:t> </a:t>
            </a:r>
            <a:r>
              <a:rPr lang="en-US" altLang="ko-KR" sz="1600" u="sng" spc="5" dirty="0">
                <a:uFill>
                  <a:solidFill>
                    <a:srgbClr val="000000"/>
                  </a:solidFill>
                </a:uFill>
                <a:latin typeface="맑은 고딕"/>
              </a:rPr>
              <a:t>image</a:t>
            </a:r>
            <a:r>
              <a:rPr lang="en-US" altLang="ko-KR" sz="1600" dirty="0">
                <a:latin typeface="맑은 고딕"/>
              </a:rPr>
              <a:t> </a:t>
            </a:r>
            <a:r>
              <a:rPr lang="en-US" altLang="ko-KR" sz="1600" spc="5" dirty="0">
                <a:latin typeface="맑은 고딕"/>
              </a:rPr>
              <a:t>= </a:t>
            </a:r>
            <a:r>
              <a:rPr lang="en-US" altLang="ko-KR" sz="1600" b="1" spc="5" dirty="0">
                <a:solidFill>
                  <a:srgbClr val="7F0055"/>
                </a:solidFill>
                <a:latin typeface="맑은 고딕"/>
              </a:rPr>
              <a:t>null;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</a:rPr>
              <a:t>	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Object source =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e.getItemSelectable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();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</a:rPr>
              <a:t>		</a:t>
            </a:r>
            <a:r>
              <a:rPr lang="en-US" altLang="ko-KR" sz="1600" b="1" kern="0" spc="5" dirty="0">
                <a:solidFill>
                  <a:srgbClr val="7F0055"/>
                </a:solidFill>
                <a:latin typeface="맑은 고딕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(</a:t>
            </a:r>
            <a:r>
              <a:rPr lang="en-US" altLang="ko-KR" sz="1600" b="1" kern="0" spc="5" dirty="0" err="1">
                <a:solidFill>
                  <a:srgbClr val="7F0055"/>
                </a:solidFill>
                <a:latin typeface="맑은 고딕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= 0;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&lt; 3;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++) {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</a:rPr>
              <a:t>			</a:t>
            </a:r>
            <a:r>
              <a:rPr lang="en-US" altLang="ko-KR" sz="1600" b="1" kern="0" spc="5" dirty="0">
                <a:solidFill>
                  <a:srgbClr val="7F0055"/>
                </a:solidFill>
                <a:latin typeface="맑은 고딕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(source == </a:t>
            </a:r>
            <a:r>
              <a:rPr lang="en-US" altLang="ko-KR" sz="1600" kern="0" spc="5" dirty="0">
                <a:solidFill>
                  <a:srgbClr val="0000C0"/>
                </a:solidFill>
                <a:latin typeface="맑은 고딕"/>
              </a:rPr>
              <a:t>buttons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]) {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</a:rPr>
              <a:t>				</a:t>
            </a:r>
            <a:r>
              <a:rPr lang="en-US" altLang="ko-KR" sz="1600" b="1" kern="0" spc="5" dirty="0">
                <a:solidFill>
                  <a:srgbClr val="7F0055"/>
                </a:solidFill>
                <a:latin typeface="맑은 고딕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e.getStateChange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() == 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					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ItemEvent.</a:t>
            </a:r>
            <a:r>
              <a:rPr lang="en-US" altLang="ko-KR" sz="1600" i="1" kern="0" spc="5" dirty="0" err="1">
                <a:solidFill>
                  <a:srgbClr val="0000C0"/>
                </a:solidFill>
                <a:latin typeface="맑은 고딕"/>
              </a:rPr>
              <a:t>DESELECTED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)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600" dirty="0"/>
              <a:t>					</a:t>
            </a:r>
            <a:r>
              <a:rPr lang="en-US" altLang="ko-KR" sz="1600" spc="5" dirty="0" err="1">
                <a:solidFill>
                  <a:srgbClr val="0000C0"/>
                </a:solidFill>
                <a:latin typeface="맑은 고딕"/>
              </a:rPr>
              <a:t>pictureLabel</a:t>
            </a:r>
            <a:r>
              <a:rPr lang="en-US" altLang="ko-KR" sz="1600" spc="5" dirty="0">
                <a:latin typeface="맑은 고딕"/>
              </a:rPr>
              <a:t>[</a:t>
            </a:r>
            <a:r>
              <a:rPr lang="en-US" altLang="ko-KR" sz="1600" spc="5" dirty="0" err="1">
                <a:latin typeface="맑은 고딕"/>
              </a:rPr>
              <a:t>i</a:t>
            </a:r>
            <a:r>
              <a:rPr lang="en-US" altLang="ko-KR" sz="1600" spc="5" dirty="0">
                <a:latin typeface="맑은 고딕"/>
              </a:rPr>
              <a:t>].</a:t>
            </a:r>
            <a:r>
              <a:rPr lang="en-US" altLang="ko-KR" sz="1600" spc="5" dirty="0" err="1">
                <a:latin typeface="맑은 고딕"/>
              </a:rPr>
              <a:t>setIcon</a:t>
            </a:r>
            <a:r>
              <a:rPr lang="en-US" altLang="ko-KR" sz="1600" spc="5" dirty="0">
                <a:latin typeface="맑은 고딕"/>
              </a:rPr>
              <a:t>(</a:t>
            </a:r>
            <a:r>
              <a:rPr lang="en-US" altLang="ko-KR" sz="1600" b="1" spc="5" dirty="0">
                <a:solidFill>
                  <a:srgbClr val="7F0055"/>
                </a:solidFill>
                <a:latin typeface="맑은 고딕"/>
              </a:rPr>
              <a:t>null</a:t>
            </a:r>
            <a:r>
              <a:rPr lang="en-US" altLang="ko-KR" sz="1600" spc="5" dirty="0">
                <a:latin typeface="맑은 고딕"/>
              </a:rPr>
              <a:t>);</a:t>
            </a:r>
            <a:r>
              <a:rPr lang="en-US" altLang="ko-KR" sz="1600" dirty="0">
                <a:solidFill>
                  <a:srgbClr val="000000"/>
                </a:solidFill>
              </a:rPr>
              <a:t>					</a:t>
            </a:r>
            <a:r>
              <a:rPr lang="en-US" altLang="ko-KR" sz="1600" b="1" kern="0" spc="5" dirty="0">
                <a:solidFill>
                  <a:srgbClr val="7F0055"/>
                </a:solidFill>
                <a:latin typeface="맑은 고딕"/>
              </a:rPr>
              <a:t>else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</a:rPr>
              <a:t>					</a:t>
            </a:r>
            <a:r>
              <a:rPr lang="en-US" altLang="ko-KR" sz="1600" kern="0" spc="5" dirty="0" err="1">
                <a:solidFill>
                  <a:srgbClr val="0000C0"/>
                </a:solidFill>
                <a:latin typeface="맑은 고딕"/>
              </a:rPr>
              <a:t>pictureLabel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].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setIcon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600" kern="0" spc="5" dirty="0">
                <a:solidFill>
                  <a:srgbClr val="0000C0"/>
                </a:solidFill>
                <a:latin typeface="맑은 고딕"/>
              </a:rPr>
              <a:t>icon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]);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</a:rPr>
              <a:t>		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}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</a:rPr>
              <a:t>	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}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}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p:sp>
        <p:nvSpPr>
          <p:cNvPr id="1719308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9309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2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5375" y="1433513"/>
            <a:ext cx="7761288" cy="3266545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 sz="1400" b="1" kern="0" spc="5">
                <a:latin typeface="맑은 고딕"/>
              </a:rPr>
              <a:t>  </a:t>
            </a:r>
          </a:p>
          <a:p>
            <a:pPr marL="12700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 sz="1400" b="1" kern="0" spc="5">
                <a:latin typeface="맑은 고딕"/>
              </a:rPr>
              <a:t>	</a:t>
            </a:r>
            <a:r>
              <a:rPr lang="en-US" altLang="en-US" sz="1400" b="1" kern="0" spc="5">
                <a:solidFill>
                  <a:srgbClr val="7F0055"/>
                </a:solidFill>
                <a:latin typeface="맑은 고딕"/>
                <a:ea typeface="휴먼명조"/>
              </a:rPr>
              <a:t>public</a:t>
            </a:r>
            <a:r>
              <a:rPr lang="en-US" altLang="en-US" sz="1400" b="1" kern="0" spc="5">
                <a:latin typeface="맑은 고딕"/>
                <a:ea typeface="휴먼명조"/>
              </a:rPr>
              <a:t> </a:t>
            </a:r>
            <a:r>
              <a:rPr lang="en-US" altLang="en-US" sz="1400" b="1" kern="0" spc="5">
                <a:solidFill>
                  <a:srgbClr val="7F0055"/>
                </a:solidFill>
                <a:latin typeface="맑은 고딕"/>
                <a:ea typeface="휴먼명조"/>
              </a:rPr>
              <a:t>static</a:t>
            </a:r>
            <a:r>
              <a:rPr lang="en-US" altLang="en-US" sz="1400" b="1" kern="0" spc="5">
                <a:latin typeface="맑은 고딕"/>
                <a:ea typeface="휴먼명조"/>
              </a:rPr>
              <a:t> </a:t>
            </a:r>
            <a:r>
              <a:rPr lang="en-US" altLang="en-US" sz="1400" b="1" kern="0" spc="5">
                <a:solidFill>
                  <a:srgbClr val="7F0055"/>
                </a:solidFill>
                <a:latin typeface="맑은 고딕"/>
                <a:ea typeface="휴먼명조"/>
              </a:rPr>
              <a:t>void</a:t>
            </a:r>
            <a:r>
              <a:rPr lang="en-US" altLang="en-US" sz="1400" b="1" kern="0" spc="5">
                <a:latin typeface="맑은 고딕"/>
                <a:ea typeface="휴먼명조"/>
              </a:rPr>
              <a:t> main(String[] </a:t>
            </a:r>
            <a:r>
              <a:rPr lang="en-US" altLang="en-US" sz="1400" b="1" kern="0" spc="5">
                <a:solidFill>
                  <a:srgbClr val="6A3E3E"/>
                </a:solidFill>
                <a:latin typeface="맑은 고딕"/>
                <a:ea typeface="휴먼명조"/>
              </a:rPr>
              <a:t>args</a:t>
            </a:r>
            <a:r>
              <a:rPr lang="en-US" altLang="en-US" sz="1400" b="1" kern="0" spc="5">
                <a:latin typeface="맑은 고딕"/>
                <a:ea typeface="휴먼명조"/>
              </a:rPr>
              <a:t>) {</a:t>
            </a:r>
          </a:p>
          <a:p>
            <a:pPr marL="12700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 sz="1400" b="1" kern="0" spc="5">
                <a:latin typeface="맑은 고딕"/>
                <a:ea typeface="휴먼명조"/>
              </a:rPr>
              <a:t>		JFrame </a:t>
            </a:r>
            <a:r>
              <a:rPr lang="en-US" altLang="en-US" sz="1400" b="1" kern="0" spc="5">
                <a:solidFill>
                  <a:srgbClr val="6A3E3E"/>
                </a:solidFill>
                <a:latin typeface="맑은 고딕"/>
                <a:ea typeface="휴먼명조"/>
              </a:rPr>
              <a:t>frame</a:t>
            </a:r>
            <a:r>
              <a:rPr lang="en-US" altLang="en-US" sz="1400" b="1" kern="0" spc="5">
                <a:latin typeface="맑은 고딕"/>
                <a:ea typeface="휴먼명조"/>
              </a:rPr>
              <a:t> = </a:t>
            </a:r>
            <a:r>
              <a:rPr lang="en-US" altLang="en-US" sz="1400" b="1" kern="0" spc="5">
                <a:solidFill>
                  <a:srgbClr val="7F0055"/>
                </a:solidFill>
                <a:latin typeface="맑은 고딕"/>
                <a:ea typeface="휴먼명조"/>
              </a:rPr>
              <a:t>new</a:t>
            </a:r>
            <a:r>
              <a:rPr lang="en-US" altLang="en-US" sz="1400" b="1" kern="0" spc="5">
                <a:latin typeface="맑은 고딕"/>
                <a:ea typeface="휴먼명조"/>
              </a:rPr>
              <a:t> JFrame(</a:t>
            </a:r>
            <a:r>
              <a:rPr lang="en-US" altLang="en-US" sz="1400" b="1" kern="0" spc="5">
                <a:solidFill>
                  <a:srgbClr val="2A00FF"/>
                </a:solidFill>
                <a:latin typeface="맑은 고딕"/>
                <a:ea typeface="휴먼명조"/>
              </a:rPr>
              <a:t>"CheckBoxDemo"</a:t>
            </a:r>
            <a:r>
              <a:rPr lang="en-US" altLang="en-US" sz="1400" b="1" kern="0" spc="5">
                <a:latin typeface="맑은 고딕"/>
                <a:ea typeface="휴먼명조"/>
              </a:rPr>
              <a:t>);</a:t>
            </a:r>
          </a:p>
          <a:p>
            <a:pPr marL="12700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 sz="1400" b="1" kern="0" spc="5">
                <a:latin typeface="맑은 고딕"/>
                <a:ea typeface="휴먼명조"/>
              </a:rPr>
              <a:t>		</a:t>
            </a:r>
            <a:r>
              <a:rPr lang="en-US" altLang="en-US" sz="1400" b="1" kern="0" spc="5">
                <a:solidFill>
                  <a:srgbClr val="6A3E3E"/>
                </a:solidFill>
                <a:latin typeface="맑은 고딕"/>
                <a:ea typeface="휴먼명조"/>
              </a:rPr>
              <a:t>frame</a:t>
            </a:r>
            <a:r>
              <a:rPr lang="en-US" altLang="en-US" sz="1400" b="1" kern="0" spc="5">
                <a:latin typeface="맑은 고딕"/>
                <a:ea typeface="휴먼명조"/>
              </a:rPr>
              <a:t>.setDefaultCloseOperation(JFrame.</a:t>
            </a:r>
            <a:r>
              <a:rPr lang="en-US" altLang="en-US" sz="1400" b="1" i="1" kern="0" spc="5">
                <a:solidFill>
                  <a:srgbClr val="0000C0"/>
                </a:solidFill>
                <a:latin typeface="맑은 고딕"/>
                <a:ea typeface="휴먼명조"/>
              </a:rPr>
              <a:t>EXIT_ON_CLOSE</a:t>
            </a:r>
            <a:r>
              <a:rPr lang="en-US" altLang="en-US" sz="1400" b="1" i="1" kern="0" spc="5">
                <a:latin typeface="맑은 고딕"/>
                <a:ea typeface="휴먼명조"/>
              </a:rPr>
              <a:t>);</a:t>
            </a:r>
          </a:p>
          <a:p>
            <a:pPr marL="12700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 sz="1400" b="1" i="1" kern="0" spc="5">
                <a:latin typeface="맑은 고딕"/>
                <a:ea typeface="휴먼명조"/>
              </a:rPr>
              <a:t>		CheckBoxPanel </a:t>
            </a:r>
            <a:r>
              <a:rPr lang="en-US" altLang="en-US" sz="1400" b="1" i="1" kern="0" spc="5">
                <a:solidFill>
                  <a:srgbClr val="6A3E3E"/>
                </a:solidFill>
                <a:latin typeface="맑은 고딕"/>
                <a:ea typeface="휴먼명조"/>
              </a:rPr>
              <a:t>panel</a:t>
            </a:r>
            <a:r>
              <a:rPr lang="en-US" altLang="en-US" sz="1400" b="1" i="1" kern="0" spc="5">
                <a:latin typeface="맑은 고딕"/>
                <a:ea typeface="휴먼명조"/>
              </a:rPr>
              <a:t> = </a:t>
            </a:r>
            <a:r>
              <a:rPr lang="en-US" altLang="en-US" sz="1400" b="1" i="1" kern="0" spc="5">
                <a:solidFill>
                  <a:srgbClr val="7F0055"/>
                </a:solidFill>
                <a:latin typeface="맑은 고딕"/>
                <a:ea typeface="휴먼명조"/>
              </a:rPr>
              <a:t>new</a:t>
            </a:r>
            <a:r>
              <a:rPr lang="en-US" altLang="en-US" sz="1400" b="1" i="1" kern="0" spc="5">
                <a:latin typeface="맑은 고딕"/>
                <a:ea typeface="휴먼명조"/>
              </a:rPr>
              <a:t> CheckBoxPanel();</a:t>
            </a:r>
          </a:p>
          <a:p>
            <a:pPr marL="12700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 sz="1400" b="1" i="1" kern="0" spc="5">
                <a:latin typeface="맑은 고딕"/>
                <a:ea typeface="휴먼명조"/>
              </a:rPr>
              <a:t>		</a:t>
            </a:r>
            <a:r>
              <a:rPr lang="en-US" altLang="en-US" sz="1400" b="1" i="1" kern="0" spc="5">
                <a:solidFill>
                  <a:srgbClr val="6A3E3E"/>
                </a:solidFill>
                <a:latin typeface="맑은 고딕"/>
                <a:ea typeface="휴먼명조"/>
              </a:rPr>
              <a:t>panel</a:t>
            </a:r>
            <a:r>
              <a:rPr lang="en-US" altLang="en-US" sz="1400" b="1" i="1" kern="0" spc="5">
                <a:latin typeface="맑은 고딕"/>
                <a:ea typeface="휴먼명조"/>
              </a:rPr>
              <a:t>.setOpaque(</a:t>
            </a:r>
            <a:r>
              <a:rPr lang="en-US" altLang="en-US" sz="1400" b="1" i="1" kern="0" spc="5">
                <a:solidFill>
                  <a:srgbClr val="7F0055"/>
                </a:solidFill>
                <a:latin typeface="맑은 고딕"/>
                <a:ea typeface="휴먼명조"/>
              </a:rPr>
              <a:t>true</a:t>
            </a:r>
            <a:r>
              <a:rPr lang="en-US" altLang="en-US" sz="1400" b="1" i="1" kern="0" spc="5">
                <a:latin typeface="맑은 고딕"/>
                <a:ea typeface="휴먼명조"/>
              </a:rPr>
              <a:t>);</a:t>
            </a:r>
          </a:p>
          <a:p>
            <a:pPr marL="12700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 sz="1400" b="1" i="1" kern="0" spc="5">
                <a:latin typeface="맑은 고딕"/>
                <a:ea typeface="휴먼명조"/>
              </a:rPr>
              <a:t>		</a:t>
            </a:r>
            <a:r>
              <a:rPr lang="en-US" altLang="en-US" sz="1400" b="1" i="1" kern="0" spc="5">
                <a:solidFill>
                  <a:srgbClr val="6A3E3E"/>
                </a:solidFill>
                <a:latin typeface="맑은 고딕"/>
                <a:ea typeface="휴먼명조"/>
              </a:rPr>
              <a:t>frame</a:t>
            </a:r>
            <a:r>
              <a:rPr lang="en-US" altLang="en-US" sz="1400" b="1" i="1" kern="0" spc="5">
                <a:latin typeface="맑은 고딕"/>
                <a:ea typeface="휴먼명조"/>
              </a:rPr>
              <a:t>.add(</a:t>
            </a:r>
            <a:r>
              <a:rPr lang="en-US" altLang="en-US" sz="1400" b="1" i="1" kern="0" spc="5">
                <a:solidFill>
                  <a:srgbClr val="6A3E3E"/>
                </a:solidFill>
                <a:latin typeface="맑은 고딕"/>
                <a:ea typeface="휴먼명조"/>
              </a:rPr>
              <a:t>panel</a:t>
            </a:r>
            <a:r>
              <a:rPr lang="en-US" altLang="en-US" sz="1400" b="1" i="1" kern="0" spc="5">
                <a:latin typeface="맑은 고딕"/>
                <a:ea typeface="휴먼명조"/>
              </a:rPr>
              <a:t>);</a:t>
            </a:r>
          </a:p>
          <a:p>
            <a:pPr marL="12700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 sz="1400" b="1" i="1" kern="0" spc="5">
                <a:latin typeface="맑은 고딕"/>
                <a:ea typeface="휴먼명조"/>
              </a:rPr>
              <a:t>		</a:t>
            </a:r>
            <a:r>
              <a:rPr lang="en-US" altLang="en-US" sz="1400" b="1" i="1" kern="0" spc="5">
                <a:solidFill>
                  <a:srgbClr val="6A3E3E"/>
                </a:solidFill>
                <a:latin typeface="맑은 고딕"/>
                <a:ea typeface="휴먼명조"/>
              </a:rPr>
              <a:t>frame</a:t>
            </a:r>
            <a:r>
              <a:rPr lang="en-US" altLang="en-US" sz="1400" b="1" i="1" kern="0" spc="5">
                <a:latin typeface="맑은 고딕"/>
                <a:ea typeface="휴먼명조"/>
              </a:rPr>
              <a:t>.setSize(500, 200);</a:t>
            </a:r>
          </a:p>
          <a:p>
            <a:pPr marL="12700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 sz="1400" b="1" i="1" kern="0" spc="5">
                <a:latin typeface="맑은 고딕"/>
                <a:ea typeface="휴먼명조"/>
              </a:rPr>
              <a:t>		</a:t>
            </a:r>
            <a:r>
              <a:rPr lang="en-US" altLang="en-US" sz="1400" b="1" i="1" kern="0" spc="5">
                <a:solidFill>
                  <a:srgbClr val="6A3E3E"/>
                </a:solidFill>
                <a:latin typeface="맑은 고딕"/>
                <a:ea typeface="휴먼명조"/>
              </a:rPr>
              <a:t>frame</a:t>
            </a:r>
            <a:r>
              <a:rPr lang="en-US" altLang="en-US" sz="1400" b="1" i="1" kern="0" spc="5">
                <a:latin typeface="맑은 고딕"/>
                <a:ea typeface="휴먼명조"/>
              </a:rPr>
              <a:t>.setVisible(</a:t>
            </a:r>
            <a:r>
              <a:rPr lang="en-US" altLang="en-US" sz="1400" b="1" i="1" kern="0" spc="5">
                <a:solidFill>
                  <a:srgbClr val="7F0055"/>
                </a:solidFill>
                <a:latin typeface="맑은 고딕"/>
                <a:ea typeface="휴먼명조"/>
              </a:rPr>
              <a:t>true</a:t>
            </a:r>
            <a:r>
              <a:rPr lang="en-US" altLang="en-US" sz="1400" b="1" i="1" kern="0" spc="5">
                <a:latin typeface="맑은 고딕"/>
                <a:ea typeface="휴먼명조"/>
              </a:rPr>
              <a:t>);</a:t>
            </a:r>
          </a:p>
          <a:p>
            <a:pPr marL="12700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 sz="1400" b="1" i="1" kern="0" spc="5">
                <a:latin typeface="맑은 고딕"/>
                <a:ea typeface="휴먼명조"/>
              </a:rPr>
              <a:t>	}</a:t>
            </a:r>
          </a:p>
          <a:p>
            <a:pPr marL="12700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 sz="1400" b="1" i="1" kern="0" spc="5">
                <a:latin typeface="맑은 고딕"/>
                <a:ea typeface="휴먼명조"/>
              </a:rPr>
              <a:t>}</a:t>
            </a:r>
          </a:p>
        </p:txBody>
      </p:sp>
      <p:sp>
        <p:nvSpPr>
          <p:cNvPr id="1720332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20333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2135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2135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21376" name="Rectangle 32"/>
          <p:cNvSpPr>
            <a:spLocks noChangeArrowheads="1"/>
          </p:cNvSpPr>
          <p:nvPr/>
        </p:nvSpPr>
        <p:spPr>
          <a:xfrm>
            <a:off x="0" y="2611438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21380" name="Rectangle 36"/>
          <p:cNvSpPr>
            <a:spLocks noChangeArrowheads="1"/>
          </p:cNvSpPr>
          <p:nvPr/>
        </p:nvSpPr>
        <p:spPr>
          <a:xfrm>
            <a:off x="0" y="2808288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748993" name="_x212460472" descr="EMB0000089c6649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428284" y="2041327"/>
            <a:ext cx="6109229" cy="244235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중간 점검 문제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 lang="ko-KR" altLang="en-US"/>
            </a:pPr>
            <a:r>
              <a:rPr lang="ko-KR" altLang="en-US"/>
              <a:t>체크 박스를 강제적으로 선택하는 메소드는</a:t>
            </a:r>
            <a:r>
              <a:rPr lang="en-US" altLang="ko-KR"/>
              <a:t>?</a:t>
            </a:r>
          </a:p>
          <a:p>
            <a:pPr marL="457200" indent="-457200">
              <a:buFont typeface="+mj-lt"/>
              <a:buAutoNum type="arabicPeriod"/>
              <a:defRPr lang="ko-KR" altLang="en-US"/>
            </a:pPr>
            <a:r>
              <a:rPr lang="ko-KR" altLang="en-US"/>
              <a:t>체크 박스가 선택될 때마다 발생하는 이벤트는</a:t>
            </a:r>
            <a:r>
              <a:rPr lang="en-US" altLang="ko-KR"/>
              <a:t>?</a:t>
            </a:r>
          </a:p>
          <a:p>
            <a:pPr marL="457200" indent="-457200">
              <a:buFont typeface="+mj-lt"/>
              <a:buAutoNum type="arabicPeriod"/>
              <a:defRPr lang="ko-KR" altLang="en-US"/>
            </a:pPr>
            <a:r>
              <a:rPr lang="ko-KR" altLang="en-US"/>
              <a:t>체크 박스의 현재 상태를 얻을 수 있는 메소드는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9461" name="_x88072008" descr="EMB000007b403bd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577975" y="331788"/>
            <a:ext cx="639763" cy="633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라디오 버튼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라디오 버튼은 체크 박스와 비슷하지만 하나의 그룹 안에서는 한 개의 버튼만 선택할 수 있다는 점이 다르다</a:t>
            </a:r>
          </a:p>
        </p:txBody>
      </p:sp>
      <p:pic>
        <p:nvPicPr>
          <p:cNvPr id="1747970" name="그림 1747969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876299" y="2804981"/>
            <a:ext cx="7705725" cy="27289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/>
              <p14:cNvContentPartPr/>
              <p14:nvPr/>
            </p14:nvContentPartPr>
            <p14:xfrm>
              <a:off x="6271200" y="1488916"/>
              <a:ext cx="836280" cy="87084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320" y="1477036"/>
                <a:ext cx="860040" cy="894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 lang="ko-KR" altLang="en-US"/>
            </a:pPr>
            <a:r>
              <a:rPr lang="ko-KR" altLang="en-US"/>
              <a:t>라디오 버튼을 생성한다</a:t>
            </a:r>
            <a:r>
              <a:rPr lang="en-US" altLang="ko-KR"/>
              <a:t>. </a:t>
            </a:r>
          </a:p>
          <a:p>
            <a:pPr lvl="1">
              <a:lnSpc>
                <a:spcPct val="90000"/>
              </a:lnSpc>
              <a:defRPr lang="ko-KR" altLang="en-US"/>
            </a:pPr>
            <a:r>
              <a:rPr lang="en-US" altLang="ko-KR"/>
              <a:t>JRadioButton   radio1 = </a:t>
            </a:r>
            <a:r>
              <a:rPr lang="en-US" altLang="ko-KR" b="1">
                <a:solidFill>
                  <a:srgbClr val="7F0055"/>
                </a:solidFill>
              </a:rPr>
              <a:t>new </a:t>
            </a:r>
            <a:r>
              <a:rPr lang="en-US" altLang="ko-KR"/>
              <a:t>JRadioButton(</a:t>
            </a:r>
            <a:r>
              <a:rPr lang="en-US" altLang="ko-KR">
                <a:solidFill>
                  <a:srgbClr val="0000FF"/>
                </a:solidFill>
              </a:rPr>
              <a:t>"</a:t>
            </a:r>
            <a:r>
              <a:rPr lang="ko-KR" altLang="en-US">
                <a:solidFill>
                  <a:srgbClr val="0000FF"/>
                </a:solidFill>
              </a:rPr>
              <a:t>선택 </a:t>
            </a:r>
            <a:r>
              <a:rPr lang="en-US" altLang="ko-KR">
                <a:solidFill>
                  <a:srgbClr val="0000FF"/>
                </a:solidFill>
              </a:rPr>
              <a:t>1"</a:t>
            </a:r>
            <a:r>
              <a:rPr lang="en-US" altLang="ko-KR"/>
              <a:t>);</a:t>
            </a:r>
          </a:p>
          <a:p>
            <a:pPr lvl="1">
              <a:lnSpc>
                <a:spcPct val="90000"/>
              </a:lnSpc>
              <a:defRPr lang="ko-KR" altLang="en-US"/>
            </a:pPr>
            <a:r>
              <a:rPr lang="en-US" altLang="ko-KR"/>
              <a:t>JRadioButton   radio2 = </a:t>
            </a:r>
            <a:r>
              <a:rPr lang="en-US" altLang="ko-KR" b="1">
                <a:solidFill>
                  <a:srgbClr val="7F0055"/>
                </a:solidFill>
              </a:rPr>
              <a:t>new</a:t>
            </a:r>
            <a:r>
              <a:rPr lang="en-US" altLang="ko-KR"/>
              <a:t> JRadioButton(</a:t>
            </a:r>
            <a:r>
              <a:rPr lang="en-US" altLang="ko-KR">
                <a:solidFill>
                  <a:srgbClr val="0000FF"/>
                </a:solidFill>
              </a:rPr>
              <a:t>"</a:t>
            </a:r>
            <a:r>
              <a:rPr lang="ko-KR" altLang="en-US">
                <a:solidFill>
                  <a:srgbClr val="0000FF"/>
                </a:solidFill>
              </a:rPr>
              <a:t>선택 </a:t>
            </a:r>
            <a:r>
              <a:rPr lang="en-US" altLang="ko-KR">
                <a:solidFill>
                  <a:srgbClr val="0000FF"/>
                </a:solidFill>
              </a:rPr>
              <a:t>2"</a:t>
            </a:r>
            <a:r>
              <a:rPr lang="en-US" altLang="ko-KR"/>
              <a:t>);</a:t>
            </a:r>
          </a:p>
          <a:p>
            <a:pPr lvl="1">
              <a:lnSpc>
                <a:spcPct val="90000"/>
              </a:lnSpc>
              <a:defRPr lang="ko-KR" altLang="en-US"/>
            </a:pPr>
            <a:r>
              <a:rPr lang="en-US" altLang="ko-KR"/>
              <a:t>JRadioButton   radio3 = </a:t>
            </a:r>
            <a:r>
              <a:rPr lang="en-US" altLang="ko-KR" b="1">
                <a:solidFill>
                  <a:srgbClr val="7F0055"/>
                </a:solidFill>
              </a:rPr>
              <a:t>new</a:t>
            </a:r>
            <a:r>
              <a:rPr lang="en-US" altLang="ko-KR"/>
              <a:t> JRadioButton(</a:t>
            </a:r>
            <a:r>
              <a:rPr lang="en-US" altLang="ko-KR">
                <a:solidFill>
                  <a:srgbClr val="0000FF"/>
                </a:solidFill>
              </a:rPr>
              <a:t>"</a:t>
            </a:r>
            <a:r>
              <a:rPr lang="ko-KR" altLang="en-US">
                <a:solidFill>
                  <a:srgbClr val="0000FF"/>
                </a:solidFill>
              </a:rPr>
              <a:t>선택 </a:t>
            </a:r>
            <a:r>
              <a:rPr lang="en-US" altLang="ko-KR">
                <a:solidFill>
                  <a:srgbClr val="0000FF"/>
                </a:solidFill>
              </a:rPr>
              <a:t>3"</a:t>
            </a:r>
            <a:r>
              <a:rPr lang="en-US" altLang="ko-KR"/>
              <a:t>);</a:t>
            </a:r>
          </a:p>
          <a:p>
            <a:pPr latinLnBrk="0">
              <a:defRPr lang="ko-KR" altLang="en-US"/>
            </a:pPr>
            <a:endParaRPr lang="en-US" altLang="ko-KR"/>
          </a:p>
          <a:p>
            <a:pPr latinLnBrk="0">
              <a:defRPr lang="ko-KR" altLang="en-US"/>
            </a:pPr>
            <a:r>
              <a:rPr lang="en-US" altLang="ko-KR"/>
              <a:t>ButtonGroup </a:t>
            </a:r>
            <a:r>
              <a:rPr lang="ko-KR" altLang="en-US"/>
              <a:t>객체를 생성한다</a:t>
            </a:r>
            <a:r>
              <a:rPr lang="en-US" altLang="ko-KR"/>
              <a:t>. </a:t>
            </a:r>
          </a:p>
          <a:p>
            <a:pPr lvl="1" latinLnBrk="0">
              <a:defRPr lang="ko-KR" altLang="en-US"/>
            </a:pPr>
            <a:r>
              <a:rPr lang="en-US" altLang="ko-KR"/>
              <a:t>ButtonGroup group = </a:t>
            </a:r>
            <a:r>
              <a:rPr lang="en-US" altLang="ko-KR" b="1"/>
              <a:t>new</a:t>
            </a:r>
            <a:r>
              <a:rPr lang="en-US" altLang="ko-KR"/>
              <a:t> ButtonGroup();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라디오 버튼들을 </a:t>
            </a:r>
            <a:r>
              <a:rPr lang="en-US" altLang="ko-KR"/>
              <a:t>ButtonGroup </a:t>
            </a:r>
            <a:r>
              <a:rPr lang="ko-KR" altLang="en-US"/>
              <a:t>객체에 추가한다</a:t>
            </a:r>
            <a:r>
              <a:rPr lang="en-US" altLang="ko-KR"/>
              <a:t>. </a:t>
            </a:r>
          </a:p>
          <a:p>
            <a:pPr lvl="1" latinLnBrk="0">
              <a:defRPr lang="ko-KR" altLang="en-US"/>
            </a:pPr>
            <a:r>
              <a:rPr lang="en-US" altLang="ko-KR"/>
              <a:t>group.add(radio1);</a:t>
            </a:r>
          </a:p>
          <a:p>
            <a:pPr lvl="1" latinLnBrk="0">
              <a:defRPr lang="ko-KR" altLang="en-US"/>
            </a:pPr>
            <a:r>
              <a:rPr lang="en-US" altLang="ko-KR"/>
              <a:t>group.add(radio2);</a:t>
            </a:r>
          </a:p>
          <a:p>
            <a:pPr lvl="1" latinLnBrk="0">
              <a:defRPr lang="ko-KR" altLang="en-US"/>
            </a:pPr>
            <a:r>
              <a:rPr lang="en-US" altLang="ko-KR"/>
              <a:t>group.add(radio3);</a:t>
            </a: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라디오</a:t>
            </a:r>
            <a:r>
              <a:rPr lang="en-US" altLang="ko-KR"/>
              <a:t> </a:t>
            </a:r>
            <a:r>
              <a:rPr lang="ko-KR" altLang="en-US"/>
              <a:t>버튼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커피의 크기를 선택하는 다음과 같은 화면을 라디오 버튼을 이용하여서 생성하여 보자.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 cstate="print">
            <a:lum/>
          </a:blip>
          <a:srcRect/>
          <a:stretch>
            <a:fillRect/>
          </a:stretch>
        </p:blipFill>
        <p:spPr>
          <a:xfrm>
            <a:off x="2646900" y="2914650"/>
            <a:ext cx="2857500" cy="1428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2324520" y="3349036"/>
              <a:ext cx="3226320" cy="65124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2640" y="3337156"/>
                <a:ext cx="325008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잉크 11"/>
              <p14:cNvContentPartPr/>
              <p14:nvPr/>
            </p14:nvContentPartPr>
            <p14:xfrm>
              <a:off x="261720" y="4233916"/>
              <a:ext cx="1258200" cy="65160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840" y="4222036"/>
                <a:ext cx="128196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잉크 17"/>
              <p14:cNvContentPartPr/>
              <p14:nvPr/>
            </p14:nvContentPartPr>
            <p14:xfrm>
              <a:off x="1388880" y="4459276"/>
              <a:ext cx="27000" cy="10044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77000" y="4447396"/>
                <a:ext cx="5076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잉크 18"/>
              <p14:cNvContentPartPr/>
              <p14:nvPr/>
            </p14:nvContentPartPr>
            <p14:xfrm>
              <a:off x="1452960" y="3983356"/>
              <a:ext cx="676800" cy="200520"/>
            </p14:xfrm>
          </p:contentPart>
        </mc:Choice>
        <mc:Fallback xmlns="">
          <p:pic>
            <p:nvPicPr>
              <p:cNvPr id="19" name="잉크 1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41080" y="3971476"/>
                <a:ext cx="700560" cy="224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2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42988"/>
            <a:ext cx="7761288" cy="5257800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b="1" dirty="0">
                <a:solidFill>
                  <a:srgbClr val="7F0055"/>
                </a:solidFill>
              </a:rPr>
              <a:t>import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javax.swing</a:t>
            </a:r>
            <a:r>
              <a:rPr lang="en-US" altLang="ko-KR" sz="1500" dirty="0"/>
              <a:t>.*;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b="1" dirty="0">
                <a:solidFill>
                  <a:srgbClr val="7F0055"/>
                </a:solidFill>
              </a:rPr>
              <a:t>import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javax.swing.border.Border</a:t>
            </a:r>
            <a:r>
              <a:rPr lang="en-US" altLang="ko-KR" sz="1500" dirty="0"/>
              <a:t>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b="1" dirty="0">
                <a:solidFill>
                  <a:srgbClr val="7F0055"/>
                </a:solidFill>
              </a:rPr>
              <a:t>import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java.awt.event</a:t>
            </a:r>
            <a:r>
              <a:rPr lang="en-US" altLang="ko-KR" sz="1500" dirty="0"/>
              <a:t>.*;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b="1" dirty="0">
                <a:solidFill>
                  <a:srgbClr val="7F0055"/>
                </a:solidFill>
              </a:rPr>
              <a:t>import</a:t>
            </a:r>
            <a:r>
              <a:rPr lang="en-US" altLang="ko-KR" sz="1500" dirty="0"/>
              <a:t> java.awt.*;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b="1" dirty="0">
                <a:solidFill>
                  <a:srgbClr val="7F0055"/>
                </a:solidFill>
              </a:rPr>
              <a:t>class</a:t>
            </a:r>
            <a:r>
              <a:rPr lang="en-US" altLang="ko-KR" sz="1500" dirty="0"/>
              <a:t> </a:t>
            </a:r>
            <a:r>
              <a:rPr lang="en-US" altLang="ko-KR" sz="1500" dirty="0" err="1"/>
              <a:t>MyFrame</a:t>
            </a:r>
            <a:r>
              <a:rPr lang="en-US" altLang="ko-KR" sz="1500" dirty="0"/>
              <a:t> </a:t>
            </a:r>
            <a:r>
              <a:rPr lang="en-US" altLang="ko-KR" sz="1500" b="1" dirty="0">
                <a:solidFill>
                  <a:srgbClr val="7F0055"/>
                </a:solidFill>
              </a:rPr>
              <a:t>extends</a:t>
            </a:r>
            <a:r>
              <a:rPr lang="en-US" altLang="ko-KR" sz="1500" dirty="0"/>
              <a:t> </a:t>
            </a:r>
            <a:r>
              <a:rPr lang="en-US" altLang="ko-KR" sz="1500" dirty="0" err="1"/>
              <a:t>JFrame</a:t>
            </a:r>
            <a:r>
              <a:rPr lang="en-US" altLang="ko-KR" sz="1500" dirty="0"/>
              <a:t> </a:t>
            </a:r>
            <a:r>
              <a:rPr lang="en-US" altLang="ko-KR" sz="1500" b="1" dirty="0">
                <a:solidFill>
                  <a:srgbClr val="7F0055"/>
                </a:solidFill>
              </a:rPr>
              <a:t>implements</a:t>
            </a:r>
            <a:r>
              <a:rPr lang="en-US" altLang="ko-KR" sz="1500" dirty="0"/>
              <a:t> </a:t>
            </a:r>
            <a:r>
              <a:rPr lang="en-US" altLang="ko-KR" sz="1500" dirty="0" err="1"/>
              <a:t>ActionListener</a:t>
            </a:r>
            <a:r>
              <a:rPr lang="en-US" altLang="ko-KR" sz="1500" dirty="0"/>
              <a:t>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      </a:t>
            </a:r>
            <a:r>
              <a:rPr lang="en-US" altLang="ko-KR" sz="1500" b="1" dirty="0">
                <a:solidFill>
                  <a:srgbClr val="7F0055"/>
                </a:solidFill>
              </a:rPr>
              <a:t>private</a:t>
            </a:r>
            <a:r>
              <a:rPr lang="en-US" altLang="ko-KR" sz="1500" dirty="0"/>
              <a:t> </a:t>
            </a:r>
            <a:r>
              <a:rPr lang="en-US" altLang="ko-KR" sz="1500" dirty="0" err="1"/>
              <a:t>JRadioButton</a:t>
            </a:r>
            <a:r>
              <a:rPr lang="en-US" altLang="ko-KR" sz="1500" dirty="0"/>
              <a:t> </a:t>
            </a:r>
            <a:r>
              <a:rPr lang="en-US" altLang="ko-KR" sz="1500" dirty="0">
                <a:solidFill>
                  <a:srgbClr val="0000C0"/>
                </a:solidFill>
              </a:rPr>
              <a:t>small</a:t>
            </a:r>
            <a:r>
              <a:rPr lang="en-US" altLang="ko-KR" sz="1500" dirty="0"/>
              <a:t>, </a:t>
            </a:r>
            <a:r>
              <a:rPr lang="en-US" altLang="ko-KR" sz="1500" dirty="0">
                <a:solidFill>
                  <a:srgbClr val="0000C0"/>
                </a:solidFill>
              </a:rPr>
              <a:t>medium</a:t>
            </a:r>
            <a:r>
              <a:rPr lang="en-US" altLang="ko-KR" sz="1500" dirty="0"/>
              <a:t>, </a:t>
            </a:r>
            <a:r>
              <a:rPr lang="en-US" altLang="ko-KR" sz="1500" dirty="0">
                <a:solidFill>
                  <a:srgbClr val="0000C0"/>
                </a:solidFill>
              </a:rPr>
              <a:t>large</a:t>
            </a:r>
            <a:r>
              <a:rPr lang="en-US" altLang="ko-KR" sz="1500" dirty="0"/>
              <a:t>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      </a:t>
            </a:r>
            <a:r>
              <a:rPr lang="en-US" altLang="ko-KR" sz="1500" b="1" dirty="0">
                <a:solidFill>
                  <a:srgbClr val="7F0055"/>
                </a:solidFill>
              </a:rPr>
              <a:t>private</a:t>
            </a:r>
            <a:r>
              <a:rPr lang="en-US" altLang="ko-KR" sz="1500" dirty="0"/>
              <a:t> </a:t>
            </a:r>
            <a:r>
              <a:rPr lang="en-US" altLang="ko-KR" sz="1500" dirty="0" err="1"/>
              <a:t>JLabel</a:t>
            </a:r>
            <a:r>
              <a:rPr lang="en-US" altLang="ko-KR" sz="1500" dirty="0"/>
              <a:t> </a:t>
            </a:r>
            <a:r>
              <a:rPr lang="en-US" altLang="ko-KR" sz="1500" dirty="0">
                <a:solidFill>
                  <a:srgbClr val="0000C0"/>
                </a:solidFill>
              </a:rPr>
              <a:t>text</a:t>
            </a:r>
            <a:r>
              <a:rPr lang="en-US" altLang="ko-KR" sz="1500" dirty="0"/>
              <a:t>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      </a:t>
            </a:r>
            <a:r>
              <a:rPr lang="en-US" altLang="ko-KR" sz="1500" b="1" dirty="0">
                <a:solidFill>
                  <a:srgbClr val="7F0055"/>
                </a:solidFill>
              </a:rPr>
              <a:t>private</a:t>
            </a:r>
            <a:r>
              <a:rPr lang="en-US" altLang="ko-KR" sz="1500" dirty="0"/>
              <a:t> </a:t>
            </a:r>
            <a:r>
              <a:rPr lang="en-US" altLang="ko-KR" sz="1500" dirty="0" err="1"/>
              <a:t>JPanel</a:t>
            </a:r>
            <a:r>
              <a:rPr lang="en-US" altLang="ko-KR" sz="1500" dirty="0"/>
              <a:t> </a:t>
            </a:r>
            <a:r>
              <a:rPr lang="en-US" altLang="ko-KR" sz="1500" dirty="0" err="1">
                <a:solidFill>
                  <a:srgbClr val="0000C0"/>
                </a:solidFill>
              </a:rPr>
              <a:t>topPanel</a:t>
            </a:r>
            <a:r>
              <a:rPr lang="en-US" altLang="ko-KR" sz="1500" dirty="0"/>
              <a:t>, </a:t>
            </a:r>
            <a:r>
              <a:rPr lang="en-US" altLang="ko-KR" sz="1500" dirty="0" err="1">
                <a:solidFill>
                  <a:srgbClr val="0000C0"/>
                </a:solidFill>
              </a:rPr>
              <a:t>sizePanel</a:t>
            </a:r>
            <a:r>
              <a:rPr lang="en-US" altLang="ko-KR" sz="1500" dirty="0"/>
              <a:t>, </a:t>
            </a:r>
            <a:r>
              <a:rPr lang="en-US" altLang="ko-KR" sz="1500" dirty="0" err="1">
                <a:solidFill>
                  <a:srgbClr val="0000C0"/>
                </a:solidFill>
              </a:rPr>
              <a:t>resultPanel</a:t>
            </a:r>
            <a:r>
              <a:rPr lang="en-US" altLang="ko-KR" sz="1500" dirty="0"/>
              <a:t>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      </a:t>
            </a:r>
            <a:r>
              <a:rPr lang="en-US" altLang="ko-KR" sz="1500" b="1" dirty="0">
                <a:solidFill>
                  <a:srgbClr val="7F0055"/>
                </a:solidFill>
              </a:rPr>
              <a:t>public</a:t>
            </a:r>
            <a:r>
              <a:rPr lang="en-US" altLang="ko-KR" sz="1500" dirty="0"/>
              <a:t> </a:t>
            </a:r>
            <a:r>
              <a:rPr lang="en-US" altLang="ko-KR" sz="1500" dirty="0" err="1"/>
              <a:t>MyFrame</a:t>
            </a:r>
            <a:r>
              <a:rPr lang="en-US" altLang="ko-KR" sz="1500" dirty="0"/>
              <a:t>()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            </a:t>
            </a:r>
            <a:r>
              <a:rPr lang="en-US" altLang="ko-KR" sz="1500" dirty="0" err="1"/>
              <a:t>setTitle</a:t>
            </a:r>
            <a:r>
              <a:rPr lang="en-US" altLang="ko-KR" sz="1500" dirty="0"/>
              <a:t>(</a:t>
            </a:r>
            <a:r>
              <a:rPr lang="en-US" altLang="ko-KR" sz="1500" dirty="0">
                <a:solidFill>
                  <a:srgbClr val="2A00FF"/>
                </a:solidFill>
              </a:rPr>
              <a:t>"</a:t>
            </a:r>
            <a:r>
              <a:rPr lang="ko-KR" altLang="en-US" sz="1500" dirty="0">
                <a:solidFill>
                  <a:srgbClr val="2A00FF"/>
                </a:solidFill>
                <a:latin typeface="굴림"/>
              </a:rPr>
              <a:t>라디오</a:t>
            </a:r>
            <a:r>
              <a:rPr lang="ko-KR" altLang="en-US" sz="1500" dirty="0">
                <a:solidFill>
                  <a:srgbClr val="2A00FF"/>
                </a:solidFill>
              </a:rPr>
              <a:t> </a:t>
            </a:r>
            <a:r>
              <a:rPr lang="ko-KR" altLang="en-US" sz="1500" dirty="0">
                <a:solidFill>
                  <a:srgbClr val="2A00FF"/>
                </a:solidFill>
                <a:latin typeface="굴림"/>
              </a:rPr>
              <a:t>버튼</a:t>
            </a:r>
            <a:r>
              <a:rPr lang="ko-KR" altLang="en-US" sz="1500" dirty="0">
                <a:solidFill>
                  <a:srgbClr val="2A00FF"/>
                </a:solidFill>
              </a:rPr>
              <a:t> </a:t>
            </a:r>
            <a:r>
              <a:rPr lang="ko-KR" altLang="en-US" sz="1500" dirty="0">
                <a:solidFill>
                  <a:srgbClr val="2A00FF"/>
                </a:solidFill>
                <a:latin typeface="굴림"/>
              </a:rPr>
              <a:t>테스트</a:t>
            </a:r>
            <a:r>
              <a:rPr lang="en-US" altLang="ko-KR" sz="1500" dirty="0">
                <a:solidFill>
                  <a:srgbClr val="2A00FF"/>
                </a:solidFill>
              </a:rPr>
              <a:t>"</a:t>
            </a:r>
            <a:r>
              <a:rPr lang="en-US" altLang="ko-KR" sz="1500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            </a:t>
            </a:r>
            <a:r>
              <a:rPr lang="en-US" altLang="ko-KR" sz="1500" dirty="0" err="1"/>
              <a:t>setSize</a:t>
            </a:r>
            <a:r>
              <a:rPr lang="en-US" altLang="ko-KR" sz="1500" dirty="0"/>
              <a:t>(300, 150);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            </a:t>
            </a:r>
            <a:r>
              <a:rPr lang="en-US" altLang="ko-KR" sz="1500" dirty="0" err="1"/>
              <a:t>setDefaultCloseOperation</a:t>
            </a:r>
            <a:r>
              <a:rPr lang="en-US" altLang="ko-KR" sz="1500" dirty="0"/>
              <a:t>(</a:t>
            </a:r>
            <a:r>
              <a:rPr lang="en-US" altLang="ko-KR" sz="1500" dirty="0" err="1"/>
              <a:t>JFrame.</a:t>
            </a:r>
            <a:r>
              <a:rPr lang="en-US" altLang="ko-KR" sz="1500" i="1" dirty="0" err="1">
                <a:solidFill>
                  <a:srgbClr val="0000C0"/>
                </a:solidFill>
              </a:rPr>
              <a:t>EXIT_ON_CLOSE</a:t>
            </a:r>
            <a:r>
              <a:rPr lang="en-US" altLang="ko-KR" sz="1500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            </a:t>
            </a:r>
            <a:r>
              <a:rPr lang="en-US" altLang="ko-KR" sz="1500" dirty="0" err="1">
                <a:solidFill>
                  <a:srgbClr val="0000C0"/>
                </a:solidFill>
              </a:rPr>
              <a:t>topPanel</a:t>
            </a:r>
            <a:r>
              <a:rPr lang="en-US" altLang="ko-KR" sz="1500" dirty="0"/>
              <a:t> = </a:t>
            </a:r>
            <a:r>
              <a:rPr lang="en-US" altLang="ko-KR" sz="1500" b="1" dirty="0">
                <a:solidFill>
                  <a:srgbClr val="7F0055"/>
                </a:solidFill>
              </a:rPr>
              <a:t>new</a:t>
            </a:r>
            <a:r>
              <a:rPr lang="en-US" altLang="ko-KR" sz="1500" dirty="0"/>
              <a:t> </a:t>
            </a:r>
            <a:r>
              <a:rPr lang="en-US" altLang="ko-KR" sz="1500" dirty="0" err="1"/>
              <a:t>JPanel</a:t>
            </a:r>
            <a:r>
              <a:rPr lang="en-US" altLang="ko-KR" sz="1500" dirty="0"/>
              <a:t>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            </a:t>
            </a:r>
            <a:r>
              <a:rPr lang="en-US" altLang="ko-KR" sz="1500" dirty="0" err="1"/>
              <a:t>JLabel</a:t>
            </a:r>
            <a:r>
              <a:rPr lang="en-US" altLang="ko-KR" sz="1500" dirty="0"/>
              <a:t> label = </a:t>
            </a:r>
            <a:r>
              <a:rPr lang="en-US" altLang="ko-KR" sz="1500" b="1" dirty="0">
                <a:solidFill>
                  <a:srgbClr val="7F0055"/>
                </a:solidFill>
              </a:rPr>
              <a:t>new</a:t>
            </a:r>
            <a:r>
              <a:rPr lang="en-US" altLang="ko-KR" sz="1500" dirty="0"/>
              <a:t> </a:t>
            </a:r>
            <a:r>
              <a:rPr lang="en-US" altLang="ko-KR" sz="1500" dirty="0" err="1"/>
              <a:t>JLabel</a:t>
            </a:r>
            <a:r>
              <a:rPr lang="en-US" altLang="ko-KR" sz="1500" dirty="0"/>
              <a:t>(</a:t>
            </a:r>
            <a:r>
              <a:rPr lang="en-US" altLang="ko-KR" sz="1500" dirty="0">
                <a:solidFill>
                  <a:srgbClr val="2A00FF"/>
                </a:solidFill>
              </a:rPr>
              <a:t>"</a:t>
            </a:r>
            <a:r>
              <a:rPr lang="ko-KR" altLang="en-US" sz="1500" dirty="0">
                <a:solidFill>
                  <a:srgbClr val="2A00FF"/>
                </a:solidFill>
                <a:latin typeface="굴림"/>
              </a:rPr>
              <a:t>어떤</a:t>
            </a:r>
            <a:r>
              <a:rPr lang="ko-KR" altLang="en-US" sz="1500" dirty="0">
                <a:solidFill>
                  <a:srgbClr val="2A00FF"/>
                </a:solidFill>
              </a:rPr>
              <a:t> </a:t>
            </a:r>
            <a:r>
              <a:rPr lang="ko-KR" altLang="en-US" sz="1500" dirty="0">
                <a:solidFill>
                  <a:srgbClr val="2A00FF"/>
                </a:solidFill>
                <a:latin typeface="굴림"/>
              </a:rPr>
              <a:t>크기의</a:t>
            </a:r>
            <a:r>
              <a:rPr lang="ko-KR" altLang="en-US" sz="1500" dirty="0">
                <a:solidFill>
                  <a:srgbClr val="2A00FF"/>
                </a:solidFill>
              </a:rPr>
              <a:t> </a:t>
            </a:r>
            <a:r>
              <a:rPr lang="ko-KR" altLang="en-US" sz="1500" dirty="0">
                <a:solidFill>
                  <a:srgbClr val="2A00FF"/>
                </a:solidFill>
                <a:latin typeface="굴림"/>
              </a:rPr>
              <a:t>커피를</a:t>
            </a:r>
            <a:r>
              <a:rPr lang="ko-KR" altLang="en-US" sz="1500" dirty="0">
                <a:solidFill>
                  <a:srgbClr val="2A00FF"/>
                </a:solidFill>
              </a:rPr>
              <a:t> </a:t>
            </a:r>
            <a:r>
              <a:rPr lang="ko-KR" altLang="en-US" sz="1500" dirty="0">
                <a:solidFill>
                  <a:srgbClr val="2A00FF"/>
                </a:solidFill>
                <a:latin typeface="굴림"/>
              </a:rPr>
              <a:t>주문하시겠습니까</a:t>
            </a:r>
            <a:r>
              <a:rPr lang="en-US" altLang="ko-KR" sz="1500" dirty="0">
                <a:solidFill>
                  <a:srgbClr val="2A00FF"/>
                </a:solidFill>
              </a:rPr>
              <a:t>?"</a:t>
            </a:r>
            <a:r>
              <a:rPr lang="en-US" altLang="ko-KR" sz="1500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            </a:t>
            </a:r>
            <a:r>
              <a:rPr lang="en-US" altLang="ko-KR" sz="1500" dirty="0" err="1">
                <a:solidFill>
                  <a:srgbClr val="0000C0"/>
                </a:solidFill>
              </a:rPr>
              <a:t>topPanel</a:t>
            </a:r>
            <a:r>
              <a:rPr lang="en-US" altLang="ko-KR" sz="1500" dirty="0" err="1"/>
              <a:t>.add</a:t>
            </a:r>
            <a:r>
              <a:rPr lang="en-US" altLang="ko-KR" sz="1500" dirty="0"/>
              <a:t>(label);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            add(</a:t>
            </a:r>
            <a:r>
              <a:rPr lang="en-US" altLang="ko-KR" sz="1500" dirty="0" err="1">
                <a:solidFill>
                  <a:srgbClr val="0000C0"/>
                </a:solidFill>
              </a:rPr>
              <a:t>topPanel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BorderLayout.</a:t>
            </a:r>
            <a:r>
              <a:rPr lang="en-US" altLang="ko-KR" sz="1500" i="1" dirty="0" err="1">
                <a:solidFill>
                  <a:srgbClr val="0000C0"/>
                </a:solidFill>
              </a:rPr>
              <a:t>NORTH</a:t>
            </a:r>
            <a:r>
              <a:rPr lang="en-US" altLang="ko-KR" sz="1500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</a:t>
            </a:r>
          </a:p>
        </p:txBody>
      </p:sp>
      <p:sp>
        <p:nvSpPr>
          <p:cNvPr id="172647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2647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9066" y="204788"/>
            <a:ext cx="7890933" cy="6263745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rmAutofit fontScale="95000"/>
          </a:bodyPr>
          <a:lstStyle/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>
                <a:solidFill>
                  <a:srgbClr val="0000C0"/>
                </a:solidFill>
              </a:rPr>
              <a:t>             </a:t>
            </a:r>
            <a:r>
              <a:rPr lang="en-US" altLang="ko-KR" sz="1599" dirty="0" err="1">
                <a:solidFill>
                  <a:srgbClr val="0000C0"/>
                </a:solidFill>
              </a:rPr>
              <a:t>sizePanel</a:t>
            </a:r>
            <a:r>
              <a:rPr lang="en-US" altLang="ko-KR" sz="1599" dirty="0"/>
              <a:t> = </a:t>
            </a:r>
            <a:r>
              <a:rPr lang="en-US" altLang="ko-KR" sz="1599" b="1" dirty="0">
                <a:solidFill>
                  <a:srgbClr val="7F0055"/>
                </a:solidFill>
              </a:rPr>
              <a:t>new</a:t>
            </a:r>
            <a:r>
              <a:rPr lang="en-US" altLang="ko-KR" sz="1599" dirty="0"/>
              <a:t> </a:t>
            </a:r>
            <a:r>
              <a:rPr lang="en-US" altLang="ko-KR" sz="1599" dirty="0" err="1"/>
              <a:t>JPanel</a:t>
            </a:r>
            <a:r>
              <a:rPr lang="en-US" altLang="ko-KR" sz="1599" dirty="0"/>
              <a:t>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>
                <a:solidFill>
                  <a:srgbClr val="0000C0"/>
                </a:solidFill>
              </a:rPr>
              <a:t>small</a:t>
            </a:r>
            <a:r>
              <a:rPr lang="en-US" altLang="ko-KR" sz="1599" dirty="0"/>
              <a:t> = </a:t>
            </a:r>
            <a:r>
              <a:rPr lang="en-US" altLang="ko-KR" sz="1599" b="1" dirty="0">
                <a:solidFill>
                  <a:srgbClr val="7F0055"/>
                </a:solidFill>
              </a:rPr>
              <a:t>new</a:t>
            </a:r>
            <a:r>
              <a:rPr lang="en-US" altLang="ko-KR" sz="1599" dirty="0"/>
              <a:t> </a:t>
            </a:r>
            <a:r>
              <a:rPr lang="en-US" altLang="ko-KR" sz="1599" dirty="0" err="1"/>
              <a:t>JRadioButton</a:t>
            </a:r>
            <a:r>
              <a:rPr lang="en-US" altLang="ko-KR" sz="1599" dirty="0"/>
              <a:t>(</a:t>
            </a:r>
            <a:r>
              <a:rPr lang="en-US" altLang="ko-KR" sz="1599" dirty="0">
                <a:solidFill>
                  <a:srgbClr val="2A00FF"/>
                </a:solidFill>
              </a:rPr>
              <a:t>"Small Size"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>
                <a:solidFill>
                  <a:srgbClr val="0000C0"/>
                </a:solidFill>
              </a:rPr>
              <a:t>medium</a:t>
            </a:r>
            <a:r>
              <a:rPr lang="en-US" altLang="ko-KR" sz="1599" dirty="0"/>
              <a:t> = </a:t>
            </a:r>
            <a:r>
              <a:rPr lang="en-US" altLang="ko-KR" sz="1599" b="1" dirty="0">
                <a:solidFill>
                  <a:srgbClr val="7F0055"/>
                </a:solidFill>
              </a:rPr>
              <a:t>new</a:t>
            </a:r>
            <a:r>
              <a:rPr lang="en-US" altLang="ko-KR" sz="1599" dirty="0"/>
              <a:t> </a:t>
            </a:r>
            <a:r>
              <a:rPr lang="en-US" altLang="ko-KR" sz="1599" dirty="0" err="1"/>
              <a:t>JRadioButton</a:t>
            </a:r>
            <a:r>
              <a:rPr lang="en-US" altLang="ko-KR" sz="1599" dirty="0"/>
              <a:t>(</a:t>
            </a:r>
            <a:r>
              <a:rPr lang="en-US" altLang="ko-KR" sz="1599" dirty="0">
                <a:solidFill>
                  <a:srgbClr val="2A00FF"/>
                </a:solidFill>
              </a:rPr>
              <a:t>"Medium Size"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>
                <a:solidFill>
                  <a:srgbClr val="0000C0"/>
                </a:solidFill>
              </a:rPr>
              <a:t>large</a:t>
            </a:r>
            <a:r>
              <a:rPr lang="en-US" altLang="ko-KR" sz="1599" dirty="0"/>
              <a:t> = </a:t>
            </a:r>
            <a:r>
              <a:rPr lang="en-US" altLang="ko-KR" sz="1599" b="1" dirty="0">
                <a:solidFill>
                  <a:srgbClr val="7F0055"/>
                </a:solidFill>
              </a:rPr>
              <a:t>new</a:t>
            </a:r>
            <a:r>
              <a:rPr lang="en-US" altLang="ko-KR" sz="1599" dirty="0"/>
              <a:t> </a:t>
            </a:r>
            <a:r>
              <a:rPr lang="en-US" altLang="ko-KR" sz="1599" dirty="0" err="1"/>
              <a:t>JRadioButton</a:t>
            </a:r>
            <a:r>
              <a:rPr lang="en-US" altLang="ko-KR" sz="1599" dirty="0"/>
              <a:t>(</a:t>
            </a:r>
            <a:r>
              <a:rPr lang="en-US" altLang="ko-KR" sz="1599" dirty="0">
                <a:solidFill>
                  <a:srgbClr val="2A00FF"/>
                </a:solidFill>
              </a:rPr>
              <a:t>"Large Size"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 err="1"/>
              <a:t>ButtonGroup</a:t>
            </a:r>
            <a:r>
              <a:rPr lang="en-US" altLang="ko-KR" sz="1599" dirty="0"/>
              <a:t> size = </a:t>
            </a:r>
            <a:r>
              <a:rPr lang="en-US" altLang="ko-KR" sz="1599" b="1" dirty="0">
                <a:solidFill>
                  <a:srgbClr val="7F0055"/>
                </a:solidFill>
              </a:rPr>
              <a:t>new</a:t>
            </a:r>
            <a:r>
              <a:rPr lang="en-US" altLang="ko-KR" sz="1599" dirty="0"/>
              <a:t> </a:t>
            </a:r>
            <a:r>
              <a:rPr lang="en-US" altLang="ko-KR" sz="1599" dirty="0" err="1"/>
              <a:t>ButtonGroup</a:t>
            </a:r>
            <a:r>
              <a:rPr lang="en-US" altLang="ko-KR" sz="1599" dirty="0"/>
              <a:t>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 err="1"/>
              <a:t>size.add</a:t>
            </a:r>
            <a:r>
              <a:rPr lang="en-US" altLang="ko-KR" sz="1599" dirty="0"/>
              <a:t>(</a:t>
            </a:r>
            <a:r>
              <a:rPr lang="en-US" altLang="ko-KR" sz="1599" dirty="0">
                <a:solidFill>
                  <a:srgbClr val="0000C0"/>
                </a:solidFill>
              </a:rPr>
              <a:t>small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 err="1"/>
              <a:t>size.add</a:t>
            </a:r>
            <a:r>
              <a:rPr lang="en-US" altLang="ko-KR" sz="1599" dirty="0"/>
              <a:t>(</a:t>
            </a:r>
            <a:r>
              <a:rPr lang="en-US" altLang="ko-KR" sz="1599" dirty="0">
                <a:solidFill>
                  <a:srgbClr val="0000C0"/>
                </a:solidFill>
              </a:rPr>
              <a:t>medium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 err="1"/>
              <a:t>size.add</a:t>
            </a:r>
            <a:r>
              <a:rPr lang="en-US" altLang="ko-KR" sz="1599" dirty="0"/>
              <a:t>(</a:t>
            </a:r>
            <a:r>
              <a:rPr lang="en-US" altLang="ko-KR" sz="1599" dirty="0">
                <a:solidFill>
                  <a:srgbClr val="0000C0"/>
                </a:solidFill>
              </a:rPr>
              <a:t>large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endParaRPr lang="en-US" altLang="ko-KR" sz="1599" dirty="0"/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 err="1">
                <a:solidFill>
                  <a:srgbClr val="0000C0"/>
                </a:solidFill>
              </a:rPr>
              <a:t>small</a:t>
            </a:r>
            <a:r>
              <a:rPr lang="en-US" altLang="ko-KR" sz="1599" dirty="0" err="1"/>
              <a:t>.addActionListener</a:t>
            </a:r>
            <a:r>
              <a:rPr lang="en-US" altLang="ko-KR" sz="1599" dirty="0"/>
              <a:t>(</a:t>
            </a:r>
            <a:r>
              <a:rPr lang="en-US" altLang="ko-KR" sz="1599" b="1" dirty="0">
                <a:solidFill>
                  <a:srgbClr val="7F0055"/>
                </a:solidFill>
              </a:rPr>
              <a:t>this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 err="1">
                <a:solidFill>
                  <a:srgbClr val="0000C0"/>
                </a:solidFill>
              </a:rPr>
              <a:t>medium</a:t>
            </a:r>
            <a:r>
              <a:rPr lang="en-US" altLang="ko-KR" sz="1599" dirty="0" err="1"/>
              <a:t>.addActionListener</a:t>
            </a:r>
            <a:r>
              <a:rPr lang="en-US" altLang="ko-KR" sz="1599" dirty="0"/>
              <a:t>(</a:t>
            </a:r>
            <a:r>
              <a:rPr lang="en-US" altLang="ko-KR" sz="1599" b="1" dirty="0">
                <a:solidFill>
                  <a:srgbClr val="7F0055"/>
                </a:solidFill>
              </a:rPr>
              <a:t>this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 err="1">
                <a:solidFill>
                  <a:srgbClr val="0000C0"/>
                </a:solidFill>
              </a:rPr>
              <a:t>large</a:t>
            </a:r>
            <a:r>
              <a:rPr lang="en-US" altLang="ko-KR" sz="1599" dirty="0" err="1"/>
              <a:t>.addActionListener</a:t>
            </a:r>
            <a:r>
              <a:rPr lang="en-US" altLang="ko-KR" sz="1599" dirty="0"/>
              <a:t>(</a:t>
            </a:r>
            <a:r>
              <a:rPr lang="en-US" altLang="ko-KR" sz="1599" b="1" dirty="0">
                <a:solidFill>
                  <a:srgbClr val="7F0055"/>
                </a:solidFill>
              </a:rPr>
              <a:t>this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endParaRPr lang="en-US" altLang="ko-KR" sz="1599" dirty="0"/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 err="1">
                <a:solidFill>
                  <a:srgbClr val="0000C0"/>
                </a:solidFill>
              </a:rPr>
              <a:t>sizePanel</a:t>
            </a:r>
            <a:r>
              <a:rPr lang="en-US" altLang="ko-KR" sz="1599" dirty="0" err="1"/>
              <a:t>.add</a:t>
            </a:r>
            <a:r>
              <a:rPr lang="en-US" altLang="ko-KR" sz="1599" dirty="0"/>
              <a:t>(</a:t>
            </a:r>
            <a:r>
              <a:rPr lang="en-US" altLang="ko-KR" sz="1599" dirty="0">
                <a:solidFill>
                  <a:srgbClr val="0000C0"/>
                </a:solidFill>
              </a:rPr>
              <a:t>small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 err="1">
                <a:solidFill>
                  <a:srgbClr val="0000C0"/>
                </a:solidFill>
              </a:rPr>
              <a:t>sizePanel</a:t>
            </a:r>
            <a:r>
              <a:rPr lang="en-US" altLang="ko-KR" sz="1599" dirty="0" err="1"/>
              <a:t>.add</a:t>
            </a:r>
            <a:r>
              <a:rPr lang="en-US" altLang="ko-KR" sz="1599" dirty="0"/>
              <a:t>(</a:t>
            </a:r>
            <a:r>
              <a:rPr lang="en-US" altLang="ko-KR" sz="1599" dirty="0">
                <a:solidFill>
                  <a:srgbClr val="0000C0"/>
                </a:solidFill>
              </a:rPr>
              <a:t>medium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 err="1">
                <a:solidFill>
                  <a:srgbClr val="0000C0"/>
                </a:solidFill>
              </a:rPr>
              <a:t>sizePanel</a:t>
            </a:r>
            <a:r>
              <a:rPr lang="en-US" altLang="ko-KR" sz="1599" dirty="0" err="1"/>
              <a:t>.add</a:t>
            </a:r>
            <a:r>
              <a:rPr lang="en-US" altLang="ko-KR" sz="1599" dirty="0"/>
              <a:t>(</a:t>
            </a:r>
            <a:r>
              <a:rPr lang="en-US" altLang="ko-KR" sz="1599" dirty="0">
                <a:solidFill>
                  <a:srgbClr val="0000C0"/>
                </a:solidFill>
              </a:rPr>
              <a:t>large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add(</a:t>
            </a:r>
            <a:r>
              <a:rPr lang="en-US" altLang="ko-KR" sz="1599" dirty="0" err="1">
                <a:solidFill>
                  <a:srgbClr val="0000C0"/>
                </a:solidFill>
              </a:rPr>
              <a:t>sizePanel</a:t>
            </a:r>
            <a:r>
              <a:rPr lang="en-US" altLang="ko-KR" sz="1599" dirty="0"/>
              <a:t>, </a:t>
            </a:r>
            <a:r>
              <a:rPr lang="en-US" altLang="ko-KR" sz="1599" dirty="0" err="1"/>
              <a:t>BorderLayout.</a:t>
            </a:r>
            <a:r>
              <a:rPr lang="en-US" altLang="ko-KR" sz="1599" i="1" dirty="0" err="1">
                <a:solidFill>
                  <a:srgbClr val="0000C0"/>
                </a:solidFill>
              </a:rPr>
              <a:t>CENTER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 err="1">
                <a:solidFill>
                  <a:srgbClr val="0000C0"/>
                </a:solidFill>
              </a:rPr>
              <a:t>resultPanel</a:t>
            </a:r>
            <a:r>
              <a:rPr lang="en-US" altLang="ko-KR" sz="1599" dirty="0"/>
              <a:t> = </a:t>
            </a:r>
            <a:r>
              <a:rPr lang="en-US" altLang="ko-KR" sz="1599" b="1" dirty="0">
                <a:solidFill>
                  <a:srgbClr val="7F0055"/>
                </a:solidFill>
              </a:rPr>
              <a:t>new</a:t>
            </a:r>
            <a:r>
              <a:rPr lang="en-US" altLang="ko-KR" sz="1599" dirty="0"/>
              <a:t> </a:t>
            </a:r>
            <a:r>
              <a:rPr lang="en-US" altLang="ko-KR" sz="1599" dirty="0" err="1"/>
              <a:t>JPanel</a:t>
            </a:r>
            <a:r>
              <a:rPr lang="en-US" altLang="ko-KR" sz="1599" dirty="0"/>
              <a:t>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>
                <a:solidFill>
                  <a:srgbClr val="0000C0"/>
                </a:solidFill>
              </a:rPr>
              <a:t>text</a:t>
            </a:r>
            <a:r>
              <a:rPr lang="en-US" altLang="ko-KR" sz="1599" dirty="0"/>
              <a:t> = </a:t>
            </a:r>
            <a:r>
              <a:rPr lang="en-US" altLang="ko-KR" sz="1599" b="1" dirty="0">
                <a:solidFill>
                  <a:srgbClr val="7F0055"/>
                </a:solidFill>
              </a:rPr>
              <a:t>new</a:t>
            </a:r>
            <a:r>
              <a:rPr lang="en-US" altLang="ko-KR" sz="1599" dirty="0"/>
              <a:t> </a:t>
            </a:r>
            <a:r>
              <a:rPr lang="en-US" altLang="ko-KR" sz="1599" dirty="0" err="1"/>
              <a:t>JLabel</a:t>
            </a:r>
            <a:r>
              <a:rPr lang="en-US" altLang="ko-KR" sz="1599" dirty="0"/>
              <a:t>(</a:t>
            </a:r>
            <a:r>
              <a:rPr lang="en-US" altLang="ko-KR" sz="1599" dirty="0">
                <a:solidFill>
                  <a:srgbClr val="2A00FF"/>
                </a:solidFill>
              </a:rPr>
              <a:t>"</a:t>
            </a:r>
            <a:r>
              <a:rPr lang="ko-KR" altLang="en-US" sz="1599" dirty="0">
                <a:solidFill>
                  <a:srgbClr val="2A00FF"/>
                </a:solidFill>
                <a:latin typeface="굴림"/>
              </a:rPr>
              <a:t>크기가</a:t>
            </a:r>
            <a:r>
              <a:rPr lang="ko-KR" altLang="en-US" sz="1599" dirty="0">
                <a:solidFill>
                  <a:srgbClr val="2A00FF"/>
                </a:solidFill>
              </a:rPr>
              <a:t> </a:t>
            </a:r>
            <a:r>
              <a:rPr lang="ko-KR" altLang="en-US" sz="1599" dirty="0">
                <a:solidFill>
                  <a:srgbClr val="2A00FF"/>
                </a:solidFill>
                <a:latin typeface="굴림"/>
              </a:rPr>
              <a:t>선택되지</a:t>
            </a:r>
            <a:r>
              <a:rPr lang="ko-KR" altLang="en-US" sz="1599" dirty="0">
                <a:solidFill>
                  <a:srgbClr val="2A00FF"/>
                </a:solidFill>
              </a:rPr>
              <a:t> </a:t>
            </a:r>
            <a:r>
              <a:rPr lang="ko-KR" altLang="en-US" sz="1599" dirty="0">
                <a:solidFill>
                  <a:srgbClr val="2A00FF"/>
                </a:solidFill>
                <a:latin typeface="굴림"/>
              </a:rPr>
              <a:t>않았습니다</a:t>
            </a:r>
            <a:r>
              <a:rPr lang="en-US" altLang="ko-KR" sz="1599" dirty="0">
                <a:solidFill>
                  <a:srgbClr val="2A00FF"/>
                </a:solidFill>
              </a:rPr>
              <a:t>."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 err="1">
                <a:solidFill>
                  <a:srgbClr val="0000C0"/>
                </a:solidFill>
              </a:rPr>
              <a:t>text</a:t>
            </a:r>
            <a:r>
              <a:rPr lang="en-US" altLang="ko-KR" sz="1599" dirty="0" err="1"/>
              <a:t>.setForeground</a:t>
            </a:r>
            <a:r>
              <a:rPr lang="en-US" altLang="ko-KR" sz="1599" dirty="0"/>
              <a:t>(</a:t>
            </a:r>
            <a:r>
              <a:rPr lang="en-US" altLang="ko-KR" sz="1599" dirty="0" err="1"/>
              <a:t>Color.</a:t>
            </a:r>
            <a:r>
              <a:rPr lang="en-US" altLang="ko-KR" sz="1599" i="1" dirty="0" err="1">
                <a:solidFill>
                  <a:srgbClr val="0000C0"/>
                </a:solidFill>
              </a:rPr>
              <a:t>red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 err="1">
                <a:solidFill>
                  <a:srgbClr val="0000C0"/>
                </a:solidFill>
              </a:rPr>
              <a:t>resultPanel</a:t>
            </a:r>
            <a:r>
              <a:rPr lang="en-US" altLang="ko-KR" sz="1599" dirty="0" err="1"/>
              <a:t>.add</a:t>
            </a:r>
            <a:r>
              <a:rPr lang="en-US" altLang="ko-KR" sz="1599" dirty="0"/>
              <a:t>(</a:t>
            </a:r>
            <a:r>
              <a:rPr lang="en-US" altLang="ko-KR" sz="1599" dirty="0">
                <a:solidFill>
                  <a:srgbClr val="0000C0"/>
                </a:solidFill>
              </a:rPr>
              <a:t>text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add(</a:t>
            </a:r>
            <a:r>
              <a:rPr lang="en-US" altLang="ko-KR" sz="1599" dirty="0" err="1">
                <a:solidFill>
                  <a:srgbClr val="0000C0"/>
                </a:solidFill>
              </a:rPr>
              <a:t>resultPanel</a:t>
            </a:r>
            <a:r>
              <a:rPr lang="en-US" altLang="ko-KR" sz="1599" dirty="0"/>
              <a:t>, </a:t>
            </a:r>
            <a:r>
              <a:rPr lang="en-US" altLang="ko-KR" sz="1599" dirty="0" err="1"/>
              <a:t>BorderLayout.</a:t>
            </a:r>
            <a:r>
              <a:rPr lang="en-US" altLang="ko-KR" sz="1599" i="1" dirty="0" err="1">
                <a:solidFill>
                  <a:srgbClr val="0000C0"/>
                </a:solidFill>
              </a:rPr>
              <a:t>SOUTH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 err="1"/>
              <a:t>setVisible</a:t>
            </a:r>
            <a:r>
              <a:rPr lang="en-US" altLang="ko-KR" sz="1599" dirty="0"/>
              <a:t>(</a:t>
            </a:r>
            <a:r>
              <a:rPr lang="en-US" altLang="ko-KR" sz="1599" b="1" dirty="0">
                <a:solidFill>
                  <a:srgbClr val="7F0055"/>
                </a:solidFill>
              </a:rPr>
              <a:t>true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}</a:t>
            </a:r>
          </a:p>
        </p:txBody>
      </p:sp>
      <p:sp>
        <p:nvSpPr>
          <p:cNvPr id="1727500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27501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2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42988"/>
            <a:ext cx="7761288" cy="4510087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lvl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b="1" dirty="0">
                <a:solidFill>
                  <a:srgbClr val="7F0055"/>
                </a:solidFill>
              </a:rPr>
              <a:t>public</a:t>
            </a:r>
            <a:r>
              <a:rPr lang="en-US" altLang="ko-KR" sz="1600" dirty="0"/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void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actionPerformed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ActionEvent</a:t>
            </a:r>
            <a:r>
              <a:rPr lang="en-US" altLang="ko-KR" sz="1600" dirty="0"/>
              <a:t> e)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dirty="0"/>
              <a:t>             </a:t>
            </a:r>
            <a:r>
              <a:rPr lang="en-US" altLang="ko-KR" sz="1600" b="1" dirty="0">
                <a:solidFill>
                  <a:srgbClr val="7F0055"/>
                </a:solidFill>
              </a:rPr>
              <a:t>if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e.getSource</a:t>
            </a:r>
            <a:r>
              <a:rPr lang="en-US" altLang="ko-KR" sz="1600" dirty="0"/>
              <a:t>() == </a:t>
            </a:r>
            <a:r>
              <a:rPr lang="en-US" altLang="ko-KR" sz="1600" dirty="0">
                <a:solidFill>
                  <a:srgbClr val="0000C0"/>
                </a:solidFill>
              </a:rPr>
              <a:t>small</a:t>
            </a:r>
            <a:r>
              <a:rPr lang="en-US" altLang="ko-KR" sz="1600" dirty="0"/>
              <a:t>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dirty="0"/>
              <a:t>                    </a:t>
            </a:r>
            <a:r>
              <a:rPr lang="en-US" altLang="ko-KR" sz="1600" dirty="0" err="1">
                <a:solidFill>
                  <a:srgbClr val="0000C0"/>
                </a:solidFill>
              </a:rPr>
              <a:t>text</a:t>
            </a:r>
            <a:r>
              <a:rPr lang="en-US" altLang="ko-KR" sz="1600" dirty="0" err="1"/>
              <a:t>.setText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2A00FF"/>
                </a:solidFill>
              </a:rPr>
              <a:t>"Small </a:t>
            </a:r>
            <a:r>
              <a:rPr lang="ko-KR" altLang="en-US" sz="1600" dirty="0">
                <a:solidFill>
                  <a:srgbClr val="2A00FF"/>
                </a:solidFill>
                <a:latin typeface="굴림"/>
              </a:rPr>
              <a:t>크기가</a:t>
            </a:r>
            <a:r>
              <a:rPr lang="ko-KR" altLang="en-US" sz="1600" dirty="0">
                <a:solidFill>
                  <a:srgbClr val="2A00FF"/>
                </a:solidFill>
              </a:rPr>
              <a:t> </a:t>
            </a:r>
            <a:r>
              <a:rPr lang="ko-KR" altLang="en-US" sz="1600" dirty="0">
                <a:solidFill>
                  <a:srgbClr val="2A00FF"/>
                </a:solidFill>
                <a:latin typeface="굴림"/>
              </a:rPr>
              <a:t>선택되었습니다</a:t>
            </a:r>
            <a:r>
              <a:rPr lang="en-US" altLang="ko-KR" sz="1600" dirty="0">
                <a:solidFill>
                  <a:srgbClr val="2A00FF"/>
                </a:solidFill>
              </a:rPr>
              <a:t>."</a:t>
            </a:r>
            <a:r>
              <a:rPr lang="en-US" altLang="ko-KR" sz="1600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dirty="0"/>
              <a:t>             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dirty="0"/>
              <a:t>             </a:t>
            </a:r>
            <a:r>
              <a:rPr lang="en-US" altLang="ko-KR" sz="1600" b="1" dirty="0">
                <a:solidFill>
                  <a:srgbClr val="7F0055"/>
                </a:solidFill>
              </a:rPr>
              <a:t>if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e.getSource</a:t>
            </a:r>
            <a:r>
              <a:rPr lang="en-US" altLang="ko-KR" sz="1600" dirty="0"/>
              <a:t>() == </a:t>
            </a:r>
            <a:r>
              <a:rPr lang="en-US" altLang="ko-KR" sz="1600" dirty="0">
                <a:solidFill>
                  <a:srgbClr val="0000C0"/>
                </a:solidFill>
              </a:rPr>
              <a:t>medium</a:t>
            </a:r>
            <a:r>
              <a:rPr lang="en-US" altLang="ko-KR" sz="1600" dirty="0"/>
              <a:t>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dirty="0"/>
              <a:t>                    </a:t>
            </a:r>
            <a:r>
              <a:rPr lang="en-US" altLang="ko-KR" sz="1600" dirty="0" err="1">
                <a:solidFill>
                  <a:srgbClr val="0000C0"/>
                </a:solidFill>
              </a:rPr>
              <a:t>text</a:t>
            </a:r>
            <a:r>
              <a:rPr lang="en-US" altLang="ko-KR" sz="1600" dirty="0" err="1"/>
              <a:t>.setText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2A00FF"/>
                </a:solidFill>
              </a:rPr>
              <a:t>"Medium </a:t>
            </a:r>
            <a:r>
              <a:rPr lang="ko-KR" altLang="en-US" sz="1600" dirty="0">
                <a:solidFill>
                  <a:srgbClr val="2A00FF"/>
                </a:solidFill>
                <a:latin typeface="굴림"/>
              </a:rPr>
              <a:t>크기가</a:t>
            </a:r>
            <a:r>
              <a:rPr lang="ko-KR" altLang="en-US" sz="1600" dirty="0">
                <a:solidFill>
                  <a:srgbClr val="2A00FF"/>
                </a:solidFill>
              </a:rPr>
              <a:t> </a:t>
            </a:r>
            <a:r>
              <a:rPr lang="ko-KR" altLang="en-US" sz="1600" dirty="0">
                <a:solidFill>
                  <a:srgbClr val="2A00FF"/>
                </a:solidFill>
                <a:latin typeface="굴림"/>
              </a:rPr>
              <a:t>선택되었습니다</a:t>
            </a:r>
            <a:r>
              <a:rPr lang="en-US" altLang="ko-KR" sz="1600" dirty="0">
                <a:solidFill>
                  <a:srgbClr val="2A00FF"/>
                </a:solidFill>
              </a:rPr>
              <a:t>."</a:t>
            </a:r>
            <a:r>
              <a:rPr lang="en-US" altLang="ko-KR" sz="1600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dirty="0"/>
              <a:t>             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dirty="0"/>
              <a:t>             </a:t>
            </a:r>
            <a:r>
              <a:rPr lang="en-US" altLang="ko-KR" sz="1600" b="1" dirty="0">
                <a:solidFill>
                  <a:srgbClr val="7F0055"/>
                </a:solidFill>
              </a:rPr>
              <a:t>if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e.getSource</a:t>
            </a:r>
            <a:r>
              <a:rPr lang="en-US" altLang="ko-KR" sz="1600" dirty="0"/>
              <a:t>() == </a:t>
            </a:r>
            <a:r>
              <a:rPr lang="en-US" altLang="ko-KR" sz="1600" dirty="0">
                <a:solidFill>
                  <a:srgbClr val="0000C0"/>
                </a:solidFill>
              </a:rPr>
              <a:t>large</a:t>
            </a:r>
            <a:r>
              <a:rPr lang="en-US" altLang="ko-KR" sz="1600" dirty="0"/>
              <a:t>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dirty="0"/>
              <a:t>                    </a:t>
            </a:r>
            <a:r>
              <a:rPr lang="en-US" altLang="ko-KR" sz="1600" dirty="0" err="1">
                <a:solidFill>
                  <a:srgbClr val="0000C0"/>
                </a:solidFill>
              </a:rPr>
              <a:t>text</a:t>
            </a:r>
            <a:r>
              <a:rPr lang="en-US" altLang="ko-KR" sz="1600" dirty="0" err="1"/>
              <a:t>.setText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2A00FF"/>
                </a:solidFill>
              </a:rPr>
              <a:t>"Large </a:t>
            </a:r>
            <a:r>
              <a:rPr lang="ko-KR" altLang="en-US" sz="1600" dirty="0">
                <a:solidFill>
                  <a:srgbClr val="2A00FF"/>
                </a:solidFill>
                <a:latin typeface="굴림"/>
              </a:rPr>
              <a:t>크기가</a:t>
            </a:r>
            <a:r>
              <a:rPr lang="ko-KR" altLang="en-US" sz="1600" dirty="0">
                <a:solidFill>
                  <a:srgbClr val="2A00FF"/>
                </a:solidFill>
              </a:rPr>
              <a:t> </a:t>
            </a:r>
            <a:r>
              <a:rPr lang="ko-KR" altLang="en-US" sz="1600" dirty="0">
                <a:solidFill>
                  <a:srgbClr val="2A00FF"/>
                </a:solidFill>
                <a:latin typeface="굴림"/>
              </a:rPr>
              <a:t>선택되었습니다</a:t>
            </a:r>
            <a:r>
              <a:rPr lang="en-US" altLang="ko-KR" sz="1600" dirty="0">
                <a:solidFill>
                  <a:srgbClr val="2A00FF"/>
                </a:solidFill>
              </a:rPr>
              <a:t>."</a:t>
            </a:r>
            <a:r>
              <a:rPr lang="en-US" altLang="ko-KR" sz="1600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dirty="0"/>
              <a:t>             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dirty="0"/>
              <a:t>       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dirty="0"/>
              <a:t>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dirty="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b="1" dirty="0">
                <a:solidFill>
                  <a:srgbClr val="7F0055"/>
                </a:solidFill>
              </a:rPr>
              <a:t>public</a:t>
            </a:r>
            <a:r>
              <a:rPr lang="en-US" altLang="ko-KR" sz="1600" dirty="0"/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class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RadioButtonTest</a:t>
            </a:r>
            <a:r>
              <a:rPr lang="en-US" altLang="ko-KR" sz="1600" dirty="0"/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extends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JFrame</a:t>
            </a:r>
            <a:r>
              <a:rPr lang="en-US" altLang="ko-KR" sz="1600" dirty="0"/>
              <a:t>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dirty="0"/>
              <a:t>       </a:t>
            </a:r>
            <a:r>
              <a:rPr lang="en-US" altLang="ko-KR" sz="1600" b="1" dirty="0">
                <a:solidFill>
                  <a:srgbClr val="7F0055"/>
                </a:solidFill>
              </a:rPr>
              <a:t>public</a:t>
            </a:r>
            <a:r>
              <a:rPr lang="en-US" altLang="ko-KR" sz="1600" dirty="0"/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static</a:t>
            </a:r>
            <a:r>
              <a:rPr lang="en-US" altLang="ko-KR" sz="1600" dirty="0"/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void</a:t>
            </a:r>
            <a:r>
              <a:rPr lang="en-US" altLang="ko-KR" sz="1600" dirty="0"/>
              <a:t>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dirty="0"/>
              <a:t>             </a:t>
            </a:r>
            <a:r>
              <a:rPr lang="en-US" altLang="ko-KR" sz="1600" b="1" dirty="0">
                <a:solidFill>
                  <a:srgbClr val="7F0055"/>
                </a:solidFill>
              </a:rPr>
              <a:t>new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RadioButtonFrame</a:t>
            </a:r>
            <a:r>
              <a:rPr lang="en-US" altLang="ko-KR" sz="1600" dirty="0"/>
              <a:t>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dirty="0"/>
              <a:t>       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dirty="0"/>
              <a:t> }</a:t>
            </a:r>
          </a:p>
        </p:txBody>
      </p:sp>
      <p:sp>
        <p:nvSpPr>
          <p:cNvPr id="1728524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28525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모든 스윙 컴포넌트에는 텍스트 옆에 이미지를 추가로 표시할 수 있다.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스윙 컴포넌트에 이미지 표시하기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 cstate="print">
            <a:lum/>
          </a:blip>
          <a:srcRect/>
          <a:stretch>
            <a:fillRect/>
          </a:stretch>
        </p:blipFill>
        <p:spPr>
          <a:xfrm>
            <a:off x="1457325" y="2847974"/>
            <a:ext cx="5334000" cy="1562100"/>
          </a:xfrm>
          <a:prstGeom prst="rect">
            <a:avLst/>
          </a:prstGeom>
        </p:spPr>
      </p:pic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1004887" y="4902200"/>
            <a:ext cx="7777162" cy="12017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/>
          <a:p>
            <a:pPr marL="127000" indent="-342900" algn="l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i="0" kern="1200" spc="5">
                <a:solidFill>
                  <a:schemeClr val="tx1"/>
                </a:solidFill>
                <a:latin typeface="Lucida Console"/>
                <a:ea typeface="바탕"/>
              </a:rPr>
              <a:t>ImageIcon image = </a:t>
            </a:r>
            <a:r>
              <a:rPr lang="ko-KR" altLang="ko-KR" sz="1400" i="0" kern="1200" spc="5">
                <a:solidFill>
                  <a:srgbClr val="7F0055"/>
                </a:solidFill>
                <a:latin typeface="Lucida Console"/>
                <a:ea typeface="바탕"/>
              </a:rPr>
              <a:t>new</a:t>
            </a:r>
            <a:r>
              <a:rPr lang="ko-KR" altLang="ko-KR" sz="1400" i="0" kern="1200" spc="5">
                <a:solidFill>
                  <a:schemeClr val="tx1"/>
                </a:solidFill>
                <a:latin typeface="Lucida Console"/>
                <a:ea typeface="바탕"/>
              </a:rPr>
              <a:t> ImageIcon(</a:t>
            </a:r>
            <a:r>
              <a:rPr lang="ko-KR" altLang="ko-KR" sz="1400" i="0" kern="1200" spc="5">
                <a:solidFill>
                  <a:srgbClr val="2A00FF"/>
                </a:solidFill>
                <a:latin typeface="Lucida Console"/>
                <a:ea typeface="바탕"/>
              </a:rPr>
              <a:t>"image.gif"</a:t>
            </a:r>
            <a:r>
              <a:rPr lang="ko-KR" altLang="ko-KR" sz="1400" i="0" kern="1200" spc="5">
                <a:solidFill>
                  <a:schemeClr val="tx1"/>
                </a:solidFill>
                <a:latin typeface="Lucida Console"/>
                <a:ea typeface="바탕"/>
              </a:rPr>
              <a:t>);</a:t>
            </a:r>
          </a:p>
          <a:p>
            <a:pPr marL="127000" indent="-342900" algn="l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endParaRPr lang="ko-KR" altLang="ko-KR" sz="1400" i="0" kern="1200" spc="5">
              <a:solidFill>
                <a:schemeClr val="tx1"/>
              </a:solidFill>
              <a:latin typeface="Lucida Console"/>
              <a:ea typeface="휴먼명조"/>
            </a:endParaRPr>
          </a:p>
          <a:p>
            <a:pPr marL="127000" indent="-342900" algn="l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i="0" kern="1200" spc="5">
                <a:solidFill>
                  <a:schemeClr val="tx1"/>
                </a:solidFill>
                <a:latin typeface="Lucida Console"/>
                <a:ea typeface="바탕"/>
              </a:rPr>
              <a:t>JLabel label = </a:t>
            </a:r>
            <a:r>
              <a:rPr lang="ko-KR" altLang="ko-KR" sz="1400" i="0" kern="1200" spc="5">
                <a:solidFill>
                  <a:srgbClr val="7F0055"/>
                </a:solidFill>
                <a:latin typeface="Lucida Console"/>
                <a:ea typeface="바탕"/>
              </a:rPr>
              <a:t>new</a:t>
            </a:r>
            <a:r>
              <a:rPr lang="ko-KR" altLang="ko-KR" sz="1400" i="0" kern="1200" spc="5">
                <a:solidFill>
                  <a:schemeClr val="tx1"/>
                </a:solidFill>
                <a:latin typeface="Lucida Console"/>
                <a:ea typeface="바탕"/>
              </a:rPr>
              <a:t> JLabel(</a:t>
            </a:r>
            <a:r>
              <a:rPr lang="ko-KR" altLang="ko-KR" sz="1400" i="0" kern="1200" spc="5">
                <a:solidFill>
                  <a:srgbClr val="2A00FF"/>
                </a:solidFill>
                <a:latin typeface="Lucida Console"/>
                <a:ea typeface="굴림"/>
              </a:rPr>
              <a:t>"이미지 레이블"</a:t>
            </a:r>
            <a:r>
              <a:rPr lang="ko-KR" altLang="ko-KR" sz="1400" i="0" kern="1200" spc="5">
                <a:solidFill>
                  <a:schemeClr val="tx1"/>
                </a:solidFill>
                <a:latin typeface="Lucida Console"/>
                <a:ea typeface="바탕"/>
              </a:rPr>
              <a:t>);</a:t>
            </a:r>
          </a:p>
          <a:p>
            <a:pPr marL="127000" indent="-342900" algn="l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i="0" kern="1200" spc="5">
                <a:solidFill>
                  <a:schemeClr val="tx1"/>
                </a:solidFill>
                <a:latin typeface="Lucida Console"/>
                <a:ea typeface="바탕"/>
              </a:rPr>
              <a:t>label.setIcon(image);</a:t>
            </a:r>
          </a:p>
          <a:p>
            <a:pPr marL="127000" indent="-342900" algn="l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i="0" kern="1200" spc="5">
                <a:solidFill>
                  <a:schemeClr val="tx1"/>
                </a:solidFill>
                <a:latin typeface="Lucida Console"/>
                <a:ea typeface="바탕"/>
              </a:rPr>
              <a:t>  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dirty="0"/>
              <a:t>경계</a:t>
            </a:r>
            <a:r>
              <a:rPr lang="en-US" altLang="ko-KR" dirty="0"/>
              <a:t>(border)</a:t>
            </a:r>
            <a:r>
              <a:rPr lang="ko-KR" altLang="en-US" dirty="0"/>
              <a:t>란 시각적으로 컴포넌트들을 그룹핑할 때 사용하는 장식적인 요소</a:t>
            </a:r>
          </a:p>
          <a:p>
            <a:pPr lvl="1"/>
            <a:r>
              <a:rPr lang="en-US" altLang="ko-KR" dirty="0"/>
              <a:t>Border </a:t>
            </a:r>
            <a:r>
              <a:rPr lang="en-US" altLang="ko-KR" dirty="0" err="1"/>
              <a:t>border</a:t>
            </a:r>
            <a:r>
              <a:rPr lang="en-US" altLang="ko-KR" dirty="0"/>
              <a:t> = </a:t>
            </a:r>
            <a:r>
              <a:rPr lang="en-US" altLang="ko-KR" dirty="0" err="1"/>
              <a:t>BorderFactory.createTitledBorder</a:t>
            </a:r>
            <a:r>
              <a:rPr lang="en-US" altLang="ko-KR" dirty="0"/>
              <a:t>("</a:t>
            </a:r>
            <a:r>
              <a:rPr lang="ko-KR" altLang="en-US" dirty="0"/>
              <a:t>크기</a:t>
            </a:r>
            <a:r>
              <a:rPr lang="en-US" altLang="ko-KR" dirty="0"/>
              <a:t>");</a:t>
            </a:r>
          </a:p>
          <a:p>
            <a:pPr lvl="1"/>
            <a:r>
              <a:rPr lang="en-US" altLang="ko-KR" dirty="0" err="1"/>
              <a:t>sizePanel.setBorder</a:t>
            </a:r>
            <a:r>
              <a:rPr lang="en-US" altLang="ko-KR" dirty="0"/>
              <a:t>(border);</a:t>
            </a:r>
          </a:p>
          <a:p>
            <a:pPr lvl="1"/>
            <a:endParaRPr lang="ko-KR" altLang="en-US" dirty="0"/>
          </a:p>
        </p:txBody>
      </p:sp>
      <p:sp>
        <p:nvSpPr>
          <p:cNvPr id="169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경계 만들기</a:t>
            </a:r>
          </a:p>
        </p:txBody>
      </p:sp>
      <p:pic>
        <p:nvPicPr>
          <p:cNvPr id="1740801" name="_x244096224" descr="EMB0000089c668e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888481" y="3523910"/>
            <a:ext cx="4951412" cy="2484248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2905920" y="2217196"/>
              <a:ext cx="3633120" cy="3492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4040" y="2205316"/>
                <a:ext cx="36568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3055320" y="2378836"/>
              <a:ext cx="1580400" cy="55764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43440" y="2366956"/>
                <a:ext cx="1604160" cy="581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텍스트 필드(text field)는 입력이 가능한 한 줄의 텍스트 필드를 만드는 데 사용된다</a:t>
            </a:r>
          </a:p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텍스트</a:t>
            </a:r>
            <a:r>
              <a:rPr lang="en-US" altLang="ko-KR"/>
              <a:t> </a:t>
            </a:r>
            <a:r>
              <a:rPr lang="ko-KR" altLang="en-US"/>
              <a:t>필드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 cstate="print">
            <a:lum/>
          </a:blip>
          <a:srcRect/>
          <a:stretch>
            <a:fillRect/>
          </a:stretch>
        </p:blipFill>
        <p:spPr>
          <a:xfrm>
            <a:off x="2297175" y="2713725"/>
            <a:ext cx="3414712" cy="1128712"/>
          </a:xfrm>
          <a:prstGeom prst="rect">
            <a:avLst/>
          </a:prstGeom>
        </p:spPr>
      </p:pic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683419" y="4616450"/>
            <a:ext cx="7777162" cy="14970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/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  <a:cs typeface="굴림"/>
              </a:rPr>
              <a:t>JTextField textfield = </a:t>
            </a:r>
            <a:r>
              <a:rPr lang="ko-KR" altLang="ko-KR" sz="1400" kern="1200" spc="5">
                <a:solidFill>
                  <a:srgbClr val="7F0055"/>
                </a:solidFill>
                <a:latin typeface="Century Schoolbook"/>
                <a:cs typeface="굴림"/>
              </a:rPr>
              <a:t>new</a:t>
            </a:r>
            <a:r>
              <a:rPr lang="ko-KR" altLang="ko-KR" sz="1400" kern="1200" spc="5">
                <a:latin typeface="Century Schoolbook"/>
                <a:cs typeface="굴림"/>
              </a:rPr>
              <a:t> JTextField(30);	</a:t>
            </a:r>
            <a:r>
              <a:rPr lang="ko-KR" altLang="ko-KR" sz="1400" kern="1200" spc="5">
                <a:solidFill>
                  <a:srgbClr val="008000"/>
                </a:solidFill>
                <a:latin typeface="Century Schoolbook"/>
                <a:cs typeface="굴림"/>
              </a:rPr>
              <a:t>// 30자 크기의 텍스트 필드를 만든다.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  <a:cs typeface="굴림"/>
              </a:rPr>
              <a:t>JTextField textfield = </a:t>
            </a:r>
            <a:r>
              <a:rPr lang="ko-KR" altLang="ko-KR" sz="1400" kern="1200" spc="5">
                <a:solidFill>
                  <a:srgbClr val="7F0055"/>
                </a:solidFill>
                <a:latin typeface="Century Schoolbook"/>
                <a:cs typeface="굴림"/>
              </a:rPr>
              <a:t>new</a:t>
            </a:r>
            <a:r>
              <a:rPr lang="ko-KR" altLang="ko-KR" sz="1400" kern="1200" spc="5">
                <a:latin typeface="Century Schoolbook"/>
                <a:cs typeface="굴림"/>
              </a:rPr>
              <a:t> JTextField(</a:t>
            </a:r>
            <a:r>
              <a:rPr lang="ko-KR" altLang="ko-KR" sz="1400" kern="1200" spc="5">
                <a:solidFill>
                  <a:srgbClr val="0000FF"/>
                </a:solidFill>
                <a:latin typeface="Century Schoolbook"/>
                <a:cs typeface="굴림"/>
              </a:rPr>
              <a:t>“Initial String"</a:t>
            </a:r>
            <a:r>
              <a:rPr lang="ko-KR" altLang="ko-KR" sz="1400" kern="1200" spc="5">
                <a:latin typeface="Century Schoolbook"/>
                <a:cs typeface="굴림"/>
              </a:rPr>
              <a:t>);	</a:t>
            </a:r>
            <a:r>
              <a:rPr lang="ko-KR" altLang="ko-KR" sz="1400" kern="1200" spc="5">
                <a:solidFill>
                  <a:srgbClr val="008000"/>
                </a:solidFill>
                <a:latin typeface="Century Schoolbook"/>
                <a:cs typeface="굴림"/>
              </a:rPr>
              <a:t>// 초기화 문자열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  <a:cs typeface="굴림"/>
              </a:rPr>
              <a:t>  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  <a:cs typeface="굴림"/>
              </a:rPr>
              <a:t>System.</a:t>
            </a:r>
            <a:r>
              <a:rPr lang="ko-KR" altLang="ko-KR" sz="1400" kern="1200" spc="5">
                <a:solidFill>
                  <a:srgbClr val="0000FF"/>
                </a:solidFill>
                <a:latin typeface="Century Schoolbook"/>
                <a:cs typeface="굴림"/>
              </a:rPr>
              <a:t>out</a:t>
            </a:r>
            <a:r>
              <a:rPr lang="ko-KR" altLang="ko-KR" sz="1400" kern="1200" spc="5">
                <a:latin typeface="Century Schoolbook"/>
                <a:cs typeface="굴림"/>
              </a:rPr>
              <a:t>.println(textField.getText());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  <a:cs typeface="굴림"/>
              </a:rPr>
              <a:t>  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  <a:cs typeface="굴림"/>
              </a:rPr>
              <a:t>textField.setText(</a:t>
            </a:r>
            <a:r>
              <a:rPr lang="ko-KR" altLang="ko-KR" sz="1400" kern="1200" spc="5">
                <a:solidFill>
                  <a:srgbClr val="0000FF"/>
                </a:solidFill>
                <a:latin typeface="Century Schoolbook"/>
                <a:cs typeface="굴림"/>
              </a:rPr>
              <a:t>"Seoul"</a:t>
            </a:r>
            <a:r>
              <a:rPr lang="ko-KR" altLang="ko-KR" sz="1400" kern="1200" spc="5">
                <a:latin typeface="Century Schoolbook"/>
                <a:cs typeface="굴림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  <a:cs typeface="굴림"/>
              </a:rPr>
              <a:t>  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텍스트 필드를 이용하여 사용자로부터 정수를 </a:t>
            </a:r>
            <a:r>
              <a:rPr lang="ko-KR" altLang="en-US" dirty="0" err="1"/>
              <a:t>입력받은</a:t>
            </a:r>
            <a:r>
              <a:rPr lang="ko-KR" altLang="en-US" dirty="0"/>
              <a:t> 후에 정수의 제곱을 구하여 결과를 출력 전용의 텍스트 필드를 이용하여 표시하는 프로그램을 작성하여 보자. </a:t>
            </a:r>
          </a:p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 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 cstate="print">
            <a:lum/>
          </a:blip>
          <a:srcRect/>
          <a:stretch>
            <a:fillRect/>
          </a:stretch>
        </p:blipFill>
        <p:spPr>
          <a:xfrm>
            <a:off x="2314800" y="3286800"/>
            <a:ext cx="4286250" cy="18573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0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904875"/>
            <a:ext cx="8074025" cy="5822950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 b="1">
                <a:solidFill>
                  <a:srgbClr val="7F0055"/>
                </a:solidFill>
              </a:rPr>
              <a:t>import</a:t>
            </a:r>
            <a:r>
              <a:rPr lang="en-US" altLang="ko-KR" sz="1300"/>
              <a:t> javax.swing.*;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 b="1">
                <a:solidFill>
                  <a:srgbClr val="7F0055"/>
                </a:solidFill>
              </a:rPr>
              <a:t>import</a:t>
            </a:r>
            <a:r>
              <a:rPr lang="en-US" altLang="ko-KR" sz="1300"/>
              <a:t> java.awt.event.*;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 b="1">
                <a:solidFill>
                  <a:srgbClr val="7F0055"/>
                </a:solidFill>
              </a:rPr>
              <a:t>class</a:t>
            </a:r>
            <a:r>
              <a:rPr lang="en-US" altLang="ko-KR" sz="1300"/>
              <a:t> TextFieldFrame </a:t>
            </a:r>
            <a:r>
              <a:rPr lang="en-US" altLang="ko-KR" sz="1300" b="1">
                <a:solidFill>
                  <a:srgbClr val="7F0055"/>
                </a:solidFill>
              </a:rPr>
              <a:t>extends</a:t>
            </a:r>
            <a:r>
              <a:rPr lang="en-US" altLang="ko-KR" sz="1300"/>
              <a:t> JFrame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      </a:t>
            </a:r>
            <a:r>
              <a:rPr lang="en-US" altLang="ko-KR" sz="1300" b="1">
                <a:solidFill>
                  <a:srgbClr val="7F0055"/>
                </a:solidFill>
              </a:rPr>
              <a:t>private</a:t>
            </a:r>
            <a:r>
              <a:rPr lang="en-US" altLang="ko-KR" sz="1300"/>
              <a:t> JButton </a:t>
            </a:r>
            <a:r>
              <a:rPr lang="en-US" altLang="ko-KR" sz="1300">
                <a:solidFill>
                  <a:srgbClr val="0000C0"/>
                </a:solidFill>
              </a:rPr>
              <a:t>button</a:t>
            </a:r>
            <a:r>
              <a:rPr lang="en-US" altLang="ko-KR" sz="1300"/>
              <a:t>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      </a:t>
            </a:r>
            <a:r>
              <a:rPr lang="en-US" altLang="ko-KR" sz="1300" b="1">
                <a:solidFill>
                  <a:srgbClr val="7F0055"/>
                </a:solidFill>
              </a:rPr>
              <a:t>private</a:t>
            </a:r>
            <a:r>
              <a:rPr lang="en-US" altLang="ko-KR" sz="1300"/>
              <a:t> JTextField </a:t>
            </a:r>
            <a:r>
              <a:rPr lang="en-US" altLang="ko-KR" sz="1300">
                <a:solidFill>
                  <a:srgbClr val="0000C0"/>
                </a:solidFill>
              </a:rPr>
              <a:t>text</a:t>
            </a:r>
            <a:r>
              <a:rPr lang="en-US" altLang="ko-KR" sz="1300"/>
              <a:t>, </a:t>
            </a:r>
            <a:r>
              <a:rPr lang="en-US" altLang="ko-KR" sz="1300">
                <a:solidFill>
                  <a:srgbClr val="0000C0"/>
                </a:solidFill>
              </a:rPr>
              <a:t>result</a:t>
            </a:r>
            <a:r>
              <a:rPr lang="en-US" altLang="ko-KR" sz="1300"/>
              <a:t>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      </a:t>
            </a:r>
            <a:r>
              <a:rPr lang="en-US" altLang="ko-KR" sz="1300" b="1">
                <a:solidFill>
                  <a:srgbClr val="7F0055"/>
                </a:solidFill>
              </a:rPr>
              <a:t>public</a:t>
            </a:r>
            <a:r>
              <a:rPr lang="en-US" altLang="ko-KR" sz="1300"/>
              <a:t> MyFrame()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            setSize(300, 130);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            setTitle(</a:t>
            </a:r>
            <a:r>
              <a:rPr lang="en-US" altLang="ko-KR" sz="1300">
                <a:solidFill>
                  <a:srgbClr val="2A00FF"/>
                </a:solidFill>
              </a:rPr>
              <a:t>"</a:t>
            </a:r>
            <a:r>
              <a:rPr lang="ko-KR" altLang="en-US" sz="1300">
                <a:solidFill>
                  <a:srgbClr val="2A00FF"/>
                </a:solidFill>
                <a:latin typeface="굴림"/>
              </a:rPr>
              <a:t>제곱</a:t>
            </a:r>
            <a:r>
              <a:rPr lang="ko-KR" altLang="en-US" sz="1300">
                <a:solidFill>
                  <a:srgbClr val="2A00FF"/>
                </a:solidFill>
              </a:rPr>
              <a:t> </a:t>
            </a:r>
            <a:r>
              <a:rPr lang="ko-KR" altLang="en-US" sz="1300">
                <a:solidFill>
                  <a:srgbClr val="2A00FF"/>
                </a:solidFill>
                <a:latin typeface="굴림"/>
              </a:rPr>
              <a:t>계산하기</a:t>
            </a:r>
            <a:r>
              <a:rPr lang="en-US" altLang="ko-KR" sz="1300">
                <a:solidFill>
                  <a:srgbClr val="2A00FF"/>
                </a:solidFill>
              </a:rPr>
              <a:t>"</a:t>
            </a:r>
            <a:r>
              <a:rPr lang="en-US" altLang="ko-KR" sz="13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            setDefaultCloseOperation(JFrame.</a:t>
            </a:r>
            <a:r>
              <a:rPr lang="en-US" altLang="ko-KR" sz="1300" i="1">
                <a:solidFill>
                  <a:srgbClr val="0000C0"/>
                </a:solidFill>
              </a:rPr>
              <a:t>EXIT_ON_CLOSE</a:t>
            </a:r>
            <a:r>
              <a:rPr lang="en-US" altLang="ko-KR" sz="13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endParaRPr lang="en-US" altLang="ko-KR" sz="1300"/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            ButtonListener listener = </a:t>
            </a:r>
            <a:r>
              <a:rPr lang="en-US" altLang="ko-KR" sz="1300" b="1">
                <a:solidFill>
                  <a:srgbClr val="7F0055"/>
                </a:solidFill>
              </a:rPr>
              <a:t>new</a:t>
            </a:r>
            <a:r>
              <a:rPr lang="en-US" altLang="ko-KR" sz="1300"/>
              <a:t> ButtonListener();	</a:t>
            </a:r>
            <a:r>
              <a:rPr lang="en-US" altLang="ko-KR" sz="1300">
                <a:solidFill>
                  <a:srgbClr val="008000"/>
                </a:solidFill>
              </a:rPr>
              <a:t>//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리스너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객체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생성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en-US" sz="1300"/>
              <a:t>            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en-US" sz="1300"/>
              <a:t>             </a:t>
            </a:r>
            <a:r>
              <a:rPr lang="en-US" altLang="ko-KR" sz="1300"/>
              <a:t>JPanel panel = </a:t>
            </a:r>
            <a:r>
              <a:rPr lang="en-US" altLang="ko-KR" sz="1300" b="1">
                <a:solidFill>
                  <a:srgbClr val="7F0055"/>
                </a:solidFill>
              </a:rPr>
              <a:t>new</a:t>
            </a:r>
            <a:r>
              <a:rPr lang="en-US" altLang="ko-KR" sz="1300"/>
              <a:t> JPanel();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            panel.add(</a:t>
            </a:r>
            <a:r>
              <a:rPr lang="en-US" altLang="ko-KR" sz="1300" b="1">
                <a:solidFill>
                  <a:srgbClr val="7F0055"/>
                </a:solidFill>
              </a:rPr>
              <a:t>new</a:t>
            </a:r>
            <a:r>
              <a:rPr lang="en-US" altLang="ko-KR" sz="1300"/>
              <a:t> JLabel(</a:t>
            </a:r>
            <a:r>
              <a:rPr lang="en-US" altLang="ko-KR" sz="1300">
                <a:solidFill>
                  <a:srgbClr val="2A00FF"/>
                </a:solidFill>
              </a:rPr>
              <a:t>"</a:t>
            </a:r>
            <a:r>
              <a:rPr lang="ko-KR" altLang="en-US" sz="1300">
                <a:solidFill>
                  <a:srgbClr val="2A00FF"/>
                </a:solidFill>
                <a:latin typeface="굴림"/>
              </a:rPr>
              <a:t>숫자</a:t>
            </a:r>
            <a:r>
              <a:rPr lang="ko-KR" altLang="en-US" sz="1300">
                <a:solidFill>
                  <a:srgbClr val="2A00FF"/>
                </a:solidFill>
              </a:rPr>
              <a:t> </a:t>
            </a:r>
            <a:r>
              <a:rPr lang="ko-KR" altLang="en-US" sz="1300">
                <a:solidFill>
                  <a:srgbClr val="2A00FF"/>
                </a:solidFill>
                <a:latin typeface="굴림"/>
              </a:rPr>
              <a:t>입력</a:t>
            </a:r>
            <a:r>
              <a:rPr lang="en-US" altLang="ko-KR" sz="1300">
                <a:solidFill>
                  <a:srgbClr val="2A00FF"/>
                </a:solidFill>
              </a:rPr>
              <a:t>: "</a:t>
            </a:r>
            <a:r>
              <a:rPr lang="en-US" altLang="ko-KR" sz="1300"/>
              <a:t>));		</a:t>
            </a:r>
            <a:r>
              <a:rPr lang="en-US" altLang="ko-KR" sz="1300">
                <a:solidFill>
                  <a:srgbClr val="008000"/>
                </a:solidFill>
              </a:rPr>
              <a:t>//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레이블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생성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en-US" sz="1300"/>
              <a:t>             </a:t>
            </a:r>
            <a:r>
              <a:rPr lang="en-US" altLang="ko-KR" sz="1300">
                <a:solidFill>
                  <a:srgbClr val="0000C0"/>
                </a:solidFill>
              </a:rPr>
              <a:t>text</a:t>
            </a:r>
            <a:r>
              <a:rPr lang="en-US" altLang="ko-KR" sz="1300"/>
              <a:t> = </a:t>
            </a:r>
            <a:r>
              <a:rPr lang="en-US" altLang="ko-KR" sz="1300" b="1">
                <a:solidFill>
                  <a:srgbClr val="7F0055"/>
                </a:solidFill>
              </a:rPr>
              <a:t>new</a:t>
            </a:r>
            <a:r>
              <a:rPr lang="en-US" altLang="ko-KR" sz="1300"/>
              <a:t> JTextField(15);		</a:t>
            </a:r>
            <a:r>
              <a:rPr lang="en-US" altLang="ko-KR" sz="1300">
                <a:solidFill>
                  <a:srgbClr val="008000"/>
                </a:solidFill>
              </a:rPr>
              <a:t>//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컬럼수가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en-US" altLang="ko-KR" sz="1300">
                <a:solidFill>
                  <a:srgbClr val="008000"/>
                </a:solidFill>
              </a:rPr>
              <a:t>15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인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텍스트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필드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생성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en-US" sz="1300"/>
              <a:t>             </a:t>
            </a:r>
            <a:r>
              <a:rPr lang="en-US" altLang="ko-KR" sz="1300">
                <a:solidFill>
                  <a:srgbClr val="0000C0"/>
                </a:solidFill>
              </a:rPr>
              <a:t>text</a:t>
            </a:r>
            <a:r>
              <a:rPr lang="en-US" altLang="ko-KR" sz="1300"/>
              <a:t>.addActionListener(listener);	</a:t>
            </a:r>
            <a:r>
              <a:rPr lang="en-US" altLang="ko-KR" sz="1300">
                <a:solidFill>
                  <a:srgbClr val="008000"/>
                </a:solidFill>
              </a:rPr>
              <a:t>//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텍스트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필드에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리스너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연결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en-US" sz="1300"/>
              <a:t>             </a:t>
            </a:r>
            <a:r>
              <a:rPr lang="en-US" altLang="ko-KR" sz="1300"/>
              <a:t>panel.add(</a:t>
            </a:r>
            <a:r>
              <a:rPr lang="en-US" altLang="ko-KR" sz="1300">
                <a:solidFill>
                  <a:srgbClr val="0000C0"/>
                </a:solidFill>
              </a:rPr>
              <a:t>text</a:t>
            </a:r>
            <a:r>
              <a:rPr lang="en-US" altLang="ko-KR" sz="13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endParaRPr lang="en-US" altLang="ko-KR" sz="1300"/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            panel.add(</a:t>
            </a:r>
            <a:r>
              <a:rPr lang="en-US" altLang="ko-KR" sz="1300" b="1">
                <a:solidFill>
                  <a:srgbClr val="7F0055"/>
                </a:solidFill>
              </a:rPr>
              <a:t>new</a:t>
            </a:r>
            <a:r>
              <a:rPr lang="en-US" altLang="ko-KR" sz="1300"/>
              <a:t> JLabel(</a:t>
            </a:r>
            <a:r>
              <a:rPr lang="en-US" altLang="ko-KR" sz="1300">
                <a:solidFill>
                  <a:srgbClr val="2A00FF"/>
                </a:solidFill>
              </a:rPr>
              <a:t>"</a:t>
            </a:r>
            <a:r>
              <a:rPr lang="ko-KR" altLang="en-US" sz="1300">
                <a:solidFill>
                  <a:srgbClr val="2A00FF"/>
                </a:solidFill>
                <a:latin typeface="굴림"/>
              </a:rPr>
              <a:t>제곱한</a:t>
            </a:r>
            <a:r>
              <a:rPr lang="ko-KR" altLang="en-US" sz="1300">
                <a:solidFill>
                  <a:srgbClr val="2A00FF"/>
                </a:solidFill>
              </a:rPr>
              <a:t> </a:t>
            </a:r>
            <a:r>
              <a:rPr lang="ko-KR" altLang="en-US" sz="1300">
                <a:solidFill>
                  <a:srgbClr val="2A00FF"/>
                </a:solidFill>
                <a:latin typeface="굴림"/>
              </a:rPr>
              <a:t>값</a:t>
            </a:r>
            <a:r>
              <a:rPr lang="en-US" altLang="ko-KR" sz="1300">
                <a:solidFill>
                  <a:srgbClr val="2A00FF"/>
                </a:solidFill>
              </a:rPr>
              <a:t>: "</a:t>
            </a:r>
            <a:r>
              <a:rPr lang="en-US" altLang="ko-KR" sz="1300"/>
              <a:t>));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            </a:t>
            </a:r>
            <a:r>
              <a:rPr lang="en-US" altLang="ko-KR" sz="1300">
                <a:solidFill>
                  <a:srgbClr val="0000C0"/>
                </a:solidFill>
              </a:rPr>
              <a:t>result</a:t>
            </a:r>
            <a:r>
              <a:rPr lang="en-US" altLang="ko-KR" sz="1300"/>
              <a:t> = </a:t>
            </a:r>
            <a:r>
              <a:rPr lang="en-US" altLang="ko-KR" sz="1300" b="1">
                <a:solidFill>
                  <a:srgbClr val="7F0055"/>
                </a:solidFill>
              </a:rPr>
              <a:t>new</a:t>
            </a:r>
            <a:r>
              <a:rPr lang="en-US" altLang="ko-KR" sz="1300"/>
              <a:t> JTextField(15);	</a:t>
            </a:r>
            <a:r>
              <a:rPr lang="en-US" altLang="ko-KR" sz="1300">
                <a:solidFill>
                  <a:srgbClr val="008000"/>
                </a:solidFill>
              </a:rPr>
              <a:t>//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결과를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나타낼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텍스트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필드</a:t>
            </a:r>
            <a:r>
              <a:rPr lang="ko-KR" altLang="en-US" sz="1300"/>
              <a:t>	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en-US" sz="1300"/>
              <a:t>             </a:t>
            </a:r>
            <a:r>
              <a:rPr lang="en-US" altLang="ko-KR" sz="1300">
                <a:solidFill>
                  <a:srgbClr val="0000C0"/>
                </a:solidFill>
              </a:rPr>
              <a:t>result</a:t>
            </a:r>
            <a:r>
              <a:rPr lang="en-US" altLang="ko-KR" sz="1300"/>
              <a:t>.setEditable(</a:t>
            </a:r>
            <a:r>
              <a:rPr lang="en-US" altLang="ko-KR" sz="1300" b="1">
                <a:solidFill>
                  <a:srgbClr val="7F0055"/>
                </a:solidFill>
              </a:rPr>
              <a:t>false</a:t>
            </a:r>
            <a:r>
              <a:rPr lang="en-US" altLang="ko-KR" sz="1300"/>
              <a:t>);		</a:t>
            </a:r>
            <a:r>
              <a:rPr lang="en-US" altLang="ko-KR" sz="1300">
                <a:solidFill>
                  <a:srgbClr val="008000"/>
                </a:solidFill>
              </a:rPr>
              <a:t>//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편집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불가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설정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en-US" sz="1300"/>
              <a:t>             </a:t>
            </a:r>
            <a:r>
              <a:rPr lang="en-US" altLang="ko-KR" sz="1300"/>
              <a:t>panel.add(</a:t>
            </a:r>
            <a:r>
              <a:rPr lang="en-US" altLang="ko-KR" sz="1300">
                <a:solidFill>
                  <a:srgbClr val="0000C0"/>
                </a:solidFill>
              </a:rPr>
              <a:t>result</a:t>
            </a:r>
            <a:r>
              <a:rPr lang="en-US" altLang="ko-KR" sz="1300"/>
              <a:t>);</a:t>
            </a:r>
          </a:p>
        </p:txBody>
      </p:sp>
      <p:sp>
        <p:nvSpPr>
          <p:cNvPr id="1705997" name="Rectangle 13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05998" name="Rectangle 14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2768760" y="5410756"/>
              <a:ext cx="1390320" cy="72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0520" y="5314996"/>
                <a:ext cx="1486440" cy="19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0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713" y="1035050"/>
            <a:ext cx="7783512" cy="5656263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>
                <a:solidFill>
                  <a:srgbClr val="0000C0"/>
                </a:solidFill>
              </a:rPr>
              <a:t>	       button</a:t>
            </a:r>
            <a:r>
              <a:rPr lang="en-US" altLang="ko-KR" sz="1400" dirty="0"/>
              <a:t> = </a:t>
            </a:r>
            <a:r>
              <a:rPr lang="en-US" altLang="ko-KR" sz="1400" b="1" dirty="0">
                <a:solidFill>
                  <a:srgbClr val="7F0055"/>
                </a:solidFill>
              </a:rPr>
              <a:t>new</a:t>
            </a:r>
            <a:r>
              <a:rPr lang="en-US" altLang="ko-KR" sz="1400" dirty="0"/>
              <a:t> JButton(</a:t>
            </a:r>
            <a:r>
              <a:rPr lang="en-US" altLang="ko-KR" sz="1400" dirty="0">
                <a:solidFill>
                  <a:srgbClr val="2A00FF"/>
                </a:solidFill>
              </a:rPr>
              <a:t>"OK"</a:t>
            </a:r>
            <a:r>
              <a:rPr lang="en-US" altLang="ko-KR" sz="1400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      </a:t>
            </a:r>
            <a:r>
              <a:rPr lang="en-US" altLang="ko-KR" sz="1400" dirty="0">
                <a:solidFill>
                  <a:srgbClr val="0000C0"/>
                </a:solidFill>
              </a:rPr>
              <a:t>button</a:t>
            </a:r>
            <a:r>
              <a:rPr lang="en-US" altLang="ko-KR" sz="1400" dirty="0"/>
              <a:t>.addActionListener(listener);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      panel.add(</a:t>
            </a:r>
            <a:r>
              <a:rPr lang="en-US" altLang="ko-KR" sz="1400" dirty="0">
                <a:solidFill>
                  <a:srgbClr val="0000C0"/>
                </a:solidFill>
              </a:rPr>
              <a:t>button</a:t>
            </a:r>
            <a:r>
              <a:rPr lang="en-US" altLang="ko-KR" sz="1400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      add(panel);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      setVisible(</a:t>
            </a:r>
            <a:r>
              <a:rPr lang="en-US" altLang="ko-KR" sz="1400" b="1" dirty="0">
                <a:solidFill>
                  <a:srgbClr val="7F0055"/>
                </a:solidFill>
              </a:rPr>
              <a:t>true</a:t>
            </a:r>
            <a:r>
              <a:rPr lang="en-US" altLang="ko-KR" sz="1400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>
                <a:solidFill>
                  <a:srgbClr val="008000"/>
                </a:solidFill>
              </a:rPr>
              <a:t>       // </a:t>
            </a:r>
            <a:r>
              <a:rPr lang="ko-KR" altLang="en-US" sz="1400" dirty="0">
                <a:solidFill>
                  <a:srgbClr val="008000"/>
                </a:solidFill>
                <a:latin typeface="굴림"/>
              </a:rPr>
              <a:t>텍스트</a:t>
            </a:r>
            <a:r>
              <a:rPr lang="ko-KR" altLang="en-US" sz="1400" dirty="0">
                <a:solidFill>
                  <a:srgbClr val="008000"/>
                </a:solidFill>
              </a:rPr>
              <a:t> </a:t>
            </a:r>
            <a:r>
              <a:rPr lang="ko-KR" altLang="en-US" sz="1400" dirty="0">
                <a:solidFill>
                  <a:srgbClr val="008000"/>
                </a:solidFill>
                <a:latin typeface="굴림"/>
              </a:rPr>
              <a:t>필드와</a:t>
            </a:r>
            <a:r>
              <a:rPr lang="ko-KR" altLang="en-US" sz="1400" dirty="0">
                <a:solidFill>
                  <a:srgbClr val="008000"/>
                </a:solidFill>
              </a:rPr>
              <a:t> </a:t>
            </a:r>
            <a:r>
              <a:rPr lang="ko-KR" altLang="en-US" sz="1400" dirty="0">
                <a:solidFill>
                  <a:srgbClr val="008000"/>
                </a:solidFill>
                <a:latin typeface="굴림"/>
              </a:rPr>
              <a:t>버튼의</a:t>
            </a:r>
            <a:r>
              <a:rPr lang="ko-KR" altLang="en-US" sz="1400" dirty="0">
                <a:solidFill>
                  <a:srgbClr val="008000"/>
                </a:solidFill>
              </a:rPr>
              <a:t> </a:t>
            </a:r>
            <a:r>
              <a:rPr lang="ko-KR" altLang="en-US" sz="1400" dirty="0">
                <a:solidFill>
                  <a:srgbClr val="008000"/>
                </a:solidFill>
                <a:latin typeface="굴림"/>
              </a:rPr>
              <a:t>액션</a:t>
            </a:r>
            <a:r>
              <a:rPr lang="ko-KR" altLang="en-US" sz="1400" dirty="0">
                <a:solidFill>
                  <a:srgbClr val="008000"/>
                </a:solidFill>
              </a:rPr>
              <a:t> </a:t>
            </a:r>
            <a:r>
              <a:rPr lang="ko-KR" altLang="en-US" sz="1400" dirty="0">
                <a:solidFill>
                  <a:srgbClr val="008000"/>
                </a:solidFill>
                <a:latin typeface="굴림"/>
              </a:rPr>
              <a:t>이벤트</a:t>
            </a:r>
            <a:r>
              <a:rPr lang="ko-KR" altLang="en-US" sz="1400" dirty="0">
                <a:solidFill>
                  <a:srgbClr val="008000"/>
                </a:solidFill>
              </a:rPr>
              <a:t> </a:t>
            </a:r>
            <a:r>
              <a:rPr lang="ko-KR" altLang="en-US" sz="1400" dirty="0">
                <a:solidFill>
                  <a:srgbClr val="008000"/>
                </a:solidFill>
                <a:latin typeface="굴림"/>
              </a:rPr>
              <a:t>처리</a:t>
            </a:r>
            <a:r>
              <a:rPr lang="ko-KR" altLang="en-US" sz="1400" dirty="0">
                <a:solidFill>
                  <a:srgbClr val="008000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en-US" sz="1400" dirty="0"/>
              <a:t>       </a:t>
            </a:r>
            <a:r>
              <a:rPr lang="en-US" altLang="ko-KR" sz="1400" b="1" dirty="0">
                <a:solidFill>
                  <a:srgbClr val="7F0055"/>
                </a:solidFill>
              </a:rPr>
              <a:t>private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7F0055"/>
                </a:solidFill>
              </a:rPr>
              <a:t>class</a:t>
            </a:r>
            <a:r>
              <a:rPr lang="en-US" altLang="ko-KR" sz="1400" dirty="0"/>
              <a:t> ButtonListener </a:t>
            </a:r>
            <a:r>
              <a:rPr lang="en-US" altLang="ko-KR" sz="1400" b="1" dirty="0">
                <a:solidFill>
                  <a:srgbClr val="7F0055"/>
                </a:solidFill>
              </a:rPr>
              <a:t>implements</a:t>
            </a:r>
            <a:r>
              <a:rPr lang="en-US" altLang="ko-KR" sz="1400" dirty="0"/>
              <a:t> ActionListener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      </a:t>
            </a:r>
            <a:r>
              <a:rPr lang="en-US" altLang="ko-KR" sz="1400" b="1" dirty="0">
                <a:solidFill>
                  <a:srgbClr val="7F0055"/>
                </a:solidFill>
              </a:rPr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7F0055"/>
                </a:solidFill>
              </a:rPr>
              <a:t>void</a:t>
            </a:r>
            <a:r>
              <a:rPr lang="en-US" altLang="ko-KR" sz="1400" dirty="0"/>
              <a:t> actionPerformed(ActionEvent e)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             </a:t>
            </a:r>
            <a:r>
              <a:rPr lang="en-US" altLang="ko-KR" sz="1400" b="1" dirty="0">
                <a:solidFill>
                  <a:srgbClr val="7F0055"/>
                </a:solidFill>
              </a:rPr>
              <a:t>if</a:t>
            </a:r>
            <a:r>
              <a:rPr lang="en-US" altLang="ko-KR" sz="1400" dirty="0"/>
              <a:t> (e.getSource() == </a:t>
            </a:r>
            <a:r>
              <a:rPr lang="en-US" altLang="ko-KR" sz="1400" dirty="0">
                <a:solidFill>
                  <a:srgbClr val="0000C0"/>
                </a:solidFill>
              </a:rPr>
              <a:t>button</a:t>
            </a:r>
            <a:r>
              <a:rPr lang="en-US" altLang="ko-KR" sz="1400" dirty="0"/>
              <a:t> || e.getSource() == </a:t>
            </a:r>
            <a:r>
              <a:rPr lang="en-US" altLang="ko-KR" sz="1400" dirty="0">
                <a:solidFill>
                  <a:srgbClr val="0000C0"/>
                </a:solidFill>
              </a:rPr>
              <a:t>text</a:t>
            </a:r>
            <a:r>
              <a:rPr lang="en-US" altLang="ko-KR" sz="1400" dirty="0"/>
              <a:t>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                    String name = </a:t>
            </a:r>
            <a:r>
              <a:rPr lang="en-US" altLang="ko-KR" sz="1400" dirty="0">
                <a:solidFill>
                  <a:srgbClr val="0000C0"/>
                </a:solidFill>
              </a:rPr>
              <a:t>text</a:t>
            </a:r>
            <a:r>
              <a:rPr lang="en-US" altLang="ko-KR" sz="1400" dirty="0"/>
              <a:t>.getText();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                    </a:t>
            </a:r>
            <a:r>
              <a:rPr lang="en-US" altLang="ko-KR" sz="1400" b="1" dirty="0">
                <a:solidFill>
                  <a:srgbClr val="7F0055"/>
                </a:solidFill>
              </a:rPr>
              <a:t>int</a:t>
            </a:r>
            <a:r>
              <a:rPr lang="en-US" altLang="ko-KR" sz="1400" dirty="0"/>
              <a:t> value = Integer.</a:t>
            </a:r>
            <a:r>
              <a:rPr lang="en-US" altLang="ko-KR" sz="1400" i="1" dirty="0"/>
              <a:t>parseInt</a:t>
            </a:r>
            <a:r>
              <a:rPr lang="en-US" altLang="ko-KR" sz="1400" dirty="0"/>
              <a:t>(name);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                    </a:t>
            </a:r>
            <a:r>
              <a:rPr lang="en-US" altLang="ko-KR" sz="1400" dirty="0">
                <a:solidFill>
                  <a:srgbClr val="0000C0"/>
                </a:solidFill>
              </a:rPr>
              <a:t>result</a:t>
            </a:r>
            <a:r>
              <a:rPr lang="en-US" altLang="ko-KR" sz="1400" dirty="0"/>
              <a:t>.setText(</a:t>
            </a:r>
            <a:r>
              <a:rPr lang="en-US" altLang="ko-KR" sz="1400" dirty="0">
                <a:solidFill>
                  <a:srgbClr val="2A00FF"/>
                </a:solidFill>
              </a:rPr>
              <a:t>" "</a:t>
            </a:r>
            <a:r>
              <a:rPr lang="en-US" altLang="ko-KR" sz="1400" dirty="0"/>
              <a:t> + value * value);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                    </a:t>
            </a:r>
            <a:r>
              <a:rPr lang="en-US" altLang="ko-KR" sz="1400" dirty="0">
                <a:solidFill>
                  <a:srgbClr val="0000C0"/>
                </a:solidFill>
              </a:rPr>
              <a:t>text</a:t>
            </a:r>
            <a:r>
              <a:rPr lang="en-US" altLang="ko-KR" sz="1400" dirty="0"/>
              <a:t>.requestFocus();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             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      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b="1" dirty="0">
                <a:solidFill>
                  <a:srgbClr val="7F0055"/>
                </a:solidFill>
              </a:rPr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7F0055"/>
                </a:solidFill>
              </a:rPr>
              <a:t>class</a:t>
            </a:r>
            <a:r>
              <a:rPr lang="en-US" altLang="ko-KR" sz="1400" dirty="0"/>
              <a:t> TextFieldTest </a:t>
            </a:r>
            <a:r>
              <a:rPr lang="en-US" altLang="ko-KR" sz="1400" b="1" dirty="0">
                <a:solidFill>
                  <a:srgbClr val="7F0055"/>
                </a:solidFill>
              </a:rPr>
              <a:t>extends</a:t>
            </a:r>
            <a:r>
              <a:rPr lang="en-US" altLang="ko-KR" sz="1400" dirty="0"/>
              <a:t> JFrame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</a:t>
            </a:r>
            <a:r>
              <a:rPr lang="en-US" altLang="ko-KR" sz="1400" b="1" dirty="0">
                <a:solidFill>
                  <a:srgbClr val="7F0055"/>
                </a:solidFill>
              </a:rPr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7F0055"/>
                </a:solidFill>
              </a:rPr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7F0055"/>
                </a:solidFill>
              </a:rPr>
              <a:t>void</a:t>
            </a:r>
            <a:r>
              <a:rPr lang="en-US" altLang="ko-KR" sz="1400" dirty="0"/>
              <a:t> main(String[] args)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      </a:t>
            </a:r>
            <a:r>
              <a:rPr lang="en-US" altLang="ko-KR" sz="1400" b="1" dirty="0">
                <a:solidFill>
                  <a:srgbClr val="7F0055"/>
                </a:solidFill>
              </a:rPr>
              <a:t>new</a:t>
            </a:r>
            <a:r>
              <a:rPr lang="en-US" altLang="ko-KR" sz="1400" dirty="0"/>
              <a:t> TextFieldFrame();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}</a:t>
            </a:r>
          </a:p>
          <a:p>
            <a:pPr algn="just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}</a:t>
            </a:r>
          </a:p>
        </p:txBody>
      </p:sp>
      <p:sp>
        <p:nvSpPr>
          <p:cNvPr id="1707021" name="Rectangle 13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07022" name="Rectangle 14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5436720" y="3570076"/>
              <a:ext cx="700920" cy="72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8480" y="3473956"/>
                <a:ext cx="7974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/>
              <p14:cNvContentPartPr/>
              <p14:nvPr/>
            </p14:nvContentPartPr>
            <p14:xfrm>
              <a:off x="5862240" y="3707596"/>
              <a:ext cx="981000" cy="75204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53960" y="3695716"/>
                <a:ext cx="1001160" cy="7758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6964472" y="4083616"/>
            <a:ext cx="79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번역</a:t>
            </a:r>
            <a:endParaRPr lang="en-US" altLang="ko-KR" b="1" dirty="0"/>
          </a:p>
          <a:p>
            <a:r>
              <a:rPr lang="ko-KR" altLang="en-US" b="1" dirty="0"/>
              <a:t>해석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잉크 17"/>
              <p14:cNvContentPartPr/>
              <p14:nvPr/>
            </p14:nvContentPartPr>
            <p14:xfrm>
              <a:off x="6172560" y="3797596"/>
              <a:ext cx="1636560" cy="115164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4280" y="3789316"/>
                <a:ext cx="1653120" cy="1168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패스워드 필드에 사용자가 암호를 입력하면 글자들이 모두 * 문자로 표시된다. </a:t>
            </a:r>
          </a:p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패스워드</a:t>
            </a:r>
            <a:r>
              <a:rPr lang="en-US" altLang="ko-KR"/>
              <a:t> </a:t>
            </a:r>
            <a:r>
              <a:rPr lang="ko-KR" altLang="en-US"/>
              <a:t>필드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텍스트 영역</a:t>
            </a:r>
          </a:p>
        </p:txBody>
      </p:sp>
      <p:sp>
        <p:nvSpPr>
          <p:cNvPr id="170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텍스트 영역</a:t>
            </a:r>
            <a:r>
              <a:rPr lang="en-US" altLang="ko-KR"/>
              <a:t>(TextArea): </a:t>
            </a:r>
            <a:r>
              <a:rPr lang="ko-KR" altLang="en-US"/>
              <a:t>여러 줄의 텍스트가 들어 갈 수 있는 컴포넌트</a:t>
            </a:r>
          </a:p>
        </p:txBody>
      </p:sp>
      <p:sp>
        <p:nvSpPr>
          <p:cNvPr id="1709061" name="Rectangle 5"/>
          <p:cNvSpPr>
            <a:spLocks noChangeArrowheads="1"/>
          </p:cNvSpPr>
          <p:nvPr/>
        </p:nvSpPr>
        <p:spPr>
          <a:xfrm>
            <a:off x="0" y="24685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709062" name="Picture 6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485774" y="5068888"/>
            <a:ext cx="8658225" cy="128111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709063" name="그림 1709062"/>
          <p:cNvPicPr/>
          <p:nvPr/>
        </p:nvPicPr>
        <p:blipFill rotWithShape="1">
          <a:blip r:embed="rId3" cstate="print">
            <a:lum/>
          </a:blip>
          <a:srcRect/>
          <a:stretch>
            <a:fillRect/>
          </a:stretch>
        </p:blipFill>
        <p:spPr>
          <a:xfrm>
            <a:off x="678656" y="2677800"/>
            <a:ext cx="8186737" cy="22002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3820320" y="2329876"/>
              <a:ext cx="2142360" cy="36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08440" y="2317996"/>
                <a:ext cx="2166120" cy="2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사용자가 텍스트 필드에 텍스트를 입력하고 </a:t>
            </a:r>
            <a:r>
              <a:rPr lang="ko-KR" altLang="en-US" dirty="0" err="1"/>
              <a:t>엔터키를</a:t>
            </a:r>
            <a:r>
              <a:rPr lang="ko-KR" altLang="en-US" dirty="0"/>
              <a:t> 누르면 이것을 텍스트 영역에 추가하는 프로그램을 작성하여 보자.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 cstate="print">
            <a:lum/>
          </a:blip>
          <a:srcRect/>
          <a:stretch>
            <a:fillRect/>
          </a:stretch>
        </p:blipFill>
        <p:spPr>
          <a:xfrm>
            <a:off x="1443900" y="2990025"/>
            <a:ext cx="5572125" cy="27860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9293" y="2505205"/>
            <a:ext cx="141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append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/>
              <p14:cNvContentPartPr/>
              <p14:nvPr/>
            </p14:nvContentPartPr>
            <p14:xfrm>
              <a:off x="3105720" y="2454796"/>
              <a:ext cx="702720" cy="28872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3840" y="2442916"/>
                <a:ext cx="726480" cy="312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6067" y="1035050"/>
            <a:ext cx="7772400" cy="5187950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…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b="1">
                <a:solidFill>
                  <a:srgbClr val="7F0055"/>
                </a:solidFill>
              </a:rPr>
              <a:t>class</a:t>
            </a:r>
            <a:r>
              <a:rPr lang="en-US" altLang="ko-KR" sz="1500"/>
              <a:t> TextAreaFrame </a:t>
            </a:r>
            <a:r>
              <a:rPr lang="en-US" altLang="ko-KR" sz="1500" b="1">
                <a:solidFill>
                  <a:srgbClr val="7F0055"/>
                </a:solidFill>
              </a:rPr>
              <a:t>extends</a:t>
            </a:r>
            <a:r>
              <a:rPr lang="en-US" altLang="ko-KR" sz="1500"/>
              <a:t> JFrame </a:t>
            </a:r>
            <a:r>
              <a:rPr lang="en-US" altLang="ko-KR" sz="1500" b="1">
                <a:solidFill>
                  <a:srgbClr val="7F0055"/>
                </a:solidFill>
              </a:rPr>
              <a:t>implements</a:t>
            </a:r>
            <a:r>
              <a:rPr lang="en-US" altLang="ko-KR" sz="1500"/>
              <a:t> ActionListener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</a:t>
            </a:r>
            <a:r>
              <a:rPr lang="en-US" altLang="ko-KR" sz="1500" b="1">
                <a:solidFill>
                  <a:srgbClr val="7F0055"/>
                </a:solidFill>
              </a:rPr>
              <a:t>protected</a:t>
            </a:r>
            <a:r>
              <a:rPr lang="en-US" altLang="ko-KR" sz="1500"/>
              <a:t> JTextField </a:t>
            </a:r>
            <a:r>
              <a:rPr lang="en-US" altLang="ko-KR" sz="1500">
                <a:solidFill>
                  <a:srgbClr val="0000C0"/>
                </a:solidFill>
              </a:rPr>
              <a:t>textField</a:t>
            </a:r>
            <a:r>
              <a:rPr lang="en-US" altLang="ko-KR" sz="1500"/>
              <a:t>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</a:t>
            </a:r>
            <a:r>
              <a:rPr lang="en-US" altLang="ko-KR" sz="1500" b="1">
                <a:solidFill>
                  <a:srgbClr val="7F0055"/>
                </a:solidFill>
              </a:rPr>
              <a:t>protected</a:t>
            </a:r>
            <a:r>
              <a:rPr lang="en-US" altLang="ko-KR" sz="1500"/>
              <a:t> JTextArea </a:t>
            </a:r>
            <a:r>
              <a:rPr lang="en-US" altLang="ko-KR" sz="1500">
                <a:solidFill>
                  <a:srgbClr val="0000C0"/>
                </a:solidFill>
              </a:rPr>
              <a:t>textArea</a:t>
            </a:r>
            <a:r>
              <a:rPr lang="en-US" altLang="ko-KR" sz="1500"/>
              <a:t>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</a:t>
            </a:r>
            <a:r>
              <a:rPr lang="en-US" altLang="ko-KR" sz="1500" b="1">
                <a:solidFill>
                  <a:srgbClr val="7F0055"/>
                </a:solidFill>
              </a:rPr>
              <a:t>public</a:t>
            </a:r>
            <a:r>
              <a:rPr lang="en-US" altLang="ko-KR" sz="1500"/>
              <a:t> MyFrame()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setTitle(</a:t>
            </a:r>
            <a:r>
              <a:rPr lang="en-US" altLang="ko-KR" sz="1500">
                <a:solidFill>
                  <a:srgbClr val="2A00FF"/>
                </a:solidFill>
              </a:rPr>
              <a:t>"Text Area Test"</a:t>
            </a:r>
            <a:r>
              <a:rPr lang="en-US" altLang="ko-KR" sz="15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setDefaultCloseOperation(JFrame.</a:t>
            </a:r>
            <a:r>
              <a:rPr lang="en-US" altLang="ko-KR" sz="1500" i="1">
                <a:solidFill>
                  <a:srgbClr val="0000C0"/>
                </a:solidFill>
              </a:rPr>
              <a:t>EXIT_ON_CLOSE</a:t>
            </a:r>
            <a:r>
              <a:rPr lang="en-US" altLang="ko-KR" sz="15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</a:t>
            </a:r>
            <a:r>
              <a:rPr lang="en-US" altLang="ko-KR" sz="1500">
                <a:solidFill>
                  <a:srgbClr val="0000C0"/>
                </a:solidFill>
              </a:rPr>
              <a:t>textField</a:t>
            </a:r>
            <a:r>
              <a:rPr lang="en-US" altLang="ko-KR" sz="1500"/>
              <a:t> = </a:t>
            </a:r>
            <a:r>
              <a:rPr lang="en-US" altLang="ko-KR" sz="1500" b="1">
                <a:solidFill>
                  <a:srgbClr val="7F0055"/>
                </a:solidFill>
              </a:rPr>
              <a:t>new</a:t>
            </a:r>
            <a:r>
              <a:rPr lang="en-US" altLang="ko-KR" sz="1500"/>
              <a:t> JTextField(30);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</a:t>
            </a:r>
            <a:r>
              <a:rPr lang="en-US" altLang="ko-KR" sz="1500">
                <a:solidFill>
                  <a:srgbClr val="0000C0"/>
                </a:solidFill>
              </a:rPr>
              <a:t>textField</a:t>
            </a:r>
            <a:r>
              <a:rPr lang="en-US" altLang="ko-KR" sz="1500"/>
              <a:t>.addActionListener(</a:t>
            </a:r>
            <a:r>
              <a:rPr lang="en-US" altLang="ko-KR" sz="1500" b="1">
                <a:solidFill>
                  <a:srgbClr val="7F0055"/>
                </a:solidFill>
              </a:rPr>
              <a:t>this</a:t>
            </a:r>
            <a:r>
              <a:rPr lang="en-US" altLang="ko-KR" sz="15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</a:t>
            </a:r>
            <a:r>
              <a:rPr lang="en-US" altLang="ko-KR" sz="1500">
                <a:solidFill>
                  <a:srgbClr val="0000C0"/>
                </a:solidFill>
              </a:rPr>
              <a:t>textArea</a:t>
            </a:r>
            <a:r>
              <a:rPr lang="en-US" altLang="ko-KR" sz="1500"/>
              <a:t> = </a:t>
            </a:r>
            <a:r>
              <a:rPr lang="en-US" altLang="ko-KR" sz="1500" b="1">
                <a:solidFill>
                  <a:srgbClr val="7F0055"/>
                </a:solidFill>
              </a:rPr>
              <a:t>new</a:t>
            </a:r>
            <a:r>
              <a:rPr lang="en-US" altLang="ko-KR" sz="1500"/>
              <a:t> JTextArea(10, 30);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</a:t>
            </a:r>
            <a:r>
              <a:rPr lang="en-US" altLang="ko-KR" sz="1500">
                <a:solidFill>
                  <a:srgbClr val="0000C0"/>
                </a:solidFill>
              </a:rPr>
              <a:t>textArea</a:t>
            </a:r>
            <a:r>
              <a:rPr lang="en-US" altLang="ko-KR" sz="1500"/>
              <a:t>.setEditable(</a:t>
            </a:r>
            <a:r>
              <a:rPr lang="en-US" altLang="ko-KR" sz="1500" b="1">
                <a:solidFill>
                  <a:srgbClr val="7F0055"/>
                </a:solidFill>
              </a:rPr>
              <a:t>false</a:t>
            </a:r>
            <a:r>
              <a:rPr lang="en-US" altLang="ko-KR" sz="15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add(</a:t>
            </a:r>
            <a:r>
              <a:rPr lang="en-US" altLang="ko-KR" sz="1500">
                <a:solidFill>
                  <a:srgbClr val="0000C0"/>
                </a:solidFill>
              </a:rPr>
              <a:t>textField</a:t>
            </a:r>
            <a:r>
              <a:rPr lang="en-US" altLang="ko-KR" sz="1500"/>
              <a:t>, BorderLayout.</a:t>
            </a:r>
            <a:r>
              <a:rPr lang="en-US" altLang="ko-KR" sz="1500" i="1">
                <a:solidFill>
                  <a:srgbClr val="0000C0"/>
                </a:solidFill>
              </a:rPr>
              <a:t>NORTH</a:t>
            </a:r>
            <a:r>
              <a:rPr lang="en-US" altLang="ko-KR" sz="15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add(</a:t>
            </a:r>
            <a:r>
              <a:rPr lang="en-US" altLang="ko-KR" sz="1500">
                <a:solidFill>
                  <a:srgbClr val="0000C0"/>
                </a:solidFill>
              </a:rPr>
              <a:t>textArea</a:t>
            </a:r>
            <a:r>
              <a:rPr lang="en-US" altLang="ko-KR" sz="1500"/>
              <a:t>, BorderLayout.</a:t>
            </a:r>
            <a:r>
              <a:rPr lang="en-US" altLang="ko-KR" sz="1500" i="1">
                <a:solidFill>
                  <a:srgbClr val="0000C0"/>
                </a:solidFill>
              </a:rPr>
              <a:t>CENTER</a:t>
            </a:r>
            <a:r>
              <a:rPr lang="en-US" altLang="ko-KR" sz="15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pack();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setVisible(</a:t>
            </a:r>
            <a:r>
              <a:rPr lang="en-US" altLang="ko-KR" sz="1500" b="1">
                <a:solidFill>
                  <a:srgbClr val="7F0055"/>
                </a:solidFill>
              </a:rPr>
              <a:t>true</a:t>
            </a:r>
            <a:r>
              <a:rPr lang="en-US" altLang="ko-KR" sz="15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}</a:t>
            </a:r>
          </a:p>
        </p:txBody>
      </p:sp>
      <p:sp>
        <p:nvSpPr>
          <p:cNvPr id="17111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11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2530080" y="3657556"/>
              <a:ext cx="3006720" cy="36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8200" y="3645676"/>
                <a:ext cx="3030480" cy="2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7533" y="296333"/>
            <a:ext cx="7763934" cy="3536950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endParaRPr lang="en-US" altLang="ko-KR" sz="1500"/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</a:t>
            </a:r>
            <a:r>
              <a:rPr lang="en-US" altLang="ko-KR" sz="1500" b="1">
                <a:solidFill>
                  <a:srgbClr val="7F0055"/>
                </a:solidFill>
              </a:rPr>
              <a:t>public</a:t>
            </a:r>
            <a:r>
              <a:rPr lang="en-US" altLang="ko-KR" sz="1500"/>
              <a:t> </a:t>
            </a:r>
            <a:r>
              <a:rPr lang="en-US" altLang="ko-KR" sz="1500" b="1">
                <a:solidFill>
                  <a:srgbClr val="7F0055"/>
                </a:solidFill>
              </a:rPr>
              <a:t>void</a:t>
            </a:r>
            <a:r>
              <a:rPr lang="en-US" altLang="ko-KR" sz="1500"/>
              <a:t> actionPerformed(ActionEvent evt)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String text = </a:t>
            </a:r>
            <a:r>
              <a:rPr lang="en-US" altLang="ko-KR" sz="1500">
                <a:solidFill>
                  <a:srgbClr val="0000C0"/>
                </a:solidFill>
              </a:rPr>
              <a:t>textField</a:t>
            </a:r>
            <a:r>
              <a:rPr lang="en-US" altLang="ko-KR" sz="1500"/>
              <a:t>.getText();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</a:t>
            </a:r>
            <a:r>
              <a:rPr lang="en-US" altLang="ko-KR" sz="1500">
                <a:solidFill>
                  <a:srgbClr val="0000C0"/>
                </a:solidFill>
              </a:rPr>
              <a:t>textArea</a:t>
            </a:r>
            <a:r>
              <a:rPr lang="en-US" altLang="ko-KR" sz="1500"/>
              <a:t>.append(text + </a:t>
            </a:r>
            <a:r>
              <a:rPr lang="en-US" altLang="ko-KR" sz="1500">
                <a:solidFill>
                  <a:srgbClr val="2A00FF"/>
                </a:solidFill>
              </a:rPr>
              <a:t>"\n"</a:t>
            </a:r>
            <a:r>
              <a:rPr lang="en-US" altLang="ko-KR" sz="15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</a:t>
            </a:r>
            <a:r>
              <a:rPr lang="en-US" altLang="ko-KR" sz="1500">
                <a:solidFill>
                  <a:srgbClr val="0000C0"/>
                </a:solidFill>
              </a:rPr>
              <a:t>textField</a:t>
            </a:r>
            <a:r>
              <a:rPr lang="en-US" altLang="ko-KR" sz="1500"/>
              <a:t>.selectAll();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</a:t>
            </a:r>
            <a:r>
              <a:rPr lang="en-US" altLang="ko-KR" sz="1500">
                <a:solidFill>
                  <a:srgbClr val="0000C0"/>
                </a:solidFill>
              </a:rPr>
              <a:t>textArea</a:t>
            </a:r>
            <a:r>
              <a:rPr lang="en-US" altLang="ko-KR" sz="1500"/>
              <a:t>.setCaretPosition(</a:t>
            </a:r>
            <a:r>
              <a:rPr lang="en-US" altLang="ko-KR" sz="1500">
                <a:solidFill>
                  <a:srgbClr val="0000C0"/>
                </a:solidFill>
              </a:rPr>
              <a:t>textArea</a:t>
            </a:r>
            <a:r>
              <a:rPr lang="en-US" altLang="ko-KR" sz="1500"/>
              <a:t>.getDocument().getLength());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b="1">
                <a:solidFill>
                  <a:srgbClr val="7F0055"/>
                </a:solidFill>
              </a:rPr>
              <a:t>public</a:t>
            </a:r>
            <a:r>
              <a:rPr lang="en-US" altLang="ko-KR" sz="1500"/>
              <a:t> </a:t>
            </a:r>
            <a:r>
              <a:rPr lang="en-US" altLang="ko-KR" sz="1500" b="1">
                <a:solidFill>
                  <a:srgbClr val="7F0055"/>
                </a:solidFill>
              </a:rPr>
              <a:t>class</a:t>
            </a:r>
            <a:r>
              <a:rPr lang="en-US" altLang="ko-KR" sz="1500"/>
              <a:t> TextAreaTest </a:t>
            </a:r>
            <a:r>
              <a:rPr lang="en-US" altLang="ko-KR" sz="1500" b="1">
                <a:solidFill>
                  <a:srgbClr val="7F0055"/>
                </a:solidFill>
              </a:rPr>
              <a:t>extends</a:t>
            </a:r>
            <a:r>
              <a:rPr lang="en-US" altLang="ko-KR" sz="1500"/>
              <a:t> JFrame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</a:t>
            </a:r>
            <a:r>
              <a:rPr lang="en-US" altLang="ko-KR" sz="1500" b="1">
                <a:solidFill>
                  <a:srgbClr val="7F0055"/>
                </a:solidFill>
              </a:rPr>
              <a:t>public</a:t>
            </a:r>
            <a:r>
              <a:rPr lang="en-US" altLang="ko-KR" sz="1500"/>
              <a:t> </a:t>
            </a:r>
            <a:r>
              <a:rPr lang="en-US" altLang="ko-KR" sz="1500" b="1">
                <a:solidFill>
                  <a:srgbClr val="7F0055"/>
                </a:solidFill>
              </a:rPr>
              <a:t>static</a:t>
            </a:r>
            <a:r>
              <a:rPr lang="en-US" altLang="ko-KR" sz="1500"/>
              <a:t> </a:t>
            </a:r>
            <a:r>
              <a:rPr lang="en-US" altLang="ko-KR" sz="1500" b="1">
                <a:solidFill>
                  <a:srgbClr val="7F0055"/>
                </a:solidFill>
              </a:rPr>
              <a:t>void</a:t>
            </a:r>
            <a:r>
              <a:rPr lang="en-US" altLang="ko-KR" sz="1500"/>
              <a:t> main(String[] args)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</a:t>
            </a:r>
            <a:r>
              <a:rPr lang="en-US" altLang="ko-KR" sz="1500" b="1">
                <a:solidFill>
                  <a:srgbClr val="7F0055"/>
                </a:solidFill>
              </a:rPr>
              <a:t>new</a:t>
            </a:r>
            <a:r>
              <a:rPr lang="en-US" altLang="ko-KR" sz="1500"/>
              <a:t> TextAreaFrame();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}</a:t>
            </a:r>
          </a:p>
          <a:p>
            <a:pPr algn="just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}</a:t>
            </a:r>
          </a:p>
        </p:txBody>
      </p:sp>
      <p:sp>
        <p:nvSpPr>
          <p:cNvPr id="1712140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2141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2161" name="Rectangle 33"/>
          <p:cNvSpPr>
            <a:spLocks noChangeArrowheads="1"/>
          </p:cNvSpPr>
          <p:nvPr/>
        </p:nvSpPr>
        <p:spPr>
          <a:xfrm>
            <a:off x="0" y="2611438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3269160" y="1238716"/>
              <a:ext cx="514080" cy="1440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7280" y="1226836"/>
                <a:ext cx="5378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2115360" y="1352836"/>
              <a:ext cx="152280" cy="25092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3480" y="1340956"/>
                <a:ext cx="176040" cy="274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3379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379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37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이미지 버튼을 표시하고 사용자가 버튼을 누르면 레이블의 텍스트를 이미지로 바꾸어서 표시하는 프로그램을 작성해보자. </a:t>
            </a:r>
          </a:p>
        </p:txBody>
      </p:sp>
      <p:pic>
        <p:nvPicPr>
          <p:cNvPr id="33799" name="그림 33798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966787" y="2812279"/>
            <a:ext cx="7210425" cy="28828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스크롤 페인</a:t>
            </a:r>
          </a:p>
        </p:txBody>
      </p:sp>
      <p:sp>
        <p:nvSpPr>
          <p:cNvPr id="16896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텍스트 영역에 스크롤바를 만들려면 스크롤 페인에 텍스트 영역을 넣어야 한다</a:t>
            </a:r>
            <a:r>
              <a:rPr lang="en-US" altLang="ko-KR"/>
              <a:t>. </a:t>
            </a:r>
          </a:p>
        </p:txBody>
      </p:sp>
      <p:sp>
        <p:nvSpPr>
          <p:cNvPr id="1689606" name="Rectangle 6"/>
          <p:cNvSpPr>
            <a:spLocks noChangeArrowheads="1"/>
          </p:cNvSpPr>
          <p:nvPr/>
        </p:nvSpPr>
        <p:spPr>
          <a:xfrm>
            <a:off x="940593" y="2810193"/>
            <a:ext cx="7481888" cy="6188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 lang="ko-KR" altLang="en-US"/>
            </a:pPr>
            <a:r>
              <a:rPr lang="en-US" altLang="ko-KR" sz="1400">
                <a:latin typeface="Century Schoolbook"/>
              </a:rPr>
              <a:t>textArea = </a:t>
            </a:r>
            <a:r>
              <a:rPr lang="en-US" altLang="ko-KR" sz="1400" b="1">
                <a:solidFill>
                  <a:srgbClr val="7F0055"/>
                </a:solidFill>
                <a:latin typeface="Century Schoolbook"/>
              </a:rPr>
              <a:t>new</a:t>
            </a:r>
            <a:r>
              <a:rPr lang="en-US" altLang="ko-KR" sz="1400">
                <a:latin typeface="Century Schoolbook"/>
              </a:rPr>
              <a:t> JTextArea(10, 30);	// </a:t>
            </a:r>
            <a:r>
              <a:rPr lang="ko-KR" altLang="en-US" sz="1400">
                <a:latin typeface="Century Schoolbook"/>
              </a:rPr>
              <a:t>텍스트 영역을 생성한다</a:t>
            </a:r>
            <a:r>
              <a:rPr lang="en-US" altLang="ko-KR" sz="1400">
                <a:latin typeface="Century Schoolbook"/>
              </a:rPr>
              <a:t>.</a:t>
            </a:r>
          </a:p>
          <a:p>
            <a:pPr>
              <a:spcBef>
                <a:spcPct val="50000"/>
              </a:spcBef>
              <a:defRPr lang="ko-KR" altLang="en-US"/>
            </a:pPr>
            <a:r>
              <a:rPr lang="en-US" altLang="ko-KR" sz="1400">
                <a:latin typeface="Century Schoolbook"/>
              </a:rPr>
              <a:t>JScrollPane scrollPane = </a:t>
            </a:r>
            <a:r>
              <a:rPr lang="en-US" altLang="ko-KR" sz="1400" b="1">
                <a:solidFill>
                  <a:srgbClr val="7F0055"/>
                </a:solidFill>
                <a:latin typeface="Century Schoolbook"/>
              </a:rPr>
              <a:t>new</a:t>
            </a:r>
            <a:r>
              <a:rPr lang="en-US" altLang="ko-KR" sz="1400">
                <a:latin typeface="Century Schoolbook"/>
              </a:rPr>
              <a:t> JScrollPane(textArea); // ①</a:t>
            </a:r>
            <a:endParaRPr lang="ko-KR" altLang="en-US" sz="1400">
              <a:latin typeface="Century Schoolbook"/>
            </a:endParaRPr>
          </a:p>
        </p:txBody>
      </p:sp>
      <p:pic>
        <p:nvPicPr>
          <p:cNvPr id="1689607" name="그림 1689606"/>
          <p:cNvPicPr/>
          <p:nvPr/>
        </p:nvPicPr>
        <p:blipFill rotWithShape="1">
          <a:blip r:embed="rId2" cstate="print">
            <a:lum/>
          </a:blip>
          <a:srcRect/>
          <a:stretch>
            <a:fillRect/>
          </a:stretch>
        </p:blipFill>
        <p:spPr>
          <a:xfrm>
            <a:off x="940594" y="3704174"/>
            <a:ext cx="7529512" cy="25574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콤보 박스(combo box)도 여러 항목 중에서 하나를 선택하는데 사용할 수 있다.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콤보박스</a:t>
            </a:r>
            <a:r>
              <a:rPr lang="en-US" altLang="ko-KR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714500" y="2780557"/>
            <a:ext cx="5514975" cy="27856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6738840" y="2204596"/>
              <a:ext cx="764640" cy="6156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26960" y="2192716"/>
                <a:ext cx="788400" cy="85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콤보박스 메소드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콤보 박스를 생성하기 위해서는 먼저 생성자 중에서 하나를 골라서 호출하여야 한다. 생성자는 비어 있는 콤보 박스를 생성한다. </a:t>
            </a:r>
          </a:p>
          <a:p>
            <a:pPr>
              <a:buNone/>
              <a:defRPr lang="ko-KR" altLang="en-US"/>
            </a:pPr>
            <a:r>
              <a:rPr lang="ko-KR" altLang="en-US"/>
              <a:t>JComboBox combo = new JComboBox();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여기에 항목을 추가하려면 addItem() 메소드를 사용한다. </a:t>
            </a:r>
          </a:p>
          <a:p>
            <a:pPr>
              <a:buNone/>
              <a:defRPr lang="ko-KR" altLang="en-US"/>
            </a:pPr>
            <a:r>
              <a:rPr lang="ko-KR" altLang="en-US"/>
              <a:t>combo.addItem(“dog”);</a:t>
            </a:r>
          </a:p>
          <a:p>
            <a:pPr>
              <a:buNone/>
              <a:defRPr lang="ko-KR" altLang="en-US"/>
            </a:pPr>
            <a:r>
              <a:rPr lang="ko-KR" altLang="en-US"/>
              <a:t>combo.addItem(“lion”);</a:t>
            </a:r>
          </a:p>
          <a:p>
            <a:pPr>
              <a:buNone/>
              <a:defRPr lang="ko-KR" altLang="en-US"/>
            </a:pPr>
            <a:r>
              <a:rPr lang="ko-KR" altLang="en-US"/>
              <a:t>combo.addItem(“tiger”);</a:t>
            </a:r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4133520" y="3489796"/>
              <a:ext cx="1077840" cy="9288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1640" y="3477916"/>
                <a:ext cx="1101600" cy="116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사용자가 콤보 박스에서 하나의 이미지를 선택하면 이것을 화면에 표시하는 프로그램을 작성해보자.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466850" y="3085016"/>
            <a:ext cx="7105650" cy="264762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6067" y="1035050"/>
            <a:ext cx="7772400" cy="5187950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class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ComboBoxFrame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extends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JFrame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implements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ActionListener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JLabel 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label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ComboBoxFrame()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setTitle(</a:t>
            </a:r>
            <a:r>
              <a:rPr lang="ko-KR" altLang="ko-KR" sz="140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"콤보 박스"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setDefaultCloseOperation(JFrame.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EXIT_ON_CLOSE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setSize(300, 200);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String[] animals = { </a:t>
            </a:r>
            <a:r>
              <a:rPr lang="ko-KR" altLang="ko-KR" sz="140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"dog"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, </a:t>
            </a:r>
            <a:r>
              <a:rPr lang="ko-KR" altLang="ko-KR" sz="140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"lion"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, </a:t>
            </a:r>
            <a:r>
              <a:rPr lang="ko-KR" altLang="ko-KR" sz="140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"tiger"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};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JComboBox animalList =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JComboBox(animals);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animalList.setSelectedIndex(0);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animalList.addActionListener(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this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label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=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JLabel();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label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.setHorizontalAlignment(JLabel.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CENTER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changePicture(animals[animalList.getSelectedIndex()]);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add(animalList, BorderLayout.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PAGE_START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add(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label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, BorderLayout.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PAGE_END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setVisible(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true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}</a:t>
            </a:r>
          </a:p>
        </p:txBody>
      </p:sp>
      <p:sp>
        <p:nvSpPr>
          <p:cNvPr id="17111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11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-213120" y="5599036"/>
              <a:ext cx="12960" cy="6300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25000" y="5587156"/>
                <a:ext cx="36720" cy="86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6067" y="1568450"/>
            <a:ext cx="7772400" cy="4654550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void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actionPerformed(ActionEvent e)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      JComboBox cb = (JComboBox) e.getSource();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      String name = (String) cb.getSelectedItem();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      changePicture(name);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protected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void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changePicture(String name)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      ImageIcon icon =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ImageIcon(name + </a:t>
            </a:r>
            <a:r>
              <a:rPr lang="ko-KR" altLang="ko-KR" sz="1400" b="1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".gif"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b="1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label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.setIcon(icon);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if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(icon !=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null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             </a:t>
            </a:r>
            <a:r>
              <a:rPr lang="ko-KR" altLang="ko-KR" sz="1400" b="1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label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.setText(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null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      }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else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             </a:t>
            </a:r>
            <a:r>
              <a:rPr lang="ko-KR" altLang="ko-KR" sz="1400" b="1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label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.setText(</a:t>
            </a:r>
            <a:r>
              <a:rPr lang="ko-KR" altLang="ko-KR" sz="1400" b="1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"이미지가 발견되지 않았습니다."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static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void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main(String[] args)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b="1" u="sng">
                <a:latin typeface="Century Schoolbook"/>
                <a:ea typeface="굴림"/>
                <a:cs typeface="굴림"/>
              </a:rPr>
              <a:t>ComboBoxFrame frame=</a:t>
            </a:r>
            <a:r>
              <a:rPr lang="ko-KR" altLang="ko-KR" sz="1400" b="1" u="sng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400" b="1" u="sng">
                <a:latin typeface="Century Schoolbook"/>
                <a:ea typeface="굴림"/>
                <a:cs typeface="굴림"/>
              </a:rPr>
              <a:t> ComboBoxFrame();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u="sng">
                <a:latin typeface="Century Schoolbook"/>
                <a:ea typeface="굴림"/>
                <a:cs typeface="굴림"/>
              </a:rPr>
              <a:t>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u="sng">
                <a:latin typeface="Century Schoolbook"/>
                <a:ea typeface="굴림"/>
                <a:cs typeface="굴림"/>
              </a:rPr>
              <a:t>}</a:t>
            </a:r>
          </a:p>
        </p:txBody>
      </p:sp>
      <p:sp>
        <p:nvSpPr>
          <p:cNvPr id="17111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11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슬라이더(slider)는 사용자가 특정한 범위 안에서 하나의 값을 선택할 수 있는 컴포넌트이다.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슬라이더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219200" y="2628900"/>
            <a:ext cx="6705600" cy="35623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다음 예제에서는 슬라이더를 움직이면 표시되는 이미지의 크기가 변경된다.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524000" y="2746600"/>
            <a:ext cx="6324600" cy="3120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6067" y="1568450"/>
            <a:ext cx="7772400" cy="3816350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public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class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SliderFrame 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extends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JFrame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implements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ChangeListener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static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final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int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INIT_VALUE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= 15;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private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JButton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buttonOK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private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JSlider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slider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private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JButton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button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public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SliderFrame()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JPanel panel;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setTitle(</a:t>
            </a:r>
            <a:r>
              <a:rPr lang="ko-KR" altLang="ko-KR" sz="1400">
                <a:solidFill>
                  <a:srgbClr val="2A00FF"/>
                </a:solidFill>
                <a:latin typeface="Century Schoolbook" panose="02040604050505020304" pitchFamily="18" charset="0"/>
                <a:ea typeface="굴림"/>
                <a:cs typeface="굴림"/>
              </a:rPr>
              <a:t>"슬라이더 테스트"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setDefaultCloseOperation(JFrame.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EXIT_ON_CLOSE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panel =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JPanel();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JLabel label =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JLabel(</a:t>
            </a:r>
            <a:r>
              <a:rPr lang="ko-KR" altLang="ko-KR" sz="1400">
                <a:solidFill>
                  <a:srgbClr val="2A00FF"/>
                </a:solidFill>
                <a:latin typeface="Century Schoolbook" panose="02040604050505020304" pitchFamily="18" charset="0"/>
                <a:ea typeface="굴림"/>
                <a:cs typeface="굴림"/>
              </a:rPr>
              <a:t>"슬라이더를 움직여보세요"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, JLabel.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CENTER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label.setAlignmentX(Component.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CENTER_ALIGNMENT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panel.add(label);</a:t>
            </a:r>
          </a:p>
        </p:txBody>
      </p:sp>
      <p:sp>
        <p:nvSpPr>
          <p:cNvPr id="17111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11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6067" y="1568450"/>
            <a:ext cx="7772400" cy="3816350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slider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=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JSlider(0, 30, 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INIT_VALUE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             slider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.setMajorTickSpacing(10);	</a:t>
            </a:r>
            <a:r>
              <a:rPr lang="ko-KR" altLang="ko-KR" sz="1400">
                <a:solidFill>
                  <a:srgbClr val="008000"/>
                </a:solidFill>
                <a:latin typeface="Century Schoolbook"/>
                <a:ea typeface="굴림"/>
                <a:cs typeface="굴림"/>
              </a:rPr>
              <a:t>// 큰 눈금 간격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             slider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.setMinorTickSpacing(1);	</a:t>
            </a:r>
            <a:r>
              <a:rPr lang="ko-KR" altLang="ko-KR" sz="1400">
                <a:solidFill>
                  <a:srgbClr val="008000"/>
                </a:solidFill>
                <a:latin typeface="Century Schoolbook"/>
                <a:ea typeface="굴림"/>
                <a:cs typeface="굴림"/>
              </a:rPr>
              <a:t>// 작은 눈금 간격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             slider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.setPaintTicks(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true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		</a:t>
            </a:r>
            <a:r>
              <a:rPr lang="ko-KR" altLang="ko-KR" sz="1400">
                <a:solidFill>
                  <a:srgbClr val="008000"/>
                </a:solidFill>
                <a:latin typeface="Century Schoolbook"/>
                <a:ea typeface="굴림"/>
                <a:cs typeface="굴림"/>
              </a:rPr>
              <a:t>// 눈금을 표시한다.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             slider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.setPaintLabels(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true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		</a:t>
            </a:r>
            <a:r>
              <a:rPr lang="ko-KR" altLang="ko-KR" sz="1400">
                <a:solidFill>
                  <a:srgbClr val="008000"/>
                </a:solidFill>
                <a:latin typeface="Century Schoolbook"/>
                <a:ea typeface="굴림"/>
                <a:cs typeface="굴림"/>
              </a:rPr>
              <a:t>// 값을 레이블로 표시한다.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slider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.addChangeListener(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this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	</a:t>
            </a:r>
            <a:r>
              <a:rPr lang="ko-KR" altLang="ko-KR" sz="1400">
                <a:solidFill>
                  <a:srgbClr val="008000"/>
                </a:solidFill>
                <a:latin typeface="Century Schoolbook"/>
                <a:ea typeface="굴림"/>
                <a:cs typeface="굴림"/>
              </a:rPr>
              <a:t>// 이벤트 리스너를 붙인다.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panel.add(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slider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button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=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JButton(</a:t>
            </a:r>
            <a:r>
              <a:rPr lang="ko-KR" altLang="ko-KR" sz="140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""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ImageIcon icon =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ImageIcon(</a:t>
            </a:r>
            <a:r>
              <a:rPr lang="ko-KR" altLang="ko-KR" sz="140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"dog.gif"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button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.setIcon(icon);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button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.setSize(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INIT_VALUE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* 10, 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INIT_VALUE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* 10);</a:t>
            </a:r>
          </a:p>
        </p:txBody>
      </p:sp>
      <p:sp>
        <p:nvSpPr>
          <p:cNvPr id="17111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11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683419" y="1583809"/>
            <a:ext cx="7777162" cy="49641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/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public</a:t>
            </a:r>
            <a:r>
              <a:rPr lang="ko-KR" altLang="ko-KR" sz="1400" kern="1200" spc="5" dirty="0">
                <a:latin typeface="Century Schoolbook"/>
              </a:rPr>
              <a:t>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class</a:t>
            </a:r>
            <a:r>
              <a:rPr lang="ko-KR" altLang="ko-KR" sz="1400" kern="1200" spc="5" dirty="0">
                <a:latin typeface="Century Schoolbook"/>
              </a:rPr>
              <a:t> ImageLabelTest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extends</a:t>
            </a:r>
            <a:r>
              <a:rPr lang="ko-KR" altLang="ko-KR" sz="1400" kern="1200" spc="5" dirty="0">
                <a:latin typeface="Century Schoolbook"/>
              </a:rPr>
              <a:t> JFrame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implements</a:t>
            </a:r>
            <a:r>
              <a:rPr lang="ko-KR" altLang="ko-KR" sz="1400" kern="1200" spc="5" dirty="0">
                <a:latin typeface="Century Schoolbook"/>
              </a:rPr>
              <a:t> ActionListener {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private</a:t>
            </a:r>
            <a:r>
              <a:rPr lang="ko-KR" altLang="ko-KR" sz="1400" kern="1200" spc="5" dirty="0">
                <a:latin typeface="Century Schoolbook"/>
              </a:rPr>
              <a:t> JPanel </a:t>
            </a:r>
            <a:r>
              <a:rPr lang="ko-KR" altLang="ko-KR" sz="1400" kern="1200" spc="5" dirty="0">
                <a:solidFill>
                  <a:srgbClr val="0000C0"/>
                </a:solidFill>
                <a:latin typeface="Century Schoolbook"/>
              </a:rPr>
              <a:t>panel</a:t>
            </a:r>
            <a:r>
              <a:rPr lang="ko-KR" altLang="ko-KR" sz="1400" kern="1200" spc="5" dirty="0">
                <a:latin typeface="Century Schoolbook"/>
              </a:rPr>
              <a:t>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private</a:t>
            </a:r>
            <a:r>
              <a:rPr lang="ko-KR" altLang="ko-KR" sz="1400" kern="1200" spc="5" dirty="0">
                <a:latin typeface="Century Schoolbook"/>
              </a:rPr>
              <a:t> JLabel </a:t>
            </a:r>
            <a:r>
              <a:rPr lang="ko-KR" altLang="ko-KR" sz="1400" kern="1200" spc="5" dirty="0">
                <a:solidFill>
                  <a:srgbClr val="0000C0"/>
                </a:solidFill>
                <a:latin typeface="Century Schoolbook"/>
              </a:rPr>
              <a:t>label</a:t>
            </a:r>
            <a:r>
              <a:rPr lang="ko-KR" altLang="ko-KR" sz="1400" kern="1200" spc="5" dirty="0">
                <a:latin typeface="Century Schoolbook"/>
              </a:rPr>
              <a:t>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private</a:t>
            </a:r>
            <a:r>
              <a:rPr lang="ko-KR" altLang="ko-KR" sz="1400" kern="1200" spc="5" dirty="0">
                <a:latin typeface="Century Schoolbook"/>
              </a:rPr>
              <a:t> JButton </a:t>
            </a:r>
            <a:r>
              <a:rPr lang="ko-KR" altLang="ko-KR" sz="1400" kern="1200" spc="5" dirty="0">
                <a:solidFill>
                  <a:srgbClr val="0000C0"/>
                </a:solidFill>
                <a:latin typeface="Century Schoolbook"/>
              </a:rPr>
              <a:t>button</a:t>
            </a:r>
            <a:r>
              <a:rPr lang="ko-KR" altLang="ko-KR" sz="1400" kern="1200" spc="5" dirty="0">
                <a:latin typeface="Century Schoolbook"/>
              </a:rPr>
              <a:t>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public</a:t>
            </a:r>
            <a:r>
              <a:rPr lang="ko-KR" altLang="ko-KR" sz="1400" kern="1200" spc="5" dirty="0">
                <a:latin typeface="Century Schoolbook"/>
              </a:rPr>
              <a:t> ImageLabelTest() {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setTitle(</a:t>
            </a:r>
            <a:r>
              <a:rPr lang="ko-KR" altLang="ko-KR" sz="1400" kern="1200" spc="5" dirty="0">
                <a:solidFill>
                  <a:srgbClr val="2A00FF"/>
                </a:solidFill>
                <a:latin typeface="Century Schoolbook"/>
              </a:rPr>
              <a:t>"이미지 레이블"</a:t>
            </a:r>
            <a:r>
              <a:rPr lang="ko-KR" altLang="ko-KR" sz="1400" kern="1200" spc="5" dirty="0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setSize(300,250);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setDefaultCloseOperation(JFrame.</a:t>
            </a:r>
            <a:r>
              <a:rPr lang="ko-KR" altLang="ko-KR" sz="1400" kern="1200" spc="5" dirty="0">
                <a:solidFill>
                  <a:srgbClr val="0000C0"/>
                </a:solidFill>
                <a:latin typeface="Century Schoolbook"/>
              </a:rPr>
              <a:t>EXIT_ON_CLOSE</a:t>
            </a:r>
            <a:r>
              <a:rPr lang="ko-KR" altLang="ko-KR" sz="1400" kern="1200" spc="5" dirty="0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</a:t>
            </a:r>
            <a:r>
              <a:rPr lang="ko-KR" altLang="ko-KR" sz="1400" kern="1200" spc="5" dirty="0">
                <a:solidFill>
                  <a:srgbClr val="0000C0"/>
                </a:solidFill>
                <a:latin typeface="Century Schoolbook"/>
              </a:rPr>
              <a:t>panel</a:t>
            </a:r>
            <a:r>
              <a:rPr lang="ko-KR" altLang="ko-KR" sz="1400" kern="1200" spc="5" dirty="0">
                <a:latin typeface="Century Schoolbook"/>
              </a:rPr>
              <a:t> =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new</a:t>
            </a:r>
            <a:r>
              <a:rPr lang="ko-KR" altLang="ko-KR" sz="1400" kern="1200" spc="5" dirty="0">
                <a:latin typeface="Century Schoolbook"/>
              </a:rPr>
              <a:t> JPanel();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</a:t>
            </a:r>
            <a:r>
              <a:rPr lang="ko-KR" altLang="ko-KR" sz="1400" kern="1200" spc="5" dirty="0">
                <a:solidFill>
                  <a:srgbClr val="0000C0"/>
                </a:solidFill>
                <a:latin typeface="Century Schoolbook"/>
              </a:rPr>
              <a:t>label</a:t>
            </a:r>
            <a:r>
              <a:rPr lang="ko-KR" altLang="ko-KR" sz="1400" kern="1200" spc="5" dirty="0">
                <a:latin typeface="Century Schoolbook"/>
              </a:rPr>
              <a:t> =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new</a:t>
            </a:r>
            <a:r>
              <a:rPr lang="ko-KR" altLang="ko-KR" sz="1400" kern="1200" spc="5" dirty="0">
                <a:latin typeface="Century Schoolbook"/>
              </a:rPr>
              <a:t> JLabel(</a:t>
            </a:r>
            <a:r>
              <a:rPr lang="ko-KR" altLang="ko-KR" sz="1400" kern="1200" spc="5" dirty="0">
                <a:solidFill>
                  <a:srgbClr val="2A00FF"/>
                </a:solidFill>
                <a:latin typeface="Century Schoolbook"/>
              </a:rPr>
              <a:t>"이미지를 보려면 아래 버튼을 누르세요"</a:t>
            </a:r>
            <a:r>
              <a:rPr lang="ko-KR" altLang="ko-KR" sz="1400" kern="1200" spc="5" dirty="0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</a:t>
            </a:r>
            <a:r>
              <a:rPr lang="ko-KR" altLang="ko-KR" sz="1400" kern="1200" spc="5" dirty="0">
                <a:solidFill>
                  <a:srgbClr val="0000C0"/>
                </a:solidFill>
                <a:latin typeface="Century Schoolbook"/>
              </a:rPr>
              <a:t>button</a:t>
            </a:r>
            <a:r>
              <a:rPr lang="ko-KR" altLang="ko-KR" sz="1400" kern="1200" spc="5" dirty="0">
                <a:latin typeface="Century Schoolbook"/>
              </a:rPr>
              <a:t> =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new</a:t>
            </a:r>
            <a:r>
              <a:rPr lang="ko-KR" altLang="ko-KR" sz="1400" kern="1200" spc="5" dirty="0">
                <a:latin typeface="Century Schoolbook"/>
              </a:rPr>
              <a:t> JButton(</a:t>
            </a:r>
            <a:r>
              <a:rPr lang="ko-KR" altLang="ko-KR" sz="1400" kern="1200" spc="5" dirty="0">
                <a:solidFill>
                  <a:srgbClr val="2A00FF"/>
                </a:solidFill>
                <a:latin typeface="Century Schoolbook"/>
              </a:rPr>
              <a:t>"이미지 레이블"</a:t>
            </a:r>
            <a:r>
              <a:rPr lang="ko-KR" altLang="ko-KR" sz="1400" kern="1200" spc="5" dirty="0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ImageIcon icon =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new</a:t>
            </a:r>
            <a:r>
              <a:rPr lang="ko-KR" altLang="ko-KR" sz="1400" kern="1200" spc="5" dirty="0">
                <a:latin typeface="Century Schoolbook"/>
              </a:rPr>
              <a:t> ImageIcon(</a:t>
            </a:r>
            <a:r>
              <a:rPr lang="ko-KR" altLang="ko-KR" sz="1400" kern="1200" spc="5" dirty="0">
                <a:solidFill>
                  <a:srgbClr val="2A00FF"/>
                </a:solidFill>
                <a:latin typeface="Century Schoolbook"/>
              </a:rPr>
              <a:t>"icon.gif"</a:t>
            </a:r>
            <a:r>
              <a:rPr lang="ko-KR" altLang="ko-KR" sz="1400" kern="1200" spc="5" dirty="0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button.setIcon(icon);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button.addActionListener(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this</a:t>
            </a:r>
            <a:r>
              <a:rPr lang="ko-KR" altLang="ko-KR" sz="1400" kern="1200" spc="5" dirty="0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</a:t>
            </a:r>
            <a:r>
              <a:rPr lang="ko-KR" altLang="ko-KR" sz="1400" kern="1200" spc="5" dirty="0">
                <a:solidFill>
                  <a:srgbClr val="0000C0"/>
                </a:solidFill>
                <a:latin typeface="Century Schoolbook"/>
              </a:rPr>
              <a:t>panel</a:t>
            </a:r>
            <a:r>
              <a:rPr lang="ko-KR" altLang="ko-KR" sz="1400" kern="1200" spc="5" dirty="0">
                <a:latin typeface="Century Schoolbook"/>
              </a:rPr>
              <a:t>.add(</a:t>
            </a:r>
            <a:r>
              <a:rPr lang="ko-KR" altLang="ko-KR" sz="1400" kern="1200" spc="5" dirty="0">
                <a:solidFill>
                  <a:srgbClr val="0000C0"/>
                </a:solidFill>
                <a:latin typeface="Century Schoolbook"/>
              </a:rPr>
              <a:t>label</a:t>
            </a:r>
            <a:r>
              <a:rPr lang="ko-KR" altLang="ko-KR" sz="1400" kern="1200" spc="5" dirty="0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</a:t>
            </a:r>
            <a:r>
              <a:rPr lang="ko-KR" altLang="ko-KR" sz="1400" kern="1200" spc="5" dirty="0">
                <a:solidFill>
                  <a:srgbClr val="0000C0"/>
                </a:solidFill>
                <a:latin typeface="Century Schoolbook"/>
              </a:rPr>
              <a:t>panel</a:t>
            </a:r>
            <a:r>
              <a:rPr lang="ko-KR" altLang="ko-KR" sz="1400" kern="1200" spc="5" dirty="0">
                <a:latin typeface="Century Schoolbook"/>
              </a:rPr>
              <a:t>.add(</a:t>
            </a:r>
            <a:r>
              <a:rPr lang="ko-KR" altLang="ko-KR" sz="1400" kern="1200" spc="5" dirty="0">
                <a:solidFill>
                  <a:srgbClr val="0000C0"/>
                </a:solidFill>
                <a:latin typeface="Century Schoolbook"/>
              </a:rPr>
              <a:t>button</a:t>
            </a:r>
            <a:r>
              <a:rPr lang="ko-KR" altLang="ko-KR" sz="1400" kern="1200" spc="5" dirty="0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  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add(</a:t>
            </a:r>
            <a:r>
              <a:rPr lang="ko-KR" altLang="ko-KR" sz="1400" kern="1200" spc="5" dirty="0">
                <a:solidFill>
                  <a:srgbClr val="0000C0"/>
                </a:solidFill>
                <a:latin typeface="Century Schoolbook"/>
              </a:rPr>
              <a:t>panel</a:t>
            </a:r>
            <a:r>
              <a:rPr lang="ko-KR" altLang="ko-KR" sz="1400" kern="1200" spc="5" dirty="0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setVisible(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true</a:t>
            </a:r>
            <a:r>
              <a:rPr lang="ko-KR" altLang="ko-KR" sz="1400" kern="1200" spc="5" dirty="0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}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6067" y="1568450"/>
            <a:ext cx="7772400" cy="4397375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panel.add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(</a:t>
            </a:r>
            <a:r>
              <a:rPr lang="ko-KR" altLang="ko-KR" sz="1400" dirty="0" err="1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button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add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(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panel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setSize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(300, 300);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setVisible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(</a:t>
            </a:r>
            <a:r>
              <a:rPr lang="ko-KR" altLang="ko-KR" sz="1400" dirty="0" err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true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400" dirty="0" err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dirty="0" err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void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stateChanged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(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ChangeEvent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e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JSlider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source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 = (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JSlider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) 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e.getSource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dirty="0" err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if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 (!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source.getValueIsAdjusting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())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                   </a:t>
            </a:r>
            <a:r>
              <a:rPr lang="ko-KR" altLang="ko-KR" sz="1400" dirty="0" err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int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value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 = (</a:t>
            </a:r>
            <a:r>
              <a:rPr lang="ko-KR" altLang="ko-KR" sz="1400" dirty="0" err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int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) 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source.getValue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                   </a:t>
            </a:r>
            <a:r>
              <a:rPr lang="ko-KR" altLang="ko-KR" sz="1400" dirty="0" err="1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button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.setSize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(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value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 * 10, 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value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 * 10);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     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400" dirty="0" err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dirty="0" err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static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dirty="0" err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void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main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(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String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[] 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args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dirty="0" err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SliderFrame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}</a:t>
            </a:r>
          </a:p>
        </p:txBody>
      </p:sp>
      <p:sp>
        <p:nvSpPr>
          <p:cNvPr id="17111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11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파일 선택기(File Chooser)는 파일 시스템을 탐색하여 파일이나 디렉토리를 선택하는  GUI를 제공한다. 파일 선택기를 표시하려면 JFileChooser 클래스를 사용한다. 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파일 선택기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 cstate="print">
            <a:lum/>
          </a:blip>
          <a:srcRect/>
          <a:stretch>
            <a:fillRect/>
          </a:stretch>
        </p:blipFill>
        <p:spPr>
          <a:xfrm>
            <a:off x="2018775" y="3000000"/>
            <a:ext cx="4914900" cy="34671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사용자가 “파일 오픈” 버튼을 누르면 파일을 선택하는 대화 상자가 나오도록 프로그램을 </a:t>
            </a:r>
            <a:r>
              <a:rPr lang="ko-KR" altLang="en-US" dirty="0" err="1"/>
              <a:t>작성해보자</a:t>
            </a:r>
            <a:r>
              <a:rPr lang="ko-KR" altLang="en-US" dirty="0"/>
              <a:t>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0" y="2717029"/>
            <a:ext cx="9144000" cy="388139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441" y="1054100"/>
            <a:ext cx="7772400" cy="5445125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public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class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FileChooserTest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extends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JFrame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implements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ActionListener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JButton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openButton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,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saveButton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JFileChooser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fc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public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FileChooserTest()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setTitle(</a:t>
            </a:r>
            <a:r>
              <a:rPr lang="ko-KR" altLang="ko-KR" sz="1400">
                <a:solidFill>
                  <a:srgbClr val="2A00FF"/>
                </a:solidFill>
                <a:latin typeface="Century Schoolbook" panose="02040604050505020304" pitchFamily="18" charset="0"/>
                <a:ea typeface="굴림"/>
                <a:cs typeface="굴림"/>
              </a:rPr>
              <a:t>"파일 선택기 테스트"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setDefaultCloseOperation(JFrame.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EXIT_ON_CLOSE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setSize(300, 200);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fc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=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JFileChooser();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JLabel label =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JLabel(</a:t>
            </a:r>
            <a:r>
              <a:rPr lang="ko-KR" altLang="ko-KR" sz="1400">
                <a:solidFill>
                  <a:srgbClr val="2A00FF"/>
                </a:solidFill>
                <a:latin typeface="Century Schoolbook" panose="02040604050505020304" pitchFamily="18" charset="0"/>
                <a:ea typeface="굴림"/>
                <a:cs typeface="굴림"/>
              </a:rPr>
              <a:t>"파일 선택기 컴포넌트 테스트입니다."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openButton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=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JButton(</a:t>
            </a:r>
            <a:r>
              <a:rPr lang="ko-KR" altLang="ko-KR" sz="1400">
                <a:solidFill>
                  <a:srgbClr val="2A00FF"/>
                </a:solidFill>
                <a:latin typeface="Century Schoolbook" panose="02040604050505020304" pitchFamily="18" charset="0"/>
                <a:ea typeface="굴림"/>
                <a:cs typeface="굴림"/>
              </a:rPr>
              <a:t>"파일 오픈"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openButton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.addActionListener(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this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saveButton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=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JButton(</a:t>
            </a:r>
            <a:r>
              <a:rPr lang="ko-KR" altLang="ko-KR" sz="1400">
                <a:solidFill>
                  <a:srgbClr val="2A00FF"/>
                </a:solidFill>
                <a:latin typeface="Century Schoolbook" panose="02040604050505020304" pitchFamily="18" charset="0"/>
                <a:ea typeface="굴림"/>
                <a:cs typeface="굴림"/>
              </a:rPr>
              <a:t>"파일 저장"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saveButton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.addActionListener(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this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JPanel panel =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JPanel();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panel.add(label);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panel.add(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openButton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panel.add(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saveButton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add(panel);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setVisible(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true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}</a:t>
            </a:r>
          </a:p>
        </p:txBody>
      </p:sp>
      <p:sp>
        <p:nvSpPr>
          <p:cNvPr id="17111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11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2868480" y="4108636"/>
              <a:ext cx="2154960" cy="36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4360" y="4084516"/>
                <a:ext cx="22032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2818440" y="4785076"/>
              <a:ext cx="2017080" cy="36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4320" y="4760956"/>
                <a:ext cx="2065320" cy="48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442" y="558800"/>
            <a:ext cx="7772400" cy="5940425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public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void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actionPerformed(ActionEvent e)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</a:t>
            </a:r>
            <a:r>
              <a:rPr lang="ko-KR" altLang="ko-KR" sz="1400" b="1">
                <a:solidFill>
                  <a:srgbClr val="3F7F5F"/>
                </a:solidFill>
                <a:latin typeface="Century Schoolbook" panose="02040604050505020304" pitchFamily="18" charset="0"/>
                <a:ea typeface="굴림"/>
                <a:cs typeface="굴림"/>
              </a:rPr>
              <a:t>// “파일 오픈”버튼에 대한 액션 이벤트 처리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if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(e.getSource() == </a:t>
            </a:r>
            <a:r>
              <a:rPr lang="ko-KR" altLang="ko-KR" sz="1400" b="1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openButton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int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returnVal = </a:t>
            </a:r>
            <a:r>
              <a:rPr lang="ko-KR" altLang="ko-KR" sz="1400" b="1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fc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.showOpenDialog(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this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if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(returnVal == JFileChooser.</a:t>
            </a:r>
            <a:r>
              <a:rPr lang="ko-KR" altLang="ko-KR" sz="1400" b="1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APPROVE_OPTION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						</a:t>
            </a:r>
            <a:r>
              <a:rPr lang="ko-KR" altLang="ko-KR" sz="1400" b="1">
                <a:latin typeface="Century Schoolbook" panose="02040604050505020304" pitchFamily="18" charset="0"/>
                <a:ea typeface="굴림체"/>
                <a:cs typeface="굴림"/>
              </a:rPr>
              <a:t>File file = </a:t>
            </a:r>
            <a:r>
              <a:rPr lang="ko-KR" altLang="ko-KR" sz="1400" b="1">
                <a:solidFill>
                  <a:srgbClr val="0000C0"/>
                </a:solidFill>
                <a:latin typeface="Century Schoolbook" panose="02040604050505020304" pitchFamily="18" charset="0"/>
                <a:ea typeface="바탕"/>
                <a:cs typeface="굴림"/>
              </a:rPr>
              <a:t>fc</a:t>
            </a:r>
            <a:r>
              <a:rPr lang="ko-KR" altLang="ko-KR" sz="1400" b="1">
                <a:latin typeface="Century Schoolbook" panose="02040604050505020304" pitchFamily="18" charset="0"/>
                <a:ea typeface="굴림체"/>
                <a:cs typeface="굴림"/>
              </a:rPr>
              <a:t>.getSelectedFile();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     </a:t>
            </a:r>
            <a:r>
              <a:rPr lang="ko-KR" altLang="ko-KR" sz="1400" b="1">
                <a:solidFill>
                  <a:srgbClr val="3F7F5F"/>
                </a:solidFill>
                <a:latin typeface="Century Schoolbook" panose="02040604050505020304" pitchFamily="18" charset="0"/>
                <a:ea typeface="굴림"/>
                <a:cs typeface="굴림"/>
              </a:rPr>
              <a:t>// 실제 파일을 오픈한다.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}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else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     </a:t>
            </a:r>
            <a:r>
              <a:rPr lang="ko-KR" altLang="ko-KR" sz="1400" b="1">
                <a:solidFill>
                  <a:srgbClr val="3F7F5F"/>
                </a:solidFill>
                <a:latin typeface="Century Schoolbook" panose="02040604050505020304" pitchFamily="18" charset="0"/>
                <a:ea typeface="굴림"/>
                <a:cs typeface="굴림"/>
              </a:rPr>
              <a:t>// 사용자 취소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</a:t>
            </a:r>
            <a:r>
              <a:rPr lang="ko-KR" altLang="ko-KR" sz="1400" b="1">
                <a:solidFill>
                  <a:srgbClr val="3F7F5F"/>
                </a:solidFill>
                <a:latin typeface="Century Schoolbook" panose="02040604050505020304" pitchFamily="18" charset="0"/>
                <a:ea typeface="굴림"/>
                <a:cs typeface="굴림"/>
              </a:rPr>
              <a:t>// “파일 저장”버튼에 대한 액션 이벤트 처리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}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else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if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(e.getSource() == </a:t>
            </a:r>
            <a:r>
              <a:rPr lang="ko-KR" altLang="ko-KR" sz="1400" b="1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saveButton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int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returnVal = </a:t>
            </a:r>
            <a:r>
              <a:rPr lang="ko-KR" altLang="ko-KR" sz="1400" b="1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fc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.showSaveDialog(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this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if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(returnVal == JFileChooser.</a:t>
            </a:r>
            <a:r>
              <a:rPr lang="ko-KR" altLang="ko-KR" sz="1400" b="1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APPROVE_OPTION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						</a:t>
            </a:r>
            <a:r>
              <a:rPr lang="ko-KR" altLang="ko-KR" sz="1400" b="1">
                <a:latin typeface="Century Schoolbook" panose="02040604050505020304" pitchFamily="18" charset="0"/>
                <a:ea typeface="바탕"/>
                <a:cs typeface="굴림"/>
              </a:rPr>
              <a:t>File file = </a:t>
            </a:r>
            <a:r>
              <a:rPr lang="ko-KR" altLang="ko-KR" sz="1400" b="1">
                <a:solidFill>
                  <a:srgbClr val="0000C0"/>
                </a:solidFill>
                <a:latin typeface="Century Schoolbook" panose="02040604050505020304" pitchFamily="18" charset="0"/>
                <a:ea typeface="바탕"/>
                <a:cs typeface="굴림"/>
              </a:rPr>
              <a:t>fc</a:t>
            </a:r>
            <a:r>
              <a:rPr lang="ko-KR" altLang="ko-KR" sz="1400" b="1">
                <a:latin typeface="Century Schoolbook" panose="02040604050505020304" pitchFamily="18" charset="0"/>
                <a:ea typeface="바탕"/>
                <a:cs typeface="굴림"/>
              </a:rPr>
              <a:t>.getSelectedFile();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     </a:t>
            </a:r>
            <a:r>
              <a:rPr lang="ko-KR" altLang="ko-KR" sz="1400" b="1">
                <a:solidFill>
                  <a:srgbClr val="3F7F5F"/>
                </a:solidFill>
                <a:latin typeface="Century Schoolbook" panose="02040604050505020304" pitchFamily="18" charset="0"/>
                <a:ea typeface="굴림"/>
                <a:cs typeface="굴림"/>
              </a:rPr>
              <a:t>// 실제 파일에 저장한다.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}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else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     </a:t>
            </a:r>
            <a:r>
              <a:rPr lang="ko-KR" altLang="ko-KR" sz="1400" b="1">
                <a:solidFill>
                  <a:srgbClr val="3F7F5F"/>
                </a:solidFill>
                <a:latin typeface="Century Schoolbook" panose="02040604050505020304" pitchFamily="18" charset="0"/>
                <a:ea typeface="굴림"/>
                <a:cs typeface="굴림"/>
              </a:rPr>
              <a:t>// 사용자 취소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public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static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void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main(String[] args)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FileChooserTest frame =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new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FileChooserTest();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}</a:t>
            </a:r>
          </a:p>
        </p:txBody>
      </p:sp>
      <p:sp>
        <p:nvSpPr>
          <p:cNvPr id="17111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11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051200" y="1077076"/>
              <a:ext cx="640080" cy="58932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9320" y="1065196"/>
                <a:ext cx="66384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1139760" y="1114876"/>
              <a:ext cx="514080" cy="71424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7880" y="1102996"/>
                <a:ext cx="537840" cy="73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/>
              <p14:cNvContentPartPr/>
              <p14:nvPr/>
            </p14:nvContentPartPr>
            <p14:xfrm>
              <a:off x="1215000" y="2981116"/>
              <a:ext cx="326160" cy="61416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3120" y="2969236"/>
                <a:ext cx="34992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잉크 8"/>
              <p14:cNvContentPartPr/>
              <p14:nvPr/>
            </p14:nvContentPartPr>
            <p14:xfrm>
              <a:off x="1352880" y="3093796"/>
              <a:ext cx="376200" cy="71460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1000" y="3081916"/>
                <a:ext cx="39996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잉크 14"/>
              <p14:cNvContentPartPr/>
              <p14:nvPr/>
            </p14:nvContentPartPr>
            <p14:xfrm>
              <a:off x="3820320" y="1415476"/>
              <a:ext cx="576720" cy="360"/>
            </p14:xfrm>
          </p:contentPart>
        </mc:Choice>
        <mc:Fallback xmlns="">
          <p:pic>
            <p:nvPicPr>
              <p:cNvPr id="15" name="잉크 1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08440" y="1403596"/>
                <a:ext cx="6004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잉크 15"/>
              <p14:cNvContentPartPr/>
              <p14:nvPr/>
            </p14:nvContentPartPr>
            <p14:xfrm>
              <a:off x="3945600" y="1669276"/>
              <a:ext cx="1290600" cy="6480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33720" y="1657396"/>
                <a:ext cx="13143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잉크 17"/>
              <p14:cNvContentPartPr/>
              <p14:nvPr/>
            </p14:nvContentPartPr>
            <p14:xfrm>
              <a:off x="4246200" y="3620116"/>
              <a:ext cx="639360" cy="36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4320" y="3608236"/>
                <a:ext cx="663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잉크 18"/>
              <p14:cNvContentPartPr/>
              <p14:nvPr/>
            </p14:nvContentPartPr>
            <p14:xfrm>
              <a:off x="3858120" y="3750436"/>
              <a:ext cx="1328040" cy="57960"/>
            </p14:xfrm>
          </p:contentPart>
        </mc:Choice>
        <mc:Fallback xmlns="">
          <p:pic>
            <p:nvPicPr>
              <p:cNvPr id="19" name="잉크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46240" y="3738556"/>
                <a:ext cx="1351800" cy="81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ko-KR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이번 장에서는 피자를 주문할 수 있는 애플리케이션을 작성하여 보자. 다음의 스케치를 참조하라.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LAB: </a:t>
            </a:r>
            <a:r>
              <a:rPr lang="ko-KR" altLang="en-US"/>
              <a:t>피자 주문 화면 </a:t>
            </a:r>
          </a:p>
        </p:txBody>
      </p:sp>
      <p:pic>
        <p:nvPicPr>
          <p:cNvPr id="1025" name="_x244986728" descr="EMB00005b38435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693" y="2639084"/>
            <a:ext cx="5322654" cy="324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3119040" y="4346596"/>
              <a:ext cx="344160" cy="104004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10760" y="4338316"/>
                <a:ext cx="360720" cy="10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/>
              <p14:cNvContentPartPr/>
              <p14:nvPr/>
            </p14:nvContentPartPr>
            <p14:xfrm>
              <a:off x="4771800" y="3494836"/>
              <a:ext cx="1316160" cy="86472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63520" y="3486556"/>
                <a:ext cx="1332720" cy="8812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/>
          <p:cNvSpPr txBox="1"/>
          <p:nvPr/>
        </p:nvSpPr>
        <p:spPr>
          <a:xfrm>
            <a:off x="4478326" y="4208411"/>
            <a:ext cx="88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+1000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잉크 32"/>
              <p14:cNvContentPartPr/>
              <p14:nvPr/>
            </p14:nvContentPartPr>
            <p14:xfrm>
              <a:off x="6350760" y="4395916"/>
              <a:ext cx="1541160" cy="444600"/>
            </p14:xfrm>
          </p:contentPart>
        </mc:Choice>
        <mc:Fallback xmlns="">
          <p:pic>
            <p:nvPicPr>
              <p:cNvPr id="33" name="잉크 3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42480" y="4387636"/>
                <a:ext cx="155772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잉크 35"/>
              <p14:cNvContentPartPr/>
              <p14:nvPr/>
            </p14:nvContentPartPr>
            <p14:xfrm>
              <a:off x="5962320" y="4996756"/>
              <a:ext cx="1403280" cy="1054080"/>
            </p14:xfrm>
          </p:contentPart>
        </mc:Choice>
        <mc:Fallback xmlns="">
          <p:pic>
            <p:nvPicPr>
              <p:cNvPr id="36" name="잉크 3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54040" y="4988476"/>
                <a:ext cx="1419840" cy="107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(1) </a:t>
            </a:r>
            <a:r>
              <a:rPr lang="en-US" altLang="ko-KR" dirty="0" err="1">
                <a:effectLst/>
              </a:rPr>
              <a:t>WelcomePanel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1078442" y="1937442"/>
            <a:ext cx="7772400" cy="26255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Century Schoolbook" panose="02040604050505020304" pitchFamily="18" charset="0"/>
              </a:rPr>
              <a:t>class</a:t>
            </a: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WelcomePanel</a:t>
            </a: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b="1" dirty="0">
                <a:latin typeface="Century Schoolbook" panose="02040604050505020304" pitchFamily="18" charset="0"/>
              </a:rPr>
              <a:t>extends</a:t>
            </a: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JPanel</a:t>
            </a: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b="1" dirty="0">
                <a:latin typeface="Century Schoolbook" panose="02040604050505020304" pitchFamily="18" charset="0"/>
              </a:rPr>
              <a:t>private</a:t>
            </a: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JLabel</a:t>
            </a:r>
            <a:r>
              <a:rPr lang="en-US" altLang="ko-KR" sz="1400" dirty="0">
                <a:latin typeface="Century Schoolbook" panose="02040604050505020304" pitchFamily="18" charset="0"/>
              </a:rPr>
              <a:t> message;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b="1" dirty="0">
                <a:latin typeface="Century Schoolbook" panose="02040604050505020304" pitchFamily="18" charset="0"/>
              </a:rPr>
              <a:t>public</a:t>
            </a: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WelcomePanel</a:t>
            </a:r>
            <a:r>
              <a:rPr lang="en-US" altLang="ko-KR" sz="1400" dirty="0">
                <a:latin typeface="Century Schoolbook" panose="02040604050505020304" pitchFamily="18" charset="0"/>
              </a:rPr>
              <a:t>()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	message = _______________________; // </a:t>
            </a:r>
            <a:r>
              <a:rPr lang="ko-KR" altLang="en-US" sz="1400" dirty="0">
                <a:latin typeface="Century Schoolbook" panose="02040604050505020304" pitchFamily="18" charset="0"/>
              </a:rPr>
              <a:t>레이블 생성</a:t>
            </a:r>
          </a:p>
          <a:p>
            <a:pPr marL="0" indent="0" latinLnBrk="0"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>
                <a:latin typeface="Century Schoolbook" panose="02040604050505020304" pitchFamily="18" charset="0"/>
              </a:rPr>
              <a:t>}</a:t>
            </a: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</a:p>
          <a:p>
            <a:pPr marL="0" indent="0" latinLnBrk="0"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>
                <a:latin typeface="Century Schoolbook" panose="02040604050505020304" pitchFamily="18" charset="0"/>
              </a:rPr>
              <a:t>add(message);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B4B3EE-4182-4057-9C8A-E7C28340B5C0}"/>
              </a:ext>
            </a:extLst>
          </p:cNvPr>
          <p:cNvSpPr txBox="1"/>
          <p:nvPr/>
        </p:nvSpPr>
        <p:spPr>
          <a:xfrm>
            <a:off x="1172571" y="5095779"/>
            <a:ext cx="67393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ReFactoring</a:t>
            </a:r>
            <a:r>
              <a:rPr lang="en-US" altLang="ko-KR" sz="2800" dirty="0"/>
              <a:t> : </a:t>
            </a:r>
            <a:r>
              <a:rPr lang="ko-KR" altLang="en-US" sz="2800" dirty="0"/>
              <a:t>재구성하자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 err="1"/>
              <a:t>ㄴ</a:t>
            </a:r>
            <a:r>
              <a:rPr lang="ko-KR" altLang="en-US" sz="2800" dirty="0"/>
              <a:t> 기능적인 차이는 없이 </a:t>
            </a:r>
            <a:r>
              <a:rPr lang="en-US" altLang="ko-KR" sz="2800" dirty="0"/>
              <a:t>Source code</a:t>
            </a:r>
            <a:r>
              <a:rPr lang="ko-KR" altLang="en-US" sz="2800" dirty="0"/>
              <a:t>의 </a:t>
            </a:r>
            <a:endParaRPr lang="en-US" altLang="ko-KR" sz="2800" dirty="0"/>
          </a:p>
          <a:p>
            <a:r>
              <a:rPr lang="ko-KR" altLang="en-US" sz="2800" dirty="0"/>
              <a:t>구성적으로만 재구성 하는 것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36907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(2) </a:t>
            </a:r>
            <a:r>
              <a:rPr lang="en-US" altLang="ko-KR" dirty="0" err="1">
                <a:effectLst/>
              </a:rPr>
              <a:t>TypePanel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1078442" y="1611517"/>
            <a:ext cx="7772400" cy="508804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/>
              <a:t>class </a:t>
            </a:r>
            <a:r>
              <a:rPr lang="en-US" altLang="ko-KR" sz="1400" dirty="0" err="1"/>
              <a:t>TypePanel</a:t>
            </a:r>
            <a:r>
              <a:rPr lang="en-US" altLang="ko-KR" sz="1400" dirty="0"/>
              <a:t> </a:t>
            </a:r>
            <a:r>
              <a:rPr lang="en-US" altLang="ko-KR" sz="1400" b="1" dirty="0"/>
              <a:t>extends </a:t>
            </a:r>
            <a:r>
              <a:rPr lang="en-US" altLang="ko-KR" sz="1400" dirty="0" err="1"/>
              <a:t>JPanel</a:t>
            </a:r>
            <a:endParaRPr lang="en-US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{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private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JRadioButton</a:t>
            </a:r>
            <a:r>
              <a:rPr lang="en-US" altLang="ko-KR" sz="1400" dirty="0"/>
              <a:t> combo, potato, </a:t>
            </a:r>
            <a:r>
              <a:rPr lang="en-US" altLang="ko-KR" sz="1400" dirty="0" err="1"/>
              <a:t>bulgogi</a:t>
            </a:r>
            <a:r>
              <a:rPr lang="en-US" altLang="ko-KR" sz="1400" dirty="0"/>
              <a:t>;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TypePanel</a:t>
            </a:r>
            <a:r>
              <a:rPr lang="en-US" altLang="ko-KR" sz="1400" dirty="0"/>
              <a:t>()</a:t>
            </a:r>
          </a:p>
          <a:p>
            <a:pPr marL="0" indent="0" latinLnBrk="0">
              <a:buNone/>
            </a:pPr>
            <a:r>
              <a:rPr lang="en-US" altLang="ko-KR" sz="1400" dirty="0"/>
              <a:t>	{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setLayout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GridLayout</a:t>
            </a:r>
            <a:r>
              <a:rPr lang="en-US" altLang="ko-KR" sz="1400" dirty="0"/>
              <a:t>(3, 1);</a:t>
            </a:r>
          </a:p>
          <a:p>
            <a:pPr marL="0" indent="0" latinLnBrk="0">
              <a:buNone/>
            </a:pPr>
            <a:r>
              <a:rPr lang="en-US" altLang="ko-KR" sz="1400" dirty="0"/>
              <a:t>		combo = new </a:t>
            </a:r>
            <a:r>
              <a:rPr lang="en-US" altLang="ko-KR" sz="1400" dirty="0" err="1"/>
              <a:t>JRadioButton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콤보</a:t>
            </a:r>
            <a:r>
              <a:rPr lang="ko-KR" altLang="en-US" sz="1400" dirty="0"/>
              <a:t>“</a:t>
            </a:r>
            <a:r>
              <a:rPr lang="en-US" altLang="ko-KR" sz="1400" dirty="0"/>
              <a:t>, true);</a:t>
            </a:r>
          </a:p>
          <a:p>
            <a:pPr marL="0" indent="0" latinLnBrk="0">
              <a:buNone/>
            </a:pPr>
            <a:r>
              <a:rPr lang="en-US" altLang="ko-KR" sz="1400" dirty="0"/>
              <a:t>		potato = new ___________("</a:t>
            </a:r>
            <a:r>
              <a:rPr lang="ko-KR" altLang="en-US" sz="1400" dirty="0" err="1"/>
              <a:t>포테이토</a:t>
            </a:r>
            <a:r>
              <a:rPr lang="ko-KR" altLang="en-US" sz="1400" dirty="0"/>
              <a:t>“</a:t>
            </a:r>
            <a:r>
              <a:rPr lang="en-US" altLang="ko-KR" sz="1400" dirty="0"/>
              <a:t>);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 err="1"/>
              <a:t>bulgogi</a:t>
            </a:r>
            <a:r>
              <a:rPr lang="en-US" altLang="ko-KR" sz="1400" dirty="0"/>
              <a:t> = new ___________("</a:t>
            </a:r>
            <a:r>
              <a:rPr lang="ko-KR" altLang="en-US" sz="1400" dirty="0"/>
              <a:t>불고기“</a:t>
            </a:r>
            <a:r>
              <a:rPr lang="en-US" altLang="ko-KR" sz="1400" dirty="0"/>
              <a:t>);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 err="1"/>
              <a:t>ButtonGroup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bg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ButtonGroup</a:t>
            </a:r>
            <a:r>
              <a:rPr lang="en-US" altLang="ko-KR" sz="1400" dirty="0"/>
              <a:t>();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bg.add</a:t>
            </a:r>
            <a:r>
              <a:rPr lang="en-US" altLang="ko-KR" sz="1400" dirty="0"/>
              <a:t>(combo);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bg.add</a:t>
            </a:r>
            <a:r>
              <a:rPr lang="en-US" altLang="ko-KR" sz="1400" dirty="0"/>
              <a:t>(potato);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bg.add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bulgogi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setBorder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BorderFactory.createTitledBorder</a:t>
            </a:r>
            <a:r>
              <a:rPr lang="en-US" altLang="ko-KR" sz="1400" dirty="0"/>
              <a:t>("</a:t>
            </a:r>
            <a:r>
              <a:rPr lang="ko-KR" altLang="en-US" sz="1400" dirty="0"/>
              <a:t>종류</a:t>
            </a:r>
            <a:r>
              <a:rPr lang="en-US" altLang="ko-KR" sz="1400" dirty="0"/>
              <a:t>"));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/>
              <a:t>add(combo);</a:t>
            </a:r>
          </a:p>
          <a:p>
            <a:pPr marL="0" indent="0" latinLnBrk="0">
              <a:buNone/>
            </a:pPr>
            <a:r>
              <a:rPr lang="en-US" altLang="ko-KR" sz="1400" dirty="0"/>
              <a:t>		add(potato);</a:t>
            </a:r>
          </a:p>
          <a:p>
            <a:pPr marL="0" indent="0" latinLnBrk="0">
              <a:buNone/>
            </a:pPr>
            <a:r>
              <a:rPr lang="en-US" altLang="ko-KR" sz="1400" dirty="0"/>
              <a:t>		add(</a:t>
            </a:r>
            <a:r>
              <a:rPr lang="en-US" altLang="ko-KR" sz="1400" dirty="0" err="1"/>
              <a:t>bulgogi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}</a:t>
            </a:r>
          </a:p>
          <a:p>
            <a:pPr marL="0" indent="0" latinLnBrk="0"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03536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(3) </a:t>
            </a:r>
            <a:r>
              <a:rPr lang="en-US" altLang="ko-KR" dirty="0" err="1">
                <a:effectLst/>
              </a:rPr>
              <a:t>ToppingPanel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1078442" y="1611517"/>
            <a:ext cx="7772400" cy="330451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u="sng" dirty="0" err="1"/>
              <a:t>ToppingPanel</a:t>
            </a:r>
            <a:r>
              <a:rPr lang="en-US" altLang="ko-KR" sz="1400" dirty="0"/>
              <a:t> </a:t>
            </a:r>
            <a:r>
              <a:rPr lang="en-US" altLang="ko-KR" sz="1400" b="1" dirty="0"/>
              <a:t>extends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JPanel</a:t>
            </a:r>
            <a:r>
              <a:rPr lang="en-US" altLang="ko-KR" sz="1400" dirty="0"/>
              <a:t> { // </a:t>
            </a:r>
            <a:r>
              <a:rPr lang="ko-KR" altLang="en-US" sz="1400" dirty="0" err="1"/>
              <a:t>토핑</a:t>
            </a:r>
            <a:r>
              <a:rPr lang="ko-KR" altLang="en-US" sz="1400" dirty="0"/>
              <a:t> 패널 정의 </a:t>
            </a:r>
            <a:r>
              <a:rPr lang="en-US" altLang="ko-KR" sz="1400" dirty="0" err="1"/>
              <a:t>JPanel</a:t>
            </a:r>
            <a:r>
              <a:rPr lang="en-US" altLang="ko-KR" sz="1400" dirty="0"/>
              <a:t> </a:t>
            </a:r>
            <a:r>
              <a:rPr lang="ko-KR" altLang="en-US" sz="1400" dirty="0"/>
              <a:t>상속</a:t>
            </a:r>
          </a:p>
          <a:p>
            <a:pPr marL="0" indent="0" latinLnBrk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/>
              <a:t>private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JRadioButton</a:t>
            </a:r>
            <a:r>
              <a:rPr lang="en-US" altLang="ko-KR" sz="1400" dirty="0"/>
              <a:t> pepper, cheese, peperoni, bacon; // </a:t>
            </a:r>
            <a:r>
              <a:rPr lang="ko-KR" altLang="en-US" sz="1400" dirty="0"/>
              <a:t>		</a:t>
            </a:r>
            <a:r>
              <a:rPr lang="en-US" altLang="ko-KR" sz="1400" b="1" dirty="0"/>
              <a:t>private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ButtonGroup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bg</a:t>
            </a:r>
            <a:r>
              <a:rPr lang="en-US" altLang="ko-KR" sz="1400" dirty="0"/>
              <a:t>; // </a:t>
            </a:r>
            <a:r>
              <a:rPr lang="ko-KR" altLang="en-US" sz="1400" dirty="0"/>
              <a:t>버튼 그룹 </a:t>
            </a:r>
            <a:r>
              <a:rPr lang="ko-KR" altLang="en-US" sz="1400" dirty="0" err="1"/>
              <a:t>참조변수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ToppingPanel</a:t>
            </a:r>
            <a:r>
              <a:rPr lang="en-US" altLang="ko-KR" sz="1400" dirty="0"/>
              <a:t>() { // </a:t>
            </a:r>
            <a:r>
              <a:rPr lang="ko-KR" altLang="en-US" sz="1400" dirty="0" err="1"/>
              <a:t>생성자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 err="1"/>
              <a:t>setLayout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GridLayout</a:t>
            </a:r>
            <a:r>
              <a:rPr lang="en-US" altLang="ko-KR" sz="1400" dirty="0"/>
              <a:t>(4, 1)); // </a:t>
            </a:r>
            <a:r>
              <a:rPr lang="ko-KR" altLang="en-US" sz="1400" dirty="0" err="1"/>
              <a:t>배치관리자</a:t>
            </a:r>
            <a:r>
              <a:rPr lang="ko-KR" altLang="en-US" sz="1400" dirty="0"/>
              <a:t> 일렬</a:t>
            </a:r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/>
              <a:t>pepper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JRadioButton</a:t>
            </a:r>
            <a:r>
              <a:rPr lang="en-US" altLang="ko-KR" sz="1400" dirty="0"/>
              <a:t>("</a:t>
            </a:r>
            <a:r>
              <a:rPr lang="ko-KR" altLang="en-US" sz="1400" dirty="0"/>
              <a:t>피망</a:t>
            </a:r>
            <a:r>
              <a:rPr lang="en-US" altLang="ko-KR" sz="1400" dirty="0"/>
              <a:t>", 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); // </a:t>
            </a:r>
            <a:r>
              <a:rPr lang="ko-KR" altLang="en-US" sz="1400" dirty="0"/>
              <a:t>라디오 버튼 생성</a:t>
            </a:r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/>
              <a:t>cheese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JRadioButton</a:t>
            </a:r>
            <a:r>
              <a:rPr lang="en-US" altLang="ko-KR" sz="1400" dirty="0"/>
              <a:t>("</a:t>
            </a:r>
            <a:r>
              <a:rPr lang="ko-KR" altLang="en-US" sz="1400" dirty="0"/>
              <a:t>치즈</a:t>
            </a:r>
            <a:r>
              <a:rPr lang="en-US" altLang="ko-KR" sz="1400" dirty="0"/>
              <a:t>");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/>
              <a:t>peperoni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JRadioButton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페페로니</a:t>
            </a:r>
            <a:r>
              <a:rPr lang="en-US" altLang="ko-KR" sz="1400" dirty="0"/>
              <a:t>");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/>
              <a:t>bacon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JRadioButton</a:t>
            </a:r>
            <a:r>
              <a:rPr lang="en-US" altLang="ko-KR" sz="1400" dirty="0"/>
              <a:t>("</a:t>
            </a:r>
            <a:r>
              <a:rPr lang="ko-KR" altLang="en-US" sz="1400" dirty="0"/>
              <a:t>베이컨</a:t>
            </a:r>
            <a:r>
              <a:rPr lang="en-US" altLang="ko-KR" sz="1400" dirty="0"/>
              <a:t>");</a:t>
            </a:r>
          </a:p>
          <a:p>
            <a:pPr marL="0" indent="0" latinLnBrk="0">
              <a:buNone/>
            </a:pPr>
            <a:r>
              <a:rPr lang="en-US" altLang="ko-KR" sz="1400" dirty="0"/>
              <a:t>...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55721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(4) </a:t>
            </a:r>
            <a:r>
              <a:rPr lang="en-US" altLang="ko-KR" dirty="0" err="1">
                <a:effectLst/>
              </a:rPr>
              <a:t>SizePanel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1078442" y="1611517"/>
            <a:ext cx="7772400" cy="43547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u="sng" dirty="0" err="1"/>
              <a:t>SizePanel</a:t>
            </a:r>
            <a:r>
              <a:rPr lang="en-US" altLang="ko-KR" sz="1400" dirty="0"/>
              <a:t> </a:t>
            </a:r>
            <a:r>
              <a:rPr lang="en-US" altLang="ko-KR" sz="1400" b="1" dirty="0"/>
              <a:t>extends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JPanel</a:t>
            </a:r>
            <a:r>
              <a:rPr lang="en-US" altLang="ko-KR" sz="1400" dirty="0"/>
              <a:t> { // </a:t>
            </a:r>
            <a:r>
              <a:rPr lang="ko-KR" altLang="en-US" sz="1400" dirty="0"/>
              <a:t>사이즈 패널 정의 </a:t>
            </a:r>
            <a:r>
              <a:rPr lang="en-US" altLang="ko-KR" sz="1400" dirty="0" err="1"/>
              <a:t>JPanel</a:t>
            </a:r>
            <a:r>
              <a:rPr lang="en-US" altLang="ko-KR" sz="1400" dirty="0"/>
              <a:t> </a:t>
            </a:r>
            <a:r>
              <a:rPr lang="ko-KR" altLang="en-US" sz="1400" dirty="0"/>
              <a:t>상속</a:t>
            </a:r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b="1" dirty="0"/>
              <a:t>private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JRadioButton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samll</a:t>
            </a:r>
            <a:r>
              <a:rPr lang="en-US" altLang="ko-KR" sz="1400" dirty="0"/>
              <a:t>, medium, large; // </a:t>
            </a:r>
            <a:r>
              <a:rPr lang="ko-KR" altLang="en-US" sz="1400" dirty="0"/>
              <a:t>라디오 버튼 </a:t>
            </a:r>
            <a:r>
              <a:rPr lang="ko-KR" altLang="en-US" sz="1400" dirty="0" err="1"/>
              <a:t>참조변수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b="1" dirty="0"/>
              <a:t>private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ButtonGroup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bg</a:t>
            </a:r>
            <a:r>
              <a:rPr lang="en-US" altLang="ko-KR" sz="1400" dirty="0"/>
              <a:t>; // </a:t>
            </a:r>
            <a:r>
              <a:rPr lang="ko-KR" altLang="en-US" sz="1400" dirty="0"/>
              <a:t>버튼 그룹 </a:t>
            </a:r>
            <a:r>
              <a:rPr lang="ko-KR" altLang="en-US" sz="1400" dirty="0" err="1"/>
              <a:t>참조변수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SizePanel</a:t>
            </a:r>
            <a:r>
              <a:rPr lang="en-US" altLang="ko-KR" sz="1400" dirty="0"/>
              <a:t>() { // </a:t>
            </a:r>
            <a:r>
              <a:rPr lang="ko-KR" altLang="en-US" sz="1400" dirty="0" err="1"/>
              <a:t>생성자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	</a:t>
            </a:r>
            <a:r>
              <a:rPr lang="en-US" altLang="ko-KR" sz="1400" dirty="0" err="1"/>
              <a:t>setLayout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GridLayout</a:t>
            </a:r>
            <a:r>
              <a:rPr lang="en-US" altLang="ko-KR" sz="1400" dirty="0"/>
              <a:t>(3, 1)); // </a:t>
            </a:r>
            <a:r>
              <a:rPr lang="ko-KR" altLang="en-US" sz="1400" dirty="0" err="1"/>
              <a:t>배치관리자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	</a:t>
            </a:r>
            <a:r>
              <a:rPr lang="en-US" altLang="ko-KR" sz="1400" dirty="0" err="1"/>
              <a:t>samll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JRadioButton</a:t>
            </a:r>
            <a:r>
              <a:rPr lang="en-US" altLang="ko-KR" sz="1400" dirty="0"/>
              <a:t>("Small", 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); // </a:t>
            </a:r>
            <a:r>
              <a:rPr lang="ko-KR" altLang="en-US" sz="1400" dirty="0"/>
              <a:t>라디오 버튼 생성</a:t>
            </a:r>
          </a:p>
          <a:p>
            <a:pPr marL="0" indent="0" latinLnBrk="0">
              <a:buNone/>
            </a:pPr>
            <a:r>
              <a:rPr lang="ko-KR" altLang="en-US" sz="1400" dirty="0"/>
              <a:t>			</a:t>
            </a:r>
            <a:r>
              <a:rPr lang="en-US" altLang="ko-KR" sz="1400" dirty="0"/>
              <a:t>medium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JRadioButton</a:t>
            </a:r>
            <a:r>
              <a:rPr lang="en-US" altLang="ko-KR" sz="1400" dirty="0"/>
              <a:t>("Medium");</a:t>
            </a:r>
          </a:p>
          <a:p>
            <a:pPr marL="0" indent="0" latinLnBrk="0">
              <a:buNone/>
            </a:pPr>
            <a:r>
              <a:rPr lang="en-US" altLang="ko-KR" sz="1400" dirty="0"/>
              <a:t>			large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JRadioButton</a:t>
            </a:r>
            <a:r>
              <a:rPr lang="en-US" altLang="ko-KR" sz="1400" dirty="0"/>
              <a:t>("Large");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bg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ButtonGroup</a:t>
            </a:r>
            <a:r>
              <a:rPr lang="en-US" altLang="ko-KR" sz="1400" dirty="0"/>
              <a:t>(); // </a:t>
            </a:r>
            <a:r>
              <a:rPr lang="ko-KR" altLang="en-US" sz="1400" dirty="0"/>
              <a:t>버튼 그룹 생성</a:t>
            </a:r>
          </a:p>
          <a:p>
            <a:pPr marL="0" indent="0" latinLnBrk="0">
              <a:buNone/>
            </a:pPr>
            <a:r>
              <a:rPr lang="ko-KR" altLang="en-US" sz="1400" dirty="0"/>
              <a:t>			</a:t>
            </a:r>
            <a:r>
              <a:rPr lang="en-US" altLang="ko-KR" sz="1400" dirty="0" err="1"/>
              <a:t>bg.add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samll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bg.add</a:t>
            </a:r>
            <a:r>
              <a:rPr lang="en-US" altLang="ko-KR" sz="1400" dirty="0"/>
              <a:t>(medium);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bg.add</a:t>
            </a:r>
            <a:r>
              <a:rPr lang="en-US" altLang="ko-KR" sz="1400" dirty="0"/>
              <a:t>(large);</a:t>
            </a:r>
          </a:p>
        </p:txBody>
      </p:sp>
    </p:spTree>
    <p:extLst>
      <p:ext uri="{BB962C8B-B14F-4D97-AF65-F5344CB8AC3E}">
        <p14:creationId xmlns:p14="http://schemas.microsoft.com/office/powerpoint/2010/main" val="35501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665312" y="1909747"/>
            <a:ext cx="7777162" cy="269716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/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public</a:t>
            </a:r>
            <a:r>
              <a:rPr lang="ko-KR" altLang="ko-KR" sz="1400" kern="1200" spc="5" dirty="0">
                <a:latin typeface="Century Schoolbook"/>
              </a:rPr>
              <a:t>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static</a:t>
            </a:r>
            <a:r>
              <a:rPr lang="ko-KR" altLang="ko-KR" sz="1400" kern="1200" spc="5" dirty="0">
                <a:latin typeface="Century Schoolbook"/>
              </a:rPr>
              <a:t>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void</a:t>
            </a:r>
            <a:r>
              <a:rPr lang="ko-KR" altLang="ko-KR" sz="1400" kern="1200" spc="5" dirty="0">
                <a:latin typeface="Century Schoolbook"/>
              </a:rPr>
              <a:t> main(String[] args) {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 ImageLabelTest t=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new</a:t>
            </a:r>
            <a:r>
              <a:rPr lang="ko-KR" altLang="ko-KR" sz="1400" kern="1200" spc="5" dirty="0">
                <a:latin typeface="Century Schoolbook"/>
              </a:rPr>
              <a:t> ImageLabelTest();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}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public</a:t>
            </a:r>
            <a:r>
              <a:rPr lang="ko-KR" altLang="ko-KR" sz="1400" kern="1200" spc="5" dirty="0">
                <a:latin typeface="Century Schoolbook"/>
              </a:rPr>
              <a:t>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void</a:t>
            </a:r>
            <a:r>
              <a:rPr lang="ko-KR" altLang="ko-KR" sz="1400" kern="1200" spc="5" dirty="0">
                <a:latin typeface="Century Schoolbook"/>
              </a:rPr>
              <a:t> actionPerformed(ActionEvent e) {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  ImageIcon dog =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new</a:t>
            </a:r>
            <a:r>
              <a:rPr lang="ko-KR" altLang="ko-KR" sz="1400" kern="1200" spc="5" dirty="0">
                <a:latin typeface="Century Schoolbook"/>
              </a:rPr>
              <a:t> ImageIcon(</a:t>
            </a:r>
            <a:r>
              <a:rPr lang="ko-KR" altLang="ko-KR" sz="1400" kern="1200" spc="5" dirty="0">
                <a:solidFill>
                  <a:srgbClr val="2A00FF"/>
                </a:solidFill>
                <a:latin typeface="Century Schoolbook"/>
              </a:rPr>
              <a:t>"dog.gif"</a:t>
            </a:r>
            <a:r>
              <a:rPr lang="ko-KR" altLang="ko-KR" sz="1400" kern="1200" spc="5" dirty="0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  </a:t>
            </a:r>
            <a:r>
              <a:rPr lang="ko-KR" altLang="ko-KR" sz="1400" kern="1200" spc="5" dirty="0">
                <a:solidFill>
                  <a:srgbClr val="0000C0"/>
                </a:solidFill>
                <a:latin typeface="Century Schoolbook"/>
              </a:rPr>
              <a:t>label</a:t>
            </a:r>
            <a:r>
              <a:rPr lang="ko-KR" altLang="ko-KR" sz="1400" kern="1200" spc="5" dirty="0">
                <a:latin typeface="Century Schoolbook"/>
              </a:rPr>
              <a:t>.setIcon(dog);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  </a:t>
            </a:r>
            <a:r>
              <a:rPr lang="ko-KR" altLang="ko-KR" sz="1400" kern="1200" spc="5" dirty="0">
                <a:solidFill>
                  <a:srgbClr val="0000C0"/>
                </a:solidFill>
                <a:latin typeface="Century Schoolbook"/>
              </a:rPr>
              <a:t>label</a:t>
            </a:r>
            <a:r>
              <a:rPr lang="ko-KR" altLang="ko-KR" sz="1400" kern="1200" spc="5" dirty="0">
                <a:latin typeface="Century Schoolbook"/>
              </a:rPr>
              <a:t>.setText(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null</a:t>
            </a:r>
            <a:r>
              <a:rPr lang="ko-KR" altLang="ko-KR" sz="1400" kern="1200" spc="5" dirty="0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}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} 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(5) </a:t>
            </a:r>
            <a:r>
              <a:rPr lang="ko-KR" altLang="en-US" dirty="0">
                <a:effectLst/>
              </a:rPr>
              <a:t>결합하기</a:t>
            </a:r>
            <a:endParaRPr lang="ko-KR" altLang="en-US" dirty="0"/>
          </a:p>
        </p:txBody>
      </p:sp>
      <p:pic>
        <p:nvPicPr>
          <p:cNvPr id="2049" name="_x244988408" descr="EMB00005b38436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1764"/>
            <a:ext cx="8796345" cy="383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3678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왼쪽 텍스트 영역에 사용자가 한글을 입력하고 “변환” 버튼을 누르면 미리 입력된 몇 개의 단어만을 영어로 변환한다.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LAB: </a:t>
            </a:r>
            <a:r>
              <a:rPr lang="ko-KR" altLang="en-US"/>
              <a:t>한글-영문 변환기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 cstate="print">
            <a:lum/>
          </a:blip>
          <a:srcRect/>
          <a:stretch>
            <a:fillRect/>
          </a:stretch>
        </p:blipFill>
        <p:spPr>
          <a:xfrm>
            <a:off x="1839450" y="2808450"/>
            <a:ext cx="5050160" cy="307379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441" y="1054100"/>
            <a:ext cx="7772400" cy="5445125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 err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 b="1" dirty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dirty="0" err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class</a:t>
            </a:r>
            <a:r>
              <a:rPr lang="ko-KR" altLang="ko-KR" sz="1400" b="1" dirty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dirty="0" err="1">
                <a:latin typeface="Century Schoolbook"/>
                <a:ea typeface="굴림"/>
                <a:cs typeface="굴림"/>
              </a:rPr>
              <a:t>TextConverter</a:t>
            </a:r>
            <a:r>
              <a:rPr lang="ko-KR" altLang="ko-KR" sz="1400" b="1" dirty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dirty="0" err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extends</a:t>
            </a:r>
            <a:r>
              <a:rPr lang="ko-KR" altLang="ko-KR" sz="1400" b="1" dirty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dirty="0" err="1">
                <a:latin typeface="Century Schoolbook"/>
                <a:ea typeface="굴림"/>
                <a:cs typeface="굴림"/>
              </a:rPr>
              <a:t>JFrame</a:t>
            </a:r>
            <a:r>
              <a:rPr lang="ko-KR" altLang="ko-KR" sz="1400" b="1" dirty="0">
                <a:latin typeface="Century Schoolbook"/>
                <a:ea typeface="굴림"/>
                <a:cs typeface="굴림"/>
              </a:rPr>
              <a:t>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Century Schoolbook"/>
                <a:ea typeface="굴림"/>
                <a:cs typeface="굴림"/>
              </a:rPr>
              <a:t>	</a:t>
            </a:r>
            <a:r>
              <a:rPr lang="ko-KR" altLang="ko-KR" sz="1400" b="1" dirty="0" err="1">
                <a:latin typeface="Century Schoolbook"/>
                <a:ea typeface="굴림"/>
                <a:cs typeface="굴림"/>
              </a:rPr>
              <a:t>JButton</a:t>
            </a:r>
            <a:r>
              <a:rPr lang="ko-KR" altLang="ko-KR" sz="1400" b="1" dirty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dirty="0" err="1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converter</a:t>
            </a:r>
            <a:r>
              <a:rPr lang="ko-KR" altLang="ko-KR" sz="1400" b="1" dirty="0">
                <a:latin typeface="Century Schoolbook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Century Schoolbook"/>
                <a:ea typeface="굴림"/>
                <a:cs typeface="굴림"/>
              </a:rPr>
              <a:t>	</a:t>
            </a:r>
            <a:r>
              <a:rPr lang="ko-KR" altLang="ko-KR" sz="1400" b="1" dirty="0" err="1">
                <a:latin typeface="Century Schoolbook"/>
                <a:ea typeface="굴림"/>
                <a:cs typeface="굴림"/>
              </a:rPr>
              <a:t>JButton</a:t>
            </a:r>
            <a:r>
              <a:rPr lang="ko-KR" altLang="ko-KR" sz="1400" b="1" dirty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dirty="0" err="1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canceler</a:t>
            </a:r>
            <a:r>
              <a:rPr lang="ko-KR" altLang="ko-KR" sz="1400" b="1" dirty="0">
                <a:latin typeface="Century Schoolbook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Century Schoolbook"/>
                <a:ea typeface="굴림"/>
                <a:cs typeface="굴림"/>
              </a:rPr>
              <a:t>	</a:t>
            </a:r>
            <a:r>
              <a:rPr lang="ko-KR" altLang="ko-KR" sz="1400" b="1" dirty="0" err="1">
                <a:latin typeface="Century Schoolbook"/>
                <a:ea typeface="굴림"/>
                <a:cs typeface="굴림"/>
              </a:rPr>
              <a:t>JTextArea</a:t>
            </a:r>
            <a:r>
              <a:rPr lang="ko-KR" altLang="ko-KR" sz="1400" b="1" dirty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dirty="0" err="1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textIn</a:t>
            </a:r>
            <a:r>
              <a:rPr lang="ko-KR" altLang="ko-KR" sz="1400" b="1" dirty="0">
                <a:latin typeface="Century Schoolbook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Century Schoolbook"/>
                <a:ea typeface="굴림"/>
                <a:cs typeface="굴림"/>
              </a:rPr>
              <a:t>	</a:t>
            </a:r>
            <a:r>
              <a:rPr lang="ko-KR" altLang="ko-KR" sz="1400" b="1" dirty="0" err="1">
                <a:latin typeface="Century Schoolbook"/>
                <a:ea typeface="굴림"/>
                <a:cs typeface="굴림"/>
              </a:rPr>
              <a:t>JTextArea</a:t>
            </a:r>
            <a:r>
              <a:rPr lang="ko-KR" altLang="ko-KR" sz="1400" b="1" dirty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dirty="0" err="1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textOut</a:t>
            </a:r>
            <a:r>
              <a:rPr lang="ko-KR" altLang="ko-KR" sz="1400" b="1" dirty="0">
                <a:latin typeface="Century Schoolbook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Century Schoolbook"/>
                <a:ea typeface="굴림"/>
                <a:cs typeface="굴림"/>
              </a:rPr>
              <a:t> 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Century Schoolbook"/>
                <a:ea typeface="굴림"/>
                <a:cs typeface="굴림"/>
              </a:rPr>
              <a:t>	</a:t>
            </a:r>
            <a:r>
              <a:rPr lang="ko-KR" altLang="ko-KR" sz="1400" b="1" dirty="0" err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 b="1" dirty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dirty="0" err="1">
                <a:latin typeface="Century Schoolbook"/>
                <a:ea typeface="굴림"/>
                <a:cs typeface="굴림"/>
              </a:rPr>
              <a:t>TextConverter</a:t>
            </a:r>
            <a:r>
              <a:rPr lang="ko-KR" altLang="ko-KR" sz="1400" b="1" dirty="0">
                <a:latin typeface="Century Schoolbook"/>
                <a:ea typeface="굴림"/>
                <a:cs typeface="굴림"/>
              </a:rPr>
              <a:t>()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Century Schoolbook"/>
                <a:ea typeface="굴림"/>
                <a:cs typeface="굴림"/>
              </a:rPr>
              <a:t>		</a:t>
            </a:r>
            <a:r>
              <a:rPr lang="ko-KR" altLang="ko-KR" sz="1400" b="1" dirty="0" err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super</a:t>
            </a:r>
            <a:r>
              <a:rPr lang="ko-KR" altLang="ko-KR" sz="1400" b="1" dirty="0">
                <a:latin typeface="Century Schoolbook"/>
                <a:ea typeface="굴림"/>
                <a:cs typeface="굴림"/>
              </a:rPr>
              <a:t>(</a:t>
            </a:r>
            <a:r>
              <a:rPr lang="ko-KR" altLang="ko-KR" sz="1400" b="1" dirty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</a:t>
            </a:r>
            <a:r>
              <a:rPr lang="ko-KR" altLang="ko-KR" sz="1400" b="1" dirty="0">
                <a:solidFill>
                  <a:srgbClr val="2A00FF"/>
                </a:solidFill>
                <a:latin typeface="굴림"/>
                <a:ea typeface="굴림"/>
                <a:cs typeface="굴림"/>
              </a:rPr>
              <a:t>텍스트 변환"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 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dirty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// 텍스트 영역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dirty="0" err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textIn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 dirty="0" err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JTextArea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(10, 14);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dirty="0" err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textOut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 dirty="0" err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JTextArea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(10, 14);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dirty="0" err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textIn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.setLineWrap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</a:t>
            </a:r>
            <a:r>
              <a:rPr lang="ko-KR" altLang="ko-KR" sz="1400" b="1" dirty="0" err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true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);</a:t>
            </a:r>
            <a:r>
              <a:rPr lang="ko-KR" altLang="ko-KR" sz="1400" b="1" dirty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// 자동 </a:t>
            </a:r>
            <a:r>
              <a:rPr lang="ko-KR" altLang="ko-KR" sz="1400" b="1" dirty="0" err="1">
                <a:solidFill>
                  <a:srgbClr val="3F7F5F"/>
                </a:solidFill>
                <a:latin typeface="굴림"/>
                <a:ea typeface="굴림"/>
                <a:cs typeface="굴림"/>
              </a:rPr>
              <a:t>줄바꿈</a:t>
            </a:r>
            <a:endParaRPr lang="ko-KR" altLang="ko-KR" sz="1400" b="1" dirty="0">
              <a:solidFill>
                <a:srgbClr val="3F7F5F"/>
              </a:solidFill>
              <a:latin typeface="굴림"/>
              <a:ea typeface="굴림"/>
              <a:cs typeface="굴림"/>
            </a:endParaRP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dirty="0" err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textOut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.setLineWrap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</a:t>
            </a:r>
            <a:r>
              <a:rPr lang="ko-KR" altLang="ko-KR" sz="1400" b="1" dirty="0" err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true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dirty="0" err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textOut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.setEnabled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</a:t>
            </a:r>
            <a:r>
              <a:rPr lang="ko-KR" altLang="ko-KR" sz="1400" b="1" dirty="0" err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false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);</a:t>
            </a:r>
            <a:r>
              <a:rPr lang="ko-KR" altLang="ko-KR" sz="1400" b="1" dirty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// 비활성화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 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dirty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// 텍스트 영역을 관리할 패널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JPanel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dirty="0" err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textAreaPanel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 dirty="0" err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JPanel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</a:t>
            </a:r>
            <a:r>
              <a:rPr lang="ko-KR" altLang="ko-KR" sz="1400" b="1" dirty="0" err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GridLayout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(1, 2, 20, 20));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dirty="0" err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textAreaPanel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.add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</a:t>
            </a:r>
            <a:r>
              <a:rPr lang="ko-KR" altLang="ko-KR" sz="1400" b="1" dirty="0" err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textIn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dirty="0" err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textAreaPanel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.add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</a:t>
            </a:r>
            <a:r>
              <a:rPr lang="ko-KR" altLang="ko-KR" sz="1400" b="1" dirty="0" err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textOut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  </a:t>
            </a:r>
          </a:p>
        </p:txBody>
      </p:sp>
      <p:sp>
        <p:nvSpPr>
          <p:cNvPr id="17111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11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441" y="1054100"/>
            <a:ext cx="7772400" cy="5445125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Century Schoolbook"/>
                <a:ea typeface="굴림"/>
                <a:cs typeface="굴림"/>
              </a:rPr>
              <a:t>		</a:t>
            </a:r>
            <a:r>
              <a:rPr lang="ko-KR" altLang="ko-KR" sz="1400" b="1" dirty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// </a:t>
            </a:r>
            <a:r>
              <a:rPr lang="ko-KR" altLang="ko-KR" sz="1400" b="1" dirty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버튼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dirty="0" err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converter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 dirty="0" err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JButton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</a:t>
            </a:r>
            <a:r>
              <a:rPr lang="ko-KR" altLang="ko-KR" sz="1400" b="1" dirty="0">
                <a:solidFill>
                  <a:srgbClr val="2A00FF"/>
                </a:solidFill>
                <a:latin typeface="굴림"/>
                <a:ea typeface="굴림"/>
                <a:cs typeface="굴림"/>
              </a:rPr>
              <a:t>"변환"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dirty="0" err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canceler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 dirty="0" err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JButton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</a:t>
            </a:r>
            <a:r>
              <a:rPr lang="ko-KR" altLang="ko-KR" sz="1400" b="1" dirty="0">
                <a:solidFill>
                  <a:srgbClr val="2A00FF"/>
                </a:solidFill>
                <a:latin typeface="굴림"/>
                <a:ea typeface="굴림"/>
                <a:cs typeface="굴림"/>
              </a:rPr>
              <a:t>"취소"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dirty="0" err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converter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.addActionListener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</a:t>
            </a:r>
            <a:r>
              <a:rPr lang="ko-KR" altLang="ko-KR" sz="1400" b="1" dirty="0" err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ButtonActionListener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());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dirty="0" err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canceler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.addActionListener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</a:t>
            </a:r>
            <a:r>
              <a:rPr lang="ko-KR" altLang="ko-KR" sz="1400" b="1" dirty="0" err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ButtonActionListener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());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 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dirty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// 버튼 패널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JPanel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dirty="0" err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buttonPanel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 dirty="0" err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JPanel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</a:t>
            </a:r>
            <a:r>
              <a:rPr lang="ko-KR" altLang="ko-KR" sz="1400" b="1" dirty="0" err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FlowLayout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());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dirty="0" err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buttonPanel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.add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</a:t>
            </a:r>
            <a:r>
              <a:rPr lang="ko-KR" altLang="ko-KR" sz="1400" b="1" dirty="0" err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converter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dirty="0" err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buttonPanel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.add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</a:t>
            </a:r>
            <a:r>
              <a:rPr lang="ko-KR" altLang="ko-KR" sz="1400" b="1" dirty="0" err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canceler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 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dirty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// 메인 패널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JPanel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dirty="0" err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mainPanel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 dirty="0" err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JPanel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</a:t>
            </a:r>
            <a:r>
              <a:rPr lang="ko-KR" altLang="ko-KR" sz="1400" b="1" dirty="0" err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BorderLayout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(10, 10));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dirty="0" err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mainPanel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.add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BorderLayout.</a:t>
            </a:r>
            <a:r>
              <a:rPr lang="ko-KR" altLang="ko-KR" sz="1400" b="1" i="1" dirty="0" err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CENTER</a:t>
            </a:r>
            <a:r>
              <a:rPr lang="ko-KR" altLang="ko-KR" sz="1400" b="1" i="1" dirty="0">
                <a:latin typeface="굴림"/>
                <a:ea typeface="굴림"/>
                <a:cs typeface="굴림"/>
              </a:rPr>
              <a:t>, </a:t>
            </a:r>
            <a:r>
              <a:rPr lang="ko-KR" altLang="ko-KR" sz="1400" b="1" i="1" dirty="0" err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textAreaPanel</a:t>
            </a:r>
            <a:r>
              <a:rPr lang="ko-KR" altLang="ko-KR" sz="1400" b="1" i="1" dirty="0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i="1" dirty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i="1" dirty="0" err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mainPanel</a:t>
            </a:r>
            <a:r>
              <a:rPr lang="ko-KR" altLang="ko-KR" sz="1400" b="1" i="1" dirty="0" err="1">
                <a:latin typeface="굴림"/>
                <a:ea typeface="굴림"/>
                <a:cs typeface="굴림"/>
              </a:rPr>
              <a:t>.add</a:t>
            </a:r>
            <a:r>
              <a:rPr lang="ko-KR" altLang="ko-KR" sz="1400" b="1" i="1" dirty="0">
                <a:latin typeface="굴림"/>
                <a:ea typeface="굴림"/>
                <a:cs typeface="굴림"/>
              </a:rPr>
              <a:t>(</a:t>
            </a:r>
            <a:r>
              <a:rPr lang="ko-KR" altLang="ko-KR" sz="1400" b="1" i="1" dirty="0" err="1">
                <a:latin typeface="굴림"/>
                <a:ea typeface="굴림"/>
                <a:cs typeface="굴림"/>
              </a:rPr>
              <a:t>BorderLayout.</a:t>
            </a:r>
            <a:r>
              <a:rPr lang="ko-KR" altLang="ko-KR" sz="1400" b="1" i="1" dirty="0" err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SOUTH</a:t>
            </a:r>
            <a:r>
              <a:rPr lang="ko-KR" altLang="ko-KR" sz="1400" b="1" i="1" dirty="0">
                <a:latin typeface="굴림"/>
                <a:ea typeface="굴림"/>
                <a:cs typeface="굴림"/>
              </a:rPr>
              <a:t>, </a:t>
            </a:r>
            <a:r>
              <a:rPr lang="ko-KR" altLang="ko-KR" sz="1400" b="1" i="1" dirty="0" err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buttonPanel</a:t>
            </a:r>
            <a:r>
              <a:rPr lang="ko-KR" altLang="ko-KR" sz="1400" b="1" i="1" dirty="0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i="1" dirty="0">
                <a:latin typeface="굴림"/>
                <a:ea typeface="굴림"/>
                <a:cs typeface="굴림"/>
              </a:rPr>
              <a:t> 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i="1" dirty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i="1" dirty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// 프레임 설정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i="1" dirty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i="1" dirty="0" err="1">
                <a:latin typeface="굴림"/>
                <a:ea typeface="굴림"/>
                <a:cs typeface="굴림"/>
              </a:rPr>
              <a:t>setLayout</a:t>
            </a:r>
            <a:r>
              <a:rPr lang="ko-KR" altLang="ko-KR" sz="1400" b="1" i="1" dirty="0">
                <a:latin typeface="굴림"/>
                <a:ea typeface="굴림"/>
                <a:cs typeface="굴림"/>
              </a:rPr>
              <a:t>(</a:t>
            </a:r>
            <a:r>
              <a:rPr lang="ko-KR" altLang="ko-KR" sz="1400" b="1" i="1" dirty="0" err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 i="1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i="1" dirty="0" err="1">
                <a:latin typeface="굴림"/>
                <a:ea typeface="굴림"/>
                <a:cs typeface="굴림"/>
              </a:rPr>
              <a:t>FlowLayout</a:t>
            </a:r>
            <a:r>
              <a:rPr lang="ko-KR" altLang="ko-KR" sz="1400" b="1" i="1" dirty="0">
                <a:latin typeface="굴림"/>
                <a:ea typeface="굴림"/>
                <a:cs typeface="굴림"/>
              </a:rPr>
              <a:t>(</a:t>
            </a:r>
            <a:r>
              <a:rPr lang="ko-KR" altLang="ko-KR" sz="1400" b="1" i="1" dirty="0" err="1">
                <a:latin typeface="굴림"/>
                <a:ea typeface="굴림"/>
                <a:cs typeface="굴림"/>
              </a:rPr>
              <a:t>FlowLayout.</a:t>
            </a:r>
            <a:r>
              <a:rPr lang="ko-KR" altLang="ko-KR" sz="1400" b="1" i="1" dirty="0" err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CENTER</a:t>
            </a:r>
            <a:r>
              <a:rPr lang="ko-KR" altLang="ko-KR" sz="1400" b="1" i="1" dirty="0">
                <a:latin typeface="굴림"/>
                <a:ea typeface="굴림"/>
                <a:cs typeface="굴림"/>
              </a:rPr>
              <a:t>, 20, 20));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i="1" dirty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i="1" dirty="0" err="1">
                <a:latin typeface="굴림"/>
                <a:ea typeface="굴림"/>
                <a:cs typeface="굴림"/>
              </a:rPr>
              <a:t>add</a:t>
            </a:r>
            <a:r>
              <a:rPr lang="ko-KR" altLang="ko-KR" sz="1400" b="1" i="1" dirty="0">
                <a:latin typeface="굴림"/>
                <a:ea typeface="굴림"/>
                <a:cs typeface="굴림"/>
              </a:rPr>
              <a:t>(</a:t>
            </a:r>
            <a:r>
              <a:rPr lang="ko-KR" altLang="ko-KR" sz="1400" b="1" i="1" dirty="0" err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mainPanel</a:t>
            </a:r>
            <a:r>
              <a:rPr lang="ko-KR" altLang="ko-KR" sz="1400" b="1" i="1" dirty="0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i="1" dirty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i="1" dirty="0" err="1">
                <a:latin typeface="굴림"/>
                <a:ea typeface="굴림"/>
                <a:cs typeface="굴림"/>
              </a:rPr>
              <a:t>pack</a:t>
            </a:r>
            <a:r>
              <a:rPr lang="ko-KR" altLang="ko-KR" sz="1400" b="1" i="1" dirty="0">
                <a:latin typeface="굴림"/>
                <a:ea typeface="굴림"/>
                <a:cs typeface="굴림"/>
              </a:rPr>
              <a:t>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i="1" dirty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i="1" dirty="0" err="1">
                <a:latin typeface="굴림"/>
                <a:ea typeface="굴림"/>
                <a:cs typeface="굴림"/>
              </a:rPr>
              <a:t>setDefaultCloseOperation</a:t>
            </a:r>
            <a:r>
              <a:rPr lang="ko-KR" altLang="ko-KR" sz="1400" b="1" i="1" dirty="0">
                <a:latin typeface="굴림"/>
                <a:ea typeface="굴림"/>
                <a:cs typeface="굴림"/>
              </a:rPr>
              <a:t>(</a:t>
            </a:r>
            <a:r>
              <a:rPr lang="ko-KR" altLang="ko-KR" sz="1400" b="1" i="1" dirty="0">
                <a:solidFill>
                  <a:srgbClr val="0000C0"/>
                </a:solidFill>
                <a:latin typeface="굴림"/>
                <a:ea typeface="굴림"/>
                <a:cs typeface="굴림"/>
              </a:rPr>
              <a:t>EXIT_ON_CLOSE</a:t>
            </a:r>
            <a:r>
              <a:rPr lang="ko-KR" altLang="ko-KR" sz="1400" b="1" i="1" dirty="0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i="1" dirty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i="1" dirty="0" err="1">
                <a:latin typeface="굴림"/>
                <a:ea typeface="굴림"/>
                <a:cs typeface="굴림"/>
              </a:rPr>
              <a:t>setVisible</a:t>
            </a:r>
            <a:r>
              <a:rPr lang="ko-KR" altLang="ko-KR" sz="1400" b="1" i="1" dirty="0">
                <a:latin typeface="굴림"/>
                <a:ea typeface="굴림"/>
                <a:cs typeface="굴림"/>
              </a:rPr>
              <a:t>(</a:t>
            </a:r>
            <a:r>
              <a:rPr lang="ko-KR" altLang="ko-KR" sz="1400" b="1" i="1" dirty="0" err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true</a:t>
            </a:r>
            <a:r>
              <a:rPr lang="ko-KR" altLang="ko-KR" sz="1400" b="1" i="1" dirty="0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i="1" dirty="0">
                <a:latin typeface="굴림"/>
                <a:ea typeface="굴림"/>
                <a:cs typeface="굴림"/>
              </a:rPr>
              <a:t>	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i="1" dirty="0">
                <a:latin typeface="굴림"/>
                <a:ea typeface="굴림"/>
                <a:cs typeface="굴림"/>
              </a:rPr>
              <a:t>  </a:t>
            </a:r>
          </a:p>
        </p:txBody>
      </p:sp>
      <p:sp>
        <p:nvSpPr>
          <p:cNvPr id="17111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11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442" y="444500"/>
            <a:ext cx="7772400" cy="6054725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Century Schoolbook"/>
                <a:ea typeface="굴림"/>
                <a:cs typeface="굴림"/>
              </a:rPr>
              <a:t>	</a:t>
            </a:r>
            <a:r>
              <a:rPr lang="ko-KR" altLang="ko-KR" sz="1400" b="1" dirty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// </a:t>
            </a:r>
            <a:r>
              <a:rPr lang="ko-KR" altLang="ko-KR" sz="1400" b="1" dirty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버튼의 액션 이벤트를 처리 할 버튼 액션 </a:t>
            </a:r>
            <a:r>
              <a:rPr lang="ko-KR" altLang="ko-KR" sz="1400" b="1" dirty="0" err="1">
                <a:solidFill>
                  <a:srgbClr val="3F7F5F"/>
                </a:solidFill>
                <a:latin typeface="굴림"/>
                <a:ea typeface="굴림"/>
                <a:cs typeface="굴림"/>
              </a:rPr>
              <a:t>리스너</a:t>
            </a:r>
            <a:r>
              <a:rPr lang="ko-KR" altLang="ko-KR" sz="1400" b="1" dirty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 클래스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</a:t>
            </a:r>
            <a:r>
              <a:rPr lang="ko-KR" altLang="ko-KR" sz="1400" b="1" dirty="0" err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private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dirty="0" err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class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ButtonActionListener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dirty="0" err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implements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ActionListener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dirty="0">
                <a:solidFill>
                  <a:srgbClr val="646464"/>
                </a:solidFill>
                <a:latin typeface="굴림"/>
                <a:ea typeface="굴림"/>
                <a:cs typeface="굴림"/>
              </a:rPr>
              <a:t>@Override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dirty="0" err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public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dirty="0" err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void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actionPerformed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ActionEvent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dirty="0" err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e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	</a:t>
            </a:r>
            <a:r>
              <a:rPr lang="ko-KR" altLang="ko-KR" sz="1400" b="1" dirty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// </a:t>
            </a:r>
            <a:r>
              <a:rPr lang="ko-KR" altLang="ko-KR" sz="1400" b="1" dirty="0">
                <a:solidFill>
                  <a:srgbClr val="7F9FBF"/>
                </a:solidFill>
                <a:latin typeface="굴림"/>
                <a:ea typeface="굴림"/>
                <a:cs typeface="굴림"/>
              </a:rPr>
              <a:t>TODO</a:t>
            </a:r>
            <a:r>
              <a:rPr lang="ko-KR" altLang="ko-KR" sz="1400" b="1" dirty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 Auto-</a:t>
            </a:r>
            <a:r>
              <a:rPr lang="ko-KR" altLang="ko-KR" sz="1400" b="1" dirty="0" err="1">
                <a:solidFill>
                  <a:srgbClr val="3F7F5F"/>
                </a:solidFill>
                <a:latin typeface="굴림"/>
                <a:ea typeface="굴림"/>
                <a:cs typeface="굴림"/>
              </a:rPr>
              <a:t>generated</a:t>
            </a:r>
            <a:r>
              <a:rPr lang="ko-KR" altLang="ko-KR" sz="1400" b="1" dirty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dirty="0" err="1">
                <a:solidFill>
                  <a:srgbClr val="3F7F5F"/>
                </a:solidFill>
                <a:latin typeface="굴림"/>
                <a:ea typeface="굴림"/>
                <a:cs typeface="굴림"/>
              </a:rPr>
              <a:t>method</a:t>
            </a:r>
            <a:r>
              <a:rPr lang="ko-KR" altLang="ko-KR" sz="1400" b="1" dirty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dirty="0" err="1">
                <a:solidFill>
                  <a:srgbClr val="3F7F5F"/>
                </a:solidFill>
                <a:latin typeface="굴림"/>
                <a:ea typeface="굴림"/>
                <a:cs typeface="굴림"/>
              </a:rPr>
              <a:t>stub</a:t>
            </a:r>
            <a:endParaRPr lang="ko-KR" altLang="ko-KR" sz="1400" b="1" dirty="0">
              <a:solidFill>
                <a:srgbClr val="3F7F5F"/>
              </a:solidFill>
              <a:latin typeface="굴림"/>
              <a:ea typeface="굴림"/>
              <a:cs typeface="굴림"/>
            </a:endParaRP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	</a:t>
            </a:r>
            <a:r>
              <a:rPr lang="ko-KR" altLang="ko-KR" sz="1400" b="1" dirty="0" err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if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(</a:t>
            </a:r>
            <a:r>
              <a:rPr lang="ko-KR" altLang="ko-KR" sz="1400" b="1" dirty="0" err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e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.getSource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() == </a:t>
            </a:r>
            <a:r>
              <a:rPr lang="ko-KR" altLang="ko-KR" sz="1400" b="1" dirty="0" err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converter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		</a:t>
            </a:r>
            <a:r>
              <a:rPr lang="ko-KR" altLang="ko-KR" sz="1400" b="1" dirty="0" err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textOut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.setText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</a:t>
            </a:r>
            <a:r>
              <a:rPr lang="ko-KR" altLang="ko-KR" sz="1400" b="1" dirty="0">
                <a:solidFill>
                  <a:srgbClr val="2A00FF"/>
                </a:solidFill>
                <a:latin typeface="굴림"/>
                <a:ea typeface="굴림"/>
                <a:cs typeface="굴림"/>
              </a:rPr>
              <a:t>""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		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String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dirty="0" err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result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toEnglish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</a:t>
            </a:r>
            <a:r>
              <a:rPr lang="ko-KR" altLang="ko-KR" sz="1400" b="1" dirty="0" err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textIn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.getText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());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		</a:t>
            </a:r>
            <a:r>
              <a:rPr lang="ko-KR" altLang="ko-KR" sz="1400" b="1" dirty="0" err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textOut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.append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</a:t>
            </a:r>
            <a:r>
              <a:rPr lang="ko-KR" altLang="ko-KR" sz="1400" b="1" dirty="0" err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result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	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	</a:t>
            </a:r>
            <a:r>
              <a:rPr lang="ko-KR" altLang="ko-KR" sz="1400" b="1" dirty="0" err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if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(</a:t>
            </a:r>
            <a:r>
              <a:rPr lang="ko-KR" altLang="ko-KR" sz="1400" b="1" dirty="0" err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e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.getSource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() == </a:t>
            </a:r>
            <a:r>
              <a:rPr lang="ko-KR" altLang="ko-KR" sz="1400" b="1" dirty="0" err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canceler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		</a:t>
            </a:r>
            <a:r>
              <a:rPr lang="ko-KR" altLang="ko-KR" sz="1400" b="1" dirty="0" err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textOut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.setText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</a:t>
            </a:r>
            <a:r>
              <a:rPr lang="ko-KR" altLang="ko-KR" sz="1400" b="1" dirty="0">
                <a:solidFill>
                  <a:srgbClr val="2A00FF"/>
                </a:solidFill>
                <a:latin typeface="굴림"/>
                <a:ea typeface="굴림"/>
                <a:cs typeface="굴림"/>
              </a:rPr>
              <a:t>""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	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 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dirty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// 영어를 한국어로 변환하는 메소드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dirty="0" err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private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String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toEnglish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String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dirty="0" err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korean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	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String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dirty="0" err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result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 dirty="0" err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korean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	</a:t>
            </a:r>
            <a:r>
              <a:rPr lang="ko-KR" altLang="ko-KR" sz="1400" b="1" dirty="0" err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result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 dirty="0" err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result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.replace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</a:t>
            </a:r>
            <a:r>
              <a:rPr lang="ko-KR" altLang="ko-KR" sz="1400" b="1" dirty="0">
                <a:solidFill>
                  <a:srgbClr val="2A00FF"/>
                </a:solidFill>
                <a:latin typeface="굴림"/>
                <a:ea typeface="굴림"/>
                <a:cs typeface="굴림"/>
              </a:rPr>
              <a:t>"텍스트"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, </a:t>
            </a:r>
            <a:r>
              <a:rPr lang="ko-KR" altLang="ko-KR" sz="1400" b="1" dirty="0">
                <a:solidFill>
                  <a:srgbClr val="2A00FF"/>
                </a:solidFill>
                <a:latin typeface="굴림"/>
                <a:ea typeface="굴림"/>
                <a:cs typeface="굴림"/>
              </a:rPr>
              <a:t>"</a:t>
            </a:r>
            <a:r>
              <a:rPr lang="ko-KR" altLang="ko-KR" sz="1400" b="1" dirty="0" err="1">
                <a:solidFill>
                  <a:srgbClr val="2A00FF"/>
                </a:solidFill>
                <a:latin typeface="굴림"/>
                <a:ea typeface="굴림"/>
                <a:cs typeface="굴림"/>
              </a:rPr>
              <a:t>Text</a:t>
            </a:r>
            <a:r>
              <a:rPr lang="ko-KR" altLang="ko-KR" sz="1400" b="1" dirty="0">
                <a:solidFill>
                  <a:srgbClr val="2A00FF"/>
                </a:solidFill>
                <a:latin typeface="굴림"/>
                <a:ea typeface="굴림"/>
                <a:cs typeface="굴림"/>
              </a:rPr>
              <a:t>"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	</a:t>
            </a:r>
            <a:r>
              <a:rPr lang="ko-KR" altLang="ko-KR" sz="1400" b="1" dirty="0" err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result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 dirty="0" err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result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.replace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</a:t>
            </a:r>
            <a:r>
              <a:rPr lang="ko-KR" altLang="ko-KR" sz="1400" b="1" dirty="0">
                <a:solidFill>
                  <a:srgbClr val="2A00FF"/>
                </a:solidFill>
                <a:latin typeface="굴림"/>
                <a:ea typeface="굴림"/>
                <a:cs typeface="굴림"/>
              </a:rPr>
              <a:t>"영어"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, </a:t>
            </a:r>
            <a:r>
              <a:rPr lang="ko-KR" altLang="ko-KR" sz="1400" b="1" dirty="0">
                <a:solidFill>
                  <a:srgbClr val="2A00FF"/>
                </a:solidFill>
                <a:latin typeface="굴림"/>
                <a:ea typeface="굴림"/>
                <a:cs typeface="굴림"/>
              </a:rPr>
              <a:t>"</a:t>
            </a:r>
            <a:r>
              <a:rPr lang="ko-KR" altLang="ko-KR" sz="1400" b="1" dirty="0" err="1">
                <a:solidFill>
                  <a:srgbClr val="2A00FF"/>
                </a:solidFill>
                <a:latin typeface="굴림"/>
                <a:ea typeface="굴림"/>
                <a:cs typeface="굴림"/>
              </a:rPr>
              <a:t>English</a:t>
            </a:r>
            <a:r>
              <a:rPr lang="ko-KR" altLang="ko-KR" sz="1400" b="1" dirty="0">
                <a:solidFill>
                  <a:srgbClr val="2A00FF"/>
                </a:solidFill>
                <a:latin typeface="굴림"/>
                <a:ea typeface="굴림"/>
                <a:cs typeface="굴림"/>
              </a:rPr>
              <a:t>"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	</a:t>
            </a:r>
            <a:r>
              <a:rPr lang="ko-KR" altLang="ko-KR" sz="1400" b="1" dirty="0" err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return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dirty="0" err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result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 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</a:t>
            </a:r>
            <a:r>
              <a:rPr lang="ko-KR" altLang="ko-KR" sz="1400" b="1" dirty="0" err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public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dirty="0" err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static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dirty="0" err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void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main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(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String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[] </a:t>
            </a:r>
            <a:r>
              <a:rPr lang="ko-KR" altLang="ko-KR" sz="1400" b="1" dirty="0" err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args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dirty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dirty="0" err="1">
                <a:latin typeface="굴림"/>
                <a:ea typeface="굴림"/>
                <a:cs typeface="굴림"/>
              </a:rPr>
              <a:t>TextConverter</a:t>
            </a:r>
            <a:r>
              <a:rPr lang="ko-KR" altLang="ko-KR" sz="1400" b="1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u="sng" dirty="0" err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t</a:t>
            </a:r>
            <a:r>
              <a:rPr lang="ko-KR" altLang="ko-KR" sz="1400" b="1" u="sng" dirty="0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 u="sng" dirty="0" err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 u="sng" dirty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u="sng" dirty="0" err="1">
                <a:latin typeface="굴림"/>
                <a:ea typeface="굴림"/>
                <a:cs typeface="굴림"/>
              </a:rPr>
              <a:t>TextConverter</a:t>
            </a:r>
            <a:r>
              <a:rPr lang="ko-KR" altLang="ko-KR" sz="1400" b="1" u="sng" dirty="0">
                <a:latin typeface="굴림"/>
                <a:ea typeface="굴림"/>
                <a:cs typeface="굴림"/>
              </a:rPr>
              <a:t>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u="sng" dirty="0">
                <a:latin typeface="굴림"/>
                <a:ea typeface="굴림"/>
                <a:cs typeface="굴림"/>
              </a:rPr>
              <a:t>	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u="sng" dirty="0">
                <a:latin typeface="굴림"/>
                <a:ea typeface="굴림"/>
                <a:cs typeface="굴림"/>
              </a:rPr>
              <a:t>}</a:t>
            </a:r>
          </a:p>
        </p:txBody>
      </p:sp>
      <p:sp>
        <p:nvSpPr>
          <p:cNvPr id="17111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11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실행결과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 cstate="print">
            <a:lum/>
          </a:blip>
          <a:srcRect/>
          <a:stretch>
            <a:fillRect/>
          </a:stretch>
        </p:blipFill>
        <p:spPr>
          <a:xfrm>
            <a:off x="2449725" y="2256825"/>
            <a:ext cx="3657600" cy="27051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>
              <a:defRPr lang="ko-KR" altLang="en-US"/>
            </a:pPr>
            <a:r>
              <a:rPr lang="en-US" altLang="ko-KR" sz="3600"/>
              <a:t>Q &amp; A</a:t>
            </a:r>
          </a:p>
        </p:txBody>
      </p:sp>
      <p:pic>
        <p:nvPicPr>
          <p:cNvPr id="46083" name="Picture 3" descr="MCj02406990000[1]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4" name="Picture 4" descr="MCj04165020000[1]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체크 박스</a:t>
            </a:r>
            <a:r>
              <a:rPr lang="en-US" altLang="ko-KR"/>
              <a:t>(check box)</a:t>
            </a:r>
            <a:r>
              <a:rPr lang="ko-KR" altLang="en-US"/>
              <a:t>란 사용자가 클릭하여서 체크된 상태와 체크되지 않은 상태 중의 하나로 만들 수 있는 컨트롤</a:t>
            </a: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690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 dirty="0"/>
              <a:t>체크 박스</a:t>
            </a:r>
          </a:p>
        </p:txBody>
      </p:sp>
      <p:pic>
        <p:nvPicPr>
          <p:cNvPr id="1690628" name="그림 1690627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100137" y="2943225"/>
            <a:ext cx="6943725" cy="2933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0077" y="1039660"/>
            <a:ext cx="2517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KeyPoint </a:t>
            </a:r>
            <a:r>
              <a:rPr lang="ko-KR" altLang="en-US" b="1" dirty="0">
                <a:solidFill>
                  <a:srgbClr val="FF0000"/>
                </a:solidFill>
              </a:rPr>
              <a:t>동시선택가능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3382027" y="1390389"/>
            <a:ext cx="1640910" cy="12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73666" y="1039660"/>
            <a:ext cx="197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라디오 버튼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-</a:t>
            </a:r>
          </a:p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여러 개 중 하나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3600"/>
              <a:t>JCheckBox</a:t>
            </a:r>
            <a:r>
              <a:rPr lang="ko-KR" altLang="en-US" sz="3600"/>
              <a:t>의 메소드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/>
        </p:nvGraphicFramePr>
        <p:xfrm>
          <a:off x="407574" y="1725795"/>
          <a:ext cx="8466667" cy="4351397"/>
        </p:xfrm>
        <a:graphic>
          <a:graphicData uri="http://schemas.openxmlformats.org/drawingml/2006/table">
            <a:tbl>
              <a:tblPr/>
              <a:tblGrid>
                <a:gridCol w="2177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4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4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841">
                <a:tc gridSpan="2"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이름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164" marR="64164" marT="17740" marB="17740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설 명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164" marR="64164" marT="17740" marB="17740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06">
                <a:tc rowSpan="3"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생성자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164" marR="64164" marT="17740" marB="17740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JCheckBox()</a:t>
                      </a: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레이블이 없는 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Checkbox</a:t>
                      </a: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를 생성한다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.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665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JCheckbox(String label)</a:t>
                      </a: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지정된 레이블의 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Checkbox</a:t>
                      </a: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를 생성한다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.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631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JCheckbox(String label, boolean selected)</a:t>
                      </a: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지정된 상태와 레이블을 가지는 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Checkbox</a:t>
                      </a: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을 생성한다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.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665">
                <a:tc rowSpan="4"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메소드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164" marR="64164" marT="17740" marB="17740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String getText()</a:t>
                      </a: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체크 박스에 표시되는 텍스트를 가져온다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.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0665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Boolean isSelected()</a:t>
                      </a: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만약 체크 박스가 선택되었으면 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true</a:t>
                      </a: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를 반환한다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.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0665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void setSelected(boolean value)</a:t>
                      </a: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매개 변수가 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true</a:t>
                      </a: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이면 체크 박스를 체크 상태로 만든다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.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806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void setText(String text)</a:t>
                      </a: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 dirty="0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체크 박스 텍스트를 설정한다</a:t>
                      </a:r>
                      <a:r>
                        <a:rPr lang="en-US" altLang="ko-KR" sz="1400" kern="0" spc="5" dirty="0">
                          <a:solidFill>
                            <a:srgbClr val="000000"/>
                          </a:solidFill>
                          <a:latin typeface="+mj-lt"/>
                        </a:rPr>
                        <a:t>.</a:t>
                      </a:r>
                      <a:endParaRPr lang="ko-KR" altLang="en-US" sz="1400" kern="0" spc="5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예제</a:t>
            </a:r>
          </a:p>
        </p:txBody>
      </p:sp>
      <p:pic>
        <p:nvPicPr>
          <p:cNvPr id="1756162" name="_x214691000" descr="EMB0000089c658a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86267" y="2345265"/>
            <a:ext cx="4148668" cy="1659467"/>
          </a:xfrm>
          <a:prstGeom prst="rect">
            <a:avLst/>
          </a:prstGeom>
          <a:noFill/>
        </p:spPr>
      </p:pic>
      <p:pic>
        <p:nvPicPr>
          <p:cNvPr id="1756161" name="_x214691480" descr="EMB0000089c658b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4478867" y="2345264"/>
            <a:ext cx="4148668" cy="1659467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1467" y="978430"/>
            <a:ext cx="7747000" cy="5879570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...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b="1" kern="0" spc="5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 spc="5" dirty="0">
                <a:solidFill>
                  <a:srgbClr val="7F0055"/>
                </a:solidFill>
                <a:latin typeface="+mj-lt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u="sng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</a:rPr>
              <a:t>CheckBoxPanel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 spc="5" dirty="0">
                <a:solidFill>
                  <a:srgbClr val="7F0055"/>
                </a:solidFill>
                <a:latin typeface="+mj-lt"/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JPanel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 spc="5" dirty="0">
                <a:solidFill>
                  <a:srgbClr val="7F0055"/>
                </a:solidFill>
                <a:latin typeface="+mj-lt"/>
              </a:rPr>
              <a:t>implements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ItemListener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JCheckBox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[] </a:t>
            </a:r>
            <a:r>
              <a:rPr lang="en-US" altLang="ko-KR" sz="1600" kern="0" spc="5" dirty="0">
                <a:solidFill>
                  <a:srgbClr val="0000C0"/>
                </a:solidFill>
                <a:latin typeface="+mj-lt"/>
              </a:rPr>
              <a:t>buttons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altLang="ko-KR" sz="1600" b="1" kern="0" spc="5" dirty="0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JCheckBox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[3];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	String[] </a:t>
            </a:r>
            <a:r>
              <a:rPr lang="en-US" altLang="ko-KR" sz="1600" kern="0" spc="5" dirty="0">
                <a:solidFill>
                  <a:srgbClr val="0000C0"/>
                </a:solidFill>
                <a:latin typeface="+mj-lt"/>
              </a:rPr>
              <a:t>fruits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= { </a:t>
            </a:r>
            <a:r>
              <a:rPr lang="en-US" altLang="ko-KR" sz="1600" kern="0" spc="5" dirty="0">
                <a:solidFill>
                  <a:srgbClr val="2A00FF"/>
                </a:solidFill>
                <a:latin typeface="+mj-lt"/>
              </a:rPr>
              <a:t>"apple"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ko-KR" sz="1600" kern="0" spc="5" dirty="0">
                <a:solidFill>
                  <a:srgbClr val="2A00FF"/>
                </a:solidFill>
                <a:latin typeface="+mj-lt"/>
              </a:rPr>
              <a:t>"grape"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ko-KR" sz="1600" kern="0" spc="5" dirty="0">
                <a:solidFill>
                  <a:srgbClr val="2A00FF"/>
                </a:solidFill>
                <a:latin typeface="+mj-lt"/>
              </a:rPr>
              <a:t>"orange"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};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JLabel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[] </a:t>
            </a:r>
            <a:r>
              <a:rPr lang="en-US" altLang="ko-KR" sz="1600" kern="0" spc="5" dirty="0" err="1">
                <a:solidFill>
                  <a:srgbClr val="0000C0"/>
                </a:solidFill>
                <a:latin typeface="+mj-lt"/>
              </a:rPr>
              <a:t>pictureLabel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altLang="ko-KR" sz="1600" b="1" kern="0" spc="5" dirty="0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JLabel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[3];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ImageIcon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[] </a:t>
            </a:r>
            <a:r>
              <a:rPr lang="en-US" altLang="ko-KR" sz="1600" kern="0" spc="5" dirty="0">
                <a:solidFill>
                  <a:srgbClr val="0000C0"/>
                </a:solidFill>
                <a:latin typeface="+mj-lt"/>
              </a:rPr>
              <a:t>icon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altLang="ko-KR" sz="1600" b="1" kern="0" spc="5" dirty="0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ImageIcon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[3];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b="1" kern="0" spc="5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CheckBoxPanel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600" dirty="0">
                <a:latin typeface="+mj-lt"/>
              </a:rPr>
              <a:t>		</a:t>
            </a:r>
            <a:r>
              <a:rPr lang="en-US" altLang="ko-KR" sz="1600" b="1" spc="5" dirty="0">
                <a:solidFill>
                  <a:srgbClr val="7F0055"/>
                </a:solidFill>
                <a:latin typeface="+mj-lt"/>
              </a:rPr>
              <a:t>super</a:t>
            </a:r>
            <a:r>
              <a:rPr lang="en-US" altLang="ko-KR" sz="1600" spc="5" dirty="0">
                <a:latin typeface="+mj-lt"/>
              </a:rPr>
              <a:t>(</a:t>
            </a:r>
            <a:r>
              <a:rPr lang="en-US" altLang="ko-KR" sz="1600" b="1" spc="5" dirty="0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sz="1600" spc="5" dirty="0" err="1">
                <a:latin typeface="+mj-lt"/>
              </a:rPr>
              <a:t>GridLayout</a:t>
            </a:r>
            <a:r>
              <a:rPr lang="en-US" altLang="ko-KR" sz="1600" spc="5" dirty="0">
                <a:latin typeface="+mj-lt"/>
              </a:rPr>
              <a:t>(0, 4));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kern="0" spc="5" dirty="0">
                <a:solidFill>
                  <a:srgbClr val="3F7F5F"/>
                </a:solidFill>
                <a:latin typeface="+mj-lt"/>
              </a:rPr>
              <a:t>// </a:t>
            </a:r>
            <a:r>
              <a:rPr lang="ko-KR" altLang="en-US" sz="1600" kern="0" spc="5" dirty="0">
                <a:solidFill>
                  <a:srgbClr val="3F7F5F"/>
                </a:solidFill>
                <a:latin typeface="+mj-lt"/>
                <a:ea typeface="맑은 고딕"/>
              </a:rPr>
              <a:t>체크 박스 생성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60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b="1" kern="0" spc="5" dirty="0">
                <a:solidFill>
                  <a:srgbClr val="7F0055"/>
                </a:solidFill>
                <a:latin typeface="+mj-lt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(</a:t>
            </a:r>
            <a:r>
              <a:rPr lang="en-US" altLang="ko-KR" sz="1600" b="1" kern="0" spc="5" dirty="0" err="1">
                <a:solidFill>
                  <a:srgbClr val="7F0055"/>
                </a:solidFill>
                <a:latin typeface="+mj-lt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= 0;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&lt; 3;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++) {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			</a:t>
            </a:r>
            <a:r>
              <a:rPr lang="en-US" altLang="ko-KR" sz="1600" kern="0" spc="5" dirty="0">
                <a:solidFill>
                  <a:srgbClr val="0000C0"/>
                </a:solidFill>
                <a:latin typeface="+mj-lt"/>
              </a:rPr>
              <a:t>buttons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] = </a:t>
            </a:r>
            <a:r>
              <a:rPr lang="en-US" altLang="ko-KR" sz="1600" b="1" kern="0" spc="5" dirty="0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JCheckBox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spc="5" dirty="0">
                <a:solidFill>
                  <a:srgbClr val="0000C0"/>
                </a:solidFill>
                <a:latin typeface="+mj-lt"/>
              </a:rPr>
              <a:t>fruits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]);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			</a:t>
            </a:r>
            <a:r>
              <a:rPr lang="en-US" altLang="ko-KR" sz="1600" kern="0" spc="5" dirty="0">
                <a:solidFill>
                  <a:srgbClr val="0000C0"/>
                </a:solidFill>
                <a:latin typeface="+mj-lt"/>
              </a:rPr>
              <a:t>buttons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].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addItemListener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b="1" kern="0" spc="5" dirty="0">
                <a:solidFill>
                  <a:srgbClr val="7F0055"/>
                </a:solidFill>
                <a:latin typeface="+mj-lt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			</a:t>
            </a:r>
            <a:r>
              <a:rPr lang="en-US" altLang="ko-KR" sz="1600" kern="0" spc="5" dirty="0" err="1">
                <a:solidFill>
                  <a:srgbClr val="0000C0"/>
                </a:solidFill>
                <a:latin typeface="+mj-lt"/>
              </a:rPr>
              <a:t>pictureLabel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] = </a:t>
            </a:r>
            <a:r>
              <a:rPr lang="en-US" altLang="ko-KR" sz="1600" b="1" kern="0" spc="5" dirty="0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JLabel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spc="5" dirty="0">
                <a:solidFill>
                  <a:srgbClr val="0000C0"/>
                </a:solidFill>
                <a:latin typeface="+mj-lt"/>
              </a:rPr>
              <a:t>fruits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] + </a:t>
            </a:r>
            <a:r>
              <a:rPr lang="en-US" altLang="ko-KR" sz="1600" kern="0" spc="5" dirty="0">
                <a:solidFill>
                  <a:srgbClr val="2A00FF"/>
                </a:solidFill>
                <a:latin typeface="+mj-lt"/>
              </a:rPr>
              <a:t>".gif"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			</a:t>
            </a:r>
            <a:r>
              <a:rPr lang="en-US" altLang="ko-KR" sz="1600" kern="0" spc="5" dirty="0">
                <a:solidFill>
                  <a:srgbClr val="0000C0"/>
                </a:solidFill>
                <a:latin typeface="+mj-lt"/>
              </a:rPr>
              <a:t>icon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] = </a:t>
            </a:r>
            <a:r>
              <a:rPr lang="en-US" altLang="ko-KR" sz="1600" b="1" kern="0" spc="5" dirty="0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ImageIcon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spc="5" dirty="0">
                <a:solidFill>
                  <a:srgbClr val="0000C0"/>
                </a:solidFill>
                <a:latin typeface="+mj-lt"/>
              </a:rPr>
              <a:t>fruits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] + </a:t>
            </a:r>
            <a:r>
              <a:rPr lang="en-US" altLang="ko-KR" sz="1600" kern="0" spc="5" dirty="0">
                <a:solidFill>
                  <a:srgbClr val="2A00FF"/>
                </a:solidFill>
                <a:latin typeface="+mj-lt"/>
              </a:rPr>
              <a:t>".gif"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600" dirty="0">
                <a:latin typeface="+mj-lt"/>
              </a:rPr>
              <a:t>		</a:t>
            </a:r>
            <a:r>
              <a:rPr lang="en-US" altLang="ko-KR" sz="1600" spc="5" dirty="0">
                <a:latin typeface="+mj-lt"/>
              </a:rPr>
              <a:t>}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60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JPanel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checkPanel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altLang="ko-KR" sz="1600" b="1" kern="0" spc="5" dirty="0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JPanel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b="1" kern="0" spc="5" dirty="0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GridLayout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(0, 1));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b="1" kern="0" spc="5" dirty="0">
                <a:solidFill>
                  <a:srgbClr val="7F0055"/>
                </a:solidFill>
                <a:latin typeface="+mj-lt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(</a:t>
            </a:r>
            <a:r>
              <a:rPr lang="en-US" altLang="ko-KR" sz="1600" b="1" kern="0" spc="5" dirty="0" err="1">
                <a:solidFill>
                  <a:srgbClr val="7F0055"/>
                </a:solidFill>
                <a:latin typeface="+mj-lt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= 0;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&lt; 3;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++)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			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checkPanel.add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spc="5" dirty="0">
                <a:solidFill>
                  <a:srgbClr val="0000C0"/>
                </a:solidFill>
                <a:latin typeface="+mj-lt"/>
              </a:rPr>
              <a:t>buttons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]);</a:t>
            </a:r>
          </a:p>
        </p:txBody>
      </p:sp>
      <p:sp>
        <p:nvSpPr>
          <p:cNvPr id="1718284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8285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4105</Words>
  <Application>Microsoft Office PowerPoint</Application>
  <PresentationFormat>화면 슬라이드 쇼(4:3)</PresentationFormat>
  <Paragraphs>632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8" baseType="lpstr">
      <vt:lpstr>MD개성체</vt:lpstr>
      <vt:lpstr>굴림</vt:lpstr>
      <vt:lpstr>굴림체</vt:lpstr>
      <vt:lpstr>맑은 고딕</vt:lpstr>
      <vt:lpstr>Arial</vt:lpstr>
      <vt:lpstr>Century Schoolbook</vt:lpstr>
      <vt:lpstr>Comic Sans MS</vt:lpstr>
      <vt:lpstr>Lucida Console</vt:lpstr>
      <vt:lpstr>Symbol</vt:lpstr>
      <vt:lpstr>Tahoma</vt:lpstr>
      <vt:lpstr>Wingdings</vt:lpstr>
      <vt:lpstr>New_Natural01</vt:lpstr>
      <vt:lpstr>PowerPoint 프레젠테이션</vt:lpstr>
      <vt:lpstr>스윙 컴포넌트에 이미지 표시하기</vt:lpstr>
      <vt:lpstr>예제</vt:lpstr>
      <vt:lpstr>예제</vt:lpstr>
      <vt:lpstr>예제</vt:lpstr>
      <vt:lpstr>체크 박스</vt:lpstr>
      <vt:lpstr>JCheckBox의 메소드</vt:lpstr>
      <vt:lpstr>예제</vt:lpstr>
      <vt:lpstr>예제</vt:lpstr>
      <vt:lpstr>예제</vt:lpstr>
      <vt:lpstr>예제</vt:lpstr>
      <vt:lpstr>예제</vt:lpstr>
      <vt:lpstr>중간 점검 문제</vt:lpstr>
      <vt:lpstr>라디오 버튼</vt:lpstr>
      <vt:lpstr>라디오 버튼</vt:lpstr>
      <vt:lpstr>예제</vt:lpstr>
      <vt:lpstr>예제</vt:lpstr>
      <vt:lpstr>PowerPoint 프레젠테이션</vt:lpstr>
      <vt:lpstr>예제</vt:lpstr>
      <vt:lpstr>경계 만들기</vt:lpstr>
      <vt:lpstr>텍스트 필드</vt:lpstr>
      <vt:lpstr>예제 </vt:lpstr>
      <vt:lpstr>예제</vt:lpstr>
      <vt:lpstr>예제</vt:lpstr>
      <vt:lpstr>패스워드 필드</vt:lpstr>
      <vt:lpstr>텍스트 영역</vt:lpstr>
      <vt:lpstr>예제</vt:lpstr>
      <vt:lpstr>예제</vt:lpstr>
      <vt:lpstr>PowerPoint 프레젠테이션</vt:lpstr>
      <vt:lpstr>스크롤 페인</vt:lpstr>
      <vt:lpstr>콤보박스 </vt:lpstr>
      <vt:lpstr>콤보박스 메소드</vt:lpstr>
      <vt:lpstr>예제</vt:lpstr>
      <vt:lpstr>예제</vt:lpstr>
      <vt:lpstr>예제</vt:lpstr>
      <vt:lpstr>슬라이더</vt:lpstr>
      <vt:lpstr>예제</vt:lpstr>
      <vt:lpstr>예제</vt:lpstr>
      <vt:lpstr>예제</vt:lpstr>
      <vt:lpstr>예제</vt:lpstr>
      <vt:lpstr>파일 선택기</vt:lpstr>
      <vt:lpstr>예제</vt:lpstr>
      <vt:lpstr>예제</vt:lpstr>
      <vt:lpstr>예제</vt:lpstr>
      <vt:lpstr>LAB: 피자 주문 화면 </vt:lpstr>
      <vt:lpstr>(1) WelcomePanel</vt:lpstr>
      <vt:lpstr>(2) TypePanel</vt:lpstr>
      <vt:lpstr>(3) ToppingPanel</vt:lpstr>
      <vt:lpstr>(4) SizePanel</vt:lpstr>
      <vt:lpstr>(5) 결합하기</vt:lpstr>
      <vt:lpstr>LAB: 한글-영문 변환기</vt:lpstr>
      <vt:lpstr>예제</vt:lpstr>
      <vt:lpstr>예제</vt:lpstr>
      <vt:lpstr>예제</vt:lpstr>
      <vt:lpstr>실행결과</vt:lpstr>
      <vt:lpstr>Q &amp; 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kosmo_15</cp:lastModifiedBy>
  <cp:revision>647</cp:revision>
  <dcterms:created xsi:type="dcterms:W3CDTF">2007-06-29T06:43:39Z</dcterms:created>
  <dcterms:modified xsi:type="dcterms:W3CDTF">2021-04-06T05:38:57Z</dcterms:modified>
</cp:coreProperties>
</file>