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6"/>
  </p:notesMasterIdLst>
  <p:handoutMasterIdLst>
    <p:handoutMasterId r:id="rId47"/>
  </p:handoutMasterIdLst>
  <p:sldIdLst>
    <p:sldId id="256" r:id="rId2"/>
    <p:sldId id="321" r:id="rId3"/>
    <p:sldId id="323" r:id="rId4"/>
    <p:sldId id="324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77" r:id="rId24"/>
    <p:sldId id="278" r:id="rId25"/>
    <p:sldId id="279" r:id="rId26"/>
    <p:sldId id="280" r:id="rId27"/>
    <p:sldId id="283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90" r:id="rId36"/>
    <p:sldId id="316" r:id="rId37"/>
    <p:sldId id="295" r:id="rId38"/>
    <p:sldId id="296" r:id="rId39"/>
    <p:sldId id="315" r:id="rId40"/>
    <p:sldId id="297" r:id="rId41"/>
    <p:sldId id="318" r:id="rId42"/>
    <p:sldId id="319" r:id="rId43"/>
    <p:sldId id="299" r:id="rId44"/>
    <p:sldId id="322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99" d="100"/>
          <a:sy n="99" d="100"/>
        </p:scale>
        <p:origin x="648" y="7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8:43:04.3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7620 3316 0,'53'0'47,"0"18"-32,0-1-15,17 1 16,177 17-1,18 1 1,17-19 0,36 1-1,-36 0 1,-53-18 15,18 0-15,-88 0-1,-89 0-15,107-18 16,17 0 0,17 18-1,54 0 1,17 0 0,-17 0-1,-1-17 1,-34-1-1,-19 0 1,-34 18 0,123 0 15,-177 0-15,-35 0-1,-35 0 1,0 0-1,0 0 1,-35 0 0,17 0-1,-17 0 1,17 0 0,18 0-1,-18 0 1,0 0-16,1 0 15,-19 0 1,19 0-16,-1 0 16,35 0 15,-17 0-15,0 0-1,-35 0 16,-1 0-15,1 0 0,0 0-1,-1 0-15,36 0 16,-35 0 375,0 0-391,-1 0 15,1 0 32,0 0 47,-1 0-94,1 0 15,-1 0 1,1 0 0,0 0-1,-1 0 17,36 0-17,-17 0 1,-19 0-1,1 0 32,-1 0-47,1 0 16,-18-17 78,18 17-94,-18-18 15,0 0-15,-18 18 282,0 0-267,1 0-15,17 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s7t-v0vbWAhWHJZQKHRRuBDQQjRwIBw&amp;url=http%3A%2F%2Fwww.tecbar.net%2Fjava-thread-states-life-cycle%2F&amp;psig=AOvVaw2Ofiu2X-EVQzaNr219wr5J&amp;ust=150829477491784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e1OSA4bfKAhUEGKYKHfPLCacQjRwIBw&amp;url=http://www.head-fi.org/t/592076/ibasso-dx100-24-bit-for-bit-pg-1-reviews-impressions-downloads-video-new-firmware-1-4-2/5355&amp;bvm=bv.112064104,d.dGY&amp;psig=AFQjCNGa3FKR3bfiYGUtpRhTYWZ6ZNo0rQ&amp;ust=145335756268485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88%98%EC%86%8C%EC%9E%90%EB%8F%99%EC%B0%A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namu.moe/w/%EA%B0%95%ED%8C%90" TargetMode="Externa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>
                <a:latin typeface="Comic Sans MS"/>
                <a:ea typeface="HY엽서L"/>
              </a:rPr>
              <a:t>16</a:t>
            </a:r>
            <a:r>
              <a:rPr lang="ko-KR" altLang="en-US" sz="3600" i="1" dirty="0">
                <a:latin typeface="Comic Sans MS"/>
                <a:ea typeface="HY엽서L"/>
              </a:rPr>
              <a:t>장 멀티</a:t>
            </a:r>
            <a:r>
              <a:rPr lang="en-US" altLang="ko-KR" sz="3600" i="1" dirty="0">
                <a:latin typeface="Comic Sans MS"/>
                <a:ea typeface="HY엽서L"/>
              </a:rPr>
              <a:t> </a:t>
            </a:r>
            <a:r>
              <a:rPr lang="ko-KR" altLang="en-US" sz="3600" i="1" dirty="0" err="1">
                <a:latin typeface="Comic Sans MS"/>
                <a:ea typeface="HY엽서L"/>
              </a:rPr>
              <a:t>스레딩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2" y="1573983"/>
            <a:ext cx="6381176" cy="528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EB6584-645B-4D3B-9539-DA6A98CD8E4D}"/>
              </a:ext>
            </a:extLst>
          </p:cNvPr>
          <p:cNvSpPr txBox="1"/>
          <p:nvPr/>
        </p:nvSpPr>
        <p:spPr>
          <a:xfrm>
            <a:off x="5255394" y="96960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= </a:t>
            </a:r>
            <a:r>
              <a:rPr lang="ko-KR" altLang="en-US" sz="2800" dirty="0">
                <a:solidFill>
                  <a:srgbClr val="FF0000"/>
                </a:solidFill>
              </a:rPr>
              <a:t>고성능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D2233DE-7804-4F75-9759-D45456BE61BB}"/>
                  </a:ext>
                </a:extLst>
              </p14:cNvPr>
              <p14:cNvContentPartPr/>
              <p14:nvPr/>
            </p14:nvContentPartPr>
            <p14:xfrm>
              <a:off x="2743200" y="1193760"/>
              <a:ext cx="2273760" cy="64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D2233DE-7804-4F75-9759-D45456BE61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7360" y="1130400"/>
                <a:ext cx="2305080" cy="19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Thread </a:t>
            </a:r>
            <a:r>
              <a:rPr lang="ko-KR" altLang="en-US" dirty="0"/>
              <a:t>클래스를 상속하는 방법</a:t>
            </a:r>
            <a:r>
              <a:rPr lang="en-US" altLang="ko-KR" dirty="0"/>
              <a:t>: Thread </a:t>
            </a:r>
            <a:r>
              <a:rPr lang="ko-KR" altLang="en-US" dirty="0"/>
              <a:t>클래스를 상속받은 후에 </a:t>
            </a: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재정의한다</a:t>
            </a:r>
            <a:r>
              <a:rPr lang="en-US" altLang="ko-KR" dirty="0"/>
              <a:t>. run() </a:t>
            </a:r>
            <a:r>
              <a:rPr lang="ko-KR" altLang="en-US" dirty="0" err="1"/>
              <a:t>메소드</a:t>
            </a:r>
            <a:r>
              <a:rPr lang="ko-KR" altLang="en-US" dirty="0"/>
              <a:t> 안에 작업을 기술한다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lvl="0" fontAlgn="base"/>
            <a:r>
              <a:rPr lang="en-US" altLang="ko-KR" dirty="0"/>
              <a:t>Runnable </a:t>
            </a:r>
            <a:r>
              <a:rPr lang="ko-KR" altLang="en-US" dirty="0"/>
              <a:t>인터페이스를 구현하는 방법</a:t>
            </a:r>
            <a:r>
              <a:rPr lang="en-US" altLang="ko-KR" dirty="0"/>
              <a:t>: run()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 클래스를 작성하고 </a:t>
            </a:r>
            <a:r>
              <a:rPr lang="en-US" altLang="ko-KR" dirty="0"/>
              <a:t>,</a:t>
            </a:r>
            <a:r>
              <a:rPr lang="ko-KR" altLang="en-US" dirty="0"/>
              <a:t>이 클래스의 객체를 </a:t>
            </a:r>
            <a:r>
              <a:rPr lang="en-US" altLang="ko-KR" dirty="0"/>
              <a:t>Thread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호출할 때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스레드를 생성하는 방법</a:t>
            </a:r>
          </a:p>
        </p:txBody>
      </p:sp>
    </p:spTree>
    <p:extLst>
      <p:ext uri="{BB962C8B-B14F-4D97-AF65-F5344CB8AC3E}">
        <p14:creationId xmlns:p14="http://schemas.microsoft.com/office/powerpoint/2010/main" val="47946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Thread </a:t>
            </a:r>
            <a:r>
              <a:rPr lang="ko-KR" altLang="en-US" sz="3600"/>
              <a:t>클래스를 상속하는 방법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150070"/>
            <a:ext cx="7747000" cy="43174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extends</a:t>
            </a:r>
            <a:r>
              <a:rPr lang="en-US" altLang="ko-KR" sz="16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10;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&gt;=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Public void x(){}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Thread t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MyThread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t.x</a:t>
            </a:r>
            <a:r>
              <a:rPr lang="en-US" altLang="ko-KR" sz="1600" dirty="0">
                <a:latin typeface="+mn-lt"/>
              </a:rPr>
              <a:t>();	//?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05946" y="5696031"/>
            <a:ext cx="7739062" cy="572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10 1 9 2 8 7 6 5 4 3 2 1 0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4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Runnable </a:t>
            </a:r>
            <a:r>
              <a:rPr lang="ko-KR" altLang="en-US" dirty="0"/>
              <a:t>인터페이스를 구현한 클래스를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run()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Thread </a:t>
            </a:r>
            <a:r>
              <a:rPr lang="ko-KR" altLang="en-US" dirty="0"/>
              <a:t>객체를 생성하고 이때 </a:t>
            </a:r>
            <a:r>
              <a:rPr lang="en-US" altLang="ko-KR" dirty="0" err="1"/>
              <a:t>MyRunnable</a:t>
            </a:r>
            <a:r>
              <a:rPr lang="en-US" altLang="ko-KR" dirty="0"/>
              <a:t> </a:t>
            </a:r>
            <a:r>
              <a:rPr lang="ko-KR" altLang="en-US" dirty="0"/>
              <a:t>객체를 인수로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dirty="0"/>
              <a:t>start()</a:t>
            </a:r>
            <a:r>
              <a:rPr lang="ko-KR" altLang="en-US" dirty="0"/>
              <a:t>를 호출하여서 </a:t>
            </a:r>
            <a:r>
              <a:rPr lang="ko-KR" altLang="en-US" dirty="0" err="1"/>
              <a:t>스레드를</a:t>
            </a:r>
            <a:r>
              <a:rPr lang="ko-KR" altLang="en-US" dirty="0"/>
              <a:t> 시작한다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pic>
        <p:nvPicPr>
          <p:cNvPr id="1428485" name="Picture 5" descr="MCj025260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4070351"/>
            <a:ext cx="1738312" cy="17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486" name="Picture 6" descr="MCj043492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2" y="40084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8487" name="Freeform 7"/>
          <p:cNvSpPr>
            <a:spLocks/>
          </p:cNvSpPr>
          <p:nvPr/>
        </p:nvSpPr>
        <p:spPr bwMode="auto">
          <a:xfrm>
            <a:off x="3083720" y="3783013"/>
            <a:ext cx="1944687" cy="735013"/>
          </a:xfrm>
          <a:custGeom>
            <a:avLst/>
            <a:gdLst>
              <a:gd name="T0" fmla="*/ 1225 w 1225"/>
              <a:gd name="T1" fmla="*/ 463 h 463"/>
              <a:gd name="T2" fmla="*/ 612 w 1225"/>
              <a:gd name="T3" fmla="*/ 10 h 463"/>
              <a:gd name="T4" fmla="*/ 0 w 1225"/>
              <a:gd name="T5" fmla="*/ 40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463">
                <a:moveTo>
                  <a:pt x="1225" y="463"/>
                </a:moveTo>
                <a:cubicBezTo>
                  <a:pt x="1020" y="241"/>
                  <a:pt x="816" y="20"/>
                  <a:pt x="612" y="10"/>
                </a:cubicBezTo>
                <a:cubicBezTo>
                  <a:pt x="408" y="0"/>
                  <a:pt x="204" y="201"/>
                  <a:pt x="0" y="40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8488" name="Text Box 8"/>
          <p:cNvSpPr txBox="1">
            <a:spLocks noChangeArrowheads="1"/>
          </p:cNvSpPr>
          <p:nvPr/>
        </p:nvSpPr>
        <p:spPr bwMode="auto">
          <a:xfrm>
            <a:off x="2178845" y="6013451"/>
            <a:ext cx="192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  <a:ea typeface="굴림" charset="-127"/>
              </a:rPr>
              <a:t>Thread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객체 </a:t>
            </a:r>
            <a:r>
              <a:rPr lang="en-US" altLang="ko-KR" sz="1600">
                <a:latin typeface="Trebuchet MS" pitchFamily="34" charset="0"/>
                <a:ea typeface="굴림" charset="-127"/>
              </a:rPr>
              <a:t>=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일꾼</a:t>
            </a:r>
          </a:p>
        </p:txBody>
      </p:sp>
      <p:sp>
        <p:nvSpPr>
          <p:cNvPr id="1428489" name="Text Box 9"/>
          <p:cNvSpPr txBox="1">
            <a:spLocks noChangeArrowheads="1"/>
          </p:cNvSpPr>
          <p:nvPr/>
        </p:nvSpPr>
        <p:spPr bwMode="auto">
          <a:xfrm>
            <a:off x="5044282" y="5959476"/>
            <a:ext cx="280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  <a:ea typeface="굴림" charset="-127"/>
              </a:rPr>
              <a:t>Runnable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객체 </a:t>
            </a:r>
            <a:r>
              <a:rPr lang="en-US" altLang="ko-KR" sz="1600">
                <a:latin typeface="Trebuchet MS" pitchFamily="34" charset="0"/>
                <a:ea typeface="굴림" charset="-127"/>
              </a:rPr>
              <a:t>= </a:t>
            </a:r>
            <a:r>
              <a:rPr lang="ko-KR" altLang="en-US" sz="1600">
                <a:latin typeface="Trebuchet MS" pitchFamily="34" charset="0"/>
                <a:ea typeface="굴림" charset="-127"/>
              </a:rPr>
              <a:t>작업의 내용</a:t>
            </a:r>
          </a:p>
        </p:txBody>
      </p:sp>
    </p:spTree>
    <p:extLst>
      <p:ext uri="{BB962C8B-B14F-4D97-AF65-F5344CB8AC3E}">
        <p14:creationId xmlns:p14="http://schemas.microsoft.com/office/powerpoint/2010/main" val="34714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Runnable </a:t>
            </a:r>
            <a:r>
              <a:rPr lang="ko-KR" altLang="en-US" sz="3200"/>
              <a:t>인터페이스를 구현하는 방법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7435" y="923827"/>
            <a:ext cx="7747000" cy="47511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MyRunnable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implements</a:t>
            </a:r>
            <a:r>
              <a:rPr lang="en-US" altLang="ko-KR" sz="16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10;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&gt;=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MyRunnableTest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Thread t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Thread(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MyRunnable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239" y="5818578"/>
            <a:ext cx="7739062" cy="5068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10 9 8 7 6 5 4 3 2 1 0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어떤 방법이 좋은가</a:t>
            </a:r>
            <a:r>
              <a:rPr lang="en-US" altLang="ko-KR" sz="3600"/>
              <a:t>?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자바에서 다중 상속이 불가능한 것을 감안한다면 </a:t>
            </a:r>
            <a:r>
              <a:rPr lang="en-US" altLang="ko-KR"/>
              <a:t>Runnable </a:t>
            </a:r>
            <a:r>
              <a:rPr lang="ko-KR" altLang="en-US"/>
              <a:t>인터페이스를 사용하는 것이 좋다</a:t>
            </a:r>
            <a:r>
              <a:rPr lang="en-US" altLang="ko-KR"/>
              <a:t>. </a:t>
            </a:r>
          </a:p>
          <a:p>
            <a:r>
              <a:rPr lang="en-US" altLang="ko-KR"/>
              <a:t>Runnable </a:t>
            </a:r>
            <a:r>
              <a:rPr lang="ko-KR" altLang="en-US"/>
              <a:t>인터페이스를 사용하면 고수준의 스레드 관리 </a:t>
            </a:r>
            <a:r>
              <a:rPr lang="en-US" altLang="ko-KR"/>
              <a:t>API</a:t>
            </a:r>
            <a:r>
              <a:rPr lang="ko-KR" altLang="en-US"/>
              <a:t>도 사용할 수 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1431558" name="Picture 6" descr="MCj04205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3232150"/>
            <a:ext cx="235108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1559" name="Text Box 7"/>
          <p:cNvSpPr txBox="1">
            <a:spLocks noChangeArrowheads="1"/>
          </p:cNvSpPr>
          <p:nvPr/>
        </p:nvSpPr>
        <p:spPr bwMode="auto">
          <a:xfrm>
            <a:off x="3565525" y="3048000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Runnable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구현 </a:t>
            </a:r>
          </a:p>
        </p:txBody>
      </p:sp>
      <p:sp>
        <p:nvSpPr>
          <p:cNvPr id="1431560" name="Text Box 8"/>
          <p:cNvSpPr txBox="1">
            <a:spLocks noChangeArrowheads="1"/>
          </p:cNvSpPr>
          <p:nvPr/>
        </p:nvSpPr>
        <p:spPr bwMode="auto">
          <a:xfrm>
            <a:off x="2185988" y="3684588"/>
            <a:ext cx="1430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Thread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굴림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00476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941560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class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implements</a:t>
            </a:r>
            <a:r>
              <a:rPr lang="en-US" altLang="ko-KR" sz="1400" dirty="0">
                <a:latin typeface="+mj-ea"/>
                <a:ea typeface="+mj-ea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String 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(String name) {		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 = name;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b="1" dirty="0">
                <a:latin typeface="+mj-ea"/>
                <a:ea typeface="+mj-ea"/>
              </a:rPr>
              <a:t>for</a:t>
            </a:r>
            <a:r>
              <a:rPr lang="en-US" altLang="ko-KR" sz="1400" dirty="0">
                <a:latin typeface="+mj-ea"/>
                <a:ea typeface="+mj-ea"/>
              </a:rPr>
              <a:t> (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= 10;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&gt;= 0;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	</a:t>
            </a:r>
            <a:r>
              <a:rPr lang="en-US" altLang="ko-KR" sz="1400" dirty="0" err="1">
                <a:latin typeface="+mj-ea"/>
                <a:ea typeface="+mj-ea"/>
              </a:rPr>
              <a:t>System.</a:t>
            </a:r>
            <a:r>
              <a:rPr lang="en-US" altLang="ko-KR" sz="1400" i="1" dirty="0" err="1">
                <a:latin typeface="+mj-ea"/>
                <a:ea typeface="+mj-ea"/>
              </a:rPr>
              <a:t>out</a:t>
            </a:r>
            <a:r>
              <a:rPr lang="en-US" altLang="ko-KR" sz="1400" dirty="0" err="1">
                <a:latin typeface="+mj-ea"/>
                <a:ea typeface="+mj-ea"/>
              </a:rPr>
              <a:t>.print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myName</a:t>
            </a:r>
            <a:r>
              <a:rPr lang="en-US" altLang="ko-KR" sz="1400" dirty="0">
                <a:latin typeface="+mj-ea"/>
                <a:ea typeface="+mj-ea"/>
              </a:rPr>
              <a:t> + </a:t>
            </a:r>
            <a:r>
              <a:rPr lang="en-US" altLang="ko-KR" sz="1400" dirty="0" err="1">
                <a:latin typeface="+mj-ea"/>
                <a:ea typeface="+mj-ea"/>
              </a:rPr>
              <a:t>i</a:t>
            </a:r>
            <a:r>
              <a:rPr lang="en-US" altLang="ko-KR" sz="1400" dirty="0">
                <a:latin typeface="+mj-ea"/>
                <a:ea typeface="+mj-ea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class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TestThread</a:t>
            </a:r>
            <a:r>
              <a:rPr lang="en-US" altLang="ko-KR" sz="14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static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main(String[] </a:t>
            </a:r>
            <a:r>
              <a:rPr lang="en-US" altLang="ko-KR" sz="1400" dirty="0" err="1">
                <a:latin typeface="+mj-ea"/>
                <a:ea typeface="+mj-ea"/>
              </a:rPr>
              <a:t>args</a:t>
            </a:r>
            <a:r>
              <a:rPr lang="en-US" altLang="ko-KR" sz="14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Thread </a:t>
            </a:r>
            <a:r>
              <a:rPr lang="en-US" altLang="ko-KR" sz="1400" dirty="0" err="1">
                <a:latin typeface="+mj-ea"/>
                <a:ea typeface="+mj-ea"/>
              </a:rPr>
              <a:t>t1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Thread(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("A"));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Thread </a:t>
            </a:r>
            <a:r>
              <a:rPr lang="en-US" altLang="ko-KR" sz="1400" dirty="0" err="1">
                <a:latin typeface="+mj-ea"/>
                <a:ea typeface="+mj-ea"/>
              </a:rPr>
              <a:t>t2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Thread(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MyRunnable</a:t>
            </a:r>
            <a:r>
              <a:rPr lang="en-US" altLang="ko-KR" sz="1400" dirty="0">
                <a:latin typeface="+mj-ea"/>
                <a:ea typeface="+mj-ea"/>
              </a:rPr>
              <a:t>("B"));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t1.start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	</a:t>
            </a:r>
            <a:r>
              <a:rPr lang="en-US" altLang="ko-KR" sz="1400" dirty="0" err="1">
                <a:latin typeface="+mj-ea"/>
                <a:ea typeface="+mj-ea"/>
              </a:rPr>
              <a:t>t2.start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373" y="5260145"/>
            <a:ext cx="7739062" cy="968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pt-BR" altLang="ko-KR" sz="1400" dirty="0"/>
              <a:t>A10 B10 A9 B9 B8 A8 B7 B6 A7 B5 A6 B4 A5 B3 A4 A3 A2 B2 A1 B1 A0 B0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70" y="531446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0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874067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// </a:t>
            </a:r>
            <a:r>
              <a:rPr lang="ko-KR" altLang="en-US" sz="1400" dirty="0">
                <a:latin typeface="+mn-lt"/>
                <a:ea typeface="+mj-ea"/>
              </a:rPr>
              <a:t>소스를 입력하고 </a:t>
            </a:r>
            <a:r>
              <a:rPr lang="en-US" altLang="ko-KR" sz="1400" dirty="0" err="1">
                <a:latin typeface="+mn-lt"/>
                <a:ea typeface="+mj-ea"/>
              </a:rPr>
              <a:t>Ctrl+Shift+O</a:t>
            </a:r>
            <a:r>
              <a:rPr lang="ko-KR" altLang="en-US" sz="1400" dirty="0">
                <a:latin typeface="+mn-lt"/>
                <a:ea typeface="+mj-ea"/>
              </a:rPr>
              <a:t>를 눌러서 필요한 파일을 포함한다</a:t>
            </a:r>
            <a:r>
              <a:rPr lang="en-US" altLang="ko-KR" sz="1400" dirty="0">
                <a:latin typeface="+mn-lt"/>
                <a:ea typeface="+mj-ea"/>
              </a:rPr>
              <a:t>. </a:t>
            </a:r>
            <a:endParaRPr lang="ko-KR" altLang="en-US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class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CountDownTest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extends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JFrame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private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JLabel</a:t>
            </a:r>
            <a:r>
              <a:rPr lang="en-US" altLang="ko-KR" sz="1400" dirty="0">
                <a:latin typeface="+mn-lt"/>
                <a:ea typeface="+mj-ea"/>
              </a:rPr>
              <a:t> label;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class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MyThread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extends</a:t>
            </a:r>
            <a:r>
              <a:rPr lang="en-US" altLang="ko-KR" sz="1400" dirty="0">
                <a:latin typeface="+mn-lt"/>
                <a:ea typeface="+mj-ea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10;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&gt;=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--)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b="1" dirty="0">
                <a:latin typeface="+mn-lt"/>
                <a:ea typeface="+mj-ea"/>
              </a:rPr>
              <a:t>try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	</a:t>
            </a:r>
            <a:r>
              <a:rPr lang="en-US" altLang="ko-KR" sz="1400" dirty="0" err="1">
                <a:latin typeface="+mn-lt"/>
                <a:ea typeface="+mj-ea"/>
              </a:rPr>
              <a:t>Thread.</a:t>
            </a:r>
            <a:r>
              <a:rPr lang="en-US" altLang="ko-KR" sz="1400" i="1" dirty="0" err="1">
                <a:latin typeface="+mn-lt"/>
                <a:ea typeface="+mj-ea"/>
              </a:rPr>
              <a:t>sleep</a:t>
            </a:r>
            <a:r>
              <a:rPr lang="en-US" altLang="ko-KR" sz="1400" dirty="0">
                <a:latin typeface="+mn-lt"/>
                <a:ea typeface="+mj-ea"/>
              </a:rPr>
              <a:t>(1000);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} </a:t>
            </a:r>
            <a:r>
              <a:rPr lang="en-US" altLang="ko-KR" sz="1400" b="1" dirty="0">
                <a:latin typeface="+mn-lt"/>
                <a:ea typeface="+mj-ea"/>
              </a:rPr>
              <a:t>catch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InterruptedException</a:t>
            </a:r>
            <a:r>
              <a:rPr lang="en-US" altLang="ko-KR" sz="1400" dirty="0">
                <a:latin typeface="+mn-lt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	</a:t>
            </a:r>
            <a:r>
              <a:rPr lang="en-US" altLang="ko-KR" sz="1400" dirty="0" err="1">
                <a:latin typeface="+mn-lt"/>
                <a:ea typeface="+mj-ea"/>
              </a:rPr>
              <a:t>e.printStackTrace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dirty="0" err="1">
                <a:latin typeface="+mn-lt"/>
                <a:ea typeface="+mj-ea"/>
              </a:rPr>
              <a:t>label.setText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+ "");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6369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941560"/>
            <a:ext cx="7747000" cy="4173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CountDownTest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setTitle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카운트다운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(300, 200);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label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("Start");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label.setFont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Font("Serif", </a:t>
            </a:r>
            <a:r>
              <a:rPr lang="en-US" altLang="ko-KR" sz="1400" dirty="0" err="1">
                <a:latin typeface="+mn-lt"/>
              </a:rPr>
              <a:t>Font.</a:t>
            </a:r>
            <a:r>
              <a:rPr lang="en-US" altLang="ko-KR" sz="1400" i="1" dirty="0" err="1">
                <a:latin typeface="+mn-lt"/>
              </a:rPr>
              <a:t>BOLD</a:t>
            </a:r>
            <a:r>
              <a:rPr lang="en-US" altLang="ko-KR" sz="1400" dirty="0">
                <a:latin typeface="+mn-lt"/>
              </a:rPr>
              <a:t>,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add(label);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CountDownTest</a:t>
            </a:r>
            <a:r>
              <a:rPr lang="en-US" altLang="ko-KR" sz="1400" dirty="0">
                <a:latin typeface="+mn-lt"/>
              </a:rPr>
              <a:t>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CountDownTest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765" y="5450268"/>
            <a:ext cx="680448" cy="83477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7" y="5304894"/>
            <a:ext cx="5856649" cy="130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49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람다식을</a:t>
            </a:r>
            <a:r>
              <a:rPr lang="ko-KR" altLang="en-US" dirty="0"/>
              <a:t> 이용한 </a:t>
            </a:r>
            <a:r>
              <a:rPr lang="ko-KR" altLang="en-US" dirty="0" err="1"/>
              <a:t>스레드</a:t>
            </a:r>
            <a:r>
              <a:rPr lang="ko-KR" altLang="en-US" dirty="0"/>
              <a:t> 작성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919334"/>
            <a:ext cx="7747000" cy="3195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ThreadTest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Runnable task = () -&gt;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&gt;=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Thread(task).start();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5260145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10 9 8 7 6 5 4 3 2 1 0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824" y="531446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2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아주 간단한 자동차 경주 게임을 작성하여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자동차 경주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54" y="2928794"/>
            <a:ext cx="7457209" cy="144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3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향상 전략 요약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/>
              <a:t>Performance Tactics</a:t>
            </a:r>
            <a:endParaRPr lang="ko-KR" altLang="en-US" dirty="0"/>
          </a:p>
        </p:txBody>
      </p:sp>
      <p:pic>
        <p:nvPicPr>
          <p:cNvPr id="1026" name="Picture 2" descr="graphics/05fig0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957" y="2662484"/>
            <a:ext cx="5481088" cy="3485972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3959258" y="4383464"/>
            <a:ext cx="1065229" cy="329938"/>
          </a:xfrm>
          <a:prstGeom prst="roundRect">
            <a:avLst/>
          </a:prstGeom>
          <a:solidFill>
            <a:srgbClr val="DB483D">
              <a:alpha val="3882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F40A86D8-ABA4-4495-ADA6-7A6297D955BE}"/>
              </a:ext>
            </a:extLst>
          </p:cNvPr>
          <p:cNvSpPr/>
          <p:nvPr/>
        </p:nvSpPr>
        <p:spPr>
          <a:xfrm>
            <a:off x="616017" y="4090737"/>
            <a:ext cx="837398" cy="875899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1A662F96-FBD4-45D0-AB9C-C1CEFDEFC822}"/>
              </a:ext>
            </a:extLst>
          </p:cNvPr>
          <p:cNvSpPr/>
          <p:nvPr/>
        </p:nvSpPr>
        <p:spPr>
          <a:xfrm>
            <a:off x="616017" y="4561002"/>
            <a:ext cx="376989" cy="405634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D298DDF-7E2C-46C5-B33D-592206110D47}"/>
              </a:ext>
            </a:extLst>
          </p:cNvPr>
          <p:cNvSpPr/>
          <p:nvPr/>
        </p:nvSpPr>
        <p:spPr>
          <a:xfrm>
            <a:off x="1059891" y="4561001"/>
            <a:ext cx="376989" cy="393065"/>
          </a:xfrm>
          <a:prstGeom prst="triangl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72016"/>
            <a:ext cx="7747000" cy="65728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javax.swing</a:t>
            </a:r>
            <a:r>
              <a:rPr lang="en-US" altLang="ko-KR" sz="1400" dirty="0">
                <a:latin typeface="+mn-lt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 label;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x, y;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(String </a:t>
            </a:r>
            <a:r>
              <a:rPr lang="en-US" altLang="ko-KR" sz="1400" dirty="0" err="1">
                <a:latin typeface="+mn-lt"/>
              </a:rPr>
              <a:t>fname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x,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.x</a:t>
            </a:r>
            <a:r>
              <a:rPr lang="en-US" altLang="ko-KR" sz="1400" dirty="0">
                <a:latin typeface="+mn-lt"/>
              </a:rPr>
              <a:t> = x;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.y</a:t>
            </a:r>
            <a:r>
              <a:rPr lang="en-US" altLang="ko-KR" sz="1400" dirty="0">
                <a:latin typeface="+mn-lt"/>
              </a:rPr>
              <a:t> = y;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label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JLabel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label.setIcon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ImageIcon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fname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label.setBounds</a:t>
            </a:r>
            <a:r>
              <a:rPr lang="en-US" altLang="ko-KR" sz="1400" dirty="0">
                <a:latin typeface="+mn-lt"/>
              </a:rPr>
              <a:t>(x, y, 100, 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add(label);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200;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x += 10 * 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label.setBounds</a:t>
            </a:r>
            <a:r>
              <a:rPr lang="en-US" altLang="ko-KR" sz="1400" dirty="0">
                <a:latin typeface="+mn-lt"/>
              </a:rPr>
              <a:t>(x, y, 100, 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repaint();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e.printStackTrace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6774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1855960"/>
            <a:ext cx="7747000" cy="48888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setTitle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CarRace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(600, 200);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b="1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setLayout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car1.gif</a:t>
            </a:r>
            <a:r>
              <a:rPr lang="en-US" altLang="ko-KR" sz="1400" dirty="0">
                <a:latin typeface="+mn-lt"/>
              </a:rPr>
              <a:t>", 100, 0)).start();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car2.gif</a:t>
            </a:r>
            <a:r>
              <a:rPr lang="en-US" altLang="ko-KR" sz="1400" dirty="0">
                <a:latin typeface="+mn-lt"/>
              </a:rPr>
              <a:t>", 100, 50)).start();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car3.gif</a:t>
            </a:r>
            <a:r>
              <a:rPr lang="en-US" altLang="ko-KR" sz="1400" dirty="0">
                <a:latin typeface="+mn-lt"/>
              </a:rPr>
              <a:t>", 100, 100)).start();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>
                <a:latin typeface="+mn-lt"/>
              </a:rPr>
              <a:t>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CarGame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286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48" y="1459552"/>
            <a:ext cx="6861277" cy="490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65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 상태</a:t>
            </a:r>
          </a:p>
        </p:txBody>
      </p:sp>
      <p:pic>
        <p:nvPicPr>
          <p:cNvPr id="143667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1"/>
          <a:stretch/>
        </p:blipFill>
        <p:spPr bwMode="auto">
          <a:xfrm>
            <a:off x="1" y="878390"/>
            <a:ext cx="5719706" cy="291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6128" y="3956223"/>
            <a:ext cx="6777872" cy="2901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35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생성 상태와 실행 가능 상태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생성 상태</a:t>
            </a:r>
          </a:p>
          <a:p>
            <a:pPr lvl="1"/>
            <a:r>
              <a:rPr lang="en-US" altLang="ko-KR"/>
              <a:t>Thread </a:t>
            </a:r>
            <a:r>
              <a:rPr lang="ko-KR" altLang="en-US"/>
              <a:t>클래스를 이용하여 새로운 스레드를 생성</a:t>
            </a:r>
          </a:p>
          <a:p>
            <a:pPr lvl="1"/>
            <a:r>
              <a:rPr lang="en-US" altLang="ko-KR"/>
              <a:t>start()</a:t>
            </a:r>
            <a:r>
              <a:rPr lang="ko-KR" altLang="en-US"/>
              <a:t>는 생성된 스레드를 시작</a:t>
            </a:r>
          </a:p>
          <a:p>
            <a:pPr lvl="1"/>
            <a:r>
              <a:rPr lang="en-US" altLang="ko-KR"/>
              <a:t>stop()</a:t>
            </a:r>
            <a:r>
              <a:rPr lang="ko-KR" altLang="en-US"/>
              <a:t>은 생성된 스레드를 멈추게 한다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ko-KR" altLang="en-US"/>
              <a:t>실행 가능 상태</a:t>
            </a:r>
          </a:p>
          <a:p>
            <a:pPr lvl="1"/>
            <a:r>
              <a:rPr lang="ko-KR" altLang="en-US"/>
              <a:t>스레드가 스케줄링 큐에 넣어지고 스케줄러에 의해 우선순위에 따라 실행</a:t>
            </a:r>
          </a:p>
        </p:txBody>
      </p:sp>
      <p:pic>
        <p:nvPicPr>
          <p:cNvPr id="1438726" name="Picture 6" descr="MCj029087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4438650"/>
            <a:ext cx="147955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9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실행 중지 상태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가능한 상태에서 다음의 이벤트가 발생하면 실행 중지 상태로 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스레드나 다른 스레드가 </a:t>
            </a:r>
            <a:r>
              <a:rPr lang="en-US" altLang="ko-KR"/>
              <a:t>suspend()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wait()</a:t>
            </a:r>
            <a:r>
              <a:rPr lang="ko-KR" altLang="en-US"/>
              <a:t>를 호출하는 경우</a:t>
            </a:r>
          </a:p>
          <a:p>
            <a:pPr lvl="1"/>
            <a:r>
              <a:rPr lang="ko-KR" altLang="en-US"/>
              <a:t>스레드가 </a:t>
            </a:r>
            <a:r>
              <a:rPr lang="en-US" altLang="ko-KR"/>
              <a:t>sleep()</a:t>
            </a:r>
            <a:r>
              <a:rPr lang="ko-KR" altLang="en-US"/>
              <a:t>을 호출하는 경우</a:t>
            </a:r>
          </a:p>
          <a:p>
            <a:pPr lvl="1"/>
            <a:r>
              <a:rPr lang="ko-KR" altLang="en-US"/>
              <a:t>스레드가 입출력 작업을 하기 위해 대기하는 경우 </a:t>
            </a:r>
          </a:p>
        </p:txBody>
      </p:sp>
      <p:pic>
        <p:nvPicPr>
          <p:cNvPr id="1439758" name="Picture 14" descr="MCj021758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27513"/>
            <a:ext cx="1808163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761" name="Picture 17" descr="MCj044046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05288"/>
            <a:ext cx="145256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13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530697" y="1321805"/>
            <a:ext cx="7747000" cy="48888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</a:t>
            </a:r>
            <a:r>
              <a:rPr lang="en-US" altLang="ko-KR" sz="1400" b="1" dirty="0">
                <a:latin typeface="+mn-lt"/>
              </a:rPr>
              <a:t>throws 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tries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추가적인 </a:t>
            </a:r>
            <a:r>
              <a:rPr lang="ko-KR" altLang="en-US" sz="1400" dirty="0" err="1">
                <a:latin typeface="+mn-lt"/>
              </a:rPr>
              <a:t>스레드를</a:t>
            </a:r>
            <a:r>
              <a:rPr lang="ko-KR" altLang="en-US" sz="1400" dirty="0">
                <a:latin typeface="+mn-lt"/>
              </a:rPr>
              <a:t> 시작합니다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Thread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Thread(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MessageLoop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t.start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추가적인 </a:t>
            </a:r>
            <a:r>
              <a:rPr lang="ko-KR" altLang="en-US" sz="1400" dirty="0" err="1">
                <a:latin typeface="+mn-lt"/>
              </a:rPr>
              <a:t>스레드가</a:t>
            </a:r>
            <a:r>
              <a:rPr lang="ko-KR" altLang="en-US" sz="1400" dirty="0">
                <a:latin typeface="+mn-lt"/>
              </a:rPr>
              <a:t> 끝나기를 기다립니다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t.isAlive</a:t>
            </a:r>
            <a:r>
              <a:rPr lang="en-US" altLang="ko-KR" sz="1400" dirty="0">
                <a:latin typeface="+mn-lt"/>
              </a:rPr>
              <a:t>())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아직 기다립니다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t.join</a:t>
            </a:r>
            <a:r>
              <a:rPr lang="en-US" altLang="ko-KR" sz="1400" dirty="0">
                <a:latin typeface="+mn-lt"/>
              </a:rPr>
              <a:t>(1000</a:t>
            </a:r>
            <a:r>
              <a:rPr altLang="ko-KR" sz="1400">
                <a:latin typeface="+mn-lt"/>
              </a:rPr>
              <a:t>);    //</a:t>
            </a:r>
            <a:r>
              <a:rPr lang="ko-KR" altLang="en-US" sz="1400" dirty="0">
                <a:latin typeface="+mn-lt"/>
              </a:rPr>
              <a:t>최대 </a:t>
            </a:r>
            <a:r>
              <a:rPr altLang="ko-KR" sz="140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초 동안 </a:t>
            </a:r>
            <a:r>
              <a:rPr lang="ko-KR" altLang="en-US" sz="1400" dirty="0" err="1">
                <a:latin typeface="+mn-lt"/>
              </a:rPr>
              <a:t>스레드</a:t>
            </a:r>
            <a:r>
              <a:rPr lang="ko-KR" altLang="en-US" sz="1400" dirty="0">
                <a:latin typeface="+mn-lt"/>
              </a:rPr>
              <a:t> 종료를 기다림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tries++;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(tries &gt; 2)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참을 수 없네요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t.interrupt</a:t>
            </a:r>
            <a:r>
              <a:rPr lang="en-US" altLang="ko-KR" sz="1400" dirty="0">
                <a:latin typeface="+mn-lt"/>
              </a:rPr>
              <a:t>();  //t</a:t>
            </a:r>
            <a:r>
              <a:rPr lang="ko-KR" altLang="en-US" sz="1400" dirty="0">
                <a:latin typeface="+mn-lt"/>
              </a:rPr>
              <a:t>야</a:t>
            </a:r>
            <a:r>
              <a:rPr altLang="ko-KR" sz="1400">
                <a:latin typeface="+mn-lt"/>
              </a:rPr>
              <a:t>! </a:t>
            </a:r>
            <a:r>
              <a:rPr lang="ko-KR" altLang="en-US" sz="1400" dirty="0">
                <a:latin typeface="+mn-lt"/>
              </a:rPr>
              <a:t>이제 그만 실행을 멈춰줄래</a:t>
            </a:r>
            <a:r>
              <a:rPr altLang="ko-KR" sz="1400">
                <a:latin typeface="+mn-lt"/>
              </a:rPr>
              <a:t>!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t.join</a:t>
            </a:r>
            <a:r>
              <a:rPr lang="en-US" altLang="ko-KR" sz="1400" dirty="0">
                <a:latin typeface="+mn-lt"/>
              </a:rPr>
              <a:t>();  //t</a:t>
            </a:r>
            <a:r>
              <a:rPr lang="ko-KR" altLang="en-US" sz="1400" dirty="0">
                <a:latin typeface="+mn-lt"/>
              </a:rPr>
              <a:t>가 끝나기를 기다림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메인 </a:t>
            </a:r>
            <a:r>
              <a:rPr lang="ko-KR" altLang="en-US" sz="1400" dirty="0" err="1">
                <a:latin typeface="+mn-lt"/>
              </a:rPr>
              <a:t>스레드</a:t>
            </a:r>
            <a:r>
              <a:rPr lang="ko-KR" altLang="en-US" sz="1400" dirty="0">
                <a:latin typeface="+mn-lt"/>
              </a:rPr>
              <a:t> 종료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강제적인 종료</a:t>
            </a:r>
          </a:p>
        </p:txBody>
      </p:sp>
      <p:pic>
        <p:nvPicPr>
          <p:cNvPr id="1440774" name="Picture 6" descr="MCj019995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86" y="4484139"/>
            <a:ext cx="1458913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0776" name="Line 8"/>
          <p:cNvSpPr>
            <a:spLocks noChangeShapeType="1"/>
          </p:cNvSpPr>
          <p:nvPr/>
        </p:nvSpPr>
        <p:spPr bwMode="auto">
          <a:xfrm>
            <a:off x="4254217" y="4649245"/>
            <a:ext cx="10445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8" name="직선 화살표 연결선 7"/>
          <p:cNvCxnSpPr>
            <a:stCxn id="1440774" idx="1"/>
          </p:cNvCxnSpPr>
          <p:nvPr/>
        </p:nvCxnSpPr>
        <p:spPr>
          <a:xfrm rot="10800000">
            <a:off x="5359652" y="4617268"/>
            <a:ext cx="1863035" cy="7717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44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동기화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  <a:r>
              <a:rPr lang="en-US" altLang="ko-KR" dirty="0"/>
              <a:t>(synchronization): </a:t>
            </a:r>
            <a:r>
              <a:rPr lang="ko-KR" altLang="en-US" dirty="0"/>
              <a:t>한 번에 하나의 </a:t>
            </a:r>
            <a:r>
              <a:rPr lang="ko-KR" altLang="en-US" dirty="0" err="1"/>
              <a:t>스레드</a:t>
            </a:r>
            <a:r>
              <a:rPr lang="ko-KR" altLang="en-US" dirty="0"/>
              <a:t> 만이 공유 데이터를 접근할 수 있도록 제어하는 것이 필요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2" y="2700196"/>
            <a:ext cx="5086492" cy="389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156356" y="3757214"/>
            <a:ext cx="2308634" cy="84197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은행계좌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잔고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만원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Minus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통장 아님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6111089" y="3277380"/>
            <a:ext cx="742384" cy="253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85576" y="306915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80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만원을 인출하라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!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7647151" y="3210976"/>
            <a:ext cx="760489" cy="331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8771" y="280663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90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만원을 인출하라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!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3026" y="4707868"/>
            <a:ext cx="2999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if (</a:t>
            </a:r>
            <a:r>
              <a:rPr lang="ko-KR" altLang="en-US" dirty="0" err="1">
                <a:latin typeface="HY바다L" pitchFamily="18" charset="-127"/>
                <a:ea typeface="HY바다L" pitchFamily="18" charset="-127"/>
              </a:rPr>
              <a:t>인출액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&lt;= 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잔고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) {</a:t>
            </a:r>
          </a:p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    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잔고 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-= </a:t>
            </a:r>
            <a:r>
              <a:rPr lang="ko-KR" altLang="en-US" dirty="0" err="1">
                <a:latin typeface="HY바다L" pitchFamily="18" charset="-127"/>
                <a:ea typeface="HY바다L" pitchFamily="18" charset="-127"/>
              </a:rPr>
              <a:t>인출액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;</a:t>
            </a:r>
          </a:p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} else {</a:t>
            </a:r>
          </a:p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    throw new Exception(~);</a:t>
            </a:r>
          </a:p>
          <a:p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}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5843" y="6083993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위 </a:t>
            </a:r>
            <a:r>
              <a:rPr lang="ko-KR" altLang="en-US" dirty="0" err="1">
                <a:latin typeface="HY바다L" pitchFamily="18" charset="-127"/>
                <a:ea typeface="HY바다L" pitchFamily="18" charset="-127"/>
              </a:rPr>
              <a:t>로직으로는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-70</a:t>
            </a: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만원 </a:t>
            </a:r>
            <a:endParaRPr lang="en-US" altLang="ko-KR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잔고 발생을 막을 수 없음</a:t>
            </a:r>
          </a:p>
        </p:txBody>
      </p:sp>
    </p:spTree>
    <p:extLst>
      <p:ext uri="{BB962C8B-B14F-4D97-AF65-F5344CB8AC3E}">
        <p14:creationId xmlns:p14="http://schemas.microsoft.com/office/powerpoint/2010/main" val="73051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밀폐된 방 안에 자원을 놓고 한 번에 하나의 </a:t>
            </a:r>
            <a:r>
              <a:rPr lang="ko-KR" altLang="en-US" dirty="0" err="1"/>
              <a:t>스레드만</a:t>
            </a:r>
            <a:r>
              <a:rPr lang="ko-KR" altLang="en-US" dirty="0"/>
              <a:t> 방문을 열고 사용할 수 있게 하는 것이다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ko-KR" altLang="en-US" dirty="0" err="1"/>
              <a:t>스레드의</a:t>
            </a:r>
            <a:r>
              <a:rPr lang="ko-KR" altLang="en-US" dirty="0"/>
              <a:t> 작업이 </a:t>
            </a:r>
            <a:r>
              <a:rPr lang="ko-KR" altLang="en-US" dirty="0" err="1"/>
              <a:t>끝나면다음</a:t>
            </a:r>
            <a:r>
              <a:rPr lang="ko-KR" altLang="en-US" dirty="0"/>
              <a:t> </a:t>
            </a:r>
            <a:r>
              <a:rPr lang="ko-KR" altLang="en-US" dirty="0" err="1"/>
              <a:t>스레드가</a:t>
            </a:r>
            <a:r>
              <a:rPr lang="ko-KR" altLang="en-US" dirty="0"/>
              <a:t> 사용할 수 있도록 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동기화의 기본 해법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31" y="2944168"/>
            <a:ext cx="5110043" cy="34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27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스레드</a:t>
            </a:r>
            <a:r>
              <a:rPr lang="ko-KR" altLang="en-US" b="1" dirty="0"/>
              <a:t> 간섭</a:t>
            </a:r>
            <a:r>
              <a:rPr lang="en-US" altLang="ko-KR" b="1" dirty="0"/>
              <a:t>(thread interference)</a:t>
            </a:r>
            <a:r>
              <a:rPr lang="ko-KR" altLang="en-US" dirty="0"/>
              <a:t>이란 서로 다른 </a:t>
            </a:r>
            <a:r>
              <a:rPr lang="ko-KR" altLang="en-US" dirty="0" err="1"/>
              <a:t>스레드에서</a:t>
            </a:r>
            <a:r>
              <a:rPr lang="ko-KR" altLang="en-US" dirty="0"/>
              <a:t> 실행되는 두 개의 연산이 동일한 데이터에 적용되면서 서로 겹치는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간섭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3041965"/>
            <a:ext cx="7747000" cy="1720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decrement()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97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E1A000-CA41-44CF-976F-19FB4409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B142AA4-36B1-41DD-9A27-45EB11094DAE}"/>
              </a:ext>
            </a:extLst>
          </p:cNvPr>
          <p:cNvSpPr/>
          <p:nvPr/>
        </p:nvSpPr>
        <p:spPr>
          <a:xfrm>
            <a:off x="1068404" y="904775"/>
            <a:ext cx="4215865" cy="2926080"/>
          </a:xfrm>
          <a:custGeom>
            <a:avLst/>
            <a:gdLst>
              <a:gd name="connsiteX0" fmla="*/ 0 w 4215865"/>
              <a:gd name="connsiteY0" fmla="*/ 1905802 h 2926080"/>
              <a:gd name="connsiteX1" fmla="*/ 19251 w 4215865"/>
              <a:gd name="connsiteY1" fmla="*/ 1828800 h 2926080"/>
              <a:gd name="connsiteX2" fmla="*/ 67377 w 4215865"/>
              <a:gd name="connsiteY2" fmla="*/ 1713297 h 2926080"/>
              <a:gd name="connsiteX3" fmla="*/ 86628 w 4215865"/>
              <a:gd name="connsiteY3" fmla="*/ 1645920 h 2926080"/>
              <a:gd name="connsiteX4" fmla="*/ 105878 w 4215865"/>
              <a:gd name="connsiteY4" fmla="*/ 1559292 h 2926080"/>
              <a:gd name="connsiteX5" fmla="*/ 134754 w 4215865"/>
              <a:gd name="connsiteY5" fmla="*/ 1472665 h 2926080"/>
              <a:gd name="connsiteX6" fmla="*/ 154004 w 4215865"/>
              <a:gd name="connsiteY6" fmla="*/ 1376412 h 2926080"/>
              <a:gd name="connsiteX7" fmla="*/ 182880 w 4215865"/>
              <a:gd name="connsiteY7" fmla="*/ 1270534 h 2926080"/>
              <a:gd name="connsiteX8" fmla="*/ 221381 w 4215865"/>
              <a:gd name="connsiteY8" fmla="*/ 1116530 h 2926080"/>
              <a:gd name="connsiteX9" fmla="*/ 240632 w 4215865"/>
              <a:gd name="connsiteY9" fmla="*/ 1068404 h 2926080"/>
              <a:gd name="connsiteX10" fmla="*/ 259882 w 4215865"/>
              <a:gd name="connsiteY10" fmla="*/ 1039528 h 2926080"/>
              <a:gd name="connsiteX11" fmla="*/ 269508 w 4215865"/>
              <a:gd name="connsiteY11" fmla="*/ 1251284 h 2926080"/>
              <a:gd name="connsiteX12" fmla="*/ 279133 w 4215865"/>
              <a:gd name="connsiteY12" fmla="*/ 1819174 h 2926080"/>
              <a:gd name="connsiteX13" fmla="*/ 298383 w 4215865"/>
              <a:gd name="connsiteY13" fmla="*/ 1771048 h 2926080"/>
              <a:gd name="connsiteX14" fmla="*/ 336884 w 4215865"/>
              <a:gd name="connsiteY14" fmla="*/ 1636294 h 2926080"/>
              <a:gd name="connsiteX15" fmla="*/ 394636 w 4215865"/>
              <a:gd name="connsiteY15" fmla="*/ 1472665 h 2926080"/>
              <a:gd name="connsiteX16" fmla="*/ 413887 w 4215865"/>
              <a:gd name="connsiteY16" fmla="*/ 1395663 h 2926080"/>
              <a:gd name="connsiteX17" fmla="*/ 452388 w 4215865"/>
              <a:gd name="connsiteY17" fmla="*/ 1289785 h 2926080"/>
              <a:gd name="connsiteX18" fmla="*/ 471638 w 4215865"/>
              <a:gd name="connsiteY18" fmla="*/ 1251284 h 2926080"/>
              <a:gd name="connsiteX19" fmla="*/ 481263 w 4215865"/>
              <a:gd name="connsiteY19" fmla="*/ 1347537 h 2926080"/>
              <a:gd name="connsiteX20" fmla="*/ 519764 w 4215865"/>
              <a:gd name="connsiteY20" fmla="*/ 1915427 h 2926080"/>
              <a:gd name="connsiteX21" fmla="*/ 529390 w 4215865"/>
              <a:gd name="connsiteY21" fmla="*/ 1886551 h 2926080"/>
              <a:gd name="connsiteX22" fmla="*/ 548640 w 4215865"/>
              <a:gd name="connsiteY22" fmla="*/ 1848050 h 2926080"/>
              <a:gd name="connsiteX23" fmla="*/ 567891 w 4215865"/>
              <a:gd name="connsiteY23" fmla="*/ 1780673 h 2926080"/>
              <a:gd name="connsiteX24" fmla="*/ 587141 w 4215865"/>
              <a:gd name="connsiteY24" fmla="*/ 1703671 h 2926080"/>
              <a:gd name="connsiteX25" fmla="*/ 606392 w 4215865"/>
              <a:gd name="connsiteY25" fmla="*/ 1617044 h 2926080"/>
              <a:gd name="connsiteX26" fmla="*/ 644893 w 4215865"/>
              <a:gd name="connsiteY26" fmla="*/ 1530417 h 2926080"/>
              <a:gd name="connsiteX27" fmla="*/ 654518 w 4215865"/>
              <a:gd name="connsiteY27" fmla="*/ 1597793 h 2926080"/>
              <a:gd name="connsiteX28" fmla="*/ 693019 w 4215865"/>
              <a:gd name="connsiteY28" fmla="*/ 1848050 h 2926080"/>
              <a:gd name="connsiteX29" fmla="*/ 712270 w 4215865"/>
              <a:gd name="connsiteY29" fmla="*/ 1780673 h 2926080"/>
              <a:gd name="connsiteX30" fmla="*/ 741145 w 4215865"/>
              <a:gd name="connsiteY30" fmla="*/ 1694046 h 2926080"/>
              <a:gd name="connsiteX31" fmla="*/ 856649 w 4215865"/>
              <a:gd name="connsiteY31" fmla="*/ 1337911 h 2926080"/>
              <a:gd name="connsiteX32" fmla="*/ 943276 w 4215865"/>
              <a:gd name="connsiteY32" fmla="*/ 1106905 h 2926080"/>
              <a:gd name="connsiteX33" fmla="*/ 1020278 w 4215865"/>
              <a:gd name="connsiteY33" fmla="*/ 924025 h 2926080"/>
              <a:gd name="connsiteX34" fmla="*/ 1029903 w 4215865"/>
              <a:gd name="connsiteY34" fmla="*/ 885524 h 2926080"/>
              <a:gd name="connsiteX35" fmla="*/ 1039529 w 4215865"/>
              <a:gd name="connsiteY35" fmla="*/ 856648 h 2926080"/>
              <a:gd name="connsiteX36" fmla="*/ 1039529 w 4215865"/>
              <a:gd name="connsiteY36" fmla="*/ 1241659 h 2926080"/>
              <a:gd name="connsiteX37" fmla="*/ 1020278 w 4215865"/>
              <a:gd name="connsiteY37" fmla="*/ 1347537 h 2926080"/>
              <a:gd name="connsiteX38" fmla="*/ 1010653 w 4215865"/>
              <a:gd name="connsiteY38" fmla="*/ 1434164 h 2926080"/>
              <a:gd name="connsiteX39" fmla="*/ 1058779 w 4215865"/>
              <a:gd name="connsiteY39" fmla="*/ 1318661 h 2926080"/>
              <a:gd name="connsiteX40" fmla="*/ 1135781 w 4215865"/>
              <a:gd name="connsiteY40" fmla="*/ 962526 h 2926080"/>
              <a:gd name="connsiteX41" fmla="*/ 1174282 w 4215865"/>
              <a:gd name="connsiteY41" fmla="*/ 837398 h 2926080"/>
              <a:gd name="connsiteX42" fmla="*/ 1203158 w 4215865"/>
              <a:gd name="connsiteY42" fmla="*/ 702644 h 2926080"/>
              <a:gd name="connsiteX43" fmla="*/ 1251284 w 4215865"/>
              <a:gd name="connsiteY43" fmla="*/ 548640 h 2926080"/>
              <a:gd name="connsiteX44" fmla="*/ 1280160 w 4215865"/>
              <a:gd name="connsiteY44" fmla="*/ 433137 h 2926080"/>
              <a:gd name="connsiteX45" fmla="*/ 1318661 w 4215865"/>
              <a:gd name="connsiteY45" fmla="*/ 327259 h 2926080"/>
              <a:gd name="connsiteX46" fmla="*/ 1357162 w 4215865"/>
              <a:gd name="connsiteY46" fmla="*/ 154004 h 2926080"/>
              <a:gd name="connsiteX47" fmla="*/ 1376413 w 4215865"/>
              <a:gd name="connsiteY47" fmla="*/ 86627 h 2926080"/>
              <a:gd name="connsiteX48" fmla="*/ 1395663 w 4215865"/>
              <a:gd name="connsiteY48" fmla="*/ 0 h 2926080"/>
              <a:gd name="connsiteX49" fmla="*/ 1376413 w 4215865"/>
              <a:gd name="connsiteY49" fmla="*/ 202130 h 2926080"/>
              <a:gd name="connsiteX50" fmla="*/ 1357162 w 4215865"/>
              <a:gd name="connsiteY50" fmla="*/ 558265 h 2926080"/>
              <a:gd name="connsiteX51" fmla="*/ 1337912 w 4215865"/>
              <a:gd name="connsiteY51" fmla="*/ 1116530 h 2926080"/>
              <a:gd name="connsiteX52" fmla="*/ 1328287 w 4215865"/>
              <a:gd name="connsiteY52" fmla="*/ 1357162 h 2926080"/>
              <a:gd name="connsiteX53" fmla="*/ 1328287 w 4215865"/>
              <a:gd name="connsiteY53" fmla="*/ 2618071 h 2926080"/>
              <a:gd name="connsiteX54" fmla="*/ 1347537 w 4215865"/>
              <a:gd name="connsiteY54" fmla="*/ 2695073 h 2926080"/>
              <a:gd name="connsiteX55" fmla="*/ 1357162 w 4215865"/>
              <a:gd name="connsiteY55" fmla="*/ 2762450 h 2926080"/>
              <a:gd name="connsiteX56" fmla="*/ 1366788 w 4215865"/>
              <a:gd name="connsiteY56" fmla="*/ 2820202 h 2926080"/>
              <a:gd name="connsiteX57" fmla="*/ 1386038 w 4215865"/>
              <a:gd name="connsiteY57" fmla="*/ 2926080 h 2926080"/>
              <a:gd name="connsiteX58" fmla="*/ 1453415 w 4215865"/>
              <a:gd name="connsiteY58" fmla="*/ 2704699 h 2926080"/>
              <a:gd name="connsiteX59" fmla="*/ 1482291 w 4215865"/>
              <a:gd name="connsiteY59" fmla="*/ 2569945 h 2926080"/>
              <a:gd name="connsiteX60" fmla="*/ 1530417 w 4215865"/>
              <a:gd name="connsiteY60" fmla="*/ 2300438 h 2926080"/>
              <a:gd name="connsiteX61" fmla="*/ 1540042 w 4215865"/>
              <a:gd name="connsiteY61" fmla="*/ 2184934 h 2926080"/>
              <a:gd name="connsiteX62" fmla="*/ 1559293 w 4215865"/>
              <a:gd name="connsiteY62" fmla="*/ 2079057 h 2926080"/>
              <a:gd name="connsiteX63" fmla="*/ 1568918 w 4215865"/>
              <a:gd name="connsiteY63" fmla="*/ 1992429 h 2926080"/>
              <a:gd name="connsiteX64" fmla="*/ 1588169 w 4215865"/>
              <a:gd name="connsiteY64" fmla="*/ 1905802 h 2926080"/>
              <a:gd name="connsiteX65" fmla="*/ 1597794 w 4215865"/>
              <a:gd name="connsiteY65" fmla="*/ 1838425 h 2926080"/>
              <a:gd name="connsiteX66" fmla="*/ 1617044 w 4215865"/>
              <a:gd name="connsiteY66" fmla="*/ 1771048 h 2926080"/>
              <a:gd name="connsiteX67" fmla="*/ 1636295 w 4215865"/>
              <a:gd name="connsiteY67" fmla="*/ 2011680 h 2926080"/>
              <a:gd name="connsiteX68" fmla="*/ 1645920 w 4215865"/>
              <a:gd name="connsiteY68" fmla="*/ 2050181 h 2926080"/>
              <a:gd name="connsiteX69" fmla="*/ 1674796 w 4215865"/>
              <a:gd name="connsiteY69" fmla="*/ 2011680 h 2926080"/>
              <a:gd name="connsiteX70" fmla="*/ 1694047 w 4215865"/>
              <a:gd name="connsiteY70" fmla="*/ 1944303 h 2926080"/>
              <a:gd name="connsiteX71" fmla="*/ 1732548 w 4215865"/>
              <a:gd name="connsiteY71" fmla="*/ 1742172 h 2926080"/>
              <a:gd name="connsiteX72" fmla="*/ 1771049 w 4215865"/>
              <a:gd name="connsiteY72" fmla="*/ 1540042 h 2926080"/>
              <a:gd name="connsiteX73" fmla="*/ 1790299 w 4215865"/>
              <a:gd name="connsiteY73" fmla="*/ 1463040 h 2926080"/>
              <a:gd name="connsiteX74" fmla="*/ 1809550 w 4215865"/>
              <a:gd name="connsiteY74" fmla="*/ 1376412 h 2926080"/>
              <a:gd name="connsiteX75" fmla="*/ 1819175 w 4215865"/>
              <a:gd name="connsiteY75" fmla="*/ 1424539 h 2926080"/>
              <a:gd name="connsiteX76" fmla="*/ 1828800 w 4215865"/>
              <a:gd name="connsiteY76" fmla="*/ 1896177 h 2926080"/>
              <a:gd name="connsiteX77" fmla="*/ 1857676 w 4215865"/>
              <a:gd name="connsiteY77" fmla="*/ 1809549 h 2926080"/>
              <a:gd name="connsiteX78" fmla="*/ 1925053 w 4215865"/>
              <a:gd name="connsiteY78" fmla="*/ 1636294 h 2926080"/>
              <a:gd name="connsiteX79" fmla="*/ 1963554 w 4215865"/>
              <a:gd name="connsiteY79" fmla="*/ 1530417 h 2926080"/>
              <a:gd name="connsiteX80" fmla="*/ 1992430 w 4215865"/>
              <a:gd name="connsiteY80" fmla="*/ 1453414 h 2926080"/>
              <a:gd name="connsiteX81" fmla="*/ 2021305 w 4215865"/>
              <a:gd name="connsiteY81" fmla="*/ 1366787 h 2926080"/>
              <a:gd name="connsiteX82" fmla="*/ 2079057 w 4215865"/>
              <a:gd name="connsiteY82" fmla="*/ 1270534 h 2926080"/>
              <a:gd name="connsiteX83" fmla="*/ 2107933 w 4215865"/>
              <a:gd name="connsiteY83" fmla="*/ 1203158 h 2926080"/>
              <a:gd name="connsiteX84" fmla="*/ 2117558 w 4215865"/>
              <a:gd name="connsiteY84" fmla="*/ 1790299 h 2926080"/>
              <a:gd name="connsiteX85" fmla="*/ 2127183 w 4215865"/>
              <a:gd name="connsiteY85" fmla="*/ 1742172 h 2926080"/>
              <a:gd name="connsiteX86" fmla="*/ 2146434 w 4215865"/>
              <a:gd name="connsiteY86" fmla="*/ 1674796 h 2926080"/>
              <a:gd name="connsiteX87" fmla="*/ 2213811 w 4215865"/>
              <a:gd name="connsiteY87" fmla="*/ 1501541 h 2926080"/>
              <a:gd name="connsiteX88" fmla="*/ 2271562 w 4215865"/>
              <a:gd name="connsiteY88" fmla="*/ 1347537 h 2926080"/>
              <a:gd name="connsiteX89" fmla="*/ 2300438 w 4215865"/>
              <a:gd name="connsiteY89" fmla="*/ 1260909 h 2926080"/>
              <a:gd name="connsiteX90" fmla="*/ 2358190 w 4215865"/>
              <a:gd name="connsiteY90" fmla="*/ 1126156 h 2926080"/>
              <a:gd name="connsiteX91" fmla="*/ 2377440 w 4215865"/>
              <a:gd name="connsiteY91" fmla="*/ 1386038 h 2926080"/>
              <a:gd name="connsiteX92" fmla="*/ 2387065 w 4215865"/>
              <a:gd name="connsiteY92" fmla="*/ 1857676 h 2926080"/>
              <a:gd name="connsiteX93" fmla="*/ 2415941 w 4215865"/>
              <a:gd name="connsiteY93" fmla="*/ 1809549 h 2926080"/>
              <a:gd name="connsiteX94" fmla="*/ 2483318 w 4215865"/>
              <a:gd name="connsiteY94" fmla="*/ 1694046 h 2926080"/>
              <a:gd name="connsiteX95" fmla="*/ 2560320 w 4215865"/>
              <a:gd name="connsiteY95" fmla="*/ 1607419 h 2926080"/>
              <a:gd name="connsiteX96" fmla="*/ 2589196 w 4215865"/>
              <a:gd name="connsiteY96" fmla="*/ 1568918 h 2926080"/>
              <a:gd name="connsiteX97" fmla="*/ 2618072 w 4215865"/>
              <a:gd name="connsiteY97" fmla="*/ 1549667 h 2926080"/>
              <a:gd name="connsiteX98" fmla="*/ 2646948 w 4215865"/>
              <a:gd name="connsiteY98" fmla="*/ 1520791 h 2926080"/>
              <a:gd name="connsiteX99" fmla="*/ 2666198 w 4215865"/>
              <a:gd name="connsiteY99" fmla="*/ 1578543 h 2926080"/>
              <a:gd name="connsiteX100" fmla="*/ 2685449 w 4215865"/>
              <a:gd name="connsiteY100" fmla="*/ 1713297 h 2926080"/>
              <a:gd name="connsiteX101" fmla="*/ 2695074 w 4215865"/>
              <a:gd name="connsiteY101" fmla="*/ 1780673 h 2926080"/>
              <a:gd name="connsiteX102" fmla="*/ 2714324 w 4215865"/>
              <a:gd name="connsiteY102" fmla="*/ 1876926 h 2926080"/>
              <a:gd name="connsiteX103" fmla="*/ 2743200 w 4215865"/>
              <a:gd name="connsiteY103" fmla="*/ 1886551 h 2926080"/>
              <a:gd name="connsiteX104" fmla="*/ 2791327 w 4215865"/>
              <a:gd name="connsiteY104" fmla="*/ 1819174 h 2926080"/>
              <a:gd name="connsiteX105" fmla="*/ 2839453 w 4215865"/>
              <a:gd name="connsiteY105" fmla="*/ 1761423 h 2926080"/>
              <a:gd name="connsiteX106" fmla="*/ 2945331 w 4215865"/>
              <a:gd name="connsiteY106" fmla="*/ 1588168 h 2926080"/>
              <a:gd name="connsiteX107" fmla="*/ 3003082 w 4215865"/>
              <a:gd name="connsiteY107" fmla="*/ 1491916 h 2926080"/>
              <a:gd name="connsiteX108" fmla="*/ 3176337 w 4215865"/>
              <a:gd name="connsiteY108" fmla="*/ 1222408 h 2926080"/>
              <a:gd name="connsiteX109" fmla="*/ 3243714 w 4215865"/>
              <a:gd name="connsiteY109" fmla="*/ 1116530 h 2926080"/>
              <a:gd name="connsiteX110" fmla="*/ 3291840 w 4215865"/>
              <a:gd name="connsiteY110" fmla="*/ 1020278 h 2926080"/>
              <a:gd name="connsiteX111" fmla="*/ 3388093 w 4215865"/>
              <a:gd name="connsiteY111" fmla="*/ 866273 h 2926080"/>
              <a:gd name="connsiteX112" fmla="*/ 3397718 w 4215865"/>
              <a:gd name="connsiteY112" fmla="*/ 827772 h 2926080"/>
              <a:gd name="connsiteX113" fmla="*/ 3416969 w 4215865"/>
              <a:gd name="connsiteY113" fmla="*/ 789271 h 2926080"/>
              <a:gd name="connsiteX114" fmla="*/ 3426594 w 4215865"/>
              <a:gd name="connsiteY114" fmla="*/ 760396 h 2926080"/>
              <a:gd name="connsiteX115" fmla="*/ 3416969 w 4215865"/>
              <a:gd name="connsiteY115" fmla="*/ 962526 h 2926080"/>
              <a:gd name="connsiteX116" fmla="*/ 3388093 w 4215865"/>
              <a:gd name="connsiteY116" fmla="*/ 1058779 h 2926080"/>
              <a:gd name="connsiteX117" fmla="*/ 3378468 w 4215865"/>
              <a:gd name="connsiteY117" fmla="*/ 1193532 h 2926080"/>
              <a:gd name="connsiteX118" fmla="*/ 3339967 w 4215865"/>
              <a:gd name="connsiteY118" fmla="*/ 1463040 h 2926080"/>
              <a:gd name="connsiteX119" fmla="*/ 3330341 w 4215865"/>
              <a:gd name="connsiteY119" fmla="*/ 1568918 h 2926080"/>
              <a:gd name="connsiteX120" fmla="*/ 3301465 w 4215865"/>
              <a:gd name="connsiteY120" fmla="*/ 1799924 h 2926080"/>
              <a:gd name="connsiteX121" fmla="*/ 3311091 w 4215865"/>
              <a:gd name="connsiteY121" fmla="*/ 1982804 h 2926080"/>
              <a:gd name="connsiteX122" fmla="*/ 3416969 w 4215865"/>
              <a:gd name="connsiteY122" fmla="*/ 1819174 h 2926080"/>
              <a:gd name="connsiteX123" fmla="*/ 3484345 w 4215865"/>
              <a:gd name="connsiteY123" fmla="*/ 1684421 h 2926080"/>
              <a:gd name="connsiteX124" fmla="*/ 3542097 w 4215865"/>
              <a:gd name="connsiteY124" fmla="*/ 1530417 h 2926080"/>
              <a:gd name="connsiteX125" fmla="*/ 3570973 w 4215865"/>
              <a:gd name="connsiteY125" fmla="*/ 1482290 h 2926080"/>
              <a:gd name="connsiteX126" fmla="*/ 3590223 w 4215865"/>
              <a:gd name="connsiteY126" fmla="*/ 1434164 h 2926080"/>
              <a:gd name="connsiteX127" fmla="*/ 3609474 w 4215865"/>
              <a:gd name="connsiteY127" fmla="*/ 1395663 h 2926080"/>
              <a:gd name="connsiteX128" fmla="*/ 3628724 w 4215865"/>
              <a:gd name="connsiteY128" fmla="*/ 1309036 h 2926080"/>
              <a:gd name="connsiteX129" fmla="*/ 3647975 w 4215865"/>
              <a:gd name="connsiteY129" fmla="*/ 1260909 h 2926080"/>
              <a:gd name="connsiteX130" fmla="*/ 3667225 w 4215865"/>
              <a:gd name="connsiteY130" fmla="*/ 1232033 h 2926080"/>
              <a:gd name="connsiteX131" fmla="*/ 3686476 w 4215865"/>
              <a:gd name="connsiteY131" fmla="*/ 1164657 h 2926080"/>
              <a:gd name="connsiteX132" fmla="*/ 3724977 w 4215865"/>
              <a:gd name="connsiteY132" fmla="*/ 1097280 h 2926080"/>
              <a:gd name="connsiteX133" fmla="*/ 3821230 w 4215865"/>
              <a:gd name="connsiteY133" fmla="*/ 1010652 h 2926080"/>
              <a:gd name="connsiteX134" fmla="*/ 3878981 w 4215865"/>
              <a:gd name="connsiteY134" fmla="*/ 991402 h 2926080"/>
              <a:gd name="connsiteX135" fmla="*/ 3888607 w 4215865"/>
              <a:gd name="connsiteY135" fmla="*/ 1029903 h 2926080"/>
              <a:gd name="connsiteX136" fmla="*/ 3898232 w 4215865"/>
              <a:gd name="connsiteY136" fmla="*/ 1155031 h 2926080"/>
              <a:gd name="connsiteX137" fmla="*/ 3927108 w 4215865"/>
              <a:gd name="connsiteY137" fmla="*/ 1164657 h 2926080"/>
              <a:gd name="connsiteX138" fmla="*/ 3946358 w 4215865"/>
              <a:gd name="connsiteY138" fmla="*/ 1135781 h 2926080"/>
              <a:gd name="connsiteX139" fmla="*/ 3984859 w 4215865"/>
              <a:gd name="connsiteY139" fmla="*/ 1087654 h 2926080"/>
              <a:gd name="connsiteX140" fmla="*/ 4042611 w 4215865"/>
              <a:gd name="connsiteY140" fmla="*/ 991402 h 2926080"/>
              <a:gd name="connsiteX141" fmla="*/ 4071487 w 4215865"/>
              <a:gd name="connsiteY141" fmla="*/ 943276 h 2926080"/>
              <a:gd name="connsiteX142" fmla="*/ 4090737 w 4215865"/>
              <a:gd name="connsiteY142" fmla="*/ 904774 h 2926080"/>
              <a:gd name="connsiteX143" fmla="*/ 4119613 w 4215865"/>
              <a:gd name="connsiteY143" fmla="*/ 875899 h 2926080"/>
              <a:gd name="connsiteX144" fmla="*/ 4177364 w 4215865"/>
              <a:gd name="connsiteY144" fmla="*/ 798897 h 2926080"/>
              <a:gd name="connsiteX145" fmla="*/ 4215865 w 4215865"/>
              <a:gd name="connsiteY145" fmla="*/ 760396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4215865" h="2926080">
                <a:moveTo>
                  <a:pt x="0" y="1905802"/>
                </a:moveTo>
                <a:cubicBezTo>
                  <a:pt x="6417" y="1880135"/>
                  <a:pt x="10511" y="1853772"/>
                  <a:pt x="19251" y="1828800"/>
                </a:cubicBezTo>
                <a:cubicBezTo>
                  <a:pt x="33030" y="1789432"/>
                  <a:pt x="55918" y="1753402"/>
                  <a:pt x="67377" y="1713297"/>
                </a:cubicBezTo>
                <a:cubicBezTo>
                  <a:pt x="73794" y="1690838"/>
                  <a:pt x="80963" y="1668580"/>
                  <a:pt x="86628" y="1645920"/>
                </a:cubicBezTo>
                <a:cubicBezTo>
                  <a:pt x="93802" y="1617223"/>
                  <a:pt x="97961" y="1587793"/>
                  <a:pt x="105878" y="1559292"/>
                </a:cubicBezTo>
                <a:cubicBezTo>
                  <a:pt x="114024" y="1529965"/>
                  <a:pt x="127008" y="1502100"/>
                  <a:pt x="134754" y="1472665"/>
                </a:cubicBezTo>
                <a:cubicBezTo>
                  <a:pt x="143081" y="1441023"/>
                  <a:pt x="146426" y="1408242"/>
                  <a:pt x="154004" y="1376412"/>
                </a:cubicBezTo>
                <a:cubicBezTo>
                  <a:pt x="162477" y="1340825"/>
                  <a:pt x="174008" y="1306023"/>
                  <a:pt x="182880" y="1270534"/>
                </a:cubicBezTo>
                <a:cubicBezTo>
                  <a:pt x="202017" y="1193987"/>
                  <a:pt x="198096" y="1186385"/>
                  <a:pt x="221381" y="1116530"/>
                </a:cubicBezTo>
                <a:cubicBezTo>
                  <a:pt x="226845" y="1100139"/>
                  <a:pt x="232905" y="1083858"/>
                  <a:pt x="240632" y="1068404"/>
                </a:cubicBezTo>
                <a:cubicBezTo>
                  <a:pt x="245805" y="1058057"/>
                  <a:pt x="253465" y="1049153"/>
                  <a:pt x="259882" y="1039528"/>
                </a:cubicBezTo>
                <a:cubicBezTo>
                  <a:pt x="263091" y="1110113"/>
                  <a:pt x="267764" y="1180647"/>
                  <a:pt x="269508" y="1251284"/>
                </a:cubicBezTo>
                <a:cubicBezTo>
                  <a:pt x="274181" y="1440550"/>
                  <a:pt x="268631" y="1630142"/>
                  <a:pt x="279133" y="1819174"/>
                </a:cubicBezTo>
                <a:cubicBezTo>
                  <a:pt x="280091" y="1836425"/>
                  <a:pt x="293180" y="1787524"/>
                  <a:pt x="298383" y="1771048"/>
                </a:cubicBezTo>
                <a:cubicBezTo>
                  <a:pt x="312450" y="1726501"/>
                  <a:pt x="320481" y="1680035"/>
                  <a:pt x="336884" y="1636294"/>
                </a:cubicBezTo>
                <a:cubicBezTo>
                  <a:pt x="358004" y="1579975"/>
                  <a:pt x="377570" y="1530689"/>
                  <a:pt x="394636" y="1472665"/>
                </a:cubicBezTo>
                <a:cubicBezTo>
                  <a:pt x="402101" y="1447283"/>
                  <a:pt x="406619" y="1421102"/>
                  <a:pt x="413887" y="1395663"/>
                </a:cubicBezTo>
                <a:cubicBezTo>
                  <a:pt x="422427" y="1365773"/>
                  <a:pt x="439372" y="1319071"/>
                  <a:pt x="452388" y="1289785"/>
                </a:cubicBezTo>
                <a:cubicBezTo>
                  <a:pt x="458215" y="1276673"/>
                  <a:pt x="465221" y="1264118"/>
                  <a:pt x="471638" y="1251284"/>
                </a:cubicBezTo>
                <a:cubicBezTo>
                  <a:pt x="474846" y="1283368"/>
                  <a:pt x="480301" y="1315307"/>
                  <a:pt x="481263" y="1347537"/>
                </a:cubicBezTo>
                <a:cubicBezTo>
                  <a:pt x="498126" y="1912432"/>
                  <a:pt x="338255" y="1794421"/>
                  <a:pt x="519764" y="1915427"/>
                </a:cubicBezTo>
                <a:cubicBezTo>
                  <a:pt x="522973" y="1905802"/>
                  <a:pt x="525393" y="1895877"/>
                  <a:pt x="529390" y="1886551"/>
                </a:cubicBezTo>
                <a:cubicBezTo>
                  <a:pt x="535042" y="1873363"/>
                  <a:pt x="543737" y="1861535"/>
                  <a:pt x="548640" y="1848050"/>
                </a:cubicBezTo>
                <a:cubicBezTo>
                  <a:pt x="556622" y="1826099"/>
                  <a:pt x="561873" y="1803242"/>
                  <a:pt x="567891" y="1780673"/>
                </a:cubicBezTo>
                <a:cubicBezTo>
                  <a:pt x="574708" y="1755109"/>
                  <a:pt x="581081" y="1729425"/>
                  <a:pt x="587141" y="1703671"/>
                </a:cubicBezTo>
                <a:cubicBezTo>
                  <a:pt x="593916" y="1674877"/>
                  <a:pt x="598266" y="1645486"/>
                  <a:pt x="606392" y="1617044"/>
                </a:cubicBezTo>
                <a:cubicBezTo>
                  <a:pt x="614586" y="1588364"/>
                  <a:pt x="631522" y="1557159"/>
                  <a:pt x="644893" y="1530417"/>
                </a:cubicBezTo>
                <a:cubicBezTo>
                  <a:pt x="648101" y="1552876"/>
                  <a:pt x="653294" y="1575139"/>
                  <a:pt x="654518" y="1597793"/>
                </a:cubicBezTo>
                <a:cubicBezTo>
                  <a:pt x="670568" y="1894730"/>
                  <a:pt x="605378" y="1964904"/>
                  <a:pt x="693019" y="1848050"/>
                </a:cubicBezTo>
                <a:cubicBezTo>
                  <a:pt x="699436" y="1825591"/>
                  <a:pt x="705303" y="1802968"/>
                  <a:pt x="712270" y="1780673"/>
                </a:cubicBezTo>
                <a:cubicBezTo>
                  <a:pt x="721349" y="1751621"/>
                  <a:pt x="732399" y="1723200"/>
                  <a:pt x="741145" y="1694046"/>
                </a:cubicBezTo>
                <a:cubicBezTo>
                  <a:pt x="790453" y="1529685"/>
                  <a:pt x="764799" y="1558351"/>
                  <a:pt x="856649" y="1337911"/>
                </a:cubicBezTo>
                <a:cubicBezTo>
                  <a:pt x="958330" y="1093876"/>
                  <a:pt x="854664" y="1350589"/>
                  <a:pt x="943276" y="1106905"/>
                </a:cubicBezTo>
                <a:cubicBezTo>
                  <a:pt x="1043846" y="830336"/>
                  <a:pt x="921716" y="1180288"/>
                  <a:pt x="1020278" y="924025"/>
                </a:cubicBezTo>
                <a:cubicBezTo>
                  <a:pt x="1025027" y="911678"/>
                  <a:pt x="1026269" y="898244"/>
                  <a:pt x="1029903" y="885524"/>
                </a:cubicBezTo>
                <a:cubicBezTo>
                  <a:pt x="1032690" y="875768"/>
                  <a:pt x="1036320" y="866273"/>
                  <a:pt x="1039529" y="856648"/>
                </a:cubicBezTo>
                <a:cubicBezTo>
                  <a:pt x="1065445" y="1012147"/>
                  <a:pt x="1058956" y="950262"/>
                  <a:pt x="1039529" y="1241659"/>
                </a:cubicBezTo>
                <a:cubicBezTo>
                  <a:pt x="1037143" y="1277451"/>
                  <a:pt x="1025599" y="1312063"/>
                  <a:pt x="1020278" y="1347537"/>
                </a:cubicBezTo>
                <a:cubicBezTo>
                  <a:pt x="1015968" y="1376269"/>
                  <a:pt x="987410" y="1451596"/>
                  <a:pt x="1010653" y="1434164"/>
                </a:cubicBezTo>
                <a:cubicBezTo>
                  <a:pt x="1044020" y="1409138"/>
                  <a:pt x="1042737" y="1357162"/>
                  <a:pt x="1058779" y="1318661"/>
                </a:cubicBezTo>
                <a:cubicBezTo>
                  <a:pt x="1081044" y="1185072"/>
                  <a:pt x="1091210" y="1107381"/>
                  <a:pt x="1135781" y="962526"/>
                </a:cubicBezTo>
                <a:cubicBezTo>
                  <a:pt x="1148615" y="920817"/>
                  <a:pt x="1163330" y="879641"/>
                  <a:pt x="1174282" y="837398"/>
                </a:cubicBezTo>
                <a:cubicBezTo>
                  <a:pt x="1185811" y="792930"/>
                  <a:pt x="1191322" y="747031"/>
                  <a:pt x="1203158" y="702644"/>
                </a:cubicBezTo>
                <a:cubicBezTo>
                  <a:pt x="1217016" y="650677"/>
                  <a:pt x="1236509" y="600353"/>
                  <a:pt x="1251284" y="548640"/>
                </a:cubicBezTo>
                <a:cubicBezTo>
                  <a:pt x="1262187" y="510481"/>
                  <a:pt x="1268605" y="471103"/>
                  <a:pt x="1280160" y="433137"/>
                </a:cubicBezTo>
                <a:cubicBezTo>
                  <a:pt x="1291094" y="397210"/>
                  <a:pt x="1308674" y="363460"/>
                  <a:pt x="1318661" y="327259"/>
                </a:cubicBezTo>
                <a:cubicBezTo>
                  <a:pt x="1334393" y="270229"/>
                  <a:pt x="1340909" y="210888"/>
                  <a:pt x="1357162" y="154004"/>
                </a:cubicBezTo>
                <a:cubicBezTo>
                  <a:pt x="1363579" y="131545"/>
                  <a:pt x="1371161" y="109387"/>
                  <a:pt x="1376413" y="86627"/>
                </a:cubicBezTo>
                <a:cubicBezTo>
                  <a:pt x="1401825" y="-23491"/>
                  <a:pt x="1372526" y="69412"/>
                  <a:pt x="1395663" y="0"/>
                </a:cubicBezTo>
                <a:cubicBezTo>
                  <a:pt x="1389246" y="67377"/>
                  <a:pt x="1381740" y="134658"/>
                  <a:pt x="1376413" y="202130"/>
                </a:cubicBezTo>
                <a:cubicBezTo>
                  <a:pt x="1372099" y="256774"/>
                  <a:pt x="1358835" y="514767"/>
                  <a:pt x="1357162" y="558265"/>
                </a:cubicBezTo>
                <a:cubicBezTo>
                  <a:pt x="1350006" y="744326"/>
                  <a:pt x="1344638" y="930453"/>
                  <a:pt x="1337912" y="1116530"/>
                </a:cubicBezTo>
                <a:cubicBezTo>
                  <a:pt x="1335012" y="1196752"/>
                  <a:pt x="1331495" y="1276951"/>
                  <a:pt x="1328287" y="1357162"/>
                </a:cubicBezTo>
                <a:cubicBezTo>
                  <a:pt x="1319858" y="1846015"/>
                  <a:pt x="1309523" y="2111442"/>
                  <a:pt x="1328287" y="2618071"/>
                </a:cubicBezTo>
                <a:cubicBezTo>
                  <a:pt x="1329266" y="2644510"/>
                  <a:pt x="1342348" y="2669130"/>
                  <a:pt x="1347537" y="2695073"/>
                </a:cubicBezTo>
                <a:cubicBezTo>
                  <a:pt x="1351986" y="2717319"/>
                  <a:pt x="1353712" y="2740027"/>
                  <a:pt x="1357162" y="2762450"/>
                </a:cubicBezTo>
                <a:cubicBezTo>
                  <a:pt x="1360130" y="2781739"/>
                  <a:pt x="1362960" y="2801065"/>
                  <a:pt x="1366788" y="2820202"/>
                </a:cubicBezTo>
                <a:cubicBezTo>
                  <a:pt x="1389476" y="2933640"/>
                  <a:pt x="1361575" y="2754837"/>
                  <a:pt x="1386038" y="2926080"/>
                </a:cubicBezTo>
                <a:cubicBezTo>
                  <a:pt x="1445021" y="2827775"/>
                  <a:pt x="1411902" y="2894472"/>
                  <a:pt x="1453415" y="2704699"/>
                </a:cubicBezTo>
                <a:cubicBezTo>
                  <a:pt x="1463232" y="2659822"/>
                  <a:pt x="1472984" y="2614930"/>
                  <a:pt x="1482291" y="2569945"/>
                </a:cubicBezTo>
                <a:cubicBezTo>
                  <a:pt x="1501401" y="2477579"/>
                  <a:pt x="1519217" y="2393772"/>
                  <a:pt x="1530417" y="2300438"/>
                </a:cubicBezTo>
                <a:cubicBezTo>
                  <a:pt x="1535020" y="2262078"/>
                  <a:pt x="1535045" y="2223244"/>
                  <a:pt x="1540042" y="2184934"/>
                </a:cubicBezTo>
                <a:cubicBezTo>
                  <a:pt x="1544682" y="2149364"/>
                  <a:pt x="1553972" y="2114531"/>
                  <a:pt x="1559293" y="2079057"/>
                </a:cubicBezTo>
                <a:cubicBezTo>
                  <a:pt x="1563603" y="2050325"/>
                  <a:pt x="1564142" y="2021087"/>
                  <a:pt x="1568918" y="1992429"/>
                </a:cubicBezTo>
                <a:cubicBezTo>
                  <a:pt x="1573781" y="1963251"/>
                  <a:pt x="1582718" y="1934875"/>
                  <a:pt x="1588169" y="1905802"/>
                </a:cubicBezTo>
                <a:cubicBezTo>
                  <a:pt x="1592350" y="1883504"/>
                  <a:pt x="1593736" y="1860746"/>
                  <a:pt x="1597794" y="1838425"/>
                </a:cubicBezTo>
                <a:cubicBezTo>
                  <a:pt x="1602628" y="1811836"/>
                  <a:pt x="1608798" y="1795788"/>
                  <a:pt x="1617044" y="1771048"/>
                </a:cubicBezTo>
                <a:cubicBezTo>
                  <a:pt x="1622481" y="1868898"/>
                  <a:pt x="1620627" y="1925505"/>
                  <a:pt x="1636295" y="2011680"/>
                </a:cubicBezTo>
                <a:cubicBezTo>
                  <a:pt x="1638661" y="2024695"/>
                  <a:pt x="1642712" y="2037347"/>
                  <a:pt x="1645920" y="2050181"/>
                </a:cubicBezTo>
                <a:cubicBezTo>
                  <a:pt x="1655545" y="2037347"/>
                  <a:pt x="1668158" y="2026284"/>
                  <a:pt x="1674796" y="2011680"/>
                </a:cubicBezTo>
                <a:cubicBezTo>
                  <a:pt x="1684462" y="1990416"/>
                  <a:pt x="1689153" y="1967142"/>
                  <a:pt x="1694047" y="1944303"/>
                </a:cubicBezTo>
                <a:cubicBezTo>
                  <a:pt x="1708418" y="1877237"/>
                  <a:pt x="1719714" y="1809549"/>
                  <a:pt x="1732548" y="1742172"/>
                </a:cubicBezTo>
                <a:cubicBezTo>
                  <a:pt x="1745382" y="1674795"/>
                  <a:pt x="1754414" y="1606582"/>
                  <a:pt x="1771049" y="1540042"/>
                </a:cubicBezTo>
                <a:cubicBezTo>
                  <a:pt x="1777466" y="1514375"/>
                  <a:pt x="1784756" y="1488910"/>
                  <a:pt x="1790299" y="1463040"/>
                </a:cubicBezTo>
                <a:cubicBezTo>
                  <a:pt x="1810625" y="1368183"/>
                  <a:pt x="1789056" y="1437890"/>
                  <a:pt x="1809550" y="1376412"/>
                </a:cubicBezTo>
                <a:cubicBezTo>
                  <a:pt x="1812758" y="1392454"/>
                  <a:pt x="1818570" y="1408190"/>
                  <a:pt x="1819175" y="1424539"/>
                </a:cubicBezTo>
                <a:cubicBezTo>
                  <a:pt x="1824995" y="1581677"/>
                  <a:pt x="1813153" y="1739712"/>
                  <a:pt x="1828800" y="1896177"/>
                </a:cubicBezTo>
                <a:cubicBezTo>
                  <a:pt x="1831829" y="1926464"/>
                  <a:pt x="1847104" y="1838092"/>
                  <a:pt x="1857676" y="1809549"/>
                </a:cubicBezTo>
                <a:cubicBezTo>
                  <a:pt x="1879197" y="1751441"/>
                  <a:pt x="1903077" y="1694231"/>
                  <a:pt x="1925053" y="1636294"/>
                </a:cubicBezTo>
                <a:cubicBezTo>
                  <a:pt x="1938371" y="1601182"/>
                  <a:pt x="1950572" y="1565655"/>
                  <a:pt x="1963554" y="1530417"/>
                </a:cubicBezTo>
                <a:cubicBezTo>
                  <a:pt x="1973031" y="1504694"/>
                  <a:pt x="1983761" y="1479420"/>
                  <a:pt x="1992430" y="1453414"/>
                </a:cubicBezTo>
                <a:cubicBezTo>
                  <a:pt x="2002055" y="1424538"/>
                  <a:pt x="2010001" y="1395048"/>
                  <a:pt x="2021305" y="1366787"/>
                </a:cubicBezTo>
                <a:cubicBezTo>
                  <a:pt x="2053936" y="1285209"/>
                  <a:pt x="2039816" y="1333319"/>
                  <a:pt x="2079057" y="1270534"/>
                </a:cubicBezTo>
                <a:cubicBezTo>
                  <a:pt x="2096050" y="1243346"/>
                  <a:pt x="2098576" y="1231230"/>
                  <a:pt x="2107933" y="1203158"/>
                </a:cubicBezTo>
                <a:cubicBezTo>
                  <a:pt x="2111141" y="1398872"/>
                  <a:pt x="2110572" y="1594684"/>
                  <a:pt x="2117558" y="1790299"/>
                </a:cubicBezTo>
                <a:cubicBezTo>
                  <a:pt x="2118142" y="1806649"/>
                  <a:pt x="2123215" y="1758044"/>
                  <a:pt x="2127183" y="1742172"/>
                </a:cubicBezTo>
                <a:cubicBezTo>
                  <a:pt x="2132848" y="1719512"/>
                  <a:pt x="2138522" y="1696773"/>
                  <a:pt x="2146434" y="1674796"/>
                </a:cubicBezTo>
                <a:cubicBezTo>
                  <a:pt x="2167423" y="1616494"/>
                  <a:pt x="2191567" y="1559376"/>
                  <a:pt x="2213811" y="1501541"/>
                </a:cubicBezTo>
                <a:cubicBezTo>
                  <a:pt x="2213821" y="1501516"/>
                  <a:pt x="2271553" y="1347563"/>
                  <a:pt x="2271562" y="1347537"/>
                </a:cubicBezTo>
                <a:cubicBezTo>
                  <a:pt x="2281187" y="1318661"/>
                  <a:pt x="2288626" y="1288962"/>
                  <a:pt x="2300438" y="1260909"/>
                </a:cubicBezTo>
                <a:cubicBezTo>
                  <a:pt x="2366954" y="1102934"/>
                  <a:pt x="2335263" y="1217856"/>
                  <a:pt x="2358190" y="1126156"/>
                </a:cubicBezTo>
                <a:cubicBezTo>
                  <a:pt x="2374898" y="1243114"/>
                  <a:pt x="2372354" y="1210580"/>
                  <a:pt x="2377440" y="1386038"/>
                </a:cubicBezTo>
                <a:cubicBezTo>
                  <a:pt x="2381996" y="1543217"/>
                  <a:pt x="2383857" y="1700463"/>
                  <a:pt x="2387065" y="1857676"/>
                </a:cubicBezTo>
                <a:cubicBezTo>
                  <a:pt x="2396690" y="1841634"/>
                  <a:pt x="2406982" y="1825973"/>
                  <a:pt x="2415941" y="1809549"/>
                </a:cubicBezTo>
                <a:cubicBezTo>
                  <a:pt x="2456627" y="1734958"/>
                  <a:pt x="2431306" y="1765563"/>
                  <a:pt x="2483318" y="1694046"/>
                </a:cubicBezTo>
                <a:cubicBezTo>
                  <a:pt x="2543254" y="1611633"/>
                  <a:pt x="2498372" y="1678217"/>
                  <a:pt x="2560320" y="1607419"/>
                </a:cubicBezTo>
                <a:cubicBezTo>
                  <a:pt x="2570884" y="1595346"/>
                  <a:pt x="2577852" y="1580262"/>
                  <a:pt x="2589196" y="1568918"/>
                </a:cubicBezTo>
                <a:cubicBezTo>
                  <a:pt x="2597376" y="1560738"/>
                  <a:pt x="2609185" y="1557073"/>
                  <a:pt x="2618072" y="1549667"/>
                </a:cubicBezTo>
                <a:cubicBezTo>
                  <a:pt x="2628529" y="1540953"/>
                  <a:pt x="2637323" y="1530416"/>
                  <a:pt x="2646948" y="1520791"/>
                </a:cubicBezTo>
                <a:cubicBezTo>
                  <a:pt x="2653365" y="1540042"/>
                  <a:pt x="2662218" y="1558645"/>
                  <a:pt x="2666198" y="1578543"/>
                </a:cubicBezTo>
                <a:cubicBezTo>
                  <a:pt x="2675097" y="1623036"/>
                  <a:pt x="2679032" y="1668379"/>
                  <a:pt x="2685449" y="1713297"/>
                </a:cubicBezTo>
                <a:cubicBezTo>
                  <a:pt x="2688657" y="1735756"/>
                  <a:pt x="2690625" y="1758427"/>
                  <a:pt x="2695074" y="1780673"/>
                </a:cubicBezTo>
                <a:cubicBezTo>
                  <a:pt x="2701491" y="1812757"/>
                  <a:pt x="2683283" y="1866579"/>
                  <a:pt x="2714324" y="1876926"/>
                </a:cubicBezTo>
                <a:lnTo>
                  <a:pt x="2743200" y="1886551"/>
                </a:lnTo>
                <a:cubicBezTo>
                  <a:pt x="2762736" y="1857248"/>
                  <a:pt x="2767456" y="1849013"/>
                  <a:pt x="2791327" y="1819174"/>
                </a:cubicBezTo>
                <a:cubicBezTo>
                  <a:pt x="2806981" y="1799607"/>
                  <a:pt x="2825553" y="1782273"/>
                  <a:pt x="2839453" y="1761423"/>
                </a:cubicBezTo>
                <a:cubicBezTo>
                  <a:pt x="2876996" y="1705108"/>
                  <a:pt x="2910206" y="1646022"/>
                  <a:pt x="2945331" y="1588168"/>
                </a:cubicBezTo>
                <a:cubicBezTo>
                  <a:pt x="2964749" y="1556185"/>
                  <a:pt x="2980632" y="1521849"/>
                  <a:pt x="3003082" y="1491916"/>
                </a:cubicBezTo>
                <a:cubicBezTo>
                  <a:pt x="3112392" y="1346168"/>
                  <a:pt x="3028795" y="1463134"/>
                  <a:pt x="3176337" y="1222408"/>
                </a:cubicBezTo>
                <a:cubicBezTo>
                  <a:pt x="3198197" y="1186741"/>
                  <a:pt x="3225006" y="1153946"/>
                  <a:pt x="3243714" y="1116530"/>
                </a:cubicBezTo>
                <a:cubicBezTo>
                  <a:pt x="3259756" y="1084446"/>
                  <a:pt x="3273914" y="1051349"/>
                  <a:pt x="3291840" y="1020278"/>
                </a:cubicBezTo>
                <a:cubicBezTo>
                  <a:pt x="3322092" y="967842"/>
                  <a:pt x="3388093" y="866273"/>
                  <a:pt x="3388093" y="866273"/>
                </a:cubicBezTo>
                <a:cubicBezTo>
                  <a:pt x="3391301" y="853439"/>
                  <a:pt x="3393073" y="840158"/>
                  <a:pt x="3397718" y="827772"/>
                </a:cubicBezTo>
                <a:cubicBezTo>
                  <a:pt x="3402756" y="814337"/>
                  <a:pt x="3411317" y="802459"/>
                  <a:pt x="3416969" y="789271"/>
                </a:cubicBezTo>
                <a:cubicBezTo>
                  <a:pt x="3420966" y="779946"/>
                  <a:pt x="3423386" y="770021"/>
                  <a:pt x="3426594" y="760396"/>
                </a:cubicBezTo>
                <a:cubicBezTo>
                  <a:pt x="3423386" y="827773"/>
                  <a:pt x="3425601" y="895628"/>
                  <a:pt x="3416969" y="962526"/>
                </a:cubicBezTo>
                <a:cubicBezTo>
                  <a:pt x="3412682" y="995748"/>
                  <a:pt x="3393600" y="1025738"/>
                  <a:pt x="3388093" y="1058779"/>
                </a:cubicBezTo>
                <a:cubicBezTo>
                  <a:pt x="3380690" y="1103198"/>
                  <a:pt x="3383102" y="1148739"/>
                  <a:pt x="3378468" y="1193532"/>
                </a:cubicBezTo>
                <a:cubicBezTo>
                  <a:pt x="3358345" y="1388048"/>
                  <a:pt x="3362509" y="1282703"/>
                  <a:pt x="3339967" y="1463040"/>
                </a:cubicBezTo>
                <a:cubicBezTo>
                  <a:pt x="3335571" y="1498205"/>
                  <a:pt x="3333988" y="1533668"/>
                  <a:pt x="3330341" y="1568918"/>
                </a:cubicBezTo>
                <a:cubicBezTo>
                  <a:pt x="3312826" y="1738232"/>
                  <a:pt x="3319338" y="1692694"/>
                  <a:pt x="3301465" y="1799924"/>
                </a:cubicBezTo>
                <a:cubicBezTo>
                  <a:pt x="3304674" y="1860884"/>
                  <a:pt x="3276084" y="1932794"/>
                  <a:pt x="3311091" y="1982804"/>
                </a:cubicBezTo>
                <a:cubicBezTo>
                  <a:pt x="3313462" y="1986191"/>
                  <a:pt x="3413395" y="1825131"/>
                  <a:pt x="3416969" y="1819174"/>
                </a:cubicBezTo>
                <a:cubicBezTo>
                  <a:pt x="3452512" y="1759936"/>
                  <a:pt x="3459527" y="1747846"/>
                  <a:pt x="3484345" y="1684421"/>
                </a:cubicBezTo>
                <a:cubicBezTo>
                  <a:pt x="3504323" y="1633365"/>
                  <a:pt x="3513890" y="1577430"/>
                  <a:pt x="3542097" y="1530417"/>
                </a:cubicBezTo>
                <a:cubicBezTo>
                  <a:pt x="3551722" y="1514375"/>
                  <a:pt x="3562606" y="1499023"/>
                  <a:pt x="3570973" y="1482290"/>
                </a:cubicBezTo>
                <a:cubicBezTo>
                  <a:pt x="3578700" y="1466836"/>
                  <a:pt x="3583206" y="1449953"/>
                  <a:pt x="3590223" y="1434164"/>
                </a:cubicBezTo>
                <a:cubicBezTo>
                  <a:pt x="3596051" y="1421052"/>
                  <a:pt x="3603057" y="1408497"/>
                  <a:pt x="3609474" y="1395663"/>
                </a:cubicBezTo>
                <a:cubicBezTo>
                  <a:pt x="3613288" y="1376593"/>
                  <a:pt x="3621928" y="1329424"/>
                  <a:pt x="3628724" y="1309036"/>
                </a:cubicBezTo>
                <a:cubicBezTo>
                  <a:pt x="3634188" y="1292645"/>
                  <a:pt x="3640248" y="1276363"/>
                  <a:pt x="3647975" y="1260909"/>
                </a:cubicBezTo>
                <a:cubicBezTo>
                  <a:pt x="3653148" y="1250562"/>
                  <a:pt x="3662052" y="1242380"/>
                  <a:pt x="3667225" y="1232033"/>
                </a:cubicBezTo>
                <a:cubicBezTo>
                  <a:pt x="3678866" y="1208751"/>
                  <a:pt x="3677218" y="1189345"/>
                  <a:pt x="3686476" y="1164657"/>
                </a:cubicBezTo>
                <a:cubicBezTo>
                  <a:pt x="3691994" y="1149943"/>
                  <a:pt x="3713011" y="1110576"/>
                  <a:pt x="3724977" y="1097280"/>
                </a:cubicBezTo>
                <a:cubicBezTo>
                  <a:pt x="3737325" y="1083560"/>
                  <a:pt x="3788949" y="1024999"/>
                  <a:pt x="3821230" y="1010652"/>
                </a:cubicBezTo>
                <a:cubicBezTo>
                  <a:pt x="3839773" y="1002411"/>
                  <a:pt x="3878981" y="991402"/>
                  <a:pt x="3878981" y="991402"/>
                </a:cubicBezTo>
                <a:cubicBezTo>
                  <a:pt x="3882190" y="1004236"/>
                  <a:pt x="3887061" y="1016765"/>
                  <a:pt x="3888607" y="1029903"/>
                </a:cubicBezTo>
                <a:cubicBezTo>
                  <a:pt x="3893495" y="1071449"/>
                  <a:pt x="3886740" y="1114808"/>
                  <a:pt x="3898232" y="1155031"/>
                </a:cubicBezTo>
                <a:cubicBezTo>
                  <a:pt x="3901019" y="1164787"/>
                  <a:pt x="3917483" y="1161448"/>
                  <a:pt x="3927108" y="1164657"/>
                </a:cubicBezTo>
                <a:cubicBezTo>
                  <a:pt x="3933525" y="1155032"/>
                  <a:pt x="3939417" y="1145036"/>
                  <a:pt x="3946358" y="1135781"/>
                </a:cubicBezTo>
                <a:cubicBezTo>
                  <a:pt x="3958684" y="1119346"/>
                  <a:pt x="3973463" y="1104748"/>
                  <a:pt x="3984859" y="1087654"/>
                </a:cubicBezTo>
                <a:cubicBezTo>
                  <a:pt x="4005614" y="1056522"/>
                  <a:pt x="4023360" y="1023486"/>
                  <a:pt x="4042611" y="991402"/>
                </a:cubicBezTo>
                <a:cubicBezTo>
                  <a:pt x="4052236" y="975360"/>
                  <a:pt x="4063121" y="960009"/>
                  <a:pt x="4071487" y="943276"/>
                </a:cubicBezTo>
                <a:cubicBezTo>
                  <a:pt x="4077904" y="930442"/>
                  <a:pt x="4082397" y="916450"/>
                  <a:pt x="4090737" y="904774"/>
                </a:cubicBezTo>
                <a:cubicBezTo>
                  <a:pt x="4098649" y="893697"/>
                  <a:pt x="4110993" y="886434"/>
                  <a:pt x="4119613" y="875899"/>
                </a:cubicBezTo>
                <a:cubicBezTo>
                  <a:pt x="4139930" y="851067"/>
                  <a:pt x="4154677" y="821584"/>
                  <a:pt x="4177364" y="798897"/>
                </a:cubicBezTo>
                <a:lnTo>
                  <a:pt x="4215865" y="760396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D168CC-2328-447D-A35A-CE693720189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35781" y="2618072"/>
            <a:ext cx="19251" cy="1212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B34434-ED1E-49C2-AF4E-4342FB43790F}"/>
              </a:ext>
            </a:extLst>
          </p:cNvPr>
          <p:cNvCxnSpPr>
            <a:cxnSpLocks/>
            <a:stCxn id="4" idx="21"/>
          </p:cNvCxnSpPr>
          <p:nvPr/>
        </p:nvCxnSpPr>
        <p:spPr>
          <a:xfrm flipH="1">
            <a:off x="1567314" y="2791326"/>
            <a:ext cx="30480" cy="10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A81468-90CB-44F3-AB73-B370A9B5815C}"/>
              </a:ext>
            </a:extLst>
          </p:cNvPr>
          <p:cNvCxnSpPr>
            <a:cxnSpLocks/>
            <a:stCxn id="4" idx="32"/>
          </p:cNvCxnSpPr>
          <p:nvPr/>
        </p:nvCxnSpPr>
        <p:spPr>
          <a:xfrm>
            <a:off x="2011680" y="2011680"/>
            <a:ext cx="17647" cy="181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18636B-7186-43AD-A59B-A2DD21D882D0}"/>
              </a:ext>
            </a:extLst>
          </p:cNvPr>
          <p:cNvCxnSpPr/>
          <p:nvPr/>
        </p:nvCxnSpPr>
        <p:spPr>
          <a:xfrm>
            <a:off x="2606842" y="3214838"/>
            <a:ext cx="0" cy="61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6679370-0050-4EF0-ACC8-3BFE208B8FF5}"/>
              </a:ext>
            </a:extLst>
          </p:cNvPr>
          <p:cNvCxnSpPr>
            <a:endCxn id="4" idx="12"/>
          </p:cNvCxnSpPr>
          <p:nvPr/>
        </p:nvCxnSpPr>
        <p:spPr>
          <a:xfrm flipH="1" flipV="1">
            <a:off x="1347537" y="2723949"/>
            <a:ext cx="28876" cy="110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67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스레드가</a:t>
            </a:r>
            <a:r>
              <a:rPr lang="ko-KR" altLang="en-US" dirty="0"/>
              <a:t> 하나의 카운터를 공유한다고 가정하자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아주 발견하기 힘든 버그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6" y="2498663"/>
            <a:ext cx="6652930" cy="396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4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간섭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1928388"/>
            <a:ext cx="7747000" cy="37300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decrement()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Counter </a:t>
            </a:r>
            <a:r>
              <a:rPr lang="en-US" altLang="ko-KR" sz="1400" dirty="0" err="1">
                <a:latin typeface="+mn-lt"/>
              </a:rPr>
              <a:t>sharedCounter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(Counter c)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sharedCounter</a:t>
            </a:r>
            <a:r>
              <a:rPr lang="en-US" altLang="ko-KR" sz="1400" dirty="0">
                <a:latin typeface="+mn-lt"/>
              </a:rPr>
              <a:t> = c;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404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간섭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75140" y="506994"/>
            <a:ext cx="7747000" cy="59209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20000)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sharedCounter.increment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sharedCounter.decrement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% 40 == 0)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sharedCounter.printCounter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i="1" dirty="0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2));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CounterTest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Counter c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Counter();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MyThread</a:t>
            </a:r>
            <a:r>
              <a:rPr lang="en-US" altLang="ko-KR" sz="1400" dirty="0">
                <a:latin typeface="+mn-lt"/>
              </a:rPr>
              <a:t>(c).start();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16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6555" y="2073324"/>
            <a:ext cx="7739062" cy="3078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-8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-7</a:t>
            </a:r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67" y="2073325"/>
            <a:ext cx="680448" cy="834776"/>
          </a:xfrm>
          <a:prstGeom prst="rect">
            <a:avLst/>
          </a:prstGeom>
        </p:spPr>
      </p:pic>
      <p:pic>
        <p:nvPicPr>
          <p:cNvPr id="12292" name="Picture 4" descr="http://www.head-fi.org/content/type/61/id/587040/width/350/height/35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80" y="2415460"/>
            <a:ext cx="1180054" cy="11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5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동기화된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(synchronized methods)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7829" y="2408222"/>
            <a:ext cx="7747000" cy="17201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Counter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value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increment() { value++;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deccrement</a:t>
            </a:r>
            <a:r>
              <a:rPr lang="en-US" altLang="ko-KR" sz="1400" dirty="0">
                <a:latin typeface="+mn-lt"/>
              </a:rPr>
              <a:t>() { value--;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printCounter</a:t>
            </a:r>
            <a:r>
              <a:rPr lang="en-US" altLang="ko-KR" sz="1400" dirty="0">
                <a:latin typeface="+mn-lt"/>
              </a:rPr>
              <a:t>() {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87829" y="4273316"/>
            <a:ext cx="7739062" cy="2426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1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0</a:t>
            </a:r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457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스레드간의 조정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두개의 스레드가 데이터를 주고 받는 경우에 발생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73" y="2846467"/>
            <a:ext cx="6743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219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가지의 방법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63" y="1859733"/>
            <a:ext cx="5724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799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wait()</a:t>
            </a:r>
            <a:r>
              <a:rPr lang="ko-KR" altLang="en-US" sz="3600"/>
              <a:t>와 </a:t>
            </a:r>
            <a:r>
              <a:rPr lang="en-US" altLang="ko-KR" sz="3600"/>
              <a:t>notify()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21" y="1564694"/>
            <a:ext cx="45529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723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생산자</a:t>
            </a:r>
            <a:r>
              <a:rPr lang="en-US" altLang="ko-KR" sz="3600"/>
              <a:t>/</a:t>
            </a:r>
            <a:r>
              <a:rPr lang="ko-KR" altLang="en-US" sz="3600"/>
              <a:t>소비자 문제에 적용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73" y="1502641"/>
            <a:ext cx="5079749" cy="48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648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</a:t>
            </a:r>
            <a:r>
              <a:rPr lang="ko-KR" altLang="en-US" dirty="0"/>
              <a:t>  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66087" y="1290125"/>
            <a:ext cx="7747000" cy="5432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Buffer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boolean</a:t>
            </a:r>
            <a:r>
              <a:rPr lang="en-US" altLang="ko-KR" sz="1400" dirty="0">
                <a:latin typeface="+mn-lt"/>
              </a:rPr>
              <a:t> empty = </a:t>
            </a:r>
            <a:r>
              <a:rPr lang="en-US" altLang="ko-KR" sz="1400" b="1" dirty="0">
                <a:latin typeface="+mn-lt"/>
              </a:rPr>
              <a:t>true;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synchronized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get()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(empty)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{wait();}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empty = </a:t>
            </a:r>
            <a:r>
              <a:rPr lang="en-US" altLang="ko-KR" sz="1400" b="1" dirty="0">
                <a:latin typeface="+mn-lt"/>
              </a:rPr>
              <a:t>true;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notifyAll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data;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altLang="ko-KR" sz="1400" b="1"/>
              <a:t>	public</a:t>
            </a:r>
            <a:r>
              <a:rPr altLang="ko-KR" sz="1400"/>
              <a:t> </a:t>
            </a:r>
            <a:r>
              <a:rPr altLang="ko-KR" sz="1400" b="1"/>
              <a:t>synchronized</a:t>
            </a:r>
            <a:r>
              <a:rPr altLang="ko-KR" sz="1400"/>
              <a:t> </a:t>
            </a:r>
            <a:r>
              <a:rPr altLang="ko-KR" sz="1400" b="1"/>
              <a:t>void</a:t>
            </a:r>
            <a:r>
              <a:rPr altLang="ko-KR" sz="1400"/>
              <a:t> put(</a:t>
            </a:r>
            <a:r>
              <a:rPr altLang="ko-KR" sz="1400" b="1"/>
              <a:t>int </a:t>
            </a:r>
            <a:r>
              <a:rPr altLang="ko-KR" sz="1400"/>
              <a:t>data) {</a:t>
            </a:r>
          </a:p>
          <a:p>
            <a:pPr marL="0" indent="0" latinLnBrk="0">
              <a:buNone/>
            </a:pPr>
            <a:r>
              <a:rPr altLang="ko-KR" sz="1400"/>
              <a:t>		</a:t>
            </a:r>
            <a:r>
              <a:rPr altLang="ko-KR" sz="1400" b="1"/>
              <a:t>while</a:t>
            </a:r>
            <a:r>
              <a:rPr altLang="ko-KR" sz="1400"/>
              <a:t> (!empty) {</a:t>
            </a:r>
          </a:p>
          <a:p>
            <a:pPr marL="0" indent="0" latinLnBrk="0">
              <a:buNone/>
            </a:pPr>
            <a:r>
              <a:rPr altLang="ko-KR" sz="1400"/>
              <a:t>			</a:t>
            </a:r>
            <a:r>
              <a:rPr altLang="ko-KR" sz="1400" b="1"/>
              <a:t>try</a:t>
            </a:r>
            <a:r>
              <a:rPr altLang="ko-KR" sz="1400"/>
              <a:t> {wait();} </a:t>
            </a:r>
            <a:r>
              <a:rPr altLang="ko-KR" sz="1400" b="1"/>
              <a:t>catch</a:t>
            </a:r>
            <a:r>
              <a:rPr altLang="ko-KR" sz="1400"/>
              <a:t> (InterruptedException e) {</a:t>
            </a:r>
          </a:p>
          <a:p>
            <a:pPr marL="0" indent="0" latinLnBrk="0">
              <a:buNone/>
            </a:pPr>
            <a:r>
              <a:rPr altLang="ko-KR" sz="1400"/>
              <a:t>		}</a:t>
            </a:r>
          </a:p>
          <a:p>
            <a:pPr marL="0" indent="0" latinLnBrk="0">
              <a:buNone/>
            </a:pPr>
            <a:r>
              <a:rPr altLang="ko-KR" sz="1400"/>
              <a:t>		empty = </a:t>
            </a:r>
            <a:r>
              <a:rPr altLang="ko-KR" sz="1400" b="1"/>
              <a:t>false;</a:t>
            </a:r>
            <a:endParaRPr altLang="ko-KR" sz="1400"/>
          </a:p>
          <a:p>
            <a:pPr marL="0" indent="0" latinLnBrk="0">
              <a:buNone/>
            </a:pPr>
            <a:r>
              <a:rPr altLang="ko-KR" sz="1400"/>
              <a:t>		</a:t>
            </a:r>
            <a:r>
              <a:rPr altLang="ko-KR" sz="1400" b="1"/>
              <a:t>this.</a:t>
            </a:r>
            <a:r>
              <a:rPr altLang="ko-KR" sz="1400"/>
              <a:t>data = data;</a:t>
            </a:r>
          </a:p>
          <a:p>
            <a:pPr marL="0" indent="0" latinLnBrk="0">
              <a:buNone/>
            </a:pPr>
            <a:r>
              <a:rPr altLang="ko-KR" sz="1400"/>
              <a:t>		notifyAll();</a:t>
            </a:r>
          </a:p>
          <a:p>
            <a:pPr marL="0" indent="0" latinLnBrk="0">
              <a:buNone/>
            </a:pPr>
            <a:r>
              <a:rPr altLang="ko-KR" sz="1400"/>
              <a:t>	}</a:t>
            </a:r>
          </a:p>
          <a:p>
            <a:pPr marL="0" indent="0" latinLnBrk="0">
              <a:buNone/>
            </a:pPr>
            <a:r>
              <a:rPr altLang="ko-KR" sz="1400"/>
              <a:t>}</a:t>
            </a:r>
          </a:p>
          <a:p>
            <a:pPr marL="0" indent="0" latinLnBrk="0">
              <a:buNone/>
            </a:pP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E1A000-CA41-44CF-976F-19FB4409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병행성</a:t>
            </a:r>
            <a:r>
              <a:rPr lang="en-US" altLang="ko-KR" dirty="0"/>
              <a:t>(Concurrency)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645206-0213-4915-892F-A79700621DEC}"/>
              </a:ext>
            </a:extLst>
          </p:cNvPr>
          <p:cNvSpPr/>
          <p:nvPr/>
        </p:nvSpPr>
        <p:spPr>
          <a:xfrm>
            <a:off x="1665170" y="1843238"/>
            <a:ext cx="1164657" cy="8855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CF46E9-999D-4024-A4EB-3546CB8D92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4958" y="1843238"/>
            <a:ext cx="1224226" cy="88552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126676-C9F4-4BE0-9C84-70296022438F}"/>
              </a:ext>
            </a:extLst>
          </p:cNvPr>
          <p:cNvSpPr/>
          <p:nvPr/>
        </p:nvSpPr>
        <p:spPr>
          <a:xfrm>
            <a:off x="1665170" y="3920691"/>
            <a:ext cx="5621154" cy="8855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차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Pipe &amp; Filter Architecture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Pipe = Queue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3B8629-AEC0-482C-BCAF-558BF57F03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1724" y="3795562"/>
            <a:ext cx="1224226" cy="8855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219FD2-169B-480A-8D7D-6D2754D52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14124" y="3947962"/>
            <a:ext cx="1224226" cy="8855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685D5E-1E80-4604-A526-914B2DC0C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41924" y="4203031"/>
            <a:ext cx="1224226" cy="8855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7CC78D-47CD-406C-9F6A-E6AED627F2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4735" y="4205649"/>
            <a:ext cx="442763" cy="3701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E9EEC8-1D7B-4717-B928-A03A46DD0D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54164" y="4117607"/>
            <a:ext cx="755160" cy="54623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9FC47-2D4D-4587-8A32-EE2F45CBA9BB}"/>
              </a:ext>
            </a:extLst>
          </p:cNvPr>
          <p:cNvSpPr/>
          <p:nvPr/>
        </p:nvSpPr>
        <p:spPr>
          <a:xfrm>
            <a:off x="4382489" y="1843238"/>
            <a:ext cx="1164657" cy="8855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바다L" pitchFamily="18" charset="-127"/>
                <a:ea typeface="HY바다L" pitchFamily="18" charset="-127"/>
              </a:rPr>
              <a:t>차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32758F0-7A55-4B54-84E4-7D7E0D8B6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72277" y="1843238"/>
            <a:ext cx="1224226" cy="8855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6A039C-34E9-46AE-8020-2260AB011D5F}"/>
              </a:ext>
            </a:extLst>
          </p:cNvPr>
          <p:cNvSpPr txBox="1"/>
          <p:nvPr/>
        </p:nvSpPr>
        <p:spPr>
          <a:xfrm>
            <a:off x="81597" y="1927791"/>
            <a:ext cx="1756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 err="1"/>
              <a:t>공장별</a:t>
            </a:r>
            <a:r>
              <a:rPr lang="ko-KR" altLang="en-US" dirty="0"/>
              <a:t> 특화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비용과 시간이 </a:t>
            </a:r>
            <a:r>
              <a:rPr lang="ko-KR" altLang="en-US" dirty="0" err="1"/>
              <a:t>엄청든다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FA0D4-487F-40E8-ADEF-B58F15097D83}"/>
              </a:ext>
            </a:extLst>
          </p:cNvPr>
          <p:cNvSpPr txBox="1"/>
          <p:nvPr/>
        </p:nvSpPr>
        <p:spPr>
          <a:xfrm>
            <a:off x="10209" y="4017509"/>
            <a:ext cx="17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표준화</a:t>
            </a:r>
          </a:p>
        </p:txBody>
      </p:sp>
    </p:spTree>
    <p:extLst>
      <p:ext uri="{BB962C8B-B14F-4D97-AF65-F5344CB8AC3E}">
        <p14:creationId xmlns:p14="http://schemas.microsoft.com/office/powerpoint/2010/main" val="4080819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생산자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75140" y="1059256"/>
            <a:ext cx="7747000" cy="5368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Producer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Buffer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Producer(Buffer buffer)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buffer</a:t>
            </a:r>
            <a:r>
              <a:rPr lang="en-US" altLang="ko-KR" sz="1400" dirty="0">
                <a:latin typeface="+mn-lt"/>
              </a:rPr>
              <a:t>=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buffer.put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생산자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</a:t>
            </a:r>
            <a:r>
              <a:rPr lang="ko-KR" altLang="en-US" sz="1400" dirty="0">
                <a:latin typeface="+mn-lt"/>
              </a:rPr>
              <a:t>번 </a:t>
            </a:r>
            <a:r>
              <a:rPr lang="ko-KR" altLang="en-US" sz="1400" dirty="0" err="1">
                <a:latin typeface="+mn-lt"/>
              </a:rPr>
              <a:t>케익을</a:t>
            </a:r>
            <a:r>
              <a:rPr lang="ko-KR" altLang="en-US" sz="1400" dirty="0">
                <a:latin typeface="+mn-lt"/>
              </a:rPr>
              <a:t> 생산하였습니다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49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소비자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75140" y="1059256"/>
            <a:ext cx="7747000" cy="53687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Consumer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Runnable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Buffer buffer;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Consumer(Buffer drop)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this.</a:t>
            </a:r>
            <a:r>
              <a:rPr lang="en-US" altLang="ko-KR" sz="1400" dirty="0" err="1">
                <a:latin typeface="+mn-lt"/>
              </a:rPr>
              <a:t>buffer</a:t>
            </a:r>
            <a:r>
              <a:rPr lang="en-US" altLang="ko-KR" sz="1400" dirty="0">
                <a:latin typeface="+mn-lt"/>
              </a:rPr>
              <a:t>= drop;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data = </a:t>
            </a:r>
            <a:r>
              <a:rPr lang="en-US" altLang="ko-KR" sz="1400" dirty="0" err="1">
                <a:latin typeface="+mn-lt"/>
              </a:rPr>
              <a:t>buffer.get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소비자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data + "</a:t>
            </a:r>
            <a:r>
              <a:rPr lang="ko-KR" altLang="en-US" sz="1400" dirty="0">
                <a:latin typeface="+mn-lt"/>
              </a:rPr>
              <a:t>번 </a:t>
            </a:r>
            <a:r>
              <a:rPr lang="ko-KR" altLang="en-US" sz="1400" dirty="0" err="1">
                <a:latin typeface="+mn-lt"/>
              </a:rPr>
              <a:t>케익을</a:t>
            </a:r>
            <a:r>
              <a:rPr lang="ko-KR" altLang="en-US" sz="1400" dirty="0">
                <a:latin typeface="+mn-lt"/>
              </a:rPr>
              <a:t> 소비하였습니다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Thread.</a:t>
            </a:r>
            <a:r>
              <a:rPr lang="en-US" altLang="ko-KR" sz="1400" i="1" dirty="0" err="1">
                <a:latin typeface="+mn-lt"/>
              </a:rPr>
              <a:t>sleep</a:t>
            </a:r>
            <a:r>
              <a:rPr lang="en-US" altLang="ko-KR" sz="1400" dirty="0">
                <a:latin typeface="+mn-lt"/>
              </a:rPr>
              <a:t>((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) (</a:t>
            </a:r>
            <a:r>
              <a:rPr lang="en-US" altLang="ko-KR" sz="1400" dirty="0" err="1">
                <a:latin typeface="+mn-lt"/>
              </a:rPr>
              <a:t>Math.</a:t>
            </a:r>
            <a:r>
              <a:rPr lang="en-US" altLang="ko-KR" sz="1400" i="1" dirty="0" err="1">
                <a:latin typeface="+mn-lt"/>
              </a:rPr>
              <a:t>random</a:t>
            </a:r>
            <a:r>
              <a:rPr lang="en-US" altLang="ko-KR" sz="1400" dirty="0">
                <a:latin typeface="+mn-lt"/>
              </a:rPr>
              <a:t>() * 100));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156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14388" y="2073325"/>
            <a:ext cx="7739062" cy="3078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0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0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1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1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...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생산자</a:t>
            </a:r>
            <a:r>
              <a:rPr lang="en-US" altLang="ko-KR" sz="1400" dirty="0"/>
              <a:t>: 9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생산하였습니다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소비자</a:t>
            </a:r>
            <a:r>
              <a:rPr lang="en-US" altLang="ko-KR" sz="1400" dirty="0"/>
              <a:t>: 9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케익을</a:t>
            </a:r>
            <a:r>
              <a:rPr lang="ko-KR" altLang="en-US" sz="1400" dirty="0"/>
              <a:t> 소비하였습니다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7332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46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중간 점검 문제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/>
              <a:t>1. wait()</a:t>
            </a:r>
            <a:r>
              <a:rPr lang="ko-KR" altLang="en-US"/>
              <a:t>와 </a:t>
            </a:r>
            <a:r>
              <a:rPr lang="en-US" altLang="ko-KR"/>
              <a:t>notify() </a:t>
            </a:r>
            <a:r>
              <a:rPr lang="ko-KR" altLang="en-US"/>
              <a:t>메소드는 왜 필요한가</a:t>
            </a:r>
            <a:r>
              <a:rPr lang="en-US" altLang="ko-KR"/>
              <a:t>?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/>
              <a:t>2. wait()</a:t>
            </a:r>
            <a:r>
              <a:rPr lang="ko-KR" altLang="en-US"/>
              <a:t>는 어떤 역할을 하는가</a:t>
            </a:r>
            <a:r>
              <a:rPr lang="en-US" altLang="ko-KR"/>
              <a:t>? 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/>
              <a:t>3. notify()</a:t>
            </a:r>
            <a:r>
              <a:rPr lang="ko-KR" altLang="en-US"/>
              <a:t>는 어떤 역할을 하는가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47046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470469" name="_x88072008" descr="EMB000007b403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36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ko-KR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태스킹</a:t>
            </a:r>
            <a:r>
              <a:rPr lang="en-US" altLang="ko-KR" b="1" dirty="0"/>
              <a:t>(</a:t>
            </a:r>
            <a:r>
              <a:rPr lang="en-US" altLang="ko-KR" b="1" dirty="0" err="1"/>
              <a:t>muli</a:t>
            </a:r>
            <a:r>
              <a:rPr lang="en-US" altLang="ko-KR" b="1" dirty="0"/>
              <a:t>-tasking)</a:t>
            </a:r>
            <a:r>
              <a:rPr lang="ko-KR" altLang="en-US" dirty="0"/>
              <a:t>는 여러 개의 애플리케이션을 동시에 실행하여서 컴퓨터 시스템의 성능을 높이기 위한 기법이다</a:t>
            </a:r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멀티태스킹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24" y="2622770"/>
            <a:ext cx="6663042" cy="337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73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스레드란</a:t>
            </a:r>
            <a:r>
              <a:rPr lang="en-US" altLang="ko-KR" sz="3600"/>
              <a:t>?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다중 스레딩</a:t>
            </a:r>
            <a:r>
              <a:rPr lang="en-US" altLang="ko-KR"/>
              <a:t>(multi-threading)</a:t>
            </a:r>
            <a:r>
              <a:rPr lang="ko-KR" altLang="en-US"/>
              <a:t>은 하나의 프로그램이 동시에 여러 가지 작업을 할 수 있도록 하는 것</a:t>
            </a:r>
          </a:p>
          <a:p>
            <a:r>
              <a:rPr lang="ko-KR" altLang="en-US"/>
              <a:t>각각의 작업은 스레드</a:t>
            </a:r>
            <a:r>
              <a:rPr lang="en-US" altLang="ko-KR"/>
              <a:t>(thread)</a:t>
            </a:r>
            <a:r>
              <a:rPr lang="ko-KR" altLang="en-US"/>
              <a:t>라고 불린다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09" y="3119862"/>
            <a:ext cx="7095657" cy="27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4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프로세스와 스레드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프로세스</a:t>
            </a:r>
            <a:r>
              <a:rPr lang="en-US" altLang="ko-KR"/>
              <a:t>(process): </a:t>
            </a:r>
            <a:r>
              <a:rPr lang="ko-KR" altLang="en-US"/>
              <a:t>자신만의 데이터를 가진다</a:t>
            </a:r>
            <a:r>
              <a:rPr lang="en-US" altLang="ko-KR"/>
              <a:t>.</a:t>
            </a:r>
          </a:p>
          <a:p>
            <a:r>
              <a:rPr lang="ko-KR" altLang="en-US"/>
              <a:t>스레드</a:t>
            </a:r>
            <a:r>
              <a:rPr lang="en-US" altLang="ko-KR"/>
              <a:t>(thread): </a:t>
            </a:r>
            <a:r>
              <a:rPr lang="ko-KR" altLang="en-US"/>
              <a:t>동일한 데이터를 공유한다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34" y="2797992"/>
            <a:ext cx="47339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58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스레드를 사용하는 이유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웹 브라우저에서 웹 페이지를 보면서 동시에 파일을 다운로드할 수 있도록 한다</a:t>
            </a:r>
            <a:r>
              <a:rPr lang="en-US" altLang="ko-KR"/>
              <a:t>.</a:t>
            </a:r>
          </a:p>
          <a:p>
            <a:r>
              <a:rPr lang="ko-KR" altLang="en-US"/>
              <a:t>워드 프로세서에서 문서를 편집하면서 동시에 인쇄한다</a:t>
            </a:r>
            <a:r>
              <a:rPr lang="en-US" altLang="ko-KR"/>
              <a:t>.</a:t>
            </a:r>
          </a:p>
          <a:p>
            <a:r>
              <a:rPr lang="ko-KR" altLang="en-US"/>
              <a:t>게임 프로그램에서는 응답성을 높이기 위하여 많은 스레드를 사용한다</a:t>
            </a:r>
            <a:r>
              <a:rPr lang="en-US" altLang="ko-KR"/>
              <a:t>.</a:t>
            </a:r>
          </a:p>
          <a:p>
            <a:r>
              <a:rPr lang="en-US" altLang="ko-KR"/>
              <a:t>GUI</a:t>
            </a:r>
            <a:r>
              <a:rPr lang="ko-KR" altLang="en-US"/>
              <a:t>에서는 마우스와 키보드 입력을 다른 스레드를 생성하여 처리한다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6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스레드 생성과 실행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스레드는 </a:t>
            </a:r>
            <a:r>
              <a:rPr lang="en-US" altLang="ko-KR"/>
              <a:t>Thread </a:t>
            </a:r>
            <a:r>
              <a:rPr lang="ko-KR" altLang="en-US"/>
              <a:t>클래스가 담당한다</a:t>
            </a:r>
            <a:r>
              <a:rPr lang="en-US" altLang="ko-KR"/>
              <a:t>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07435" y="2544023"/>
            <a:ext cx="7747000" cy="9415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Thread t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>
                <a:latin typeface="+mn-lt"/>
              </a:rPr>
              <a:t>Thread();	// </a:t>
            </a:r>
            <a:r>
              <a:rPr lang="ko-KR" altLang="en-US" sz="1600" dirty="0" err="1">
                <a:latin typeface="+mn-lt"/>
              </a:rPr>
              <a:t>스레드</a:t>
            </a:r>
            <a:r>
              <a:rPr lang="ko-KR" altLang="en-US" sz="1600" dirty="0">
                <a:latin typeface="+mn-lt"/>
              </a:rPr>
              <a:t> 객체를 생성한다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 err="1">
                <a:latin typeface="+mn-lt"/>
              </a:rPr>
              <a:t>t.start</a:t>
            </a:r>
            <a:r>
              <a:rPr lang="en-US" altLang="ko-KR" sz="1600" dirty="0">
                <a:latin typeface="+mn-lt"/>
              </a:rPr>
              <a:t>();			// </a:t>
            </a:r>
            <a:r>
              <a:rPr lang="ko-KR" altLang="en-US" sz="1600" dirty="0" err="1">
                <a:latin typeface="+mn-lt"/>
              </a:rPr>
              <a:t>스레드를</a:t>
            </a:r>
            <a:r>
              <a:rPr lang="ko-KR" altLang="en-US" sz="1600" dirty="0">
                <a:latin typeface="+mn-lt"/>
              </a:rPr>
              <a:t> 시작한다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1601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Y바다L" pitchFamily="18" charset="-127"/>
            <a:ea typeface="HY바다L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2503</Words>
  <Application>Microsoft Office PowerPoint</Application>
  <PresentationFormat>화면 슬라이드 쇼(4:3)</PresentationFormat>
  <Paragraphs>379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HY바다L</vt:lpstr>
      <vt:lpstr>MD개성체</vt:lpstr>
      <vt:lpstr>굴림</vt:lpstr>
      <vt:lpstr>굴림체</vt:lpstr>
      <vt:lpstr>맑은 고딕</vt:lpstr>
      <vt:lpstr>Arial</vt:lpstr>
      <vt:lpstr>Comic Sans MS</vt:lpstr>
      <vt:lpstr>Symbol</vt:lpstr>
      <vt:lpstr>Tahoma</vt:lpstr>
      <vt:lpstr>Trebuchet MS</vt:lpstr>
      <vt:lpstr>Wingdings</vt:lpstr>
      <vt:lpstr>New_Natural01</vt:lpstr>
      <vt:lpstr>PowerPoint 프레젠테이션</vt:lpstr>
      <vt:lpstr>Performance Tactics</vt:lpstr>
      <vt:lpstr>Sampling</vt:lpstr>
      <vt:lpstr>병행성(Concurrency)</vt:lpstr>
      <vt:lpstr>멀티태스킹</vt:lpstr>
      <vt:lpstr>스레드란?</vt:lpstr>
      <vt:lpstr>프로세스와 스레드</vt:lpstr>
      <vt:lpstr>스레드를 사용하는 이유</vt:lpstr>
      <vt:lpstr>스레드 생성과 실행</vt:lpstr>
      <vt:lpstr>스레드를 생성하는 방법</vt:lpstr>
      <vt:lpstr>Thread 클래스를 상속하는 방법</vt:lpstr>
      <vt:lpstr>Runnable 인터페이스를 구현하는 방법</vt:lpstr>
      <vt:lpstr>Runnable 인터페이스를 구현하는 방법</vt:lpstr>
      <vt:lpstr>어떤 방법이 좋은가?</vt:lpstr>
      <vt:lpstr>예제</vt:lpstr>
      <vt:lpstr>예제</vt:lpstr>
      <vt:lpstr>예제</vt:lpstr>
      <vt:lpstr>람다식을 이용한 스레드 작성</vt:lpstr>
      <vt:lpstr>LAB: 자동차 경주</vt:lpstr>
      <vt:lpstr>예제</vt:lpstr>
      <vt:lpstr>예제</vt:lpstr>
      <vt:lpstr>Thread 클래스 </vt:lpstr>
      <vt:lpstr>스레드 상태</vt:lpstr>
      <vt:lpstr>생성 상태와 실행 가능 상태</vt:lpstr>
      <vt:lpstr>실행 중지 상태</vt:lpstr>
      <vt:lpstr>강제적인 종료</vt:lpstr>
      <vt:lpstr>동기화</vt:lpstr>
      <vt:lpstr>동기화의 기본 해법</vt:lpstr>
      <vt:lpstr>스레드 간섭</vt:lpstr>
      <vt:lpstr>아주 발견하기 힘든 버그</vt:lpstr>
      <vt:lpstr>스레드 간섭</vt:lpstr>
      <vt:lpstr>스레드 간섭</vt:lpstr>
      <vt:lpstr>실행 결과 </vt:lpstr>
      <vt:lpstr>해결 방법</vt:lpstr>
      <vt:lpstr>스레드간의 조정</vt:lpstr>
      <vt:lpstr>2가지의 방법</vt:lpstr>
      <vt:lpstr>wait()와 notify()</vt:lpstr>
      <vt:lpstr>생산자/소비자 문제에 적용</vt:lpstr>
      <vt:lpstr>Buffer  클래스 </vt:lpstr>
      <vt:lpstr>생산자</vt:lpstr>
      <vt:lpstr>소비자</vt:lpstr>
      <vt:lpstr>실행 결과 </vt:lpstr>
      <vt:lpstr>중간 점검 문제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kosmo_15</cp:lastModifiedBy>
  <cp:revision>728</cp:revision>
  <dcterms:created xsi:type="dcterms:W3CDTF">2007-06-29T06:43:39Z</dcterms:created>
  <dcterms:modified xsi:type="dcterms:W3CDTF">2021-04-06T09:30:36Z</dcterms:modified>
</cp:coreProperties>
</file>