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51"/>
  </p:notesMasterIdLst>
  <p:handoutMasterIdLst>
    <p:handoutMasterId r:id="rId52"/>
  </p:handoutMasterIdLst>
  <p:sldIdLst>
    <p:sldId id="256" r:id="rId2"/>
    <p:sldId id="299" r:id="rId3"/>
    <p:sldId id="264" r:id="rId4"/>
    <p:sldId id="267" r:id="rId5"/>
    <p:sldId id="300" r:id="rId6"/>
    <p:sldId id="272" r:id="rId7"/>
    <p:sldId id="301" r:id="rId8"/>
    <p:sldId id="302" r:id="rId9"/>
    <p:sldId id="274" r:id="rId10"/>
    <p:sldId id="303" r:id="rId11"/>
    <p:sldId id="304" r:id="rId12"/>
    <p:sldId id="305" r:id="rId13"/>
    <p:sldId id="306" r:id="rId14"/>
    <p:sldId id="307" r:id="rId15"/>
    <p:sldId id="308" r:id="rId16"/>
    <p:sldId id="310" r:id="rId17"/>
    <p:sldId id="311" r:id="rId18"/>
    <p:sldId id="312" r:id="rId19"/>
    <p:sldId id="313" r:id="rId20"/>
    <p:sldId id="315" r:id="rId21"/>
    <p:sldId id="335" r:id="rId22"/>
    <p:sldId id="314" r:id="rId23"/>
    <p:sldId id="316" r:id="rId24"/>
    <p:sldId id="317" r:id="rId25"/>
    <p:sldId id="280" r:id="rId26"/>
    <p:sldId id="281" r:id="rId27"/>
    <p:sldId id="282" r:id="rId28"/>
    <p:sldId id="337" r:id="rId29"/>
    <p:sldId id="318" r:id="rId30"/>
    <p:sldId id="319" r:id="rId31"/>
    <p:sldId id="283" r:id="rId32"/>
    <p:sldId id="284" r:id="rId33"/>
    <p:sldId id="285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6" r:id="rId50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8"/>
    <p:restoredTop sz="93830"/>
  </p:normalViewPr>
  <p:slideViewPr>
    <p:cSldViewPr snapToGrid="0">
      <p:cViewPr varScale="1">
        <p:scale>
          <a:sx n="101" d="100"/>
          <a:sy n="101" d="100"/>
        </p:scale>
        <p:origin x="-312" y="-90"/>
      </p:cViewPr>
      <p:guideLst>
        <p:guide orient="horz" pos="2157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1"/>
        <p:guide pos="218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algn="r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F211C13A-E1C5-4061-B46F-BAC6DC0726DE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3436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algn="r"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</a:p>
          <a:p>
            <a:pPr lvl="1">
              <a:defRPr lang="ko-KR" altLang="en-US"/>
            </a:pPr>
            <a:r>
              <a:rPr lang="en-US" altLang="ko-KR"/>
              <a:t>Second level</a:t>
            </a:r>
          </a:p>
          <a:p>
            <a:pPr lvl="2">
              <a:defRPr lang="ko-KR" altLang="en-US"/>
            </a:pPr>
            <a:r>
              <a:rPr lang="en-US" altLang="ko-KR"/>
              <a:t>Third level</a:t>
            </a:r>
          </a:p>
          <a:p>
            <a:pPr lvl="3">
              <a:defRPr lang="ko-KR" altLang="en-US"/>
            </a:pPr>
            <a:r>
              <a:rPr lang="en-US" altLang="ko-KR"/>
              <a:t>Fourth level</a:t>
            </a:r>
          </a:p>
          <a:p>
            <a:pPr lvl="4">
              <a:defRPr lang="ko-KR" altLang="en-US"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algn="r" defTabSz="922338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26310CAF-CE29-447E-9E04-5F28250F8A3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076741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26310CAF-CE29-447E-9E04-5F28250F8A37}" type="slidenum">
              <a:rPr lang="ko-KR" altLang="en-US" smtClean="0"/>
              <a:pPr>
                <a:defRPr lang="ko-KR"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99162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832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다이어그램 또는 조직도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/>
            </a:pPr>
            <a:fld id="{0AB9E776-BD60-4EFE-95CA-620C9172F58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pic>
        <p:nvPicPr>
          <p:cNvPr id="10" name="그림 16" descr="미래능력개발원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59738" y="6586538"/>
            <a:ext cx="1084262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689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New_Natural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11B2AAEE-0ECC-4F9E-94C1-A5210D63F3AE}" type="datetime1">
              <a:rPr lang="en-US"/>
              <a:pPr lvl="0">
                <a:defRPr lang="ko-KR" altLang="en-US"/>
              </a:pPr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/>
            </a:pPr>
            <a:fld id="{20DE7D8C-454A-43DC-8947-7671D5C99DA0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3840" t="7670" r="13050" b="25080"/>
          <a:stretch>
            <a:fillRect/>
          </a:stretch>
        </p:blipFill>
        <p:spPr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rosettacode.org/wiki/Caesar_cipher&#50640;&#49436;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>
          <a:xfrm>
            <a:off x="930031" y="908050"/>
            <a:ext cx="6883644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3600" i="1" dirty="0">
                <a:latin typeface="Comic Sans MS"/>
                <a:ea typeface="HY엽서L"/>
              </a:rPr>
              <a:t>제</a:t>
            </a:r>
            <a:r>
              <a:rPr lang="en-US" altLang="ko-KR" sz="3600" i="1" dirty="0" smtClean="0">
                <a:latin typeface="Comic Sans MS"/>
                <a:ea typeface="HY엽서L"/>
              </a:rPr>
              <a:t>17</a:t>
            </a:r>
            <a:r>
              <a:rPr lang="ko-KR" altLang="en-US" sz="3600" i="1" dirty="0" smtClean="0">
                <a:latin typeface="Comic Sans MS"/>
                <a:ea typeface="HY엽서L"/>
              </a:rPr>
              <a:t>장 </a:t>
            </a:r>
            <a:r>
              <a:rPr lang="ko-KR" altLang="en-US" sz="3600" i="1" dirty="0" err="1" smtClean="0">
                <a:latin typeface="Comic Sans MS"/>
                <a:ea typeface="HY엽서L"/>
              </a:rPr>
              <a:t>파일입출력</a:t>
            </a:r>
            <a:endParaRPr lang="ko-KR" altLang="en-US" sz="3600" i="1" dirty="0">
              <a:latin typeface="Comic Sans MS"/>
              <a:ea typeface="HY엽서L"/>
            </a:endParaRP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>
          <a:xfrm>
            <a:off x="1503363" y="384175"/>
            <a:ext cx="4150677" cy="52387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어서와 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Java</a:t>
            </a: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는 처음이지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!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4120" y="1554381"/>
            <a:ext cx="6609555" cy="5066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File </a:t>
            </a:r>
            <a:r>
              <a:rPr lang="ko-KR" altLang="en-US" dirty="0" smtClean="0"/>
              <a:t>복사하기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104524"/>
            <a:ext cx="7747000" cy="562220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public class </a:t>
            </a:r>
            <a:r>
              <a:rPr lang="en-US" altLang="ko-KR" sz="1600" dirty="0" err="1">
                <a:latin typeface="+mn-lt"/>
              </a:rPr>
              <a:t>CopyFile1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public static void main(String[]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) throws 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endParaRPr lang="en-US" altLang="ko-KR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</a:t>
            </a:r>
            <a:r>
              <a:rPr lang="en-US" altLang="ko-KR" sz="1600" dirty="0" err="1">
                <a:latin typeface="+mn-lt"/>
              </a:rPr>
              <a:t>FileInputStream</a:t>
            </a:r>
            <a:r>
              <a:rPr lang="en-US" altLang="ko-KR" sz="1600" dirty="0">
                <a:latin typeface="+mn-lt"/>
              </a:rPr>
              <a:t> in = null;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</a:t>
            </a:r>
            <a:r>
              <a:rPr lang="en-US" altLang="ko-KR" sz="1600" dirty="0" err="1">
                <a:latin typeface="+mn-lt"/>
              </a:rPr>
              <a:t>FileOutputStream</a:t>
            </a:r>
            <a:r>
              <a:rPr lang="en-US" altLang="ko-KR" sz="1600" dirty="0">
                <a:latin typeface="+mn-lt"/>
              </a:rPr>
              <a:t> out = null;</a:t>
            </a:r>
          </a:p>
          <a:p>
            <a:pPr marL="0" indent="0" latinLnBrk="0">
              <a:buNone/>
            </a:pPr>
            <a:endParaRPr lang="en-US" altLang="ko-KR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try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in = new </a:t>
            </a:r>
            <a:r>
              <a:rPr lang="en-US" altLang="ko-KR" sz="1600" dirty="0" err="1">
                <a:latin typeface="+mn-lt"/>
              </a:rPr>
              <a:t>FileInputStream</a:t>
            </a:r>
            <a:r>
              <a:rPr lang="en-US" altLang="ko-KR" sz="1600" dirty="0">
                <a:latin typeface="+mn-lt"/>
              </a:rPr>
              <a:t>("</a:t>
            </a:r>
            <a:r>
              <a:rPr lang="en-US" altLang="ko-KR" sz="1600" dirty="0" err="1">
                <a:latin typeface="+mn-lt"/>
              </a:rPr>
              <a:t>input.txt</a:t>
            </a:r>
            <a:r>
              <a:rPr lang="en-US" altLang="ko-KR" sz="1600" dirty="0">
                <a:latin typeface="+mn-lt"/>
              </a:rPr>
              <a:t>");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out = new </a:t>
            </a:r>
            <a:r>
              <a:rPr lang="en-US" altLang="ko-KR" sz="1600" dirty="0" err="1">
                <a:latin typeface="+mn-lt"/>
              </a:rPr>
              <a:t>FileOutputStream</a:t>
            </a:r>
            <a:r>
              <a:rPr lang="en-US" altLang="ko-KR" sz="1600" dirty="0">
                <a:latin typeface="+mn-lt"/>
              </a:rPr>
              <a:t>("</a:t>
            </a:r>
            <a:r>
              <a:rPr lang="en-US" altLang="ko-KR" sz="1600" dirty="0" err="1">
                <a:latin typeface="+mn-lt"/>
              </a:rPr>
              <a:t>output.txt</a:t>
            </a:r>
            <a:r>
              <a:rPr lang="en-US" altLang="ko-KR" sz="1600" dirty="0">
                <a:latin typeface="+mn-lt"/>
              </a:rPr>
              <a:t>");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</a:t>
            </a:r>
            <a:r>
              <a:rPr lang="en-US" altLang="ko-KR" sz="1600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c;</a:t>
            </a:r>
          </a:p>
          <a:p>
            <a:pPr marL="0" indent="0" latinLnBrk="0">
              <a:buNone/>
            </a:pPr>
            <a:endParaRPr lang="en-US" altLang="ko-KR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while ((c = </a:t>
            </a:r>
            <a:r>
              <a:rPr lang="en-US" altLang="ko-KR" sz="1600" dirty="0" err="1">
                <a:latin typeface="+mn-lt"/>
              </a:rPr>
              <a:t>in.read</a:t>
            </a:r>
            <a:r>
              <a:rPr lang="en-US" altLang="ko-KR" sz="1600" dirty="0">
                <a:latin typeface="+mn-lt"/>
              </a:rPr>
              <a:t>()) != -1)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    </a:t>
            </a:r>
            <a:r>
              <a:rPr lang="en-US" altLang="ko-KR" sz="1600" dirty="0" err="1">
                <a:latin typeface="+mn-lt"/>
              </a:rPr>
              <a:t>out.write</a:t>
            </a:r>
            <a:r>
              <a:rPr lang="en-US" altLang="ko-KR" sz="1600" dirty="0">
                <a:latin typeface="+mn-lt"/>
              </a:rPr>
              <a:t>(c);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} finally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if (in != null) 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    </a:t>
            </a:r>
            <a:r>
              <a:rPr lang="en-US" altLang="ko-KR" sz="1600" dirty="0" err="1">
                <a:latin typeface="+mn-lt"/>
              </a:rPr>
              <a:t>in.close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if (out != null) 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    </a:t>
            </a:r>
            <a:r>
              <a:rPr lang="en-US" altLang="ko-KR" sz="1600" dirty="0" err="1">
                <a:latin typeface="+mn-lt"/>
              </a:rPr>
              <a:t>out.close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01026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15373" y="4517679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The language of truth is simple.</a:t>
            </a:r>
          </a:p>
          <a:p>
            <a:pPr marL="0" indent="0" latinLnBrk="1">
              <a:buNone/>
            </a:pPr>
            <a:r>
              <a:rPr lang="en-US" altLang="ko-KR" sz="1400" dirty="0"/>
              <a:t>Easier said than done.</a:t>
            </a:r>
          </a:p>
          <a:p>
            <a:pPr marL="0" indent="0" latinLnBrk="1">
              <a:buNone/>
            </a:pPr>
            <a:r>
              <a:rPr lang="en-US" altLang="ko-KR" sz="1400" dirty="0"/>
              <a:t>First think and speak.</a:t>
            </a:r>
          </a:p>
          <a:p>
            <a:pPr marL="0" indent="0" latinLnBrk="1">
              <a:buNone/>
            </a:pPr>
            <a:r>
              <a:rPr lang="en-US" altLang="ko-KR" sz="1400" dirty="0"/>
              <a:t>Translators, traitors.</a:t>
            </a:r>
          </a:p>
          <a:p>
            <a:pPr marL="0" indent="0" latinLnBrk="1">
              <a:buNone/>
            </a:pPr>
            <a:r>
              <a:rPr lang="en-US" altLang="ko-KR" sz="1400" dirty="0"/>
              <a:t>No smoke without fire.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66" y="2435733"/>
            <a:ext cx="680448" cy="834776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15373" y="2805065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The language of truth is simple.</a:t>
            </a:r>
          </a:p>
          <a:p>
            <a:pPr marL="0" indent="0" latinLnBrk="1">
              <a:buNone/>
            </a:pPr>
            <a:r>
              <a:rPr lang="en-US" altLang="ko-KR" sz="1400" dirty="0"/>
              <a:t>Easier said than done.</a:t>
            </a:r>
          </a:p>
          <a:p>
            <a:pPr marL="0" indent="0" latinLnBrk="1">
              <a:buNone/>
            </a:pPr>
            <a:r>
              <a:rPr lang="en-US" altLang="ko-KR" sz="1400" dirty="0"/>
              <a:t>First think and speak.</a:t>
            </a:r>
          </a:p>
          <a:p>
            <a:pPr marL="0" indent="0" latinLnBrk="1">
              <a:buNone/>
            </a:pPr>
            <a:r>
              <a:rPr lang="en-US" altLang="ko-KR" sz="1400" dirty="0"/>
              <a:t>Translators, traitors.</a:t>
            </a:r>
          </a:p>
          <a:p>
            <a:pPr marL="0" indent="0" latinLnBrk="1">
              <a:buNone/>
            </a:pPr>
            <a:r>
              <a:rPr lang="en-US" altLang="ko-KR" sz="1400" dirty="0"/>
              <a:t>No smoke without fire.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5373" y="243573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n-lt"/>
              </a:rPr>
              <a:t>input.txt</a:t>
            </a:r>
            <a:endParaRPr lang="ko-KR" alt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6292" y="4148347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n-lt"/>
              </a:rPr>
              <a:t>output.txt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043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0000" y="1740482"/>
            <a:ext cx="64389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2290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</a:t>
            </a:r>
            <a:r>
              <a:rPr lang="ko-KR" altLang="en-US" dirty="0"/>
              <a:t>이미지 파일을 다른 이미지 파일로 복사하는 프로그램을 작성하여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이미지 파일 복사하기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0100" y="2642339"/>
            <a:ext cx="75438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0142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이미지 파일 복사하기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104524"/>
            <a:ext cx="7747000" cy="562220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j-ea"/>
                <a:ea typeface="+mj-ea"/>
              </a:rPr>
              <a:t>public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class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ByteStreamsLab</a:t>
            </a:r>
            <a:r>
              <a:rPr lang="en-US" altLang="ko-KR" sz="1600" dirty="0">
                <a:latin typeface="+mj-ea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public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static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void</a:t>
            </a:r>
            <a:r>
              <a:rPr lang="en-US" altLang="ko-KR" sz="1600" dirty="0">
                <a:latin typeface="+mj-ea"/>
                <a:ea typeface="+mj-ea"/>
              </a:rPr>
              <a:t> main(String[] </a:t>
            </a:r>
            <a:r>
              <a:rPr lang="en-US" altLang="ko-KR" sz="1600" dirty="0" err="1">
                <a:latin typeface="+mj-ea"/>
                <a:ea typeface="+mj-ea"/>
              </a:rPr>
              <a:t>args</a:t>
            </a:r>
            <a:r>
              <a:rPr lang="en-US" altLang="ko-KR" sz="1600" dirty="0">
                <a:latin typeface="+mj-ea"/>
                <a:ea typeface="+mj-ea"/>
              </a:rPr>
              <a:t>) </a:t>
            </a:r>
            <a:r>
              <a:rPr lang="en-US" altLang="ko-KR" sz="1600" b="1" dirty="0">
                <a:latin typeface="+mj-ea"/>
                <a:ea typeface="+mj-ea"/>
              </a:rPr>
              <a:t>throws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IOException</a:t>
            </a:r>
            <a:r>
              <a:rPr lang="en-US" altLang="ko-KR" sz="1600" dirty="0">
                <a:latin typeface="+mj-ea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Scanner </a:t>
            </a:r>
            <a:r>
              <a:rPr lang="en-US" altLang="ko-KR" sz="1600" u="sng" dirty="0">
                <a:latin typeface="+mj-ea"/>
                <a:ea typeface="+mj-ea"/>
              </a:rPr>
              <a:t>scan</a:t>
            </a:r>
            <a:r>
              <a:rPr lang="en-US" altLang="ko-KR" sz="1600" dirty="0">
                <a:latin typeface="+mj-ea"/>
                <a:ea typeface="+mj-ea"/>
              </a:rPr>
              <a:t> = </a:t>
            </a:r>
            <a:r>
              <a:rPr lang="en-US" altLang="ko-KR" sz="1600" b="1" dirty="0">
                <a:latin typeface="+mj-ea"/>
                <a:ea typeface="+mj-ea"/>
              </a:rPr>
              <a:t>new</a:t>
            </a:r>
            <a:r>
              <a:rPr lang="en-US" altLang="ko-KR" sz="1600" dirty="0">
                <a:latin typeface="+mj-ea"/>
                <a:ea typeface="+mj-ea"/>
              </a:rPr>
              <a:t> Scanner(</a:t>
            </a:r>
            <a:r>
              <a:rPr lang="en-US" altLang="ko-KR" sz="1600" dirty="0" err="1">
                <a:latin typeface="+mj-ea"/>
                <a:ea typeface="+mj-ea"/>
              </a:rPr>
              <a:t>System.</a:t>
            </a:r>
            <a:r>
              <a:rPr lang="en-US" altLang="ko-KR" sz="1600" b="1" i="1" dirty="0" err="1">
                <a:latin typeface="+mj-ea"/>
                <a:ea typeface="+mj-ea"/>
              </a:rPr>
              <a:t>in</a:t>
            </a:r>
            <a:r>
              <a:rPr lang="en-US" altLang="ko-KR" sz="1600" dirty="0">
                <a:latin typeface="+mj-ea"/>
                <a:ea typeface="+mj-ea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dirty="0" err="1">
                <a:latin typeface="+mj-ea"/>
                <a:ea typeface="+mj-ea"/>
              </a:rPr>
              <a:t>System.</a:t>
            </a:r>
            <a:r>
              <a:rPr lang="en-US" altLang="ko-KR" sz="1600" b="1" i="1" dirty="0" err="1">
                <a:latin typeface="+mj-ea"/>
                <a:ea typeface="+mj-ea"/>
              </a:rPr>
              <a:t>out</a:t>
            </a:r>
            <a:r>
              <a:rPr lang="en-US" altLang="ko-KR" sz="1600" dirty="0" err="1">
                <a:latin typeface="+mj-ea"/>
                <a:ea typeface="+mj-ea"/>
              </a:rPr>
              <a:t>.print</a:t>
            </a:r>
            <a:r>
              <a:rPr lang="en-US" altLang="ko-KR" sz="1600" dirty="0">
                <a:latin typeface="+mj-ea"/>
                <a:ea typeface="+mj-ea"/>
              </a:rPr>
              <a:t>("</a:t>
            </a:r>
            <a:r>
              <a:rPr lang="ko-KR" altLang="en-US" sz="1600" dirty="0">
                <a:latin typeface="+mj-ea"/>
                <a:ea typeface="+mj-ea"/>
              </a:rPr>
              <a:t>원본 파일 이름을 입력하시오</a:t>
            </a:r>
            <a:r>
              <a:rPr lang="en-US" altLang="ko-KR" sz="1600" dirty="0">
                <a:latin typeface="+mj-ea"/>
                <a:ea typeface="+mj-ea"/>
              </a:rPr>
              <a:t>: ");</a:t>
            </a:r>
            <a:endParaRPr lang="ko-KR" altLang="en-US" sz="1600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ko-KR" altLang="en-US" sz="1600" dirty="0">
                <a:latin typeface="+mj-ea"/>
                <a:ea typeface="+mj-ea"/>
              </a:rPr>
              <a:t>		</a:t>
            </a:r>
            <a:r>
              <a:rPr lang="en-US" altLang="ko-KR" sz="1600" dirty="0">
                <a:latin typeface="+mj-ea"/>
                <a:ea typeface="+mj-ea"/>
              </a:rPr>
              <a:t>String </a:t>
            </a:r>
            <a:r>
              <a:rPr lang="en-US" altLang="ko-KR" sz="1600" dirty="0" err="1">
                <a:latin typeface="+mj-ea"/>
                <a:ea typeface="+mj-ea"/>
              </a:rPr>
              <a:t>inputFileName</a:t>
            </a:r>
            <a:r>
              <a:rPr lang="en-US" altLang="ko-KR" sz="1600" dirty="0">
                <a:latin typeface="+mj-ea"/>
                <a:ea typeface="+mj-ea"/>
              </a:rPr>
              <a:t> = </a:t>
            </a:r>
            <a:r>
              <a:rPr lang="en-US" altLang="ko-KR" sz="1600" dirty="0" err="1">
                <a:latin typeface="+mj-ea"/>
                <a:ea typeface="+mj-ea"/>
              </a:rPr>
              <a:t>scan.next</a:t>
            </a:r>
            <a:r>
              <a:rPr lang="en-US" altLang="ko-KR" sz="1600" dirty="0">
                <a:latin typeface="+mj-ea"/>
                <a:ea typeface="+mj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dirty="0" err="1">
                <a:latin typeface="+mj-ea"/>
                <a:ea typeface="+mj-ea"/>
              </a:rPr>
              <a:t>System.</a:t>
            </a:r>
            <a:r>
              <a:rPr lang="en-US" altLang="ko-KR" sz="1600" b="1" i="1" dirty="0" err="1">
                <a:latin typeface="+mj-ea"/>
                <a:ea typeface="+mj-ea"/>
              </a:rPr>
              <a:t>out</a:t>
            </a:r>
            <a:r>
              <a:rPr lang="en-US" altLang="ko-KR" sz="1600" dirty="0" err="1">
                <a:latin typeface="+mj-ea"/>
                <a:ea typeface="+mj-ea"/>
              </a:rPr>
              <a:t>.print</a:t>
            </a:r>
            <a:r>
              <a:rPr lang="en-US" altLang="ko-KR" sz="1600" dirty="0">
                <a:latin typeface="+mj-ea"/>
                <a:ea typeface="+mj-ea"/>
              </a:rPr>
              <a:t>("</a:t>
            </a:r>
            <a:r>
              <a:rPr lang="ko-KR" altLang="en-US" sz="1600" dirty="0">
                <a:latin typeface="+mj-ea"/>
                <a:ea typeface="+mj-ea"/>
              </a:rPr>
              <a:t>복사 파일 이름을 입력하시오</a:t>
            </a:r>
            <a:r>
              <a:rPr lang="en-US" altLang="ko-KR" sz="1600" dirty="0">
                <a:latin typeface="+mj-ea"/>
                <a:ea typeface="+mj-ea"/>
              </a:rPr>
              <a:t>: ");</a:t>
            </a:r>
            <a:endParaRPr lang="ko-KR" altLang="en-US" sz="1600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ko-KR" altLang="en-US" sz="1600" dirty="0">
                <a:latin typeface="+mj-ea"/>
                <a:ea typeface="+mj-ea"/>
              </a:rPr>
              <a:t>		</a:t>
            </a:r>
            <a:r>
              <a:rPr lang="en-US" altLang="ko-KR" sz="1600" dirty="0">
                <a:latin typeface="+mj-ea"/>
                <a:ea typeface="+mj-ea"/>
              </a:rPr>
              <a:t>String </a:t>
            </a:r>
            <a:r>
              <a:rPr lang="en-US" altLang="ko-KR" sz="1600" dirty="0" err="1">
                <a:latin typeface="+mj-ea"/>
                <a:ea typeface="+mj-ea"/>
              </a:rPr>
              <a:t>outputFileName</a:t>
            </a:r>
            <a:r>
              <a:rPr lang="en-US" altLang="ko-KR" sz="1600" dirty="0">
                <a:latin typeface="+mj-ea"/>
                <a:ea typeface="+mj-ea"/>
              </a:rPr>
              <a:t> = </a:t>
            </a:r>
            <a:r>
              <a:rPr lang="en-US" altLang="ko-KR" sz="1600" dirty="0" err="1">
                <a:latin typeface="+mj-ea"/>
                <a:ea typeface="+mj-ea"/>
              </a:rPr>
              <a:t>scan.next</a:t>
            </a:r>
            <a:r>
              <a:rPr lang="en-US" altLang="ko-KR" sz="1600" dirty="0">
                <a:latin typeface="+mj-ea"/>
                <a:ea typeface="+mj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b="1" dirty="0">
                <a:latin typeface="+mj-ea"/>
                <a:ea typeface="+mj-ea"/>
              </a:rPr>
              <a:t>try</a:t>
            </a:r>
            <a:r>
              <a:rPr lang="en-US" altLang="ko-KR" sz="1600" dirty="0">
                <a:latin typeface="+mj-ea"/>
                <a:ea typeface="+mj-ea"/>
              </a:rPr>
              <a:t> (</a:t>
            </a:r>
            <a:r>
              <a:rPr lang="en-US" altLang="ko-KR" sz="1600" dirty="0" err="1">
                <a:latin typeface="+mj-ea"/>
                <a:ea typeface="+mj-ea"/>
              </a:rPr>
              <a:t>InputStream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inputStream</a:t>
            </a:r>
            <a:r>
              <a:rPr lang="en-US" altLang="ko-KR" sz="1600" dirty="0">
                <a:latin typeface="+mj-ea"/>
                <a:ea typeface="+mj-ea"/>
              </a:rPr>
              <a:t> = </a:t>
            </a:r>
            <a:r>
              <a:rPr lang="en-US" altLang="ko-KR" sz="1600" b="1" dirty="0">
                <a:latin typeface="+mj-ea"/>
                <a:ea typeface="+mj-ea"/>
              </a:rPr>
              <a:t>new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FileInputStream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inputFileName</a:t>
            </a:r>
            <a:r>
              <a:rPr lang="en-US" altLang="ko-KR" sz="1600" dirty="0">
                <a:latin typeface="+mj-ea"/>
                <a:ea typeface="+mj-ea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		</a:t>
            </a:r>
            <a:r>
              <a:rPr lang="en-US" altLang="ko-KR" sz="1600" dirty="0" err="1">
                <a:latin typeface="+mj-ea"/>
                <a:ea typeface="+mj-ea"/>
              </a:rPr>
              <a:t>OutputStream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outputStream</a:t>
            </a:r>
            <a:r>
              <a:rPr lang="en-US" altLang="ko-KR" sz="1600" dirty="0">
                <a:latin typeface="+mj-ea"/>
                <a:ea typeface="+mj-ea"/>
              </a:rPr>
              <a:t> = </a:t>
            </a:r>
            <a:r>
              <a:rPr lang="en-US" altLang="ko-KR" sz="1600" b="1" dirty="0">
                <a:latin typeface="+mj-ea"/>
                <a:ea typeface="+mj-ea"/>
              </a:rPr>
              <a:t>new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FileOutputStream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outputFileName</a:t>
            </a:r>
            <a:r>
              <a:rPr lang="en-US" altLang="ko-KR" sz="1600" dirty="0">
                <a:latin typeface="+mj-ea"/>
                <a:ea typeface="+mj-ea"/>
              </a:rPr>
              <a:t>))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	</a:t>
            </a:r>
            <a:r>
              <a:rPr lang="en-US" altLang="ko-KR" sz="1600" b="1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c;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	</a:t>
            </a:r>
            <a:r>
              <a:rPr lang="en-US" altLang="ko-KR" sz="1600" b="1" dirty="0">
                <a:latin typeface="+mj-ea"/>
                <a:ea typeface="+mj-ea"/>
              </a:rPr>
              <a:t>while</a:t>
            </a:r>
            <a:r>
              <a:rPr lang="en-US" altLang="ko-KR" sz="1600" dirty="0">
                <a:latin typeface="+mj-ea"/>
                <a:ea typeface="+mj-ea"/>
              </a:rPr>
              <a:t> ((c = </a:t>
            </a:r>
            <a:r>
              <a:rPr lang="en-US" altLang="ko-KR" sz="1600" dirty="0" err="1">
                <a:latin typeface="+mj-ea"/>
                <a:ea typeface="+mj-ea"/>
              </a:rPr>
              <a:t>inputStream.read</a:t>
            </a:r>
            <a:r>
              <a:rPr lang="en-US" altLang="ko-KR" sz="1600" dirty="0">
                <a:latin typeface="+mj-ea"/>
                <a:ea typeface="+mj-ea"/>
              </a:rPr>
              <a:t>()) != -1)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		</a:t>
            </a:r>
            <a:r>
              <a:rPr lang="en-US" altLang="ko-KR" sz="1600" dirty="0" err="1">
                <a:latin typeface="+mj-ea"/>
                <a:ea typeface="+mj-ea"/>
              </a:rPr>
              <a:t>outputStream.write</a:t>
            </a:r>
            <a:r>
              <a:rPr lang="en-US" altLang="ko-KR" sz="1600" dirty="0">
                <a:latin typeface="+mj-ea"/>
                <a:ea typeface="+mj-ea"/>
              </a:rPr>
              <a:t>(c);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dirty="0" err="1">
                <a:latin typeface="+mj-ea"/>
                <a:ea typeface="+mj-ea"/>
              </a:rPr>
              <a:t>System.</a:t>
            </a:r>
            <a:r>
              <a:rPr lang="en-US" altLang="ko-KR" sz="1600" b="1" i="1" dirty="0" err="1">
                <a:latin typeface="+mj-ea"/>
                <a:ea typeface="+mj-ea"/>
              </a:rPr>
              <a:t>out</a:t>
            </a:r>
            <a:r>
              <a:rPr lang="en-US" altLang="ko-KR" sz="1600" dirty="0" err="1">
                <a:latin typeface="+mj-ea"/>
                <a:ea typeface="+mj-ea"/>
              </a:rPr>
              <a:t>.println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inputFileName</a:t>
            </a:r>
            <a:r>
              <a:rPr lang="en-US" altLang="ko-KR" sz="1600" dirty="0">
                <a:latin typeface="+mj-ea"/>
                <a:ea typeface="+mj-ea"/>
              </a:rPr>
              <a:t> + "</a:t>
            </a:r>
            <a:r>
              <a:rPr lang="ko-KR" altLang="en-US" sz="1600" dirty="0">
                <a:latin typeface="+mj-ea"/>
                <a:ea typeface="+mj-ea"/>
              </a:rPr>
              <a:t>을 </a:t>
            </a:r>
            <a:r>
              <a:rPr lang="en-US" altLang="ko-KR" sz="1600" dirty="0">
                <a:latin typeface="+mj-ea"/>
                <a:ea typeface="+mj-ea"/>
              </a:rPr>
              <a:t>"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+ </a:t>
            </a:r>
            <a:r>
              <a:rPr lang="en-US" altLang="ko-KR" sz="1600" dirty="0" err="1">
                <a:latin typeface="+mj-ea"/>
                <a:ea typeface="+mj-ea"/>
              </a:rPr>
              <a:t>outputFileName</a:t>
            </a:r>
            <a:r>
              <a:rPr lang="en-US" altLang="ko-KR" sz="1600" dirty="0">
                <a:latin typeface="+mj-ea"/>
                <a:ea typeface="+mj-ea"/>
              </a:rPr>
              <a:t> + "</a:t>
            </a:r>
            <a:r>
              <a:rPr lang="ko-KR" altLang="en-US" sz="1600" dirty="0">
                <a:latin typeface="+mj-ea"/>
                <a:ea typeface="+mj-ea"/>
              </a:rPr>
              <a:t>로 복사하였습니다</a:t>
            </a:r>
            <a:r>
              <a:rPr lang="en-US" altLang="ko-KR" sz="1600" dirty="0">
                <a:latin typeface="+mj-ea"/>
                <a:ea typeface="+mj-ea"/>
              </a:rPr>
              <a:t>. ");</a:t>
            </a:r>
            <a:endParaRPr lang="ko-KR" altLang="en-US" sz="1600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>
                <a:latin typeface="+mj-ea"/>
                <a:ea typeface="+mj-ea"/>
              </a:rPr>
              <a:t>}</a:t>
            </a:r>
            <a:endParaRPr lang="ko-KR" altLang="en-US" sz="1600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}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959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문자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889" y="1700875"/>
            <a:ext cx="7779818" cy="3930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93394" y="6029608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유니코드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(</a:t>
            </a:r>
            <a:r>
              <a:rPr lang="en-US" altLang="ko-KR" sz="1600" dirty="0" err="1" smtClean="0">
                <a:latin typeface="HY바다L" pitchFamily="18" charset="-127"/>
                <a:ea typeface="HY바다L" pitchFamily="18" charset="-127"/>
              </a:rPr>
              <a:t>unicode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)</a:t>
            </a:r>
            <a:endParaRPr lang="ko-KR" altLang="en-US" sz="1600" dirty="0" smtClean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93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104524"/>
            <a:ext cx="7747000" cy="562220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public class </a:t>
            </a:r>
            <a:r>
              <a:rPr lang="en-US" altLang="ko-KR" sz="1600" dirty="0" err="1">
                <a:latin typeface="+mn-lt"/>
              </a:rPr>
              <a:t>CopyFile2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public static void main(String[]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) throws 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endParaRPr lang="en-US" altLang="ko-KR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</a:t>
            </a:r>
            <a:r>
              <a:rPr lang="en-US" altLang="ko-KR" sz="1600" dirty="0" err="1">
                <a:latin typeface="+mn-lt"/>
              </a:rPr>
              <a:t>FileReader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inputStream</a:t>
            </a:r>
            <a:r>
              <a:rPr lang="en-US" altLang="ko-KR" sz="1600" dirty="0">
                <a:latin typeface="+mn-lt"/>
              </a:rPr>
              <a:t> = null;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</a:t>
            </a:r>
            <a:r>
              <a:rPr lang="en-US" altLang="ko-KR" sz="1600" dirty="0" err="1">
                <a:latin typeface="+mn-lt"/>
              </a:rPr>
              <a:t>FileWriter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outputStream</a:t>
            </a:r>
            <a:r>
              <a:rPr lang="en-US" altLang="ko-KR" sz="1600" dirty="0">
                <a:latin typeface="+mn-lt"/>
              </a:rPr>
              <a:t> = null;</a:t>
            </a:r>
          </a:p>
          <a:p>
            <a:pPr marL="0" indent="0" latinLnBrk="0">
              <a:buNone/>
            </a:pPr>
            <a:endParaRPr lang="en-US" altLang="ko-KR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try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</a:t>
            </a:r>
            <a:r>
              <a:rPr lang="en-US" altLang="ko-KR" sz="1600" dirty="0" err="1">
                <a:latin typeface="+mn-lt"/>
              </a:rPr>
              <a:t>inputStream</a:t>
            </a:r>
            <a:r>
              <a:rPr lang="en-US" altLang="ko-KR" sz="1600" dirty="0">
                <a:latin typeface="+mn-lt"/>
              </a:rPr>
              <a:t> = new </a:t>
            </a:r>
            <a:r>
              <a:rPr lang="en-US" altLang="ko-KR" sz="1600" dirty="0" err="1">
                <a:latin typeface="+mn-lt"/>
              </a:rPr>
              <a:t>FileReader</a:t>
            </a:r>
            <a:r>
              <a:rPr lang="en-US" altLang="ko-KR" sz="1600" dirty="0">
                <a:latin typeface="+mn-lt"/>
              </a:rPr>
              <a:t>("</a:t>
            </a:r>
            <a:r>
              <a:rPr lang="en-US" altLang="ko-KR" sz="1600" dirty="0" err="1">
                <a:latin typeface="+mn-lt"/>
              </a:rPr>
              <a:t>input.txt</a:t>
            </a:r>
            <a:r>
              <a:rPr lang="en-US" altLang="ko-KR" sz="1600" dirty="0">
                <a:latin typeface="+mn-lt"/>
              </a:rPr>
              <a:t>");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</a:t>
            </a:r>
            <a:r>
              <a:rPr lang="en-US" altLang="ko-KR" sz="1600" dirty="0" err="1">
                <a:latin typeface="+mn-lt"/>
              </a:rPr>
              <a:t>outputStream</a:t>
            </a:r>
            <a:r>
              <a:rPr lang="en-US" altLang="ko-KR" sz="1600" dirty="0">
                <a:latin typeface="+mn-lt"/>
              </a:rPr>
              <a:t> = new </a:t>
            </a:r>
            <a:r>
              <a:rPr lang="en-US" altLang="ko-KR" sz="1600" dirty="0" err="1">
                <a:latin typeface="+mn-lt"/>
              </a:rPr>
              <a:t>FileWriter</a:t>
            </a:r>
            <a:r>
              <a:rPr lang="en-US" altLang="ko-KR" sz="1600" dirty="0">
                <a:latin typeface="+mn-lt"/>
              </a:rPr>
              <a:t>("</a:t>
            </a:r>
            <a:r>
              <a:rPr lang="en-US" altLang="ko-KR" sz="1600" dirty="0" err="1">
                <a:latin typeface="+mn-lt"/>
              </a:rPr>
              <a:t>output.txt</a:t>
            </a:r>
            <a:r>
              <a:rPr lang="en-US" altLang="ko-KR" sz="1600" dirty="0">
                <a:latin typeface="+mn-lt"/>
              </a:rPr>
              <a:t>");</a:t>
            </a:r>
          </a:p>
          <a:p>
            <a:pPr marL="0" indent="0" latinLnBrk="0">
              <a:buNone/>
            </a:pPr>
            <a:endParaRPr lang="en-US" altLang="ko-KR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</a:t>
            </a:r>
            <a:r>
              <a:rPr lang="en-US" altLang="ko-KR" sz="1600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c;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while ((c = </a:t>
            </a:r>
            <a:r>
              <a:rPr lang="en-US" altLang="ko-KR" sz="1600" dirty="0" err="1">
                <a:latin typeface="+mn-lt"/>
              </a:rPr>
              <a:t>inputStream.read</a:t>
            </a:r>
            <a:r>
              <a:rPr lang="en-US" altLang="ko-KR" sz="1600" dirty="0">
                <a:latin typeface="+mn-lt"/>
              </a:rPr>
              <a:t>()) != -1)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    </a:t>
            </a:r>
            <a:r>
              <a:rPr lang="en-US" altLang="ko-KR" sz="1600" dirty="0" err="1">
                <a:latin typeface="+mn-lt"/>
              </a:rPr>
              <a:t>outputStream.write</a:t>
            </a:r>
            <a:r>
              <a:rPr lang="en-US" altLang="ko-KR" sz="1600" dirty="0">
                <a:latin typeface="+mn-lt"/>
              </a:rPr>
              <a:t>(c);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} finally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if (</a:t>
            </a:r>
            <a:r>
              <a:rPr lang="en-US" altLang="ko-KR" sz="1600" dirty="0" err="1">
                <a:latin typeface="+mn-lt"/>
              </a:rPr>
              <a:t>inputStream</a:t>
            </a:r>
            <a:r>
              <a:rPr lang="en-US" altLang="ko-KR" sz="1600" dirty="0">
                <a:latin typeface="+mn-lt"/>
              </a:rPr>
              <a:t> != null)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    </a:t>
            </a:r>
            <a:r>
              <a:rPr lang="en-US" altLang="ko-KR" sz="1600" dirty="0" err="1">
                <a:latin typeface="+mn-lt"/>
              </a:rPr>
              <a:t>inputStream.close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if (</a:t>
            </a:r>
            <a:r>
              <a:rPr lang="en-US" altLang="ko-KR" sz="1600" dirty="0" err="1">
                <a:latin typeface="+mn-lt"/>
              </a:rPr>
              <a:t>outputStream</a:t>
            </a:r>
            <a:r>
              <a:rPr lang="en-US" altLang="ko-KR" sz="1600" dirty="0">
                <a:latin typeface="+mn-lt"/>
              </a:rPr>
              <a:t> != null)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    </a:t>
            </a:r>
            <a:r>
              <a:rPr lang="en-US" altLang="ko-KR" sz="1600" dirty="0" err="1">
                <a:latin typeface="+mn-lt"/>
              </a:rPr>
              <a:t>outputStream.close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30429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스트림들은 연결될 수 있다</a:t>
            </a:r>
            <a:r>
              <a:rPr lang="en-US" altLang="ko-KR" sz="360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4401" y="2498945"/>
            <a:ext cx="7318775" cy="2815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71132" y="5739897"/>
            <a:ext cx="3613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Pipe &amp; Filter Architecture Pattern</a:t>
            </a:r>
            <a:endParaRPr lang="ko-KR" altLang="en-US" sz="1600" dirty="0" smtClean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3538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2037030"/>
            <a:ext cx="7747000" cy="115884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err="1">
                <a:latin typeface="+mn-lt"/>
              </a:rPr>
              <a:t>FileInputStream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fileSt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 </a:t>
            </a:r>
            <a:r>
              <a:rPr lang="en-US" altLang="ko-KR" sz="1600" dirty="0" err="1">
                <a:latin typeface="+mn-lt"/>
              </a:rPr>
              <a:t>FileInputStream</a:t>
            </a:r>
            <a:r>
              <a:rPr lang="en-US" altLang="ko-KR" sz="1600" dirty="0">
                <a:latin typeface="+mn-lt"/>
              </a:rPr>
              <a:t>("</a:t>
            </a:r>
            <a:r>
              <a:rPr lang="en-US" altLang="ko-KR" sz="1600" dirty="0" err="1">
                <a:latin typeface="+mn-lt"/>
              </a:rPr>
              <a:t>sample.dat</a:t>
            </a:r>
            <a:r>
              <a:rPr lang="en-US" altLang="ko-KR" sz="1600" dirty="0">
                <a:latin typeface="+mn-lt"/>
              </a:rPr>
              <a:t>");</a:t>
            </a:r>
          </a:p>
          <a:p>
            <a:pPr marL="0" indent="0">
              <a:buNone/>
            </a:pPr>
            <a:r>
              <a:rPr lang="en-US" altLang="ko-KR" sz="1600" dirty="0" err="1">
                <a:latin typeface="+mn-lt"/>
              </a:rPr>
              <a:t>DataInputStream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dataSt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 </a:t>
            </a:r>
            <a:r>
              <a:rPr lang="en-US" altLang="ko-KR" sz="1600" dirty="0" err="1">
                <a:latin typeface="+mn-lt"/>
              </a:rPr>
              <a:t>DataInputStream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fileSt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b="1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dataSt.readInt</a:t>
            </a:r>
            <a:r>
              <a:rPr lang="en-US" altLang="ko-KR" sz="1600" dirty="0">
                <a:latin typeface="+mn-lt"/>
              </a:rPr>
              <a:t>();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4306" y="3707017"/>
            <a:ext cx="6948252" cy="200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22218" y="5839498"/>
            <a:ext cx="5323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정수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 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저장 파일     바이트 단위 읽기        정수단위 읽기</a:t>
            </a:r>
          </a:p>
        </p:txBody>
      </p:sp>
    </p:spTree>
    <p:extLst>
      <p:ext uri="{BB962C8B-B14F-4D97-AF65-F5344CB8AC3E}">
        <p14:creationId xmlns:p14="http://schemas.microsoft.com/office/powerpoint/2010/main" xmlns="" val="256523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버퍼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8755" y="1892645"/>
            <a:ext cx="7723021" cy="3928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0003" y="4870783"/>
            <a:ext cx="24432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CPU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 처리 속도 대비</a:t>
            </a:r>
            <a:endParaRPr lang="en-US" altLang="ko-KR" sz="1600" dirty="0" smtClean="0">
              <a:latin typeface="HY바다L" pitchFamily="18" charset="-127"/>
              <a:ea typeface="HY바다L" pitchFamily="18" charset="-127"/>
            </a:endParaRPr>
          </a:p>
          <a:p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입출력 속도는 너무 느려</a:t>
            </a:r>
            <a:endParaRPr lang="en-US" altLang="ko-KR" sz="1600" dirty="0" smtClean="0">
              <a:latin typeface="HY바다L" pitchFamily="18" charset="-127"/>
              <a:ea typeface="HY바다L" pitchFamily="18" charset="-127"/>
            </a:endParaRPr>
          </a:p>
          <a:p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개별적으로 읽는다면 </a:t>
            </a:r>
            <a:endParaRPr lang="en-US" altLang="ko-KR" sz="1600" dirty="0" smtClean="0">
              <a:latin typeface="HY바다L" pitchFamily="18" charset="-127"/>
              <a:ea typeface="HY바다L" pitchFamily="18" charset="-127"/>
            </a:endParaRPr>
          </a:p>
          <a:p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엄청난 성능 손실 초래</a:t>
            </a:r>
          </a:p>
        </p:txBody>
      </p:sp>
    </p:spTree>
    <p:extLst>
      <p:ext uri="{BB962C8B-B14F-4D97-AF65-F5344CB8AC3E}">
        <p14:creationId xmlns:p14="http://schemas.microsoft.com/office/powerpoint/2010/main" xmlns="" val="33435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파일의 필요성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473" y="2251437"/>
            <a:ext cx="76962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96697" y="5468292"/>
            <a:ext cx="2714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영속 정보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(Persistent Data)</a:t>
            </a:r>
            <a:endParaRPr lang="ko-KR" altLang="en-US" sz="1600" dirty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230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2037030"/>
            <a:ext cx="7747000" cy="115884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err="1">
                <a:latin typeface="+mn-lt"/>
              </a:rPr>
              <a:t>inputStream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 </a:t>
            </a:r>
            <a:r>
              <a:rPr lang="en-US" altLang="ko-KR" sz="1600" dirty="0" err="1">
                <a:latin typeface="+mn-lt"/>
              </a:rPr>
              <a:t>BufferedReader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b="1" dirty="0">
                <a:latin typeface="+mn-lt"/>
              </a:rPr>
              <a:t>new </a:t>
            </a:r>
            <a:r>
              <a:rPr lang="en-US" altLang="ko-KR" sz="1600" dirty="0" err="1">
                <a:latin typeface="+mn-lt"/>
              </a:rPr>
              <a:t>FileReader</a:t>
            </a:r>
            <a:r>
              <a:rPr lang="en-US" altLang="ko-KR" sz="1600" dirty="0">
                <a:latin typeface="+mn-lt"/>
              </a:rPr>
              <a:t>("</a:t>
            </a:r>
            <a:r>
              <a:rPr lang="en-US" altLang="ko-KR" sz="1600" dirty="0" err="1">
                <a:latin typeface="+mn-lt"/>
              </a:rPr>
              <a:t>input.txt</a:t>
            </a:r>
            <a:r>
              <a:rPr lang="en-US" altLang="ko-KR" sz="1600" dirty="0">
                <a:latin typeface="+mn-lt"/>
              </a:rPr>
              <a:t>"));</a:t>
            </a:r>
          </a:p>
          <a:p>
            <a:pPr marL="0" indent="0">
              <a:buNone/>
            </a:pPr>
            <a:r>
              <a:rPr lang="en-US" altLang="ko-KR" sz="1600" dirty="0" err="1">
                <a:latin typeface="+mn-lt"/>
              </a:rPr>
              <a:t>outputStream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 </a:t>
            </a:r>
            <a:r>
              <a:rPr lang="en-US" altLang="ko-KR" sz="1600" dirty="0" err="1">
                <a:latin typeface="+mn-lt"/>
              </a:rPr>
              <a:t>BufferedWriter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b="1" dirty="0">
                <a:latin typeface="+mn-lt"/>
              </a:rPr>
              <a:t>new </a:t>
            </a:r>
            <a:r>
              <a:rPr lang="en-US" altLang="ko-KR" sz="1600" dirty="0" err="1">
                <a:latin typeface="+mn-lt"/>
              </a:rPr>
              <a:t>FileWriter</a:t>
            </a:r>
            <a:r>
              <a:rPr lang="en-US" altLang="ko-KR" sz="1600" dirty="0">
                <a:latin typeface="+mn-lt"/>
              </a:rPr>
              <a:t>("out </a:t>
            </a:r>
            <a:r>
              <a:rPr lang="en-US" altLang="ko-KR" sz="1600" dirty="0" err="1">
                <a:latin typeface="+mn-lt"/>
              </a:rPr>
              <a:t>put.txt</a:t>
            </a:r>
            <a:r>
              <a:rPr lang="en-US" altLang="ko-KR" sz="1600" dirty="0">
                <a:latin typeface="+mn-lt"/>
              </a:rPr>
              <a:t>"));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435" y="3558343"/>
            <a:ext cx="7237020" cy="292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72421" y="4680195"/>
            <a:ext cx="122221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HY바다L" pitchFamily="18" charset="-127"/>
                <a:ea typeface="HY바다L" pitchFamily="18" charset="-127"/>
              </a:rPr>
              <a:t>FileReader</a:t>
            </a:r>
            <a:endParaRPr lang="ko-KR" altLang="en-US" sz="1600" dirty="0" smtClean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89430" y="6136294"/>
            <a:ext cx="369532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HY바다L" pitchFamily="18" charset="-127"/>
                <a:ea typeface="HY바다L" pitchFamily="18" charset="-127"/>
              </a:rPr>
              <a:t>FileReader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              </a:t>
            </a:r>
            <a:r>
              <a:rPr lang="en-US" altLang="ko-KR" sz="1600" dirty="0" err="1" smtClean="0">
                <a:latin typeface="HY바다L" pitchFamily="18" charset="-127"/>
                <a:ea typeface="HY바다L" pitchFamily="18" charset="-127"/>
              </a:rPr>
              <a:t>BufferedReader</a:t>
            </a:r>
            <a:endParaRPr lang="ko-KR" altLang="en-US" sz="1600" dirty="0" smtClean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811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smtClean="0"/>
              <a:t>Buffer Stream</a:t>
            </a:r>
            <a:r>
              <a:rPr lang="ko-KR" altLang="en-US" dirty="0" smtClean="0"/>
              <a:t>의 종류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5610" y="2810346"/>
            <a:ext cx="6213147" cy="250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원통 8"/>
          <p:cNvSpPr/>
          <p:nvPr/>
        </p:nvSpPr>
        <p:spPr>
          <a:xfrm rot="16200000">
            <a:off x="7532495" y="2362953"/>
            <a:ext cx="330451" cy="1588882"/>
          </a:xfrm>
          <a:prstGeom prst="can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53913" y="2987673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HY바다L" pitchFamily="18" charset="-127"/>
                <a:ea typeface="HY바다L" pitchFamily="18" charset="-127"/>
              </a:rPr>
              <a:t>BufferedInputStream</a:t>
            </a:r>
            <a:endParaRPr lang="ko-KR" altLang="en-US" sz="1600" dirty="0" smtClean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2" name="원통 11"/>
          <p:cNvSpPr/>
          <p:nvPr/>
        </p:nvSpPr>
        <p:spPr>
          <a:xfrm rot="16200000">
            <a:off x="7549100" y="2940844"/>
            <a:ext cx="330451" cy="1588882"/>
          </a:xfrm>
          <a:prstGeom prst="can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70518" y="3565564"/>
            <a:ext cx="229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HY바다L" pitchFamily="18" charset="-127"/>
                <a:ea typeface="HY바다L" pitchFamily="18" charset="-127"/>
              </a:rPr>
              <a:t>BufferedOutputStream</a:t>
            </a:r>
            <a:endParaRPr lang="ko-KR" altLang="en-US" sz="1600" dirty="0" smtClean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4" name="원통 13"/>
          <p:cNvSpPr/>
          <p:nvPr/>
        </p:nvSpPr>
        <p:spPr>
          <a:xfrm rot="16200000">
            <a:off x="7540043" y="3420700"/>
            <a:ext cx="330451" cy="1588882"/>
          </a:xfrm>
          <a:prstGeom prst="can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61461" y="4045420"/>
            <a:ext cx="1614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HY바다L" pitchFamily="18" charset="-127"/>
                <a:ea typeface="HY바다L" pitchFamily="18" charset="-127"/>
              </a:rPr>
              <a:t>BufferedReader</a:t>
            </a:r>
            <a:endParaRPr lang="ko-KR" altLang="en-US" sz="1600" dirty="0" smtClean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6" name="원통 15"/>
          <p:cNvSpPr/>
          <p:nvPr/>
        </p:nvSpPr>
        <p:spPr>
          <a:xfrm rot="16200000">
            <a:off x="7556648" y="3998591"/>
            <a:ext cx="330451" cy="1588882"/>
          </a:xfrm>
          <a:prstGeom prst="can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78066" y="4623311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HY바다L" pitchFamily="18" charset="-127"/>
                <a:ea typeface="HY바다L" pitchFamily="18" charset="-127"/>
              </a:rPr>
              <a:t>BufferedWriter</a:t>
            </a:r>
            <a:endParaRPr lang="ko-KR" altLang="en-US" sz="1600" dirty="0" smtClean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811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err="1"/>
              <a:t>브릿지</a:t>
            </a:r>
            <a:r>
              <a:rPr lang="ko-KR" altLang="en-US" b="0" dirty="0"/>
              <a:t> </a:t>
            </a:r>
            <a:r>
              <a:rPr lang="ko-KR" altLang="en-US" b="0" dirty="0" err="1" smtClean="0"/>
              <a:t>스트림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491" y="2239837"/>
            <a:ext cx="7660835" cy="287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4834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자바에서는 </a:t>
            </a:r>
            <a:r>
              <a:rPr lang="en-US" altLang="ko-KR" dirty="0" err="1"/>
              <a:t>StandardCharsets</a:t>
            </a:r>
            <a:r>
              <a:rPr lang="en-US" altLang="ko-KR" dirty="0"/>
              <a:t> </a:t>
            </a:r>
            <a:r>
              <a:rPr lang="ko-KR" altLang="en-US" dirty="0"/>
              <a:t>클래스 안에 각 </a:t>
            </a:r>
            <a:r>
              <a:rPr lang="ko-KR" altLang="en-US" dirty="0" err="1"/>
              <a:t>엔코딩</a:t>
            </a:r>
            <a:r>
              <a:rPr lang="ko-KR" altLang="en-US" dirty="0"/>
              <a:t> 방법이 </a:t>
            </a:r>
            <a:r>
              <a:rPr lang="en-US" altLang="ko-KR" dirty="0" err="1" smtClean="0"/>
              <a:t>StandardCharsets.UTF_8</a:t>
            </a:r>
            <a:r>
              <a:rPr lang="en-US" altLang="ko-KR" dirty="0"/>
              <a:t>, </a:t>
            </a:r>
            <a:r>
              <a:rPr lang="en-US" altLang="ko-KR" dirty="0" err="1"/>
              <a:t>StandardCharsets.UTF_16</a:t>
            </a:r>
            <a:r>
              <a:rPr lang="ko-KR" altLang="en-US" dirty="0"/>
              <a:t>과 같이 상수로 정의되어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String s = </a:t>
            </a:r>
            <a:r>
              <a:rPr lang="en-US" altLang="ko-KR" b="1" dirty="0"/>
              <a:t>new </a:t>
            </a:r>
            <a:r>
              <a:rPr lang="en-US" altLang="ko-KR" dirty="0"/>
              <a:t>String(100, </a:t>
            </a:r>
            <a:r>
              <a:rPr lang="en-US" altLang="ko-KR" dirty="0" err="1"/>
              <a:t>StandardCharsets.UTF_8</a:t>
            </a:r>
            <a:r>
              <a:rPr lang="en-US" altLang="ko-KR" dirty="0"/>
              <a:t> 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ko-KR" altLang="en-US" dirty="0" smtClean="0"/>
              <a:t>파일에서 읽을 때는 </a:t>
            </a:r>
            <a:r>
              <a:rPr lang="en-US" altLang="ko-KR" dirty="0" err="1"/>
              <a:t>InputStreamReader</a:t>
            </a:r>
            <a:r>
              <a:rPr lang="en-US" altLang="ko-KR" dirty="0"/>
              <a:t> </a:t>
            </a:r>
            <a:r>
              <a:rPr lang="ko-KR" altLang="en-US" dirty="0" smtClean="0"/>
              <a:t>클래스를 사용한다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</a:t>
            </a:r>
            <a:r>
              <a:rPr lang="ko-KR" altLang="en-US" dirty="0" err="1" smtClean="0"/>
              <a:t>엔코딩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0960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783531"/>
            <a:ext cx="7747000" cy="34312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CharEncodingTest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main(String[]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) </a:t>
            </a:r>
            <a:r>
              <a:rPr lang="en-US" altLang="ko-KR" sz="1600" b="1" dirty="0">
                <a:latin typeface="+mn-lt"/>
              </a:rPr>
              <a:t>throws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File </a:t>
            </a:r>
            <a:r>
              <a:rPr lang="en-US" altLang="ko-KR" sz="1600" dirty="0" err="1">
                <a:latin typeface="+mn-lt"/>
              </a:rPr>
              <a:t>fileDir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File("</a:t>
            </a:r>
            <a:r>
              <a:rPr lang="en-US" altLang="ko-KR" sz="1600" dirty="0" err="1">
                <a:latin typeface="+mn-lt"/>
              </a:rPr>
              <a:t>input.txt</a:t>
            </a:r>
            <a:r>
              <a:rPr lang="en-US" altLang="ko-KR" sz="1600" dirty="0">
                <a:latin typeface="+mn-lt"/>
              </a:rPr>
              <a:t>");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BufferedReader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u="sng" dirty="0">
                <a:latin typeface="+mn-lt"/>
              </a:rPr>
              <a:t>in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BufferedReader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InputStreamReader</a:t>
            </a:r>
            <a:r>
              <a:rPr lang="en-US" altLang="ko-KR" sz="1600" dirty="0">
                <a:latin typeface="+mn-lt"/>
              </a:rPr>
              <a:t>(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FileInputStream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fileDir</a:t>
            </a:r>
            <a:r>
              <a:rPr lang="en-US" altLang="ko-KR" sz="1600" dirty="0">
                <a:latin typeface="+mn-lt"/>
              </a:rPr>
              <a:t>), "</a:t>
            </a:r>
            <a:r>
              <a:rPr lang="en-US" altLang="ko-KR" sz="1600" dirty="0" err="1">
                <a:latin typeface="+mn-lt"/>
              </a:rPr>
              <a:t>UTF8</a:t>
            </a:r>
            <a:r>
              <a:rPr lang="en-US" altLang="ko-KR" sz="1600" dirty="0">
                <a:latin typeface="+mn-lt"/>
              </a:rPr>
              <a:t>"));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String </a:t>
            </a:r>
            <a:r>
              <a:rPr lang="en-US" altLang="ko-KR" sz="1600" dirty="0" err="1">
                <a:latin typeface="+mn-lt"/>
              </a:rPr>
              <a:t>str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while</a:t>
            </a:r>
            <a:r>
              <a:rPr lang="en-US" altLang="ko-KR" sz="1600" dirty="0">
                <a:latin typeface="+mn-lt"/>
              </a:rPr>
              <a:t> ((</a:t>
            </a:r>
            <a:r>
              <a:rPr lang="en-US" altLang="ko-KR" sz="1600" dirty="0" err="1">
                <a:latin typeface="+mn-lt"/>
              </a:rPr>
              <a:t>str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in.readLine</a:t>
            </a:r>
            <a:r>
              <a:rPr lang="en-US" altLang="ko-KR" sz="1600" dirty="0">
                <a:latin typeface="+mn-lt"/>
              </a:rPr>
              <a:t>()) != </a:t>
            </a:r>
            <a:r>
              <a:rPr lang="en-US" altLang="ko-KR" sz="1600" b="1" dirty="0">
                <a:latin typeface="+mn-lt"/>
              </a:rPr>
              <a:t>null</a:t>
            </a:r>
            <a:r>
              <a:rPr lang="en-US" altLang="ko-KR" sz="16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str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82351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DataInputStream </a:t>
            </a:r>
            <a:r>
              <a:rPr lang="ko-KR" altLang="en-US" smtClean="0"/>
              <a:t>과 </a:t>
            </a:r>
            <a:r>
              <a:rPr lang="en-US" altLang="ko-KR" smtClean="0"/>
              <a:t>DataOutputStream </a:t>
            </a:r>
            <a:r>
              <a:rPr lang="ko-KR" altLang="en-US" smtClean="0"/>
              <a:t>클래스는 기초 자료형 단위로 데이터를 읽고 쓸 수 있다</a:t>
            </a:r>
            <a:r>
              <a:rPr lang="en-US" altLang="ko-KR" smtClean="0"/>
              <a:t>. </a:t>
            </a:r>
          </a:p>
          <a:p>
            <a:endParaRPr lang="en-US" altLang="ko-KR" smtClean="0"/>
          </a:p>
          <a:p>
            <a:r>
              <a:rPr lang="en-US" altLang="ko-KR" smtClean="0"/>
              <a:t>DataInputStream </a:t>
            </a:r>
            <a:r>
              <a:rPr lang="ko-KR" altLang="en-US" smtClean="0"/>
              <a:t>클래스는 </a:t>
            </a:r>
            <a:r>
              <a:rPr lang="en-US" altLang="ko-KR" smtClean="0"/>
              <a:t>readByte(), readInt(), readDouble()</a:t>
            </a:r>
            <a:r>
              <a:rPr lang="ko-KR" altLang="en-US" smtClean="0"/>
              <a:t>과 같은 메소드들을 제공한다</a:t>
            </a:r>
            <a:r>
              <a:rPr lang="en-US" altLang="ko-KR" smtClean="0"/>
              <a:t>. </a:t>
            </a:r>
          </a:p>
          <a:p>
            <a:endParaRPr lang="en-US" altLang="ko-KR" smtClean="0"/>
          </a:p>
          <a:p>
            <a:r>
              <a:rPr lang="en-US" altLang="ko-KR" smtClean="0"/>
              <a:t>DataOutputStream </a:t>
            </a:r>
            <a:r>
              <a:rPr lang="ko-KR" altLang="en-US" smtClean="0"/>
              <a:t>클래스는 </a:t>
            </a:r>
            <a:r>
              <a:rPr lang="en-US" altLang="ko-KR" smtClean="0"/>
              <a:t>writeByte(int v), writeInt(int v), writeDouble(double v)</a:t>
            </a:r>
            <a:r>
              <a:rPr lang="ko-KR" altLang="en-US" smtClean="0"/>
              <a:t>와 같은 메소드들을 제공한다</a:t>
            </a:r>
            <a:r>
              <a:rPr lang="en-US" altLang="ko-KR" smtClean="0"/>
              <a:t>. </a:t>
            </a:r>
            <a:endParaRPr lang="ko-KR" altLang="en-US" smtClean="0"/>
          </a:p>
          <a:p>
            <a:endParaRPr lang="ko-KR" altLang="en-US" dirty="0"/>
          </a:p>
        </p:txBody>
      </p:sp>
      <p:sp>
        <p:nvSpPr>
          <p:cNvPr id="190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DataInputStream </a:t>
            </a:r>
            <a:r>
              <a:rPr lang="ko-KR" altLang="en-US" smtClean="0"/>
              <a:t>과 </a:t>
            </a:r>
            <a:r>
              <a:rPr lang="en-US" altLang="ko-KR" smtClean="0"/>
              <a:t>DataOutputStream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5927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0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494347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</a:rPr>
              <a:t>import</a:t>
            </a:r>
            <a:r>
              <a:rPr lang="en-US" altLang="ko-KR" sz="1600"/>
              <a:t> java.io.*;</a:t>
            </a:r>
          </a:p>
          <a:p>
            <a:pPr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</a:rPr>
              <a:t>public</a:t>
            </a:r>
            <a:r>
              <a:rPr lang="en-US" altLang="ko-KR" sz="1600"/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class</a:t>
            </a:r>
            <a:r>
              <a:rPr lang="en-US" altLang="ko-KR" sz="1600"/>
              <a:t> DataStreamTest {</a:t>
            </a:r>
          </a:p>
          <a:p>
            <a:pPr>
              <a:buFont typeface="Symbol" pitchFamily="18" charset="2"/>
              <a:buNone/>
            </a:pPr>
            <a:r>
              <a:rPr lang="en-US" altLang="ko-KR" sz="1600"/>
              <a:t>       </a:t>
            </a:r>
            <a:r>
              <a:rPr lang="en-US" altLang="ko-KR" sz="1600" b="1">
                <a:solidFill>
                  <a:srgbClr val="7F0055"/>
                </a:solidFill>
              </a:rPr>
              <a:t>public</a:t>
            </a:r>
            <a:r>
              <a:rPr lang="en-US" altLang="ko-KR" sz="1600"/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static</a:t>
            </a:r>
            <a:r>
              <a:rPr lang="en-US" altLang="ko-KR" sz="1600"/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void</a:t>
            </a:r>
            <a:r>
              <a:rPr lang="en-US" altLang="ko-KR" sz="1600"/>
              <a:t> main(String[] args) </a:t>
            </a:r>
            <a:r>
              <a:rPr lang="en-US" altLang="ko-KR" sz="1600" b="1">
                <a:solidFill>
                  <a:srgbClr val="7F0055"/>
                </a:solidFill>
              </a:rPr>
              <a:t>throws</a:t>
            </a:r>
            <a:r>
              <a:rPr lang="en-US" altLang="ko-KR" sz="1600"/>
              <a:t> IOException {</a:t>
            </a:r>
          </a:p>
          <a:p>
            <a:pPr>
              <a:buFont typeface="Symbol" pitchFamily="18" charset="2"/>
              <a:buNone/>
            </a:pPr>
            <a:r>
              <a:rPr lang="en-US" altLang="ko-KR" sz="1600"/>
              <a:t>             DataInputStream in = </a:t>
            </a:r>
            <a:r>
              <a:rPr lang="en-US" altLang="ko-KR" sz="1600" b="1">
                <a:solidFill>
                  <a:srgbClr val="7F0055"/>
                </a:solidFill>
              </a:rPr>
              <a:t>null</a:t>
            </a:r>
            <a:r>
              <a:rPr lang="en-US" altLang="ko-KR" sz="1600"/>
              <a:t>;</a:t>
            </a:r>
          </a:p>
          <a:p>
            <a:pPr>
              <a:buFont typeface="Symbol" pitchFamily="18" charset="2"/>
              <a:buNone/>
            </a:pPr>
            <a:r>
              <a:rPr lang="en-US" altLang="ko-KR" sz="1600"/>
              <a:t>             DataOutputStream out = </a:t>
            </a:r>
            <a:r>
              <a:rPr lang="en-US" altLang="ko-KR" sz="1600" b="1">
                <a:solidFill>
                  <a:srgbClr val="7F0055"/>
                </a:solidFill>
              </a:rPr>
              <a:t>null</a:t>
            </a:r>
            <a:r>
              <a:rPr lang="en-US" altLang="ko-KR" sz="1600"/>
              <a:t>;</a:t>
            </a:r>
          </a:p>
          <a:p>
            <a:pPr>
              <a:buFont typeface="Symbol" pitchFamily="18" charset="2"/>
              <a:buNone/>
            </a:pPr>
            <a:r>
              <a:rPr lang="en-US" altLang="ko-KR" sz="1600"/>
              <a:t>             </a:t>
            </a:r>
            <a:r>
              <a:rPr lang="en-US" altLang="ko-KR" sz="1600" b="1">
                <a:solidFill>
                  <a:srgbClr val="7F0055"/>
                </a:solidFill>
              </a:rPr>
              <a:t>try</a:t>
            </a:r>
            <a:r>
              <a:rPr lang="en-US" altLang="ko-KR" sz="1600"/>
              <a:t> {</a:t>
            </a:r>
          </a:p>
          <a:p>
            <a:pPr>
              <a:buFont typeface="Symbol" pitchFamily="18" charset="2"/>
              <a:buNone/>
            </a:pPr>
            <a:r>
              <a:rPr lang="en-US" altLang="ko-KR" sz="1600"/>
              <a:t>                    </a:t>
            </a:r>
            <a:r>
              <a:rPr lang="en-US" altLang="ko-KR" sz="1600" b="1">
                <a:solidFill>
                  <a:srgbClr val="7F0055"/>
                </a:solidFill>
              </a:rPr>
              <a:t>int</a:t>
            </a:r>
            <a:r>
              <a:rPr lang="en-US" altLang="ko-KR" sz="1600"/>
              <a:t> c;</a:t>
            </a:r>
          </a:p>
          <a:p>
            <a:pPr>
              <a:buFont typeface="Symbol" pitchFamily="18" charset="2"/>
              <a:buNone/>
            </a:pPr>
            <a:r>
              <a:rPr lang="en-US" altLang="ko-KR" sz="1600"/>
              <a:t>                     out = </a:t>
            </a:r>
            <a:r>
              <a:rPr lang="en-US" altLang="ko-KR" sz="1600" b="1">
                <a:solidFill>
                  <a:srgbClr val="7F0055"/>
                </a:solidFill>
              </a:rPr>
              <a:t>new</a:t>
            </a:r>
            <a:r>
              <a:rPr lang="en-US" altLang="ko-KR" sz="1600"/>
              <a:t> DataOutputStream(</a:t>
            </a:r>
            <a:r>
              <a:rPr lang="en-US" altLang="ko-KR" sz="1600" b="1">
                <a:solidFill>
                  <a:srgbClr val="7F0055"/>
                </a:solidFill>
              </a:rPr>
              <a:t>new</a:t>
            </a:r>
            <a:r>
              <a:rPr lang="en-US" altLang="ko-KR" sz="1600"/>
              <a:t> BufferedOutputStream(</a:t>
            </a:r>
          </a:p>
          <a:p>
            <a:pPr>
              <a:buFont typeface="Symbol" pitchFamily="18" charset="2"/>
              <a:buNone/>
            </a:pPr>
            <a:r>
              <a:rPr lang="en-US" altLang="ko-KR" sz="1600"/>
              <a:t>                                 </a:t>
            </a:r>
            <a:r>
              <a:rPr lang="en-US" altLang="ko-KR" sz="1600" b="1">
                <a:solidFill>
                  <a:srgbClr val="7F0055"/>
                </a:solidFill>
              </a:rPr>
              <a:t>new</a:t>
            </a:r>
            <a:r>
              <a:rPr lang="en-US" altLang="ko-KR" sz="1600"/>
              <a:t> FileOutputStream(</a:t>
            </a:r>
            <a:r>
              <a:rPr lang="en-US" altLang="ko-KR" sz="1600">
                <a:solidFill>
                  <a:srgbClr val="2A00FF"/>
                </a:solidFill>
              </a:rPr>
              <a:t>"data.bin"</a:t>
            </a:r>
            <a:r>
              <a:rPr lang="en-US" altLang="ko-KR" sz="1600"/>
              <a:t>)));</a:t>
            </a:r>
          </a:p>
          <a:p>
            <a:pPr>
              <a:buFont typeface="Symbol" pitchFamily="18" charset="2"/>
              <a:buNone/>
            </a:pPr>
            <a:r>
              <a:rPr lang="en-US" altLang="ko-KR" sz="1600"/>
              <a:t>                    out.writeDouble(3.14);</a:t>
            </a:r>
          </a:p>
          <a:p>
            <a:pPr>
              <a:buFont typeface="Symbol" pitchFamily="18" charset="2"/>
              <a:buNone/>
            </a:pPr>
            <a:r>
              <a:rPr lang="en-US" altLang="ko-KR" sz="1600"/>
              <a:t>                    out.writeInt(100);</a:t>
            </a:r>
          </a:p>
          <a:p>
            <a:pPr>
              <a:buFont typeface="Symbol" pitchFamily="18" charset="2"/>
              <a:buNone/>
            </a:pPr>
            <a:r>
              <a:rPr lang="en-US" altLang="ko-KR" sz="1600"/>
              <a:t>                    out.writeUTF(</a:t>
            </a:r>
            <a:r>
              <a:rPr lang="en-US" altLang="ko-KR" sz="1600">
                <a:solidFill>
                  <a:srgbClr val="2A00FF"/>
                </a:solidFill>
              </a:rPr>
              <a:t>"</a:t>
            </a:r>
            <a:r>
              <a:rPr lang="ko-KR" altLang="en-US" sz="1600">
                <a:solidFill>
                  <a:srgbClr val="2A00FF"/>
                </a:solidFill>
                <a:latin typeface="굴림" charset="-127"/>
              </a:rPr>
              <a:t>자신의</a:t>
            </a:r>
            <a:r>
              <a:rPr lang="ko-KR" altLang="en-US" sz="1600">
                <a:solidFill>
                  <a:srgbClr val="2A00FF"/>
                </a:solidFill>
              </a:rPr>
              <a:t> </a:t>
            </a:r>
            <a:r>
              <a:rPr lang="ko-KR" altLang="en-US" sz="1600">
                <a:solidFill>
                  <a:srgbClr val="2A00FF"/>
                </a:solidFill>
                <a:latin typeface="굴림" charset="-127"/>
              </a:rPr>
              <a:t>생각을</a:t>
            </a:r>
            <a:r>
              <a:rPr lang="ko-KR" altLang="en-US" sz="1600">
                <a:solidFill>
                  <a:srgbClr val="2A00FF"/>
                </a:solidFill>
              </a:rPr>
              <a:t> </a:t>
            </a:r>
            <a:r>
              <a:rPr lang="ko-KR" altLang="en-US" sz="1600">
                <a:solidFill>
                  <a:srgbClr val="2A00FF"/>
                </a:solidFill>
                <a:latin typeface="굴림" charset="-127"/>
              </a:rPr>
              <a:t>바꾸지</a:t>
            </a:r>
            <a:r>
              <a:rPr lang="ko-KR" altLang="en-US" sz="1600">
                <a:solidFill>
                  <a:srgbClr val="2A00FF"/>
                </a:solidFill>
              </a:rPr>
              <a:t> </a:t>
            </a:r>
            <a:r>
              <a:rPr lang="ko-KR" altLang="en-US" sz="1600">
                <a:solidFill>
                  <a:srgbClr val="2A00FF"/>
                </a:solidFill>
                <a:latin typeface="굴림" charset="-127"/>
              </a:rPr>
              <a:t>못하는</a:t>
            </a:r>
            <a:r>
              <a:rPr lang="ko-KR" altLang="en-US" sz="1600">
                <a:solidFill>
                  <a:srgbClr val="2A00FF"/>
                </a:solidFill>
              </a:rPr>
              <a:t> </a:t>
            </a:r>
            <a:r>
              <a:rPr lang="ko-KR" altLang="en-US" sz="1600">
                <a:solidFill>
                  <a:srgbClr val="2A00FF"/>
                </a:solidFill>
                <a:latin typeface="굴림" charset="-127"/>
              </a:rPr>
              <a:t>사람은</a:t>
            </a:r>
            <a:r>
              <a:rPr lang="ko-KR" altLang="en-US" sz="1600">
                <a:solidFill>
                  <a:srgbClr val="2A00FF"/>
                </a:solidFill>
              </a:rPr>
              <a:t> </a:t>
            </a:r>
            <a:r>
              <a:rPr lang="ko-KR" altLang="en-US" sz="1600">
                <a:solidFill>
                  <a:srgbClr val="2A00FF"/>
                </a:solidFill>
                <a:latin typeface="굴림" charset="-127"/>
              </a:rPr>
              <a:t>결코</a:t>
            </a:r>
            <a:r>
              <a:rPr lang="ko-KR" altLang="en-US" sz="1600">
                <a:solidFill>
                  <a:srgbClr val="2A00FF"/>
                </a:solidFill>
              </a:rPr>
              <a:t> </a:t>
            </a:r>
            <a:r>
              <a:rPr lang="ko-KR" altLang="en-US" sz="1600">
                <a:solidFill>
                  <a:srgbClr val="2A00FF"/>
                </a:solidFill>
                <a:latin typeface="굴림" charset="-127"/>
              </a:rPr>
              <a:t>현실을</a:t>
            </a:r>
            <a:r>
              <a:rPr lang="ko-KR" altLang="en-US" sz="1600">
                <a:solidFill>
                  <a:srgbClr val="2A00FF"/>
                </a:solidFill>
              </a:rPr>
              <a:t> </a:t>
            </a:r>
            <a:r>
              <a:rPr lang="ko-KR" altLang="en-US" sz="1600">
                <a:solidFill>
                  <a:srgbClr val="2A00FF"/>
                </a:solidFill>
                <a:latin typeface="굴림" charset="-127"/>
              </a:rPr>
              <a:t>바꿀</a:t>
            </a:r>
            <a:r>
              <a:rPr lang="ko-KR" altLang="en-US" sz="1600">
                <a:solidFill>
                  <a:srgbClr val="2A00FF"/>
                </a:solidFill>
              </a:rPr>
              <a:t> </a:t>
            </a:r>
            <a:r>
              <a:rPr lang="ko-KR" altLang="en-US" sz="1600">
                <a:solidFill>
                  <a:srgbClr val="2A00FF"/>
                </a:solidFill>
                <a:latin typeface="굴림" charset="-127"/>
              </a:rPr>
              <a:t>수</a:t>
            </a:r>
            <a:r>
              <a:rPr lang="ko-KR" altLang="en-US" sz="1600">
                <a:solidFill>
                  <a:srgbClr val="2A00FF"/>
                </a:solidFill>
              </a:rPr>
              <a:t> </a:t>
            </a:r>
            <a:r>
              <a:rPr lang="ko-KR" altLang="en-US" sz="1600">
                <a:solidFill>
                  <a:srgbClr val="2A00FF"/>
                </a:solidFill>
                <a:latin typeface="굴림" charset="-127"/>
              </a:rPr>
              <a:t>없다</a:t>
            </a:r>
            <a:r>
              <a:rPr lang="en-US" altLang="ko-KR" sz="1600">
                <a:solidFill>
                  <a:srgbClr val="2A00FF"/>
                </a:solidFill>
              </a:rPr>
              <a:t>."</a:t>
            </a:r>
            <a:r>
              <a:rPr lang="en-US" altLang="ko-KR" sz="1600"/>
              <a:t>);</a:t>
            </a:r>
          </a:p>
          <a:p>
            <a:pPr>
              <a:buFont typeface="Symbol" pitchFamily="18" charset="2"/>
              <a:buNone/>
            </a:pPr>
            <a:r>
              <a:rPr lang="en-US" altLang="ko-KR" sz="1600"/>
              <a:t>                     out.flush();</a:t>
            </a:r>
          </a:p>
          <a:p>
            <a:pPr>
              <a:buFont typeface="Symbol" pitchFamily="18" charset="2"/>
              <a:buNone/>
            </a:pPr>
            <a:r>
              <a:rPr lang="en-US" altLang="ko-KR" sz="1600"/>
              <a:t>                    in = </a:t>
            </a:r>
            <a:r>
              <a:rPr lang="en-US" altLang="ko-KR" sz="1600" b="1">
                <a:solidFill>
                  <a:srgbClr val="7F0055"/>
                </a:solidFill>
              </a:rPr>
              <a:t>new</a:t>
            </a:r>
            <a:r>
              <a:rPr lang="en-US" altLang="ko-KR" sz="1600"/>
              <a:t> DataInputStream(</a:t>
            </a:r>
            <a:r>
              <a:rPr lang="en-US" altLang="ko-KR" sz="1600" b="1">
                <a:solidFill>
                  <a:srgbClr val="7F0055"/>
                </a:solidFill>
              </a:rPr>
              <a:t>new</a:t>
            </a:r>
            <a:r>
              <a:rPr lang="en-US" altLang="ko-KR" sz="1600"/>
              <a:t> BufferedInputStream(</a:t>
            </a:r>
          </a:p>
          <a:p>
            <a:pPr>
              <a:buFont typeface="Symbol" pitchFamily="18" charset="2"/>
              <a:buNone/>
            </a:pPr>
            <a:r>
              <a:rPr lang="en-US" altLang="ko-KR" sz="1600"/>
              <a:t>                                 </a:t>
            </a:r>
            <a:r>
              <a:rPr lang="en-US" altLang="ko-KR" sz="1600" b="1">
                <a:solidFill>
                  <a:srgbClr val="7F0055"/>
                </a:solidFill>
              </a:rPr>
              <a:t>new</a:t>
            </a:r>
            <a:r>
              <a:rPr lang="en-US" altLang="ko-KR" sz="1600"/>
              <a:t> FileInputStream(</a:t>
            </a:r>
            <a:r>
              <a:rPr lang="en-US" altLang="ko-KR" sz="1600">
                <a:solidFill>
                  <a:srgbClr val="2A00FF"/>
                </a:solidFill>
              </a:rPr>
              <a:t>"data.bin"</a:t>
            </a:r>
            <a:r>
              <a:rPr lang="en-US" altLang="ko-KR" sz="1600"/>
              <a:t>)));</a:t>
            </a:r>
          </a:p>
          <a:p>
            <a:pPr>
              <a:buFont typeface="Symbol" pitchFamily="18" charset="2"/>
              <a:buNone/>
            </a:pPr>
            <a:r>
              <a:rPr lang="en-US" altLang="ko-KR" sz="1600"/>
              <a:t> </a:t>
            </a:r>
          </a:p>
        </p:txBody>
      </p:sp>
      <p:sp>
        <p:nvSpPr>
          <p:cNvPr id="19097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09774" name="Line 14"/>
          <p:cNvSpPr>
            <a:spLocks noChangeShapeType="1"/>
          </p:cNvSpPr>
          <p:nvPr/>
        </p:nvSpPr>
        <p:spPr bwMode="auto">
          <a:xfrm>
            <a:off x="2068513" y="3694113"/>
            <a:ext cx="54229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09775" name="Line 15"/>
          <p:cNvSpPr>
            <a:spLocks noChangeShapeType="1"/>
          </p:cNvSpPr>
          <p:nvPr/>
        </p:nvSpPr>
        <p:spPr bwMode="auto">
          <a:xfrm>
            <a:off x="1979613" y="5688013"/>
            <a:ext cx="500856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95140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3433763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/>
              <a:t> 		System.</a:t>
            </a:r>
            <a:r>
              <a:rPr lang="en-US" altLang="ko-KR" sz="1600" i="1">
                <a:solidFill>
                  <a:srgbClr val="0000C0"/>
                </a:solidFill>
              </a:rPr>
              <a:t>out</a:t>
            </a:r>
            <a:r>
              <a:rPr lang="en-US" altLang="ko-KR" sz="1600"/>
              <a:t>.println(in.readDouble());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/>
              <a:t>                    System.</a:t>
            </a:r>
            <a:r>
              <a:rPr lang="en-US" altLang="ko-KR" sz="1600" i="1">
                <a:solidFill>
                  <a:srgbClr val="0000C0"/>
                </a:solidFill>
              </a:rPr>
              <a:t>out</a:t>
            </a:r>
            <a:r>
              <a:rPr lang="en-US" altLang="ko-KR" sz="1600"/>
              <a:t>.println(in.readInt());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/>
              <a:t>                    System.</a:t>
            </a:r>
            <a:r>
              <a:rPr lang="en-US" altLang="ko-KR" sz="1600" i="1">
                <a:solidFill>
                  <a:srgbClr val="0000C0"/>
                </a:solidFill>
              </a:rPr>
              <a:t>out</a:t>
            </a:r>
            <a:r>
              <a:rPr lang="en-US" altLang="ko-KR" sz="1600"/>
              <a:t>.println(in.readUTF());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/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/>
              <a:t>             } </a:t>
            </a:r>
            <a:r>
              <a:rPr lang="en-US" altLang="ko-KR" sz="1600" b="1">
                <a:solidFill>
                  <a:srgbClr val="7F0055"/>
                </a:solidFill>
              </a:rPr>
              <a:t>finally</a:t>
            </a:r>
            <a:r>
              <a:rPr lang="en-US" altLang="ko-KR" sz="1600"/>
              <a:t>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/>
              <a:t>                    </a:t>
            </a:r>
            <a:r>
              <a:rPr lang="en-US" altLang="ko-KR" sz="1600" b="1">
                <a:solidFill>
                  <a:srgbClr val="7F0055"/>
                </a:solidFill>
              </a:rPr>
              <a:t>if</a:t>
            </a:r>
            <a:r>
              <a:rPr lang="en-US" altLang="ko-KR" sz="1600"/>
              <a:t> (in != </a:t>
            </a:r>
            <a:r>
              <a:rPr lang="en-US" altLang="ko-KR" sz="1600" b="1">
                <a:solidFill>
                  <a:srgbClr val="7F0055"/>
                </a:solidFill>
              </a:rPr>
              <a:t>null</a:t>
            </a:r>
            <a:r>
              <a:rPr lang="en-US" altLang="ko-KR" sz="1600"/>
              <a:t>)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/>
              <a:t>                           in.close();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/>
              <a:t>             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/>
              <a:t>                    </a:t>
            </a:r>
            <a:r>
              <a:rPr lang="en-US" altLang="ko-KR" sz="1600" b="1">
                <a:solidFill>
                  <a:srgbClr val="7F0055"/>
                </a:solidFill>
              </a:rPr>
              <a:t>if</a:t>
            </a:r>
            <a:r>
              <a:rPr lang="en-US" altLang="ko-KR" sz="1600"/>
              <a:t> (out != </a:t>
            </a:r>
            <a:r>
              <a:rPr lang="en-US" altLang="ko-KR" sz="1600" b="1">
                <a:solidFill>
                  <a:srgbClr val="7F0055"/>
                </a:solidFill>
              </a:rPr>
              <a:t>null</a:t>
            </a:r>
            <a:r>
              <a:rPr lang="en-US" altLang="ko-KR" sz="1600"/>
              <a:t>)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/>
              <a:t>                           out.close();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/>
              <a:t>             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/>
              <a:t>      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/>
              <a:t>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/>
              <a:t>}</a:t>
            </a:r>
          </a:p>
        </p:txBody>
      </p:sp>
      <p:sp>
        <p:nvSpPr>
          <p:cNvPr id="19107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0797" name="_x32171984"/>
          <p:cNvSpPr>
            <a:spLocks noChangeArrowheads="1"/>
          </p:cNvSpPr>
          <p:nvPr/>
        </p:nvSpPr>
        <p:spPr bwMode="auto">
          <a:xfrm>
            <a:off x="647700" y="4905375"/>
            <a:ext cx="8104188" cy="7921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1" lang="en-US" altLang="ko-KR" sz="1600">
                <a:latin typeface="Trebuchet MS" pitchFamily="34" charset="0"/>
                <a:ea typeface="굴림" charset="-127"/>
              </a:rPr>
              <a:t>3.14</a:t>
            </a:r>
          </a:p>
          <a:p>
            <a:r>
              <a:rPr kumimoji="1" lang="en-US" altLang="ko-KR" sz="1600">
                <a:latin typeface="Trebuchet MS" pitchFamily="34" charset="0"/>
                <a:ea typeface="굴림" charset="-127"/>
              </a:rPr>
              <a:t>100</a:t>
            </a:r>
          </a:p>
          <a:p>
            <a:r>
              <a:rPr kumimoji="1" lang="ko-KR" altLang="en-US" sz="1600">
                <a:latin typeface="Trebuchet MS" pitchFamily="34" charset="0"/>
                <a:ea typeface="굴림" charset="-127"/>
              </a:rPr>
              <a:t>자신의 생각을 바꾸지 못하는 사람은 결코 현실을 바꿀 수 없다</a:t>
            </a:r>
            <a:r>
              <a:rPr kumimoji="1" lang="en-US" altLang="ko-KR" sz="1600">
                <a:latin typeface="Trebuchet MS" pitchFamily="34" charset="0"/>
                <a:ea typeface="굴림" charset="-127"/>
              </a:rPr>
              <a:t>.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748" y="4862762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0883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079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데이터를 파일로 관리할 때 </a:t>
            </a:r>
            <a:r>
              <a:rPr altLang="ko-KR" smtClean="0"/>
              <a:t>BinaryFile</a:t>
            </a:r>
            <a:r>
              <a:rPr lang="ko-KR" altLang="en-US" dirty="0" smtClean="0"/>
              <a:t>과 </a:t>
            </a:r>
            <a:r>
              <a:rPr altLang="ko-KR" smtClean="0"/>
              <a:t>TextFile </a:t>
            </a:r>
            <a:r>
              <a:rPr lang="ko-KR" altLang="en-US" dirty="0" smtClean="0"/>
              <a:t>형태가 가능</a:t>
            </a:r>
            <a:endParaRPr altLang="ko-KR" smtClean="0"/>
          </a:p>
          <a:p>
            <a:pPr lvl="1"/>
            <a:r>
              <a:rPr lang="ko-KR" altLang="en-US" dirty="0" smtClean="0"/>
              <a:t>이진파일의</a:t>
            </a:r>
            <a:r>
              <a:rPr altLang="ko-KR" smtClean="0"/>
              <a:t> </a:t>
            </a:r>
            <a:r>
              <a:rPr lang="ko-KR" altLang="en-US" dirty="0" smtClean="0"/>
              <a:t>경우 데이터 길이다 축약되어 속도는 빠르나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나쁨</a:t>
            </a:r>
            <a:r>
              <a:rPr altLang="ko-KR" smtClean="0"/>
              <a:t>. </a:t>
            </a:r>
            <a:r>
              <a:rPr lang="ko-KR" altLang="en-US" dirty="0" smtClean="0"/>
              <a:t>텍스트파일의 경우 이의 역이 성립</a:t>
            </a:r>
            <a:endParaRPr altLang="ko-KR" smtClean="0"/>
          </a:p>
          <a:p>
            <a:r>
              <a:rPr lang="ko-KR" altLang="en-US" dirty="0" smtClean="0"/>
              <a:t>텍스트 파일을 활용할 경우 어떤 문자 </a:t>
            </a:r>
            <a:r>
              <a:rPr lang="ko-KR" altLang="en-US" dirty="0" err="1" smtClean="0"/>
              <a:t>인코딩을</a:t>
            </a:r>
            <a:r>
              <a:rPr lang="ko-KR" altLang="en-US" dirty="0" smtClean="0"/>
              <a:t> 쓰느냐가 중요함</a:t>
            </a:r>
            <a:endParaRPr altLang="ko-KR" smtClean="0"/>
          </a:p>
          <a:p>
            <a:endParaRPr altLang="ko-KR" smtClean="0"/>
          </a:p>
          <a:p>
            <a:endParaRPr altLang="ko-KR" smtClean="0"/>
          </a:p>
          <a:p>
            <a:r>
              <a:rPr altLang="ko-KR" smtClean="0"/>
              <a:t>Scanner</a:t>
            </a:r>
            <a:r>
              <a:rPr lang="ko-KR" altLang="en-US" dirty="0" smtClean="0"/>
              <a:t>는 텍스트 파일을 읽을 때 유용한 클래스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smtClean="0"/>
              <a:t>Text File </a:t>
            </a:r>
            <a:r>
              <a:rPr lang="ko-KR" altLang="en-US" dirty="0" smtClean="0"/>
              <a:t>입출력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722014" y="3152633"/>
            <a:ext cx="8074025" cy="6045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>
            <a:normAutofit/>
          </a:bodyPr>
          <a:lstStyle/>
          <a:p>
            <a:pPr marL="342900" lvl="0" indent="-34290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85000"/>
            </a:pP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InputStreamReader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isr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 =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lang="en-US" altLang="ko-KR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InputStreamReader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(new </a:t>
            </a:r>
            <a:r>
              <a:rPr lang="en-US" altLang="ko-KR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FileInputStream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(“mf.dat”), “ISO8859_5”);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720513" y="4355181"/>
            <a:ext cx="8074025" cy="6045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>
            <a:normAutofit/>
          </a:bodyPr>
          <a:lstStyle/>
          <a:p>
            <a:pPr marL="342900" lvl="0" indent="-34290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85000"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Scanner s = new Scanner(new </a:t>
            </a: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BufferedReader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(new </a:t>
            </a: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FileReader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(“mf.txt”)));</a:t>
            </a:r>
          </a:p>
          <a:p>
            <a:pPr marL="342900" lvl="0" indent="-34290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85000"/>
            </a:pP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s.hasNext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();   </a:t>
            </a:r>
            <a:r>
              <a:rPr lang="en-US" altLang="ko-KR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s.next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();    </a:t>
            </a:r>
            <a:r>
              <a:rPr lang="en-US" altLang="ko-KR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s.nextDouble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(); …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80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자바에서는 </a:t>
            </a:r>
            <a:r>
              <a:rPr lang="en-US" altLang="ko-KR" dirty="0" err="1"/>
              <a:t>ZipInputStream</a:t>
            </a:r>
            <a:r>
              <a:rPr lang="ko-KR" altLang="en-US" dirty="0"/>
              <a:t>을 이용하여서 </a:t>
            </a:r>
            <a:r>
              <a:rPr lang="en-US" altLang="ko-KR" dirty="0"/>
              <a:t>ZIP </a:t>
            </a:r>
            <a:r>
              <a:rPr lang="ko-KR" altLang="en-US" dirty="0"/>
              <a:t>파일을 읽을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압축 파일 풀기</a:t>
            </a:r>
            <a:endParaRPr lang="ko-KR" alt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0446" y="2578212"/>
            <a:ext cx="6770295" cy="370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980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469" y="2564392"/>
            <a:ext cx="5812607" cy="395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스트림</a:t>
            </a:r>
            <a:r>
              <a:rPr lang="en-US" altLang="ko-KR" sz="3600"/>
              <a:t>(stream)</a:t>
            </a:r>
          </a:p>
        </p:txBody>
      </p:sp>
      <p:sp>
        <p:nvSpPr>
          <p:cNvPr id="188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스트림</a:t>
            </a:r>
            <a:r>
              <a:rPr lang="en-US" altLang="ko-KR"/>
              <a:t>(stream)</a:t>
            </a:r>
            <a:r>
              <a:rPr lang="ko-KR" altLang="en-US"/>
              <a:t>은 “순서가 있는 데이터의 연속적인 흐름”이다</a:t>
            </a:r>
            <a:r>
              <a:rPr lang="en-US" altLang="ko-KR"/>
              <a:t>. </a:t>
            </a:r>
          </a:p>
          <a:p>
            <a:r>
              <a:rPr lang="ko-KR" altLang="en-US"/>
              <a:t>스트림은 입출력을 물의 흐름처럼 간주하는 것이다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73228" y="3005750"/>
            <a:ext cx="2288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HY바다L" pitchFamily="18" charset="-127"/>
                <a:ea typeface="HY바다L" pitchFamily="18" charset="-127"/>
              </a:rPr>
              <a:t>스트림은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 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여러 장치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(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파일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, 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화면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, 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프린터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, 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네트워크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)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와 정보 읽기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, 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쓰기의 표준 매개자</a:t>
            </a:r>
            <a:endParaRPr lang="en-US" altLang="ko-KR" sz="1600" dirty="0" smtClean="0">
              <a:latin typeface="HY바다L" pitchFamily="18" charset="-127"/>
              <a:ea typeface="HY바다L" pitchFamily="18" charset="-127"/>
            </a:endParaRPr>
          </a:p>
          <a:p>
            <a:endParaRPr lang="en-US" altLang="ko-KR" sz="1600" dirty="0" smtClean="0">
              <a:latin typeface="HY바다L" pitchFamily="18" charset="-127"/>
              <a:ea typeface="HY바다L" pitchFamily="18" charset="-127"/>
            </a:endParaRPr>
          </a:p>
          <a:p>
            <a:r>
              <a:rPr lang="ko-KR" altLang="en-US" sz="1600" dirty="0" err="1" smtClean="0">
                <a:latin typeface="HY바다L" pitchFamily="18" charset="-127"/>
                <a:ea typeface="HY바다L" pitchFamily="18" charset="-127"/>
              </a:rPr>
              <a:t>스트림이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 없다면 각 </a:t>
            </a:r>
            <a:r>
              <a:rPr lang="ko-KR" altLang="en-US" sz="1600" dirty="0" err="1" smtClean="0">
                <a:latin typeface="HY바다L" pitchFamily="18" charset="-127"/>
                <a:ea typeface="HY바다L" pitchFamily="18" charset="-127"/>
              </a:rPr>
              <a:t>장치별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 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API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를 각각 구현하여야</a:t>
            </a:r>
          </a:p>
        </p:txBody>
      </p:sp>
    </p:spTree>
    <p:extLst>
      <p:ext uri="{BB962C8B-B14F-4D97-AF65-F5344CB8AC3E}">
        <p14:creationId xmlns:p14="http://schemas.microsoft.com/office/powerpoint/2010/main" xmlns="" val="2281475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906" y="1367049"/>
            <a:ext cx="8074025" cy="401813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0" indent="0" fontAlgn="base" latinLnBrk="0">
              <a:buNone/>
            </a:pPr>
            <a:r>
              <a:rPr lang="en-US" altLang="ko-KR" sz="1600" b="1" dirty="0" err="1">
                <a:latin typeface="+mn-lt"/>
              </a:rPr>
              <a:t>publ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 err="1">
                <a:latin typeface="+mn-lt"/>
              </a:rPr>
              <a:t>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ZipTest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main(String[]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) </a:t>
            </a:r>
            <a:r>
              <a:rPr lang="en-US" altLang="ko-KR" sz="1600" b="1" dirty="0">
                <a:latin typeface="+mn-lt"/>
              </a:rPr>
              <a:t>throws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FileInputStream</a:t>
            </a:r>
            <a:r>
              <a:rPr lang="en-US" altLang="ko-KR" sz="1600" dirty="0">
                <a:latin typeface="+mn-lt"/>
              </a:rPr>
              <a:t> fin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FileInputStream</a:t>
            </a:r>
            <a:r>
              <a:rPr lang="en-US" altLang="ko-KR" sz="1600" dirty="0">
                <a:latin typeface="+mn-lt"/>
              </a:rPr>
              <a:t>("</a:t>
            </a:r>
            <a:r>
              <a:rPr lang="en-US" altLang="ko-KR" sz="1600" dirty="0" err="1">
                <a:latin typeface="+mn-lt"/>
              </a:rPr>
              <a:t>test.zip</a:t>
            </a:r>
            <a:r>
              <a:rPr lang="en-US" altLang="ko-KR" sz="1600" dirty="0">
                <a:latin typeface="+mn-lt"/>
              </a:rPr>
              <a:t>");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ZipInputStream</a:t>
            </a:r>
            <a:r>
              <a:rPr lang="en-US" altLang="ko-KR" sz="1600" dirty="0">
                <a:latin typeface="+mn-lt"/>
              </a:rPr>
              <a:t> zin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ZipInputStream</a:t>
            </a:r>
            <a:r>
              <a:rPr lang="en-US" altLang="ko-KR" sz="1600" dirty="0">
                <a:latin typeface="+mn-lt"/>
              </a:rPr>
              <a:t>(fin);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ZipEntry</a:t>
            </a:r>
            <a:r>
              <a:rPr lang="en-US" altLang="ko-KR" sz="1600" dirty="0">
                <a:latin typeface="+mn-lt"/>
              </a:rPr>
              <a:t> entry = </a:t>
            </a:r>
            <a:r>
              <a:rPr lang="en-US" altLang="ko-KR" sz="1600" b="1" dirty="0">
                <a:latin typeface="+mn-lt"/>
              </a:rPr>
              <a:t>null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while</a:t>
            </a:r>
            <a:r>
              <a:rPr lang="en-US" altLang="ko-KR" sz="1600" dirty="0">
                <a:latin typeface="+mn-lt"/>
              </a:rPr>
              <a:t> ((entry = </a:t>
            </a:r>
            <a:r>
              <a:rPr lang="en-US" altLang="ko-KR" sz="1600" dirty="0" err="1">
                <a:latin typeface="+mn-lt"/>
              </a:rPr>
              <a:t>zin.getNextEntry</a:t>
            </a:r>
            <a:r>
              <a:rPr lang="en-US" altLang="ko-KR" sz="1600" dirty="0">
                <a:latin typeface="+mn-lt"/>
              </a:rPr>
              <a:t>()) != </a:t>
            </a:r>
            <a:r>
              <a:rPr lang="en-US" altLang="ko-KR" sz="1600" b="1" dirty="0">
                <a:latin typeface="+mn-lt"/>
              </a:rPr>
              <a:t>null</a:t>
            </a:r>
            <a:r>
              <a:rPr lang="en-US" altLang="ko-KR" sz="1600" dirty="0">
                <a:latin typeface="+mn-lt"/>
              </a:rPr>
              <a:t>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>
                <a:latin typeface="+mn-lt"/>
              </a:rPr>
              <a:t>압축 해제</a:t>
            </a:r>
            <a:r>
              <a:rPr lang="en-US" altLang="ko-KR" sz="1600" dirty="0">
                <a:latin typeface="+mn-lt"/>
              </a:rPr>
              <a:t>: "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+ </a:t>
            </a:r>
            <a:r>
              <a:rPr lang="en-US" altLang="ko-KR" sz="1600" dirty="0" err="1">
                <a:latin typeface="+mn-lt"/>
              </a:rPr>
              <a:t>entry.getName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FileOutputStream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fout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FileOutputStream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entry.getName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b="1" dirty="0">
                <a:latin typeface="+mn-lt"/>
              </a:rPr>
              <a:t>for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c = </a:t>
            </a:r>
            <a:r>
              <a:rPr lang="en-US" altLang="ko-KR" sz="1600" dirty="0" err="1">
                <a:latin typeface="+mn-lt"/>
              </a:rPr>
              <a:t>zin.read</a:t>
            </a:r>
            <a:r>
              <a:rPr lang="en-US" altLang="ko-KR" sz="1600" dirty="0">
                <a:latin typeface="+mn-lt"/>
              </a:rPr>
              <a:t>(); c != -1; c = </a:t>
            </a:r>
            <a:r>
              <a:rPr lang="en-US" altLang="ko-KR" sz="1600" dirty="0" err="1">
                <a:latin typeface="+mn-lt"/>
              </a:rPr>
              <a:t>zin.read</a:t>
            </a:r>
            <a:r>
              <a:rPr lang="en-US" altLang="ko-KR" sz="1600" dirty="0">
                <a:latin typeface="+mn-lt"/>
              </a:rPr>
              <a:t>())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</a:t>
            </a:r>
            <a:r>
              <a:rPr lang="en-US" altLang="ko-KR" sz="1600" dirty="0" err="1">
                <a:latin typeface="+mn-lt"/>
              </a:rPr>
              <a:t>fout.write</a:t>
            </a:r>
            <a:r>
              <a:rPr lang="en-US" altLang="ko-KR" sz="1600" dirty="0">
                <a:latin typeface="+mn-lt"/>
              </a:rPr>
              <a:t>(c);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zin.closeEntry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fout.close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zin.close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  <p:sp>
        <p:nvSpPr>
          <p:cNvPr id="19107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0797" name="_x32171984"/>
          <p:cNvSpPr>
            <a:spLocks noChangeArrowheads="1"/>
          </p:cNvSpPr>
          <p:nvPr/>
        </p:nvSpPr>
        <p:spPr bwMode="auto">
          <a:xfrm>
            <a:off x="698554" y="5759959"/>
            <a:ext cx="8104188" cy="7921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600" dirty="0"/>
              <a:t>압축 해제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eclipse.ini</a:t>
            </a:r>
            <a:endParaRPr lang="en-US" altLang="ko-KR" sz="160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106" y="5717346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6532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079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직렬화</a:t>
            </a:r>
            <a:r>
              <a:rPr lang="en-US" altLang="ko-KR" smtClean="0"/>
              <a:t>(serialization): </a:t>
            </a:r>
            <a:endParaRPr lang="ko-KR" altLang="en-US" smtClean="0"/>
          </a:p>
          <a:p>
            <a:pPr lvl="1"/>
            <a:r>
              <a:rPr lang="ko-KR" altLang="en-US" smtClean="0"/>
              <a:t>객체가 가진 데이터들을 순차적인 데이터로 변환하는 것</a:t>
            </a:r>
            <a:endParaRPr lang="ko-KR" altLang="en-US"/>
          </a:p>
        </p:txBody>
      </p:sp>
      <p:sp>
        <p:nvSpPr>
          <p:cNvPr id="191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저장</a:t>
            </a:r>
            <a:endParaRPr lang="ko-KR" altLang="en-US" dirty="0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0369" y="2637981"/>
            <a:ext cx="7941964" cy="255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7240" y="5151451"/>
            <a:ext cx="66127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영속 저장 방법에 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DB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만 있는 것은 아님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.</a:t>
            </a:r>
          </a:p>
          <a:p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File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도 유용합니다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.</a:t>
            </a:r>
          </a:p>
          <a:p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Network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를 통해 객체를 전달하고자 할 때도 직렬화는 유용합니다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.</a:t>
            </a:r>
          </a:p>
          <a:p>
            <a:endParaRPr lang="en-US" altLang="ko-KR" sz="1600" dirty="0" smtClean="0">
              <a:latin typeface="HY바다L" pitchFamily="18" charset="-127"/>
              <a:ea typeface="HY바다L" pitchFamily="18" charset="-127"/>
            </a:endParaRPr>
          </a:p>
          <a:p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Thread 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사이의 비 동기적 대용량 정보 교류 방안으로 활용 가능합니다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.</a:t>
            </a:r>
          </a:p>
          <a:p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즉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, Pipe &amp; Filter pattern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을 적용한 방안으로 활용</a:t>
            </a:r>
          </a:p>
        </p:txBody>
      </p:sp>
    </p:spTree>
    <p:extLst>
      <p:ext uri="{BB962C8B-B14F-4D97-AF65-F5344CB8AC3E}">
        <p14:creationId xmlns:p14="http://schemas.microsoft.com/office/powerpoint/2010/main" xmlns="" val="1678861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319" y="1614158"/>
            <a:ext cx="8074025" cy="494347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import</a:t>
            </a:r>
            <a:r>
              <a:rPr lang="en-US" altLang="ko-KR" sz="1600">
                <a:latin typeface="+mj-ea"/>
                <a:ea typeface="+mj-ea"/>
              </a:rPr>
              <a:t> java.io.*;</a:t>
            </a:r>
          </a:p>
          <a:p>
            <a:pPr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import</a:t>
            </a:r>
            <a:r>
              <a:rPr lang="en-US" altLang="ko-KR" sz="1600">
                <a:latin typeface="+mj-ea"/>
                <a:ea typeface="+mj-ea"/>
              </a:rPr>
              <a:t> java.util.Date;</a:t>
            </a:r>
          </a:p>
          <a:p>
            <a:pPr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public</a:t>
            </a:r>
            <a:r>
              <a:rPr lang="en-US" altLang="ko-KR" sz="1600">
                <a:latin typeface="+mj-ea"/>
                <a:ea typeface="+mj-ea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class</a:t>
            </a:r>
            <a:r>
              <a:rPr lang="en-US" altLang="ko-KR" sz="1600">
                <a:latin typeface="+mj-ea"/>
                <a:ea typeface="+mj-ea"/>
              </a:rPr>
              <a:t> ObjectStreamTest {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+mj-ea"/>
                <a:ea typeface="+mj-ea"/>
              </a:rPr>
              <a:t>       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public</a:t>
            </a:r>
            <a:r>
              <a:rPr lang="en-US" altLang="ko-KR" sz="1600">
                <a:latin typeface="+mj-ea"/>
                <a:ea typeface="+mj-ea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static</a:t>
            </a:r>
            <a:r>
              <a:rPr lang="en-US" altLang="ko-KR" sz="1600">
                <a:latin typeface="+mj-ea"/>
                <a:ea typeface="+mj-ea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void</a:t>
            </a:r>
            <a:r>
              <a:rPr lang="en-US" altLang="ko-KR" sz="1600">
                <a:latin typeface="+mj-ea"/>
                <a:ea typeface="+mj-ea"/>
              </a:rPr>
              <a:t> main(String[] args) 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throws</a:t>
            </a:r>
            <a:r>
              <a:rPr lang="en-US" altLang="ko-KR" sz="1600">
                <a:latin typeface="+mj-ea"/>
                <a:ea typeface="+mj-ea"/>
              </a:rPr>
              <a:t> IOException {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+mj-ea"/>
                <a:ea typeface="+mj-ea"/>
              </a:rPr>
              <a:t>             ObjectInputStream in = 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null</a:t>
            </a:r>
            <a:r>
              <a:rPr lang="en-US" altLang="ko-KR" sz="1600">
                <a:latin typeface="+mj-ea"/>
                <a:ea typeface="+mj-ea"/>
              </a:rPr>
              <a:t>;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+mj-ea"/>
                <a:ea typeface="+mj-ea"/>
              </a:rPr>
              <a:t>             ObjectOutputStream out = 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null</a:t>
            </a:r>
            <a:r>
              <a:rPr lang="en-US" altLang="ko-KR" sz="1600">
                <a:latin typeface="+mj-ea"/>
                <a:ea typeface="+mj-ea"/>
              </a:rPr>
              <a:t>;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+mj-ea"/>
                <a:ea typeface="+mj-ea"/>
              </a:rPr>
              <a:t>             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try</a:t>
            </a:r>
            <a:r>
              <a:rPr lang="en-US" altLang="ko-KR" sz="1600">
                <a:latin typeface="+mj-ea"/>
                <a:ea typeface="+mj-ea"/>
              </a:rPr>
              <a:t> {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+mj-ea"/>
                <a:ea typeface="+mj-ea"/>
              </a:rPr>
              <a:t>                    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int</a:t>
            </a:r>
            <a:r>
              <a:rPr lang="en-US" altLang="ko-KR" sz="1600">
                <a:latin typeface="+mj-ea"/>
                <a:ea typeface="+mj-ea"/>
              </a:rPr>
              <a:t> c;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+mj-ea"/>
                <a:ea typeface="+mj-ea"/>
              </a:rPr>
              <a:t>                    out = 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new</a:t>
            </a:r>
            <a:r>
              <a:rPr lang="en-US" altLang="ko-KR" sz="1600">
                <a:latin typeface="+mj-ea"/>
                <a:ea typeface="+mj-ea"/>
              </a:rPr>
              <a:t> ObjectOutputStream(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new</a:t>
            </a:r>
            <a:r>
              <a:rPr lang="en-US" altLang="ko-KR" sz="1600">
                <a:latin typeface="+mj-ea"/>
                <a:ea typeface="+mj-ea"/>
              </a:rPr>
              <a:t> FileOutputStream(</a:t>
            </a:r>
            <a:r>
              <a:rPr lang="en-US" altLang="ko-KR" sz="1600">
                <a:solidFill>
                  <a:srgbClr val="2A00FF"/>
                </a:solidFill>
                <a:latin typeface="+mj-ea"/>
                <a:ea typeface="+mj-ea"/>
              </a:rPr>
              <a:t>"object.dat"</a:t>
            </a:r>
            <a:r>
              <a:rPr lang="en-US" altLang="ko-KR" sz="1600">
                <a:latin typeface="+mj-ea"/>
                <a:ea typeface="+mj-ea"/>
              </a:rPr>
              <a:t>));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+mj-ea"/>
                <a:ea typeface="+mj-ea"/>
              </a:rPr>
              <a:t>                    out.writeObject(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new</a:t>
            </a:r>
            <a:r>
              <a:rPr lang="en-US" altLang="ko-KR" sz="1600">
                <a:latin typeface="+mj-ea"/>
                <a:ea typeface="+mj-ea"/>
              </a:rPr>
              <a:t> Date());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+mj-ea"/>
                <a:ea typeface="+mj-ea"/>
              </a:rPr>
              <a:t> 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+mj-ea"/>
                <a:ea typeface="+mj-ea"/>
              </a:rPr>
              <a:t>                    out.flush();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+mj-ea"/>
                <a:ea typeface="+mj-ea"/>
              </a:rPr>
              <a:t>                    in = 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new</a:t>
            </a:r>
            <a:r>
              <a:rPr lang="en-US" altLang="ko-KR" sz="1600">
                <a:latin typeface="+mj-ea"/>
                <a:ea typeface="+mj-ea"/>
              </a:rPr>
              <a:t> ObjectInputStream(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new</a:t>
            </a:r>
            <a:r>
              <a:rPr lang="en-US" altLang="ko-KR" sz="1600">
                <a:latin typeface="+mj-ea"/>
                <a:ea typeface="+mj-ea"/>
              </a:rPr>
              <a:t> FileInputStream(</a:t>
            </a:r>
            <a:r>
              <a:rPr lang="en-US" altLang="ko-KR" sz="1600">
                <a:solidFill>
                  <a:srgbClr val="2A00FF"/>
                </a:solidFill>
                <a:latin typeface="+mj-ea"/>
                <a:ea typeface="+mj-ea"/>
              </a:rPr>
              <a:t>"object.dat"</a:t>
            </a:r>
            <a:r>
              <a:rPr lang="en-US" altLang="ko-KR" sz="1600">
                <a:latin typeface="+mj-ea"/>
                <a:ea typeface="+mj-ea"/>
              </a:rPr>
              <a:t>));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+mj-ea"/>
                <a:ea typeface="+mj-ea"/>
              </a:rPr>
              <a:t>                    Date d = (Date) in.readObject();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+mj-ea"/>
                <a:ea typeface="+mj-ea"/>
              </a:rPr>
              <a:t>                    System.</a:t>
            </a:r>
            <a:r>
              <a:rPr lang="en-US" altLang="ko-KR" sz="1600" i="1">
                <a:solidFill>
                  <a:srgbClr val="0000C0"/>
                </a:solidFill>
                <a:latin typeface="+mj-ea"/>
                <a:ea typeface="+mj-ea"/>
              </a:rPr>
              <a:t>out</a:t>
            </a:r>
            <a:r>
              <a:rPr lang="en-US" altLang="ko-KR" sz="1600">
                <a:latin typeface="+mj-ea"/>
                <a:ea typeface="+mj-ea"/>
              </a:rPr>
              <a:t>.println(d);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+mj-ea"/>
                <a:ea typeface="+mj-ea"/>
              </a:rPr>
              <a:t> </a:t>
            </a:r>
          </a:p>
        </p:txBody>
      </p:sp>
      <p:sp>
        <p:nvSpPr>
          <p:cNvPr id="19128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2845" name="Line 13"/>
          <p:cNvSpPr>
            <a:spLocks noChangeShapeType="1"/>
          </p:cNvSpPr>
          <p:nvPr/>
        </p:nvSpPr>
        <p:spPr bwMode="auto">
          <a:xfrm>
            <a:off x="1907657" y="4555796"/>
            <a:ext cx="28003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12846" name="AutoShape 14"/>
          <p:cNvSpPr>
            <a:spLocks/>
          </p:cNvSpPr>
          <p:nvPr/>
        </p:nvSpPr>
        <p:spPr bwMode="auto">
          <a:xfrm>
            <a:off x="6946382" y="3098471"/>
            <a:ext cx="1554162" cy="698500"/>
          </a:xfrm>
          <a:prstGeom prst="accentBorderCallout2">
            <a:avLst>
              <a:gd name="adj1" fmla="val 16366"/>
              <a:gd name="adj2" fmla="val -4903"/>
              <a:gd name="adj3" fmla="val 16366"/>
              <a:gd name="adj4" fmla="val -91931"/>
              <a:gd name="adj5" fmla="val 179546"/>
              <a:gd name="adj6" fmla="val -182329"/>
            </a:avLst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400">
                <a:ea typeface="굴림" charset="-127"/>
              </a:rPr>
              <a:t>객체를 직렬화하여서 쓴다</a:t>
            </a:r>
            <a:r>
              <a:rPr lang="en-US" altLang="ko-KR" sz="1400">
                <a:ea typeface="굴림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550522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870" y="1840494"/>
            <a:ext cx="7679602" cy="3433763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	}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catch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dirty="0" err="1">
                <a:latin typeface="+mn-lt"/>
              </a:rPr>
              <a:t>ClassNotFoundException</a:t>
            </a:r>
            <a:r>
              <a:rPr lang="en-US" altLang="ko-KR" sz="1600" dirty="0">
                <a:latin typeface="+mn-lt"/>
              </a:rPr>
              <a:t> e)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endParaRPr lang="en-US" altLang="ko-KR" sz="1600" dirty="0">
              <a:latin typeface="+mn-lt"/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}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finally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      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if</a:t>
            </a:r>
            <a:r>
              <a:rPr lang="en-US" altLang="ko-KR" sz="1600" dirty="0">
                <a:latin typeface="+mn-lt"/>
              </a:rPr>
              <a:t> (in !=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null</a:t>
            </a:r>
            <a:r>
              <a:rPr lang="en-US" altLang="ko-KR" sz="1600" dirty="0">
                <a:latin typeface="+mn-lt"/>
              </a:rPr>
              <a:t>)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              </a:t>
            </a:r>
            <a:r>
              <a:rPr lang="en-US" altLang="ko-KR" sz="1600" dirty="0" err="1">
                <a:latin typeface="+mn-lt"/>
              </a:rPr>
              <a:t>in.close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      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if</a:t>
            </a:r>
            <a:r>
              <a:rPr lang="en-US" altLang="ko-KR" sz="1600" dirty="0">
                <a:latin typeface="+mn-lt"/>
              </a:rPr>
              <a:t> (out !=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null</a:t>
            </a:r>
            <a:r>
              <a:rPr lang="en-US" altLang="ko-KR" sz="1600" dirty="0">
                <a:latin typeface="+mn-lt"/>
              </a:rPr>
              <a:t>)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              </a:t>
            </a:r>
            <a:r>
              <a:rPr lang="en-US" altLang="ko-KR" sz="1600" dirty="0" err="1">
                <a:latin typeface="+mn-lt"/>
              </a:rPr>
              <a:t>out.close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  <p:sp>
        <p:nvSpPr>
          <p:cNvPr id="19138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3869" name="_x32171984"/>
          <p:cNvSpPr>
            <a:spLocks noChangeArrowheads="1"/>
          </p:cNvSpPr>
          <p:nvPr/>
        </p:nvSpPr>
        <p:spPr bwMode="auto">
          <a:xfrm>
            <a:off x="828769" y="5412369"/>
            <a:ext cx="7708292" cy="7921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 dirty="0"/>
              <a:t>Mon Jul 13 13:39:47 </a:t>
            </a:r>
            <a:r>
              <a:rPr lang="en-US" altLang="ko-KR" sz="1600" dirty="0" err="1"/>
              <a:t>KST</a:t>
            </a:r>
            <a:r>
              <a:rPr lang="en-US" altLang="ko-KR" sz="1600" dirty="0"/>
              <a:t> 2015</a:t>
            </a:r>
            <a:endParaRPr kumimoji="1" lang="en-US" altLang="ko-KR" sz="1600" dirty="0">
              <a:latin typeface="Trebuchet MS" pitchFamily="34" charset="0"/>
              <a:ea typeface="굴림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321" y="5369756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1922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386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Path </a:t>
            </a:r>
            <a:r>
              <a:rPr lang="ko-KR" altLang="en-US" dirty="0"/>
              <a:t>클래스는 경로를 나타내는 클래스로서 “</a:t>
            </a:r>
            <a:r>
              <a:rPr lang="en-US" altLang="ko-KR" dirty="0"/>
              <a:t>/home/work”</a:t>
            </a:r>
            <a:r>
              <a:rPr lang="ko-KR" altLang="en-US" dirty="0"/>
              <a:t>와 같은 경로를 받아서 </a:t>
            </a:r>
            <a:r>
              <a:rPr lang="ko-KR" altLang="en-US" dirty="0" smtClean="0"/>
              <a:t>객체를 </a:t>
            </a:r>
            <a:r>
              <a:rPr lang="ko-KR" altLang="en-US" dirty="0"/>
              <a:t>반환한다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Path </a:t>
            </a:r>
            <a:r>
              <a:rPr lang="en-US" altLang="ko-KR" dirty="0" err="1"/>
              <a:t>workDirectory</a:t>
            </a:r>
            <a:r>
              <a:rPr lang="en-US" altLang="ko-KR" dirty="0"/>
              <a:t> = </a:t>
            </a:r>
            <a:r>
              <a:rPr lang="en-US" altLang="ko-KR" dirty="0" err="1"/>
              <a:t>Paths.get</a:t>
            </a:r>
            <a:r>
              <a:rPr lang="en-US" altLang="ko-KR" dirty="0"/>
              <a:t>("C:\home\work</a:t>
            </a:r>
            <a:r>
              <a:rPr lang="en-US" altLang="ko-KR" dirty="0" smtClean="0"/>
              <a:t>");</a:t>
            </a:r>
          </a:p>
          <a:p>
            <a:endParaRPr lang="en-US" altLang="ko-KR" dirty="0"/>
          </a:p>
          <a:p>
            <a:r>
              <a:rPr lang="en-US" altLang="ko-KR" dirty="0"/>
              <a:t>File </a:t>
            </a:r>
            <a:r>
              <a:rPr lang="ko-KR" altLang="en-US" dirty="0"/>
              <a:t>객체는 파일이 아닌 파일 이름을 나타낸다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File </a:t>
            </a:r>
            <a:r>
              <a:rPr lang="en-US" altLang="ko-KR" dirty="0"/>
              <a:t>file = </a:t>
            </a:r>
            <a:r>
              <a:rPr lang="en-US" altLang="ko-KR" b="1" dirty="0"/>
              <a:t>new </a:t>
            </a:r>
            <a:r>
              <a:rPr lang="en-US" altLang="ko-KR" dirty="0"/>
              <a:t>File("data.txt</a:t>
            </a:r>
            <a:r>
              <a:rPr lang="en-US" altLang="ko-KR" dirty="0" smtClean="0"/>
              <a:t>");</a:t>
            </a:r>
          </a:p>
          <a:p>
            <a:pPr lvl="1"/>
            <a:r>
              <a:rPr lang="en-US" altLang="ko-KR" dirty="0" smtClean="0"/>
              <a:t>m</a:t>
            </a:r>
            <a:r>
              <a:rPr altLang="ko-KR" smtClean="0"/>
              <a:t>kdir(), isDirectory(), isFile(), getName(), renameTo(), ...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정보를 얻으려면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9036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921" y="1441861"/>
            <a:ext cx="8074025" cy="494347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marL="0" indent="0" fontAlgn="base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 err="1">
                <a:latin typeface="+mn-lt"/>
              </a:rPr>
              <a:t>clas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FileTest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main(String[]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) </a:t>
            </a:r>
            <a:r>
              <a:rPr lang="en-US" altLang="ko-KR" sz="1600" b="1" dirty="0">
                <a:latin typeface="+mn-lt"/>
              </a:rPr>
              <a:t>throws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String name = "c:/eclipse";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File </a:t>
            </a:r>
            <a:r>
              <a:rPr lang="en-US" altLang="ko-KR" sz="1600" dirty="0" err="1">
                <a:latin typeface="+mn-lt"/>
              </a:rPr>
              <a:t>dir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File(name);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String[] </a:t>
            </a:r>
            <a:r>
              <a:rPr lang="en-US" altLang="ko-KR" sz="1600" dirty="0" err="1">
                <a:latin typeface="+mn-lt"/>
              </a:rPr>
              <a:t>fileNames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dir.list</a:t>
            </a:r>
            <a:r>
              <a:rPr lang="en-US" altLang="ko-KR" sz="1600" dirty="0">
                <a:latin typeface="+mn-lt"/>
              </a:rPr>
              <a:t>(); // </a:t>
            </a:r>
            <a:r>
              <a:rPr lang="ko-KR" altLang="en-US" sz="1600" dirty="0">
                <a:latin typeface="+mn-lt"/>
              </a:rPr>
              <a:t>현재 </a:t>
            </a:r>
            <a:r>
              <a:rPr lang="ko-KR" altLang="en-US" sz="1600" dirty="0" err="1">
                <a:latin typeface="+mn-lt"/>
              </a:rPr>
              <a:t>디렉토리의</a:t>
            </a:r>
            <a:r>
              <a:rPr lang="ko-KR" altLang="en-US" sz="1600" dirty="0">
                <a:latin typeface="+mn-lt"/>
              </a:rPr>
              <a:t> 전체 파일 리스트</a:t>
            </a:r>
          </a:p>
          <a:p>
            <a:pPr marL="0" indent="0" fontAlgn="base" latinLnBrk="0">
              <a:buNone/>
            </a:pPr>
            <a:r>
              <a:rPr lang="ko-KR" altLang="en-US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for</a:t>
            </a:r>
            <a:r>
              <a:rPr lang="en-US" altLang="ko-KR" sz="1600" dirty="0">
                <a:latin typeface="+mn-lt"/>
              </a:rPr>
              <a:t> (String s : </a:t>
            </a:r>
            <a:r>
              <a:rPr lang="en-US" altLang="ko-KR" sz="1600" dirty="0" err="1">
                <a:latin typeface="+mn-lt"/>
              </a:rPr>
              <a:t>fileNames</a:t>
            </a:r>
            <a:r>
              <a:rPr lang="en-US" altLang="ko-KR" sz="1600" dirty="0">
                <a:latin typeface="+mn-lt"/>
              </a:rPr>
              <a:t>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File f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File(name + "/" + s); // </a:t>
            </a:r>
            <a:r>
              <a:rPr lang="ko-KR" altLang="en-US" sz="1600" dirty="0">
                <a:latin typeface="+mn-lt"/>
              </a:rPr>
              <a:t>절대 경로로 이름을 주어야 함</a:t>
            </a:r>
          </a:p>
          <a:p>
            <a:pPr marL="0" indent="0" fontAlgn="base" latinLnBrk="0">
              <a:buNone/>
            </a:pPr>
            <a:r>
              <a:rPr lang="ko-KR" altLang="en-US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("===============================");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>
                <a:latin typeface="+mn-lt"/>
              </a:rPr>
              <a:t>이름</a:t>
            </a:r>
            <a:r>
              <a:rPr lang="en-US" altLang="ko-KR" sz="1600" dirty="0">
                <a:latin typeface="+mn-lt"/>
              </a:rPr>
              <a:t>: "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+ </a:t>
            </a:r>
            <a:r>
              <a:rPr lang="en-US" altLang="ko-KR" sz="1600" dirty="0" err="1">
                <a:latin typeface="+mn-lt"/>
              </a:rPr>
              <a:t>f.getName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>
                <a:latin typeface="+mn-lt"/>
              </a:rPr>
              <a:t>경로</a:t>
            </a:r>
            <a:r>
              <a:rPr lang="en-US" altLang="ko-KR" sz="1600" dirty="0">
                <a:latin typeface="+mn-lt"/>
              </a:rPr>
              <a:t>: "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+ </a:t>
            </a:r>
            <a:r>
              <a:rPr lang="en-US" altLang="ko-KR" sz="1600" dirty="0" err="1">
                <a:latin typeface="+mn-lt"/>
              </a:rPr>
              <a:t>f.getPath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>
                <a:latin typeface="+mn-lt"/>
              </a:rPr>
              <a:t>부모</a:t>
            </a:r>
            <a:r>
              <a:rPr lang="en-US" altLang="ko-KR" sz="1600" dirty="0">
                <a:latin typeface="+mn-lt"/>
              </a:rPr>
              <a:t>: "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+ </a:t>
            </a:r>
            <a:r>
              <a:rPr lang="en-US" altLang="ko-KR" sz="1600" dirty="0" err="1">
                <a:latin typeface="+mn-lt"/>
              </a:rPr>
              <a:t>f.getParent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 err="1">
                <a:latin typeface="+mn-lt"/>
              </a:rPr>
              <a:t>절대경로</a:t>
            </a:r>
            <a:r>
              <a:rPr lang="en-US" altLang="ko-KR" sz="1600" dirty="0">
                <a:latin typeface="+mn-lt"/>
              </a:rPr>
              <a:t>: "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+ </a:t>
            </a:r>
            <a:r>
              <a:rPr lang="en-US" altLang="ko-KR" sz="1600" dirty="0" err="1">
                <a:latin typeface="+mn-lt"/>
              </a:rPr>
              <a:t>f.getAbsolutePath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 err="1">
                <a:latin typeface="+mn-lt"/>
              </a:rPr>
              <a:t>정규경로</a:t>
            </a:r>
            <a:r>
              <a:rPr lang="en-US" altLang="ko-KR" sz="1600" dirty="0">
                <a:latin typeface="+mn-lt"/>
              </a:rPr>
              <a:t>: "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+ </a:t>
            </a:r>
            <a:r>
              <a:rPr lang="en-US" altLang="ko-KR" sz="1600" dirty="0" err="1">
                <a:latin typeface="+mn-lt"/>
              </a:rPr>
              <a:t>f.getCanonicalPath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 err="1">
                <a:latin typeface="+mn-lt"/>
              </a:rPr>
              <a:t>디렉토리</a:t>
            </a:r>
            <a:r>
              <a:rPr lang="ko-KR" altLang="en-US" sz="1600" dirty="0">
                <a:latin typeface="+mn-lt"/>
              </a:rPr>
              <a:t> 여부</a:t>
            </a:r>
            <a:r>
              <a:rPr lang="en-US" altLang="ko-KR" sz="1600" dirty="0">
                <a:latin typeface="+mn-lt"/>
              </a:rPr>
              <a:t>:"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+ </a:t>
            </a:r>
            <a:r>
              <a:rPr lang="en-US" altLang="ko-KR" sz="1600" dirty="0" err="1">
                <a:latin typeface="+mn-lt"/>
              </a:rPr>
              <a:t>f.isDirectory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>
                <a:latin typeface="+mn-lt"/>
              </a:rPr>
              <a:t>파일 여부</a:t>
            </a:r>
            <a:r>
              <a:rPr lang="en-US" altLang="ko-KR" sz="1600" dirty="0">
                <a:latin typeface="+mn-lt"/>
              </a:rPr>
              <a:t>:"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+ </a:t>
            </a:r>
            <a:r>
              <a:rPr lang="en-US" altLang="ko-KR" sz="1600" dirty="0" err="1">
                <a:latin typeface="+mn-lt"/>
              </a:rPr>
              <a:t>f.isFile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("===============================");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  <p:sp>
        <p:nvSpPr>
          <p:cNvPr id="19128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74607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38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3869" name="_x32171984"/>
          <p:cNvSpPr>
            <a:spLocks noChangeArrowheads="1"/>
          </p:cNvSpPr>
          <p:nvPr/>
        </p:nvSpPr>
        <p:spPr bwMode="auto">
          <a:xfrm>
            <a:off x="928358" y="2100404"/>
            <a:ext cx="7364617" cy="372388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altLang="ko-KR" sz="1600" dirty="0"/>
              <a:t>===============================</a:t>
            </a:r>
            <a:endParaRPr lang="ko-KR" altLang="en-US" sz="1600" dirty="0"/>
          </a:p>
          <a:p>
            <a:pPr latinLnBrk="1"/>
            <a:r>
              <a:rPr lang="ko-KR" altLang="en-US" sz="1600" dirty="0"/>
              <a:t>이름</a:t>
            </a:r>
            <a:r>
              <a:rPr lang="en-US" altLang="ko-KR" sz="1600" dirty="0"/>
              <a:t>: .</a:t>
            </a:r>
            <a:r>
              <a:rPr lang="en-US" altLang="ko-KR" sz="1600" dirty="0" err="1"/>
              <a:t>eclipseproduct</a:t>
            </a:r>
            <a:endParaRPr lang="en-US" altLang="ko-KR" sz="1600" dirty="0"/>
          </a:p>
          <a:p>
            <a:pPr latinLnBrk="1"/>
            <a:r>
              <a:rPr lang="ko-KR" altLang="en-US" sz="1600" dirty="0"/>
              <a:t>경로</a:t>
            </a:r>
            <a:r>
              <a:rPr lang="en-US" altLang="ko-KR" sz="1600" dirty="0"/>
              <a:t>: c:\eclipse\.</a:t>
            </a:r>
            <a:r>
              <a:rPr lang="en-US" altLang="ko-KR" sz="1600" dirty="0" err="1"/>
              <a:t>eclipseproduct</a:t>
            </a:r>
            <a:endParaRPr lang="en-US" altLang="ko-KR" sz="1600" dirty="0"/>
          </a:p>
          <a:p>
            <a:pPr latinLnBrk="1"/>
            <a:r>
              <a:rPr lang="ko-KR" altLang="en-US" sz="1600" dirty="0"/>
              <a:t>부모</a:t>
            </a:r>
            <a:r>
              <a:rPr lang="en-US" altLang="ko-KR" sz="1600" dirty="0"/>
              <a:t>: c:\eclipse</a:t>
            </a:r>
          </a:p>
          <a:p>
            <a:pPr latinLnBrk="1"/>
            <a:r>
              <a:rPr lang="ko-KR" altLang="en-US" sz="1600" dirty="0" err="1"/>
              <a:t>절대경로</a:t>
            </a:r>
            <a:r>
              <a:rPr lang="en-US" altLang="ko-KR" sz="1600" dirty="0"/>
              <a:t>: c:\eclipse\.</a:t>
            </a:r>
            <a:r>
              <a:rPr lang="en-US" altLang="ko-KR" sz="1600" dirty="0" err="1"/>
              <a:t>eclipseproduct</a:t>
            </a:r>
            <a:endParaRPr lang="en-US" altLang="ko-KR" sz="1600" dirty="0"/>
          </a:p>
          <a:p>
            <a:pPr latinLnBrk="1"/>
            <a:r>
              <a:rPr lang="ko-KR" altLang="en-US" sz="1600" dirty="0" err="1"/>
              <a:t>정규경로</a:t>
            </a:r>
            <a:r>
              <a:rPr lang="en-US" altLang="ko-KR" sz="1600" dirty="0"/>
              <a:t>: C:\eclipse\.</a:t>
            </a:r>
            <a:r>
              <a:rPr lang="en-US" altLang="ko-KR" sz="1600" dirty="0" err="1"/>
              <a:t>eclipseproduct</a:t>
            </a:r>
            <a:endParaRPr lang="en-US" altLang="ko-KR" sz="1600" dirty="0"/>
          </a:p>
          <a:p>
            <a:pPr latinLnBrk="1"/>
            <a:r>
              <a:rPr lang="ko-KR" altLang="en-US" sz="1600" dirty="0" err="1"/>
              <a:t>디렉토리</a:t>
            </a:r>
            <a:r>
              <a:rPr lang="ko-KR" altLang="en-US" sz="1600" dirty="0"/>
              <a:t> 여부</a:t>
            </a:r>
            <a:r>
              <a:rPr lang="en-US" altLang="ko-KR" sz="1600" dirty="0"/>
              <a:t>:false</a:t>
            </a:r>
          </a:p>
          <a:p>
            <a:pPr latinLnBrk="1"/>
            <a:r>
              <a:rPr lang="ko-KR" altLang="en-US" sz="1600" dirty="0"/>
              <a:t>파일 여부</a:t>
            </a:r>
            <a:r>
              <a:rPr lang="en-US" altLang="ko-KR" sz="1600" dirty="0"/>
              <a:t>:true</a:t>
            </a:r>
          </a:p>
          <a:p>
            <a:pPr latinLnBrk="1"/>
            <a:r>
              <a:rPr lang="en-US" altLang="ko-KR" sz="1600" dirty="0"/>
              <a:t>===============================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7910" y="2100404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8267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386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 파일에서 픽셀 값을 읽어서 </a:t>
            </a:r>
            <a:r>
              <a:rPr lang="ko-KR" altLang="en-US" dirty="0" err="1"/>
              <a:t>그레이스케일</a:t>
            </a:r>
            <a:r>
              <a:rPr lang="ko-KR" altLang="en-US" dirty="0"/>
              <a:t> 이미지로 변환한 후에 저장하여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파일에서 </a:t>
            </a:r>
            <a:r>
              <a:rPr lang="en-US" altLang="ko-KR" dirty="0" err="1" smtClean="0"/>
              <a:t>RGB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 구하기</a:t>
            </a: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125354"/>
            <a:ext cx="8780318" cy="130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88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212" y="1731853"/>
            <a:ext cx="8074025" cy="462368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 fontAlgn="base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RGB2Gray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dirty="0" err="1">
                <a:latin typeface="+mn-lt"/>
              </a:rPr>
              <a:t>BufferedImage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myImage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width;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height;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RGB2Gray</a:t>
            </a:r>
            <a:r>
              <a:rPr lang="en-US" altLang="ko-KR" sz="1600" dirty="0">
                <a:latin typeface="+mn-lt"/>
              </a:rPr>
              <a:t>()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File </a:t>
            </a:r>
            <a:r>
              <a:rPr lang="en-US" altLang="ko-KR" sz="1600" dirty="0" err="1">
                <a:latin typeface="+mn-lt"/>
              </a:rPr>
              <a:t>ifile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File("</a:t>
            </a:r>
            <a:r>
              <a:rPr lang="en-US" altLang="ko-KR" sz="1600" dirty="0" err="1">
                <a:latin typeface="+mn-lt"/>
              </a:rPr>
              <a:t>test.jpg</a:t>
            </a:r>
            <a:r>
              <a:rPr lang="en-US" altLang="ko-KR" sz="1600" dirty="0">
                <a:latin typeface="+mn-lt"/>
              </a:rPr>
              <a:t>");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try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myImage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ImageIO.</a:t>
            </a:r>
            <a:r>
              <a:rPr lang="en-US" altLang="ko-KR" sz="1600" i="1" dirty="0" err="1">
                <a:latin typeface="+mn-lt"/>
              </a:rPr>
              <a:t>read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ifile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} </a:t>
            </a:r>
            <a:r>
              <a:rPr lang="en-US" altLang="ko-KR" sz="1600" b="1" dirty="0">
                <a:latin typeface="+mn-lt"/>
              </a:rPr>
              <a:t>catch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 e)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e.printStackTrace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width = </a:t>
            </a:r>
            <a:r>
              <a:rPr lang="en-US" altLang="ko-KR" sz="1600" dirty="0" err="1">
                <a:latin typeface="+mn-lt"/>
              </a:rPr>
              <a:t>myImage.getWidth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height = </a:t>
            </a:r>
            <a:r>
              <a:rPr lang="en-US" altLang="ko-KR" sz="1600" dirty="0" err="1">
                <a:latin typeface="+mn-lt"/>
              </a:rPr>
              <a:t>myImage.getHeight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for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y = 0; y &lt; height; y++)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b="1" dirty="0">
                <a:latin typeface="+mn-lt"/>
              </a:rPr>
              <a:t>for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x = 0; x &lt; width; x++) {</a:t>
            </a:r>
          </a:p>
        </p:txBody>
      </p:sp>
      <p:sp>
        <p:nvSpPr>
          <p:cNvPr id="19128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80335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945" y="1596051"/>
            <a:ext cx="8074025" cy="494347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Color c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Color(</a:t>
            </a:r>
            <a:r>
              <a:rPr lang="en-US" altLang="ko-KR" sz="1600" dirty="0" err="1">
                <a:latin typeface="+mn-lt"/>
              </a:rPr>
              <a:t>myImage.getRGB</a:t>
            </a:r>
            <a:r>
              <a:rPr lang="en-US" altLang="ko-KR" sz="1600" dirty="0">
                <a:latin typeface="+mn-lt"/>
              </a:rPr>
              <a:t>(x, y));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red = (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) (</a:t>
            </a:r>
            <a:r>
              <a:rPr lang="en-US" altLang="ko-KR" sz="1600" dirty="0" err="1">
                <a:latin typeface="+mn-lt"/>
              </a:rPr>
              <a:t>c.getRed</a:t>
            </a:r>
            <a:r>
              <a:rPr lang="en-US" altLang="ko-KR" sz="1600" dirty="0">
                <a:latin typeface="+mn-lt"/>
              </a:rPr>
              <a:t>() * 0.299);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green = (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) (</a:t>
            </a:r>
            <a:r>
              <a:rPr lang="en-US" altLang="ko-KR" sz="1600" dirty="0" err="1">
                <a:latin typeface="+mn-lt"/>
              </a:rPr>
              <a:t>c.getGreen</a:t>
            </a:r>
            <a:r>
              <a:rPr lang="en-US" altLang="ko-KR" sz="1600" dirty="0">
                <a:latin typeface="+mn-lt"/>
              </a:rPr>
              <a:t>() * 0.587);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blue = (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) (</a:t>
            </a:r>
            <a:r>
              <a:rPr lang="en-US" altLang="ko-KR" sz="1600" dirty="0" err="1">
                <a:latin typeface="+mn-lt"/>
              </a:rPr>
              <a:t>c.getBlue</a:t>
            </a:r>
            <a:r>
              <a:rPr lang="en-US" altLang="ko-KR" sz="1600" dirty="0">
                <a:latin typeface="+mn-lt"/>
              </a:rPr>
              <a:t>() * 0.114);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Color gray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Color(red + green + blue, red + green + blue, red + green + blue);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</a:t>
            </a:r>
            <a:r>
              <a:rPr lang="en-US" altLang="ko-KR" sz="1600" dirty="0" err="1">
                <a:latin typeface="+mn-lt"/>
              </a:rPr>
              <a:t>myImage.setRGB</a:t>
            </a:r>
            <a:r>
              <a:rPr lang="en-US" altLang="ko-KR" sz="1600" dirty="0">
                <a:latin typeface="+mn-lt"/>
              </a:rPr>
              <a:t>(x, y, </a:t>
            </a:r>
            <a:r>
              <a:rPr lang="en-US" altLang="ko-KR" sz="1600" dirty="0" err="1">
                <a:latin typeface="+mn-lt"/>
              </a:rPr>
              <a:t>gray.getRGB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File </a:t>
            </a:r>
            <a:r>
              <a:rPr lang="en-US" altLang="ko-KR" sz="1600" dirty="0" err="1">
                <a:latin typeface="+mn-lt"/>
              </a:rPr>
              <a:t>ofile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File("</a:t>
            </a:r>
            <a:r>
              <a:rPr lang="en-US" altLang="ko-KR" sz="1600" dirty="0" err="1">
                <a:latin typeface="+mn-lt"/>
              </a:rPr>
              <a:t>gray.jpg</a:t>
            </a:r>
            <a:r>
              <a:rPr lang="en-US" altLang="ko-KR" sz="1600" dirty="0">
                <a:latin typeface="+mn-lt"/>
              </a:rPr>
              <a:t>");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try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ImageIO.</a:t>
            </a:r>
            <a:r>
              <a:rPr lang="en-US" altLang="ko-KR" sz="1600" i="1" dirty="0" err="1">
                <a:latin typeface="+mn-lt"/>
              </a:rPr>
              <a:t>write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myImage</a:t>
            </a:r>
            <a:r>
              <a:rPr lang="en-US" altLang="ko-KR" sz="1600" dirty="0">
                <a:latin typeface="+mn-lt"/>
              </a:rPr>
              <a:t>, "jpg", </a:t>
            </a:r>
            <a:r>
              <a:rPr lang="en-US" altLang="ko-KR" sz="1600" dirty="0" err="1">
                <a:latin typeface="+mn-lt"/>
              </a:rPr>
              <a:t>ofile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} </a:t>
            </a:r>
            <a:r>
              <a:rPr lang="en-US" altLang="ko-KR" sz="1600" b="1" dirty="0">
                <a:latin typeface="+mn-lt"/>
              </a:rPr>
              <a:t>catch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 e)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e.printStackTrace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[]) </a:t>
            </a:r>
            <a:r>
              <a:rPr lang="en-US" altLang="ko-KR" sz="1600" b="1" dirty="0">
                <a:latin typeface="+mn-lt"/>
              </a:rPr>
              <a:t>throws</a:t>
            </a:r>
            <a:r>
              <a:rPr lang="en-US" altLang="ko-KR" sz="1600" dirty="0">
                <a:latin typeface="+mn-lt"/>
              </a:rPr>
              <a:t> Exception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RGB2Gray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u="sng" dirty="0" err="1">
                <a:latin typeface="+mn-lt"/>
              </a:rPr>
              <a:t>obj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RGB2Gray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  <p:sp>
        <p:nvSpPr>
          <p:cNvPr id="19128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80335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err="1"/>
              <a:t>스트림의</a:t>
            </a:r>
            <a:r>
              <a:rPr lang="ko-KR" altLang="en-US" sz="3600" dirty="0"/>
              <a:t> </a:t>
            </a:r>
            <a:r>
              <a:rPr lang="ko-KR" altLang="en-US" sz="3600" dirty="0" smtClean="0"/>
              <a:t>분류</a:t>
            </a:r>
            <a:endParaRPr lang="en-US" altLang="ko-KR" sz="3600" dirty="0"/>
          </a:p>
        </p:txBody>
      </p:sp>
      <p:sp>
        <p:nvSpPr>
          <p:cNvPr id="189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입출력의 단위에 따라서 분류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575" y="2529688"/>
            <a:ext cx="7562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04523" y="5314384"/>
            <a:ext cx="1963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HY바다L" pitchFamily="18" charset="-127"/>
                <a:ea typeface="HY바다L" pitchFamily="18" charset="-127"/>
              </a:rPr>
              <a:t>데이터 종류에 따라</a:t>
            </a:r>
            <a:endParaRPr lang="ko-KR" altLang="en-US" sz="1600" dirty="0" smtClean="0">
              <a:latin typeface="HY바다L" pitchFamily="18" charset="-127"/>
              <a:ea typeface="HY바다L" pitchFamily="18" charset="-127"/>
            </a:endParaRPr>
          </a:p>
        </p:txBody>
      </p:sp>
      <p:cxnSp>
        <p:nvCxnSpPr>
          <p:cNvPr id="7" name="직선 연결선 6"/>
          <p:cNvCxnSpPr>
            <a:stCxn id="5" idx="0"/>
          </p:cNvCxnSpPr>
          <p:nvPr/>
        </p:nvCxnSpPr>
        <p:spPr>
          <a:xfrm rot="5400000" flipH="1" flipV="1">
            <a:off x="1808280" y="4424731"/>
            <a:ext cx="1167897" cy="6114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82701" y="2218099"/>
            <a:ext cx="4046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이진데이터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(exe   file, image file, …) 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파일</a:t>
            </a:r>
            <a:r>
              <a:rPr lang="en-US" altLang="ko-KR" sz="1600" dirty="0" smtClean="0">
                <a:latin typeface="HY바다L" pitchFamily="18" charset="-127"/>
                <a:ea typeface="HY바다L" pitchFamily="18" charset="-127"/>
              </a:rPr>
              <a:t> </a:t>
            </a:r>
            <a:r>
              <a:rPr lang="ko-KR" altLang="en-US" sz="1600" dirty="0" smtClean="0">
                <a:latin typeface="HY바다L" pitchFamily="18" charset="-127"/>
                <a:ea typeface="HY바다L" pitchFamily="18" charset="-127"/>
              </a:rPr>
              <a:t>처리에 적합</a:t>
            </a:r>
          </a:p>
        </p:txBody>
      </p:sp>
      <p:cxnSp>
        <p:nvCxnSpPr>
          <p:cNvPr id="9" name="직선 연결선 8"/>
          <p:cNvCxnSpPr>
            <a:stCxn id="8" idx="1"/>
          </p:cNvCxnSpPr>
          <p:nvPr/>
        </p:nvCxnSpPr>
        <p:spPr>
          <a:xfrm rot="10800000" flipV="1">
            <a:off x="3630441" y="2510487"/>
            <a:ext cx="552260" cy="6039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80889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임의 접근 파일</a:t>
            </a:r>
          </a:p>
        </p:txBody>
      </p:sp>
      <p:sp>
        <p:nvSpPr>
          <p:cNvPr id="192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임의 접근 파일은 파일에 비순차적인 접근을 가능하게 한다</a:t>
            </a:r>
            <a:r>
              <a:rPr lang="en-US" altLang="ko-KR"/>
              <a:t>.</a:t>
            </a:r>
          </a:p>
          <a:p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new</a:t>
            </a:r>
            <a:r>
              <a:rPr lang="en-US" altLang="ko-KR"/>
              <a:t> RandomAccessFile("all.zip", "r");</a:t>
            </a:r>
            <a:endParaRPr lang="ko-KR" altLang="en-US"/>
          </a:p>
        </p:txBody>
      </p:sp>
      <p:pic>
        <p:nvPicPr>
          <p:cNvPr id="192922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7647" y="2773252"/>
            <a:ext cx="7723187" cy="173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2674" y="4768535"/>
            <a:ext cx="8554770" cy="1784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31895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로마의 유명한 정치가였던 </a:t>
            </a:r>
            <a:r>
              <a:rPr lang="ko-KR" altLang="en-US" dirty="0" err="1"/>
              <a:t>쥴리어스</a:t>
            </a:r>
            <a:r>
              <a:rPr lang="ko-KR" altLang="en-US" dirty="0"/>
              <a:t> </a:t>
            </a:r>
            <a:r>
              <a:rPr lang="ko-KR" altLang="en-US" dirty="0" err="1"/>
              <a:t>시저</a:t>
            </a:r>
            <a:r>
              <a:rPr lang="en-US" altLang="ko-KR" dirty="0"/>
              <a:t>(Julius </a:t>
            </a:r>
            <a:r>
              <a:rPr lang="en-US" altLang="ko-KR" dirty="0" err="1" smtClean="0"/>
              <a:t>Caesar,100</a:t>
            </a:r>
            <a:r>
              <a:rPr lang="en-US" altLang="ko-KR" dirty="0" smtClean="0"/>
              <a:t>-44 </a:t>
            </a:r>
            <a:r>
              <a:rPr lang="en-US" altLang="ko-KR" dirty="0"/>
              <a:t>B.C.)</a:t>
            </a:r>
            <a:r>
              <a:rPr lang="ko-KR" altLang="en-US" dirty="0"/>
              <a:t>는 친지들에게 비밀리에 편지를 보내고자 할 때 다른 사람들이 </a:t>
            </a:r>
            <a:r>
              <a:rPr lang="ko-KR" altLang="en-US" dirty="0" smtClean="0"/>
              <a:t>알아보지 못하도록 </a:t>
            </a:r>
            <a:r>
              <a:rPr lang="ko-KR" altLang="en-US" dirty="0"/>
              <a:t>문자들을 다른 문자들로 치환하였다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err="1" smtClean="0"/>
              <a:t>시저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암호 작성하기</a:t>
            </a:r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145" y="3263085"/>
            <a:ext cx="8889134" cy="83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094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7693" y="1759014"/>
            <a:ext cx="8074025" cy="4279648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 fontAlgn="base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CaesarCipher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main(String[]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) </a:t>
            </a:r>
            <a:r>
              <a:rPr lang="en-US" altLang="ko-KR" sz="1600" b="1" dirty="0">
                <a:latin typeface="+mn-lt"/>
              </a:rPr>
              <a:t>throws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FileReader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fr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FileReader</a:t>
            </a:r>
            <a:r>
              <a:rPr lang="en-US" altLang="ko-KR" sz="1600" dirty="0">
                <a:latin typeface="+mn-lt"/>
              </a:rPr>
              <a:t>("</a:t>
            </a:r>
            <a:r>
              <a:rPr lang="en-US" altLang="ko-KR" sz="1600" dirty="0" err="1">
                <a:latin typeface="+mn-lt"/>
              </a:rPr>
              <a:t>input.txt</a:t>
            </a:r>
            <a:r>
              <a:rPr lang="en-US" altLang="ko-KR" sz="1600" dirty="0">
                <a:latin typeface="+mn-lt"/>
              </a:rPr>
              <a:t>");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BufferedReader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br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BufferedReader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fr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String plaintext = </a:t>
            </a:r>
            <a:r>
              <a:rPr lang="en-US" altLang="ko-KR" sz="1600" dirty="0" err="1">
                <a:latin typeface="+mn-lt"/>
              </a:rPr>
              <a:t>br.readLine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CaesarCipher.</a:t>
            </a:r>
            <a:r>
              <a:rPr lang="en-US" altLang="ko-KR" sz="1600" i="1" dirty="0" err="1">
                <a:latin typeface="+mn-lt"/>
              </a:rPr>
              <a:t>encode</a:t>
            </a:r>
            <a:r>
              <a:rPr lang="en-US" altLang="ko-KR" sz="1600" dirty="0">
                <a:latin typeface="+mn-lt"/>
              </a:rPr>
              <a:t>(plaintext, 3));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CaesarCipher.</a:t>
            </a:r>
            <a:r>
              <a:rPr lang="en-US" altLang="ko-KR" sz="1600" i="1" dirty="0" err="1">
                <a:latin typeface="+mn-lt"/>
              </a:rPr>
              <a:t>decode</a:t>
            </a:r>
            <a:r>
              <a:rPr lang="en-US" altLang="ko-KR" sz="1600" dirty="0">
                <a:latin typeface="+mn-lt"/>
              </a:rPr>
              <a:t>(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</a:t>
            </a:r>
            <a:r>
              <a:rPr lang="en-US" altLang="ko-KR" sz="1600" dirty="0" err="1">
                <a:latin typeface="+mn-lt"/>
              </a:rPr>
              <a:t>CaesarCipher.</a:t>
            </a:r>
            <a:r>
              <a:rPr lang="en-US" altLang="ko-KR" sz="1600" i="1" dirty="0" err="1">
                <a:latin typeface="+mn-lt"/>
              </a:rPr>
              <a:t>encode</a:t>
            </a:r>
            <a:r>
              <a:rPr lang="en-US" altLang="ko-KR" sz="1600" dirty="0">
                <a:latin typeface="+mn-lt"/>
              </a:rPr>
              <a:t>(plaintext, 3), 3));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fr.close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// </a:t>
            </a:r>
            <a:r>
              <a:rPr lang="ko-KR" altLang="en-US" sz="1600" dirty="0">
                <a:latin typeface="+mn-lt"/>
              </a:rPr>
              <a:t>아래 코드는 </a:t>
            </a:r>
            <a:r>
              <a:rPr lang="en-US" altLang="ko-KR" sz="1600" u="sng" dirty="0">
                <a:latin typeface="+mn-lt"/>
                <a:hlinkClick r:id="rId2"/>
              </a:rPr>
              <a:t>http://</a:t>
            </a:r>
            <a:r>
              <a:rPr lang="en-US" altLang="ko-KR" sz="1600" u="sng" dirty="0" err="1">
                <a:latin typeface="+mn-lt"/>
                <a:hlinkClick r:id="rId2"/>
              </a:rPr>
              <a:t>rosettacode.org</a:t>
            </a:r>
            <a:r>
              <a:rPr lang="en-US" altLang="ko-KR" sz="1600" u="sng" dirty="0">
                <a:latin typeface="+mn-lt"/>
                <a:hlinkClick r:id="rId2"/>
              </a:rPr>
              <a:t>/wiki/</a:t>
            </a:r>
            <a:r>
              <a:rPr lang="en-US" altLang="ko-KR" sz="1600" u="sng" dirty="0" err="1">
                <a:latin typeface="+mn-lt"/>
                <a:hlinkClick r:id="rId2"/>
              </a:rPr>
              <a:t>Caesar_cipher</a:t>
            </a:r>
            <a:r>
              <a:rPr lang="ko-KR" altLang="en-US" sz="1600" u="sng" dirty="0">
                <a:latin typeface="+mn-lt"/>
                <a:hlinkClick r:id="rId2"/>
              </a:rPr>
              <a:t>에서</a:t>
            </a:r>
            <a:r>
              <a:rPr lang="ko-KR" altLang="en-US" sz="1600" dirty="0">
                <a:latin typeface="+mn-lt"/>
              </a:rPr>
              <a:t> 가져왔습니다</a:t>
            </a:r>
            <a:r>
              <a:rPr lang="en-US" altLang="ko-KR" sz="1600" dirty="0">
                <a:latin typeface="+mn-lt"/>
              </a:rPr>
              <a:t>. </a:t>
            </a:r>
            <a:endParaRPr lang="ko-KR" altLang="en-US" sz="16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ko-KR" altLang="en-US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String decode(String </a:t>
            </a:r>
            <a:r>
              <a:rPr lang="en-US" altLang="ko-KR" sz="1600" dirty="0" err="1">
                <a:latin typeface="+mn-lt"/>
              </a:rPr>
              <a:t>enc</a:t>
            </a:r>
            <a:r>
              <a:rPr lang="en-US" altLang="ko-KR" sz="1600" dirty="0">
                <a:latin typeface="+mn-lt"/>
              </a:rPr>
              <a:t>, 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offset)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return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i="1" dirty="0">
                <a:latin typeface="+mn-lt"/>
              </a:rPr>
              <a:t>encode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enc</a:t>
            </a:r>
            <a:r>
              <a:rPr lang="en-US" altLang="ko-KR" sz="1600" dirty="0">
                <a:latin typeface="+mn-lt"/>
              </a:rPr>
              <a:t>, 26 - offset);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</p:txBody>
      </p:sp>
      <p:sp>
        <p:nvSpPr>
          <p:cNvPr id="19128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9372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7693" y="1614158"/>
            <a:ext cx="8074025" cy="494347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String encode(String </a:t>
            </a:r>
            <a:r>
              <a:rPr lang="en-US" altLang="ko-KR" sz="1600" dirty="0" err="1">
                <a:latin typeface="+mn-lt"/>
              </a:rPr>
              <a:t>enc</a:t>
            </a:r>
            <a:r>
              <a:rPr lang="en-US" altLang="ko-KR" sz="1600" dirty="0">
                <a:latin typeface="+mn-lt"/>
              </a:rPr>
              <a:t>, 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offset)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offset = offset % 26 + 26;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StringBuilder</a:t>
            </a:r>
            <a:r>
              <a:rPr lang="en-US" altLang="ko-KR" sz="1600" dirty="0">
                <a:latin typeface="+mn-lt"/>
              </a:rPr>
              <a:t> encoded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StringBuilder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for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b="1" dirty="0">
                <a:latin typeface="+mn-lt"/>
              </a:rPr>
              <a:t>char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: </a:t>
            </a:r>
            <a:r>
              <a:rPr lang="en-US" altLang="ko-KR" sz="1600" dirty="0" err="1">
                <a:latin typeface="+mn-lt"/>
              </a:rPr>
              <a:t>enc.toCharArray</a:t>
            </a:r>
            <a:r>
              <a:rPr lang="en-US" altLang="ko-KR" sz="1600" dirty="0">
                <a:latin typeface="+mn-lt"/>
              </a:rPr>
              <a:t>())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b="1" dirty="0">
                <a:latin typeface="+mn-lt"/>
              </a:rPr>
              <a:t>if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dirty="0" err="1">
                <a:latin typeface="+mn-lt"/>
              </a:rPr>
              <a:t>Character.</a:t>
            </a:r>
            <a:r>
              <a:rPr lang="en-US" altLang="ko-KR" sz="1600" i="1" dirty="0" err="1">
                <a:latin typeface="+mn-lt"/>
              </a:rPr>
              <a:t>isLetter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))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</a:t>
            </a:r>
            <a:r>
              <a:rPr lang="en-US" altLang="ko-KR" sz="1600" b="1" dirty="0">
                <a:latin typeface="+mn-lt"/>
              </a:rPr>
              <a:t>if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dirty="0" err="1">
                <a:latin typeface="+mn-lt"/>
              </a:rPr>
              <a:t>Character.</a:t>
            </a:r>
            <a:r>
              <a:rPr lang="en-US" altLang="ko-KR" sz="1600" i="1" dirty="0" err="1">
                <a:latin typeface="+mn-lt"/>
              </a:rPr>
              <a:t>isUpperCase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))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	</a:t>
            </a:r>
            <a:r>
              <a:rPr lang="en-US" altLang="ko-KR" sz="1600" dirty="0" err="1">
                <a:latin typeface="+mn-lt"/>
              </a:rPr>
              <a:t>encoded.append</a:t>
            </a:r>
            <a:r>
              <a:rPr lang="en-US" altLang="ko-KR" sz="1600" dirty="0">
                <a:latin typeface="+mn-lt"/>
              </a:rPr>
              <a:t>((</a:t>
            </a:r>
            <a:r>
              <a:rPr lang="en-US" altLang="ko-KR" sz="1600" b="1" dirty="0">
                <a:latin typeface="+mn-lt"/>
              </a:rPr>
              <a:t>char</a:t>
            </a:r>
            <a:r>
              <a:rPr lang="en-US" altLang="ko-KR" sz="1600" dirty="0">
                <a:latin typeface="+mn-lt"/>
              </a:rPr>
              <a:t>) ('A' + 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- 'A' + offset) % 26));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} </a:t>
            </a:r>
            <a:r>
              <a:rPr lang="en-US" altLang="ko-KR" sz="1600" b="1" dirty="0">
                <a:latin typeface="+mn-lt"/>
              </a:rPr>
              <a:t>else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	</a:t>
            </a:r>
            <a:r>
              <a:rPr lang="en-US" altLang="ko-KR" sz="1600" dirty="0" err="1">
                <a:latin typeface="+mn-lt"/>
              </a:rPr>
              <a:t>encoded.append</a:t>
            </a:r>
            <a:r>
              <a:rPr lang="en-US" altLang="ko-KR" sz="1600" dirty="0">
                <a:latin typeface="+mn-lt"/>
              </a:rPr>
              <a:t>((</a:t>
            </a:r>
            <a:r>
              <a:rPr lang="en-US" altLang="ko-KR" sz="1600" b="1" dirty="0">
                <a:latin typeface="+mn-lt"/>
              </a:rPr>
              <a:t>char</a:t>
            </a:r>
            <a:r>
              <a:rPr lang="en-US" altLang="ko-KR" sz="1600" dirty="0">
                <a:latin typeface="+mn-lt"/>
              </a:rPr>
              <a:t>) ('a' + 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- 'a' + offset) % 26));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} </a:t>
            </a:r>
            <a:r>
              <a:rPr lang="en-US" altLang="ko-KR" sz="1600" b="1" dirty="0">
                <a:latin typeface="+mn-lt"/>
              </a:rPr>
              <a:t>else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</a:t>
            </a:r>
            <a:r>
              <a:rPr lang="en-US" altLang="ko-KR" sz="1600" dirty="0" err="1">
                <a:latin typeface="+mn-lt"/>
              </a:rPr>
              <a:t>encoded.append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return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encoded.toString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  <p:sp>
        <p:nvSpPr>
          <p:cNvPr id="19128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8202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_x32171984"/>
          <p:cNvSpPr>
            <a:spLocks noChangeArrowheads="1"/>
          </p:cNvSpPr>
          <p:nvPr/>
        </p:nvSpPr>
        <p:spPr bwMode="auto">
          <a:xfrm>
            <a:off x="897731" y="2091349"/>
            <a:ext cx="7748328" cy="372388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altLang="ko-KR" sz="1600" dirty="0" err="1">
                <a:latin typeface="+mn-lt"/>
                <a:ea typeface="+mj-ea"/>
              </a:rPr>
              <a:t>Wkh</a:t>
            </a:r>
            <a:r>
              <a:rPr lang="en-US" altLang="ko-KR" sz="1600" dirty="0">
                <a:latin typeface="+mn-lt"/>
                <a:ea typeface="+mj-ea"/>
              </a:rPr>
              <a:t> </a:t>
            </a:r>
            <a:r>
              <a:rPr lang="en-US" altLang="ko-KR" sz="1600" dirty="0" err="1">
                <a:latin typeface="+mn-lt"/>
                <a:ea typeface="+mj-ea"/>
              </a:rPr>
              <a:t>odqjxdjh</a:t>
            </a:r>
            <a:r>
              <a:rPr lang="en-US" altLang="ko-KR" sz="1600" dirty="0">
                <a:latin typeface="+mn-lt"/>
                <a:ea typeface="+mj-ea"/>
              </a:rPr>
              <a:t> </a:t>
            </a:r>
            <a:r>
              <a:rPr lang="en-US" altLang="ko-KR" sz="1600" dirty="0" err="1">
                <a:latin typeface="+mn-lt"/>
                <a:ea typeface="+mj-ea"/>
              </a:rPr>
              <a:t>ri</a:t>
            </a:r>
            <a:r>
              <a:rPr lang="en-US" altLang="ko-KR" sz="1600" dirty="0">
                <a:latin typeface="+mn-lt"/>
                <a:ea typeface="+mj-ea"/>
              </a:rPr>
              <a:t> </a:t>
            </a:r>
            <a:r>
              <a:rPr lang="en-US" altLang="ko-KR" sz="1600" dirty="0" err="1">
                <a:latin typeface="+mn-lt"/>
                <a:ea typeface="+mj-ea"/>
              </a:rPr>
              <a:t>wuxwk</a:t>
            </a:r>
            <a:r>
              <a:rPr lang="en-US" altLang="ko-KR" sz="1600" dirty="0">
                <a:latin typeface="+mn-lt"/>
                <a:ea typeface="+mj-ea"/>
              </a:rPr>
              <a:t> lv </a:t>
            </a:r>
            <a:r>
              <a:rPr lang="en-US" altLang="ko-KR" sz="1600" dirty="0" err="1">
                <a:latin typeface="+mn-lt"/>
                <a:ea typeface="+mj-ea"/>
              </a:rPr>
              <a:t>vlpsoh</a:t>
            </a:r>
            <a:r>
              <a:rPr lang="en-US" altLang="ko-KR" sz="1600" dirty="0">
                <a:latin typeface="+mn-lt"/>
                <a:ea typeface="+mj-ea"/>
              </a:rPr>
              <a:t>.</a:t>
            </a:r>
          </a:p>
          <a:p>
            <a:pPr latinLnBrk="1"/>
            <a:r>
              <a:rPr lang="en-US" altLang="ko-KR" sz="1600" dirty="0">
                <a:latin typeface="+mn-lt"/>
                <a:ea typeface="+mj-ea"/>
              </a:rPr>
              <a:t>The language of truth is simple.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283" y="2091349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5060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빈칸으로 구성된 문자열이 주어지고 사용자는 문자열에 들어갈 글자들을 </a:t>
            </a:r>
            <a:r>
              <a:rPr lang="ko-KR" altLang="en-US" dirty="0" smtClean="0"/>
              <a:t>하나씩 추측해서 </a:t>
            </a:r>
            <a:r>
              <a:rPr lang="ko-KR" altLang="en-US" dirty="0"/>
              <a:t>맞추는 게임이다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err="1" smtClean="0"/>
              <a:t>행맨</a:t>
            </a:r>
            <a:r>
              <a:rPr lang="ko-KR" altLang="en-US" dirty="0" smtClean="0"/>
              <a:t> 게임 작성하기</a:t>
            </a:r>
            <a:endParaRPr lang="ko-KR" altLang="en-US" dirty="0"/>
          </a:p>
        </p:txBody>
      </p:sp>
      <p:sp>
        <p:nvSpPr>
          <p:cNvPr id="5" name="_x32171984"/>
          <p:cNvSpPr>
            <a:spLocks noChangeArrowheads="1"/>
          </p:cNvSpPr>
          <p:nvPr/>
        </p:nvSpPr>
        <p:spPr bwMode="auto">
          <a:xfrm>
            <a:off x="680448" y="2734145"/>
            <a:ext cx="8104188" cy="372388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600" dirty="0">
                <a:latin typeface="+mn-lt"/>
              </a:rPr>
              <a:t>현재의 상태</a:t>
            </a:r>
            <a:r>
              <a:rPr lang="en-US" altLang="ko-KR" sz="1600" dirty="0">
                <a:latin typeface="+mn-lt"/>
              </a:rPr>
              <a:t>: ____</a:t>
            </a:r>
          </a:p>
          <a:p>
            <a:r>
              <a:rPr lang="ko-KR" altLang="en-US" sz="1600" dirty="0">
                <a:latin typeface="+mn-lt"/>
              </a:rPr>
              <a:t>글자를 추측하시오</a:t>
            </a:r>
            <a:r>
              <a:rPr lang="en-US" altLang="ko-KR" sz="1600" dirty="0">
                <a:latin typeface="+mn-lt"/>
              </a:rPr>
              <a:t>: b</a:t>
            </a:r>
          </a:p>
          <a:p>
            <a:r>
              <a:rPr lang="ko-KR" altLang="en-US" sz="1600" dirty="0">
                <a:latin typeface="+mn-lt"/>
              </a:rPr>
              <a:t>현재의 상태</a:t>
            </a:r>
            <a:r>
              <a:rPr lang="en-US" altLang="ko-KR" sz="1600" dirty="0">
                <a:latin typeface="+mn-lt"/>
              </a:rPr>
              <a:t>: ____</a:t>
            </a:r>
          </a:p>
          <a:p>
            <a:r>
              <a:rPr lang="ko-KR" altLang="en-US" sz="1600" dirty="0">
                <a:latin typeface="+mn-lt"/>
              </a:rPr>
              <a:t>글자를 추측하시오</a:t>
            </a:r>
            <a:r>
              <a:rPr lang="en-US" altLang="ko-KR" sz="1600" dirty="0">
                <a:latin typeface="+mn-lt"/>
              </a:rPr>
              <a:t>: m</a:t>
            </a:r>
          </a:p>
          <a:p>
            <a:r>
              <a:rPr lang="ko-KR" altLang="en-US" sz="1600" dirty="0">
                <a:latin typeface="+mn-lt"/>
              </a:rPr>
              <a:t>현재의 상태</a:t>
            </a:r>
            <a:r>
              <a:rPr lang="en-US" altLang="ko-KR" sz="1600" dirty="0">
                <a:latin typeface="+mn-lt"/>
              </a:rPr>
              <a:t>: __m_</a:t>
            </a:r>
          </a:p>
          <a:p>
            <a:r>
              <a:rPr lang="ko-KR" altLang="en-US" sz="1600" dirty="0">
                <a:latin typeface="+mn-lt"/>
              </a:rPr>
              <a:t>글자를 추측하시오</a:t>
            </a:r>
            <a:r>
              <a:rPr lang="en-US" altLang="ko-KR" sz="1600" dirty="0">
                <a:latin typeface="+mn-lt"/>
              </a:rPr>
              <a:t>: t</a:t>
            </a:r>
          </a:p>
          <a:p>
            <a:r>
              <a:rPr lang="ko-KR" altLang="en-US" sz="1600" dirty="0">
                <a:latin typeface="+mn-lt"/>
              </a:rPr>
              <a:t>현재의 상태</a:t>
            </a:r>
            <a:r>
              <a:rPr lang="en-US" altLang="ko-KR" sz="1600" dirty="0">
                <a:latin typeface="+mn-lt"/>
              </a:rPr>
              <a:t>: __m_</a:t>
            </a:r>
          </a:p>
          <a:p>
            <a:r>
              <a:rPr lang="ko-KR" altLang="en-US" sz="1600" dirty="0">
                <a:latin typeface="+mn-lt"/>
              </a:rPr>
              <a:t>글자를 추측하시오</a:t>
            </a:r>
            <a:r>
              <a:rPr lang="en-US" altLang="ko-KR" sz="1600" dirty="0">
                <a:latin typeface="+mn-lt"/>
              </a:rPr>
              <a:t>: n</a:t>
            </a:r>
          </a:p>
          <a:p>
            <a:r>
              <a:rPr lang="ko-KR" altLang="en-US" sz="1600" dirty="0">
                <a:latin typeface="+mn-lt"/>
              </a:rPr>
              <a:t>현재의 상태</a:t>
            </a:r>
            <a:r>
              <a:rPr lang="en-US" altLang="ko-KR" sz="1600" dirty="0">
                <a:latin typeface="+mn-lt"/>
              </a:rPr>
              <a:t>: </a:t>
            </a:r>
            <a:r>
              <a:rPr lang="en-US" altLang="ko-KR" sz="1600" dirty="0" err="1">
                <a:latin typeface="+mn-lt"/>
              </a:rPr>
              <a:t>n_m</a:t>
            </a:r>
            <a:r>
              <a:rPr lang="en-US" altLang="ko-KR" sz="1600" dirty="0">
                <a:latin typeface="+mn-lt"/>
              </a:rPr>
              <a:t>_</a:t>
            </a:r>
          </a:p>
          <a:p>
            <a:r>
              <a:rPr lang="ko-KR" altLang="en-US" sz="1600" dirty="0">
                <a:latin typeface="+mn-lt"/>
              </a:rPr>
              <a:t>글자를 추측하시오</a:t>
            </a:r>
            <a:r>
              <a:rPr lang="en-US" altLang="ko-KR" sz="1600" dirty="0">
                <a:latin typeface="+mn-lt"/>
              </a:rPr>
              <a:t>: a</a:t>
            </a:r>
          </a:p>
          <a:p>
            <a:r>
              <a:rPr lang="ko-KR" altLang="en-US" sz="1600" dirty="0">
                <a:latin typeface="+mn-lt"/>
              </a:rPr>
              <a:t>현재의 상태</a:t>
            </a:r>
            <a:r>
              <a:rPr lang="en-US" altLang="ko-KR" sz="1600" dirty="0">
                <a:latin typeface="+mn-lt"/>
              </a:rPr>
              <a:t>: </a:t>
            </a:r>
            <a:r>
              <a:rPr lang="en-US" altLang="ko-KR" sz="1600" dirty="0" err="1">
                <a:latin typeface="+mn-lt"/>
              </a:rPr>
              <a:t>nam</a:t>
            </a:r>
            <a:r>
              <a:rPr lang="en-US" altLang="ko-KR" sz="1600" dirty="0">
                <a:latin typeface="+mn-lt"/>
              </a:rPr>
              <a:t>_</a:t>
            </a:r>
          </a:p>
          <a:p>
            <a:r>
              <a:rPr lang="ko-KR" altLang="en-US" sz="1600" dirty="0">
                <a:latin typeface="+mn-lt"/>
              </a:rPr>
              <a:t>글자를 추측하시오</a:t>
            </a:r>
            <a:r>
              <a:rPr lang="en-US" altLang="ko-KR" sz="1600" dirty="0">
                <a:latin typeface="+mn-lt"/>
              </a:rPr>
              <a:t>: e</a:t>
            </a:r>
          </a:p>
          <a:p>
            <a:r>
              <a:rPr lang="ko-KR" altLang="en-US" sz="1600" dirty="0">
                <a:latin typeface="+mn-lt"/>
              </a:rPr>
              <a:t>현재의 상태</a:t>
            </a:r>
            <a:r>
              <a:rPr lang="en-US" altLang="ko-KR" sz="1600" dirty="0">
                <a:latin typeface="+mn-lt"/>
              </a:rPr>
              <a:t>: name</a:t>
            </a:r>
            <a:endParaRPr lang="en-US" altLang="ko-KR" sz="1600" dirty="0">
              <a:latin typeface="+mn-lt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734145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743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7693" y="1876708"/>
            <a:ext cx="8074025" cy="4234381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 fontAlgn="base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Test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String </a:t>
            </a:r>
            <a:r>
              <a:rPr lang="en-US" altLang="ko-KR" sz="1600" i="1" dirty="0">
                <a:latin typeface="+mn-lt"/>
              </a:rPr>
              <a:t>solution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 err="1">
                <a:latin typeface="+mn-lt"/>
              </a:rPr>
              <a:t>boolean</a:t>
            </a:r>
            <a:r>
              <a:rPr lang="en-US" altLang="ko-KR" sz="1600" dirty="0">
                <a:latin typeface="+mn-lt"/>
              </a:rPr>
              <a:t> check(String s, </a:t>
            </a:r>
            <a:r>
              <a:rPr lang="en-US" altLang="ko-KR" sz="1600" dirty="0" err="1">
                <a:latin typeface="+mn-lt"/>
              </a:rPr>
              <a:t>StringBuffer</a:t>
            </a:r>
            <a:r>
              <a:rPr lang="en-US" altLang="ko-KR" sz="1600" dirty="0">
                <a:latin typeface="+mn-lt"/>
              </a:rPr>
              <a:t> a, </a:t>
            </a:r>
            <a:r>
              <a:rPr lang="en-US" altLang="ko-KR" sz="1600" b="1" dirty="0">
                <a:latin typeface="+mn-lt"/>
              </a:rPr>
              <a:t>char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ch</a:t>
            </a:r>
            <a:r>
              <a:rPr lang="en-US" altLang="ko-KR" sz="1600" dirty="0">
                <a:latin typeface="+mn-lt"/>
              </a:rPr>
              <a:t>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for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= 0;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&lt; </a:t>
            </a:r>
            <a:r>
              <a:rPr lang="en-US" altLang="ko-KR" sz="1600" dirty="0" err="1">
                <a:latin typeface="+mn-lt"/>
              </a:rPr>
              <a:t>s.length</a:t>
            </a:r>
            <a:r>
              <a:rPr lang="en-US" altLang="ko-KR" sz="1600" dirty="0">
                <a:latin typeface="+mn-lt"/>
              </a:rPr>
              <a:t>();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++)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b="1" dirty="0">
                <a:latin typeface="+mn-lt"/>
              </a:rPr>
              <a:t>if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dirty="0" err="1">
                <a:latin typeface="+mn-lt"/>
              </a:rPr>
              <a:t>s.charAt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) == </a:t>
            </a:r>
            <a:r>
              <a:rPr lang="en-US" altLang="ko-KR" sz="1600" dirty="0" err="1">
                <a:latin typeface="+mn-lt"/>
              </a:rPr>
              <a:t>ch</a:t>
            </a:r>
            <a:r>
              <a:rPr lang="en-US" altLang="ko-KR" sz="1600" dirty="0">
                <a:latin typeface="+mn-lt"/>
              </a:rPr>
              <a:t>)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</a:t>
            </a:r>
            <a:r>
              <a:rPr lang="en-US" altLang="ko-KR" sz="1600" dirty="0" err="1">
                <a:latin typeface="+mn-lt"/>
              </a:rPr>
              <a:t>a.setCharAt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, </a:t>
            </a:r>
            <a:r>
              <a:rPr lang="en-US" altLang="ko-KR" sz="1600" dirty="0" err="1">
                <a:latin typeface="+mn-lt"/>
              </a:rPr>
              <a:t>ch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for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= 0;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&lt; </a:t>
            </a:r>
            <a:r>
              <a:rPr lang="en-US" altLang="ko-KR" sz="1600" dirty="0" err="1">
                <a:latin typeface="+mn-lt"/>
              </a:rPr>
              <a:t>s.length</a:t>
            </a:r>
            <a:r>
              <a:rPr lang="en-US" altLang="ko-KR" sz="1600" dirty="0">
                <a:latin typeface="+mn-lt"/>
              </a:rPr>
              <a:t>();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++)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b="1" dirty="0">
                <a:latin typeface="+mn-lt"/>
              </a:rPr>
              <a:t>if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dirty="0" err="1">
                <a:latin typeface="+mn-lt"/>
              </a:rPr>
              <a:t>s.charAt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) != </a:t>
            </a:r>
            <a:r>
              <a:rPr lang="en-US" altLang="ko-KR" sz="1600" dirty="0" err="1">
                <a:latin typeface="+mn-lt"/>
              </a:rPr>
              <a:t>a.charAt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))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</a:t>
            </a:r>
            <a:r>
              <a:rPr lang="en-US" altLang="ko-KR" sz="1600" b="1" dirty="0">
                <a:latin typeface="+mn-lt"/>
              </a:rPr>
              <a:t>return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false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return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true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</p:txBody>
      </p:sp>
      <p:sp>
        <p:nvSpPr>
          <p:cNvPr id="19128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09006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747" y="633744"/>
            <a:ext cx="8074025" cy="5914836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</a:t>
            </a:r>
            <a:r>
              <a:rPr lang="en-US" altLang="ko-KR" sz="1400" b="1" dirty="0">
                <a:latin typeface="+mn-lt"/>
                <a:ea typeface="+mj-ea"/>
              </a:rPr>
              <a:t>public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static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void</a:t>
            </a:r>
            <a:r>
              <a:rPr lang="en-US" altLang="ko-KR" sz="1400" dirty="0">
                <a:latin typeface="+mn-lt"/>
                <a:ea typeface="+mj-ea"/>
              </a:rPr>
              <a:t> main(String[] </a:t>
            </a:r>
            <a:r>
              <a:rPr lang="en-US" altLang="ko-KR" sz="1400" dirty="0" err="1">
                <a:latin typeface="+mn-lt"/>
                <a:ea typeface="+mj-ea"/>
              </a:rPr>
              <a:t>args</a:t>
            </a:r>
            <a:r>
              <a:rPr lang="en-US" altLang="ko-KR" sz="1400" dirty="0">
                <a:latin typeface="+mn-lt"/>
                <a:ea typeface="+mj-ea"/>
              </a:rPr>
              <a:t>) </a:t>
            </a:r>
            <a:r>
              <a:rPr lang="en-US" altLang="ko-KR" sz="1400" b="1" dirty="0">
                <a:latin typeface="+mn-lt"/>
                <a:ea typeface="+mj-ea"/>
              </a:rPr>
              <a:t>throws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IOException</a:t>
            </a:r>
            <a:r>
              <a:rPr lang="en-US" altLang="ko-KR" sz="1400" dirty="0">
                <a:latin typeface="+mn-lt"/>
                <a:ea typeface="+mj-ea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b="1" dirty="0">
                <a:latin typeface="+mn-lt"/>
                <a:ea typeface="+mj-ea"/>
              </a:rPr>
              <a:t>char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u="sng" dirty="0" err="1">
                <a:latin typeface="+mn-lt"/>
                <a:ea typeface="+mj-ea"/>
              </a:rPr>
              <a:t>ch</a:t>
            </a:r>
            <a:r>
              <a:rPr lang="en-US" altLang="ko-KR" sz="1400" dirty="0">
                <a:latin typeface="+mn-lt"/>
                <a:ea typeface="+mj-ea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Scanner </a:t>
            </a:r>
            <a:r>
              <a:rPr lang="en-US" altLang="ko-KR" sz="1400" u="sng" dirty="0" err="1">
                <a:latin typeface="+mn-lt"/>
                <a:ea typeface="+mj-ea"/>
              </a:rPr>
              <a:t>sc</a:t>
            </a:r>
            <a:r>
              <a:rPr lang="en-US" altLang="ko-KR" sz="1400" dirty="0">
                <a:latin typeface="+mn-lt"/>
                <a:ea typeface="+mj-ea"/>
              </a:rPr>
              <a:t> = </a:t>
            </a:r>
            <a:r>
              <a:rPr lang="en-US" altLang="ko-KR" sz="1400" b="1" dirty="0">
                <a:latin typeface="+mn-lt"/>
                <a:ea typeface="+mj-ea"/>
              </a:rPr>
              <a:t>new</a:t>
            </a:r>
            <a:r>
              <a:rPr lang="en-US" altLang="ko-KR" sz="1400" dirty="0">
                <a:latin typeface="+mn-lt"/>
                <a:ea typeface="+mj-ea"/>
              </a:rPr>
              <a:t> Scanner(</a:t>
            </a:r>
            <a:r>
              <a:rPr lang="en-US" altLang="ko-KR" sz="1400" dirty="0" err="1">
                <a:latin typeface="+mn-lt"/>
                <a:ea typeface="+mj-ea"/>
              </a:rPr>
              <a:t>System.</a:t>
            </a:r>
            <a:r>
              <a:rPr lang="en-US" altLang="ko-KR" sz="1400" b="1" i="1" dirty="0" err="1">
                <a:latin typeface="+mn-lt"/>
                <a:ea typeface="+mj-ea"/>
              </a:rPr>
              <a:t>in</a:t>
            </a:r>
            <a:r>
              <a:rPr lang="en-US" altLang="ko-KR" sz="1400" dirty="0">
                <a:latin typeface="+mn-lt"/>
                <a:ea typeface="+mj-ea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dirty="0" err="1">
                <a:latin typeface="+mn-lt"/>
                <a:ea typeface="+mj-ea"/>
              </a:rPr>
              <a:t>BufferedReader</a:t>
            </a:r>
            <a:r>
              <a:rPr lang="en-US" altLang="ko-KR" sz="1400" dirty="0">
                <a:latin typeface="+mn-lt"/>
                <a:ea typeface="+mj-ea"/>
              </a:rPr>
              <a:t> in = </a:t>
            </a:r>
            <a:r>
              <a:rPr lang="en-US" altLang="ko-KR" sz="1400" b="1" dirty="0">
                <a:latin typeface="+mn-lt"/>
                <a:ea typeface="+mj-ea"/>
              </a:rPr>
              <a:t>null</a:t>
            </a:r>
            <a:r>
              <a:rPr lang="en-US" altLang="ko-KR" sz="1400" dirty="0">
                <a:latin typeface="+mn-lt"/>
                <a:ea typeface="+mj-ea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String[] words = </a:t>
            </a:r>
            <a:r>
              <a:rPr lang="en-US" altLang="ko-KR" sz="1400" b="1" dirty="0">
                <a:latin typeface="+mn-lt"/>
                <a:ea typeface="+mj-ea"/>
              </a:rPr>
              <a:t>new</a:t>
            </a:r>
            <a:r>
              <a:rPr lang="en-US" altLang="ko-KR" sz="1400" dirty="0">
                <a:latin typeface="+mn-lt"/>
                <a:ea typeface="+mj-ea"/>
              </a:rPr>
              <a:t> String[100];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b="1" dirty="0" err="1">
                <a:latin typeface="+mn-lt"/>
                <a:ea typeface="+mj-ea"/>
              </a:rPr>
              <a:t>int</a:t>
            </a:r>
            <a:r>
              <a:rPr lang="en-US" altLang="ko-KR" sz="1400" dirty="0">
                <a:latin typeface="+mn-lt"/>
                <a:ea typeface="+mj-ea"/>
              </a:rPr>
              <a:t> count = 0;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u="sng" dirty="0">
                <a:latin typeface="+mn-lt"/>
                <a:ea typeface="+mj-ea"/>
              </a:rPr>
              <a:t>in = </a:t>
            </a:r>
            <a:r>
              <a:rPr lang="en-US" altLang="ko-KR" sz="1400" b="1" u="sng" dirty="0">
                <a:latin typeface="+mn-lt"/>
                <a:ea typeface="+mj-ea"/>
              </a:rPr>
              <a:t>new</a:t>
            </a:r>
            <a:r>
              <a:rPr lang="en-US" altLang="ko-KR" sz="1400" u="sng" dirty="0">
                <a:latin typeface="+mn-lt"/>
                <a:ea typeface="+mj-ea"/>
              </a:rPr>
              <a:t> </a:t>
            </a:r>
            <a:r>
              <a:rPr lang="en-US" altLang="ko-KR" sz="1400" u="sng" dirty="0" err="1">
                <a:latin typeface="+mn-lt"/>
                <a:ea typeface="+mj-ea"/>
              </a:rPr>
              <a:t>BufferedReader</a:t>
            </a:r>
            <a:r>
              <a:rPr lang="en-US" altLang="ko-KR" sz="1400" u="sng" dirty="0">
                <a:latin typeface="+mn-lt"/>
                <a:ea typeface="+mj-ea"/>
              </a:rPr>
              <a:t>(</a:t>
            </a:r>
            <a:r>
              <a:rPr lang="en-US" altLang="ko-KR" sz="1400" b="1" u="sng" dirty="0">
                <a:latin typeface="+mn-lt"/>
                <a:ea typeface="+mj-ea"/>
              </a:rPr>
              <a:t>new</a:t>
            </a:r>
            <a:r>
              <a:rPr lang="en-US" altLang="ko-KR" sz="1400" u="sng" dirty="0">
                <a:latin typeface="+mn-lt"/>
                <a:ea typeface="+mj-ea"/>
              </a:rPr>
              <a:t> </a:t>
            </a:r>
            <a:r>
              <a:rPr lang="en-US" altLang="ko-KR" sz="1400" u="sng" dirty="0" err="1">
                <a:latin typeface="+mn-lt"/>
                <a:ea typeface="+mj-ea"/>
              </a:rPr>
              <a:t>FileReader</a:t>
            </a:r>
            <a:r>
              <a:rPr lang="en-US" altLang="ko-KR" sz="1400" u="sng" dirty="0">
                <a:latin typeface="+mn-lt"/>
                <a:ea typeface="+mj-ea"/>
              </a:rPr>
              <a:t>("</a:t>
            </a:r>
            <a:r>
              <a:rPr lang="en-US" altLang="ko-KR" sz="1400" u="sng" dirty="0" err="1">
                <a:latin typeface="+mn-lt"/>
                <a:ea typeface="+mj-ea"/>
              </a:rPr>
              <a:t>sample.txt</a:t>
            </a:r>
            <a:r>
              <a:rPr lang="en-US" altLang="ko-KR" sz="1400" u="sng" dirty="0">
                <a:latin typeface="+mn-lt"/>
                <a:ea typeface="+mj-ea"/>
              </a:rPr>
              <a:t>"))</a:t>
            </a:r>
            <a:r>
              <a:rPr lang="en-US" altLang="ko-KR" sz="1400" dirty="0">
                <a:latin typeface="+mn-lt"/>
                <a:ea typeface="+mj-ea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b="1" dirty="0">
                <a:latin typeface="+mn-lt"/>
                <a:ea typeface="+mj-ea"/>
              </a:rPr>
              <a:t>for</a:t>
            </a:r>
            <a:r>
              <a:rPr lang="en-US" altLang="ko-KR" sz="1400" dirty="0">
                <a:latin typeface="+mn-lt"/>
                <a:ea typeface="+mj-ea"/>
              </a:rPr>
              <a:t> (</a:t>
            </a:r>
            <a:r>
              <a:rPr lang="en-US" altLang="ko-KR" sz="1400" b="1" dirty="0" err="1">
                <a:latin typeface="+mn-lt"/>
                <a:ea typeface="+mj-ea"/>
              </a:rPr>
              <a:t>int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 = 0;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 &lt; 100;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++)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String s = </a:t>
            </a:r>
            <a:r>
              <a:rPr lang="en-US" altLang="ko-KR" sz="1400" dirty="0" err="1">
                <a:latin typeface="+mn-lt"/>
                <a:ea typeface="+mj-ea"/>
              </a:rPr>
              <a:t>in.readLine</a:t>
            </a:r>
            <a:r>
              <a:rPr lang="en-US" altLang="ko-KR" sz="1400" dirty="0">
                <a:latin typeface="+mn-lt"/>
                <a:ea typeface="+mj-ea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</a:t>
            </a:r>
            <a:r>
              <a:rPr lang="en-US" altLang="ko-KR" sz="1400" b="1" dirty="0">
                <a:latin typeface="+mn-lt"/>
                <a:ea typeface="+mj-ea"/>
              </a:rPr>
              <a:t>if</a:t>
            </a:r>
            <a:r>
              <a:rPr lang="en-US" altLang="ko-KR" sz="1400" dirty="0">
                <a:latin typeface="+mn-lt"/>
                <a:ea typeface="+mj-ea"/>
              </a:rPr>
              <a:t> (s == </a:t>
            </a:r>
            <a:r>
              <a:rPr lang="en-US" altLang="ko-KR" sz="1400" b="1" dirty="0">
                <a:latin typeface="+mn-lt"/>
                <a:ea typeface="+mj-ea"/>
              </a:rPr>
              <a:t>null</a:t>
            </a:r>
            <a:r>
              <a:rPr lang="en-US" altLang="ko-KR" sz="1400" dirty="0">
                <a:latin typeface="+mn-lt"/>
                <a:ea typeface="+mj-ea"/>
              </a:rPr>
              <a:t>)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	</a:t>
            </a:r>
            <a:r>
              <a:rPr lang="en-US" altLang="ko-KR" sz="1400" b="1" dirty="0">
                <a:latin typeface="+mn-lt"/>
                <a:ea typeface="+mj-ea"/>
              </a:rPr>
              <a:t>break</a:t>
            </a:r>
            <a:r>
              <a:rPr lang="en-US" altLang="ko-KR" sz="1400" dirty="0">
                <a:latin typeface="+mn-lt"/>
                <a:ea typeface="+mj-ea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words[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] = s;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count++;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b="1" dirty="0" err="1">
                <a:latin typeface="+mn-lt"/>
                <a:ea typeface="+mj-ea"/>
              </a:rPr>
              <a:t>int</a:t>
            </a:r>
            <a:r>
              <a:rPr lang="en-US" altLang="ko-KR" sz="1400" dirty="0">
                <a:latin typeface="+mn-lt"/>
                <a:ea typeface="+mj-ea"/>
              </a:rPr>
              <a:t> index = (</a:t>
            </a:r>
            <a:r>
              <a:rPr lang="en-US" altLang="ko-KR" sz="1400" b="1" dirty="0">
                <a:latin typeface="+mn-lt"/>
                <a:ea typeface="+mj-ea"/>
              </a:rPr>
              <a:t>new</a:t>
            </a:r>
            <a:r>
              <a:rPr lang="en-US" altLang="ko-KR" sz="1400" dirty="0">
                <a:latin typeface="+mn-lt"/>
                <a:ea typeface="+mj-ea"/>
              </a:rPr>
              <a:t> Random()).</a:t>
            </a:r>
            <a:r>
              <a:rPr lang="en-US" altLang="ko-KR" sz="1400" dirty="0" err="1">
                <a:latin typeface="+mn-lt"/>
                <a:ea typeface="+mj-ea"/>
              </a:rPr>
              <a:t>nextInt</a:t>
            </a:r>
            <a:r>
              <a:rPr lang="en-US" altLang="ko-KR" sz="1400" dirty="0">
                <a:latin typeface="+mn-lt"/>
                <a:ea typeface="+mj-ea"/>
              </a:rPr>
              <a:t>(count);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i="1" dirty="0">
                <a:latin typeface="+mn-lt"/>
                <a:ea typeface="+mj-ea"/>
              </a:rPr>
              <a:t>solution</a:t>
            </a:r>
            <a:r>
              <a:rPr lang="en-US" altLang="ko-KR" sz="1400" dirty="0">
                <a:latin typeface="+mn-lt"/>
                <a:ea typeface="+mj-ea"/>
              </a:rPr>
              <a:t> = words[index];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dirty="0" err="1">
                <a:latin typeface="+mn-lt"/>
                <a:ea typeface="+mj-ea"/>
              </a:rPr>
              <a:t>StringBuffer</a:t>
            </a:r>
            <a:r>
              <a:rPr lang="en-US" altLang="ko-KR" sz="1400" dirty="0">
                <a:latin typeface="+mn-lt"/>
                <a:ea typeface="+mj-ea"/>
              </a:rPr>
              <a:t> answer = </a:t>
            </a:r>
            <a:r>
              <a:rPr lang="en-US" altLang="ko-KR" sz="1400" b="1" dirty="0">
                <a:latin typeface="+mn-lt"/>
                <a:ea typeface="+mj-ea"/>
              </a:rPr>
              <a:t>new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StringBuffer</a:t>
            </a:r>
            <a:r>
              <a:rPr lang="en-US" altLang="ko-KR" sz="1400" dirty="0">
                <a:latin typeface="+mn-lt"/>
                <a:ea typeface="+mj-ea"/>
              </a:rPr>
              <a:t>(</a:t>
            </a:r>
            <a:r>
              <a:rPr lang="en-US" altLang="ko-KR" sz="1400" i="1" dirty="0" err="1">
                <a:latin typeface="+mn-lt"/>
                <a:ea typeface="+mj-ea"/>
              </a:rPr>
              <a:t>solution</a:t>
            </a:r>
            <a:r>
              <a:rPr lang="en-US" altLang="ko-KR" sz="1400" dirty="0" err="1">
                <a:latin typeface="+mn-lt"/>
                <a:ea typeface="+mj-ea"/>
              </a:rPr>
              <a:t>.length</a:t>
            </a:r>
            <a:r>
              <a:rPr lang="en-US" altLang="ko-KR" sz="1400" dirty="0">
                <a:latin typeface="+mn-lt"/>
                <a:ea typeface="+mj-ea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b="1" dirty="0">
                <a:latin typeface="+mn-lt"/>
                <a:ea typeface="+mj-ea"/>
              </a:rPr>
              <a:t>for</a:t>
            </a:r>
            <a:r>
              <a:rPr lang="en-US" altLang="ko-KR" sz="1400" dirty="0">
                <a:latin typeface="+mn-lt"/>
                <a:ea typeface="+mj-ea"/>
              </a:rPr>
              <a:t> (</a:t>
            </a:r>
            <a:r>
              <a:rPr lang="en-US" altLang="ko-KR" sz="1400" b="1" dirty="0" err="1">
                <a:latin typeface="+mn-lt"/>
                <a:ea typeface="+mj-ea"/>
              </a:rPr>
              <a:t>int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 = 0;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 &lt; </a:t>
            </a:r>
            <a:r>
              <a:rPr lang="en-US" altLang="ko-KR" sz="1400" i="1" dirty="0" err="1">
                <a:latin typeface="+mn-lt"/>
                <a:ea typeface="+mj-ea"/>
              </a:rPr>
              <a:t>solution</a:t>
            </a:r>
            <a:r>
              <a:rPr lang="en-US" altLang="ko-KR" sz="1400" dirty="0" err="1">
                <a:latin typeface="+mn-lt"/>
                <a:ea typeface="+mj-ea"/>
              </a:rPr>
              <a:t>.length</a:t>
            </a:r>
            <a:r>
              <a:rPr lang="en-US" altLang="ko-KR" sz="1400" dirty="0">
                <a:latin typeface="+mn-lt"/>
                <a:ea typeface="+mj-ea"/>
              </a:rPr>
              <a:t>();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++)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</a:t>
            </a:r>
            <a:r>
              <a:rPr lang="en-US" altLang="ko-KR" sz="1400" dirty="0" err="1">
                <a:latin typeface="+mn-lt"/>
                <a:ea typeface="+mj-ea"/>
              </a:rPr>
              <a:t>answer.append</a:t>
            </a:r>
            <a:r>
              <a:rPr lang="en-US" altLang="ko-KR" sz="1400" dirty="0">
                <a:latin typeface="+mn-lt"/>
                <a:ea typeface="+mj-ea"/>
              </a:rPr>
              <a:t>(' ');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b="1" dirty="0">
                <a:latin typeface="+mn-lt"/>
                <a:ea typeface="+mj-ea"/>
              </a:rPr>
              <a:t>for</a:t>
            </a:r>
            <a:r>
              <a:rPr lang="en-US" altLang="ko-KR" sz="1400" dirty="0">
                <a:latin typeface="+mn-lt"/>
                <a:ea typeface="+mj-ea"/>
              </a:rPr>
              <a:t> (</a:t>
            </a:r>
            <a:r>
              <a:rPr lang="en-US" altLang="ko-KR" sz="1400" b="1" dirty="0" err="1">
                <a:latin typeface="+mn-lt"/>
                <a:ea typeface="+mj-ea"/>
              </a:rPr>
              <a:t>int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 = 0;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 &lt; </a:t>
            </a:r>
            <a:r>
              <a:rPr lang="en-US" altLang="ko-KR" sz="1400" i="1" dirty="0" err="1">
                <a:latin typeface="+mn-lt"/>
                <a:ea typeface="+mj-ea"/>
              </a:rPr>
              <a:t>solution</a:t>
            </a:r>
            <a:r>
              <a:rPr lang="en-US" altLang="ko-KR" sz="1400" dirty="0" err="1">
                <a:latin typeface="+mn-lt"/>
                <a:ea typeface="+mj-ea"/>
              </a:rPr>
              <a:t>.length</a:t>
            </a:r>
            <a:r>
              <a:rPr lang="en-US" altLang="ko-KR" sz="1400" dirty="0">
                <a:latin typeface="+mn-lt"/>
                <a:ea typeface="+mj-ea"/>
              </a:rPr>
              <a:t>();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++)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</a:t>
            </a:r>
            <a:r>
              <a:rPr lang="en-US" altLang="ko-KR" sz="1400" b="1" dirty="0">
                <a:latin typeface="+mn-lt"/>
                <a:ea typeface="+mj-ea"/>
              </a:rPr>
              <a:t>if</a:t>
            </a:r>
            <a:r>
              <a:rPr lang="en-US" altLang="ko-KR" sz="1400" dirty="0">
                <a:latin typeface="+mn-lt"/>
                <a:ea typeface="+mj-ea"/>
              </a:rPr>
              <a:t> (</a:t>
            </a:r>
            <a:r>
              <a:rPr lang="en-US" altLang="ko-KR" sz="1400" i="1" dirty="0" err="1">
                <a:latin typeface="+mn-lt"/>
                <a:ea typeface="+mj-ea"/>
              </a:rPr>
              <a:t>solution</a:t>
            </a:r>
            <a:r>
              <a:rPr lang="en-US" altLang="ko-KR" sz="1400" dirty="0" err="1">
                <a:latin typeface="+mn-lt"/>
                <a:ea typeface="+mj-ea"/>
              </a:rPr>
              <a:t>.charAt</a:t>
            </a:r>
            <a:r>
              <a:rPr lang="en-US" altLang="ko-KR" sz="1400" dirty="0">
                <a:latin typeface="+mn-lt"/>
                <a:ea typeface="+mj-ea"/>
              </a:rPr>
              <a:t>(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) != ' ')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	</a:t>
            </a:r>
            <a:r>
              <a:rPr lang="en-US" altLang="ko-KR" sz="1400" dirty="0" err="1">
                <a:latin typeface="+mn-lt"/>
                <a:ea typeface="+mj-ea"/>
              </a:rPr>
              <a:t>answer.setCharAt</a:t>
            </a:r>
            <a:r>
              <a:rPr lang="en-US" altLang="ko-KR" sz="1400" dirty="0">
                <a:latin typeface="+mn-lt"/>
                <a:ea typeface="+mj-ea"/>
              </a:rPr>
              <a:t>(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, '_');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}</a:t>
            </a:r>
          </a:p>
        </p:txBody>
      </p:sp>
      <p:sp>
        <p:nvSpPr>
          <p:cNvPr id="19128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41254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7693" y="1831441"/>
            <a:ext cx="8074025" cy="3220393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while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b="1" dirty="0">
                <a:latin typeface="+mn-lt"/>
              </a:rPr>
              <a:t>true</a:t>
            </a:r>
            <a:r>
              <a:rPr lang="en-US" altLang="ko-KR" sz="1600" dirty="0">
                <a:latin typeface="+mn-lt"/>
              </a:rPr>
              <a:t>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// </a:t>
            </a:r>
            <a:r>
              <a:rPr lang="en-US" altLang="ko-KR" sz="1600" dirty="0" err="1">
                <a:latin typeface="+mn-lt"/>
              </a:rPr>
              <a:t>System.out.println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>
                <a:latin typeface="+mn-lt"/>
              </a:rPr>
              <a:t>현재의 상태</a:t>
            </a:r>
            <a:r>
              <a:rPr lang="en-US" altLang="ko-KR" sz="1600" dirty="0">
                <a:latin typeface="+mn-lt"/>
              </a:rPr>
              <a:t>: " + solution);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>
                <a:latin typeface="+mn-lt"/>
              </a:rPr>
              <a:t>현재의 상태</a:t>
            </a:r>
            <a:r>
              <a:rPr lang="en-US" altLang="ko-KR" sz="1600" dirty="0">
                <a:latin typeface="+mn-lt"/>
              </a:rPr>
              <a:t>: "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+ answer);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.printf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>
                <a:latin typeface="+mn-lt"/>
              </a:rPr>
              <a:t>글자를 추측하시오</a:t>
            </a:r>
            <a:r>
              <a:rPr lang="en-US" altLang="ko-KR" sz="1600" dirty="0">
                <a:latin typeface="+mn-lt"/>
              </a:rPr>
              <a:t>: ");</a:t>
            </a:r>
            <a:endParaRPr lang="ko-KR" altLang="en-US" sz="16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ko-KR" altLang="en-US" sz="1600" dirty="0">
                <a:latin typeface="+mn-lt"/>
              </a:rPr>
              <a:t>			</a:t>
            </a:r>
            <a:r>
              <a:rPr lang="en-US" altLang="ko-KR" sz="1600" dirty="0">
                <a:latin typeface="+mn-lt"/>
              </a:rPr>
              <a:t>String c = </a:t>
            </a:r>
            <a:r>
              <a:rPr lang="en-US" altLang="ko-KR" sz="1600" dirty="0" err="1">
                <a:latin typeface="+mn-lt"/>
              </a:rPr>
              <a:t>sc.next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b="1" dirty="0">
                <a:latin typeface="+mn-lt"/>
              </a:rPr>
              <a:t>if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i="1" dirty="0">
                <a:latin typeface="+mn-lt"/>
              </a:rPr>
              <a:t>check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i="1" dirty="0">
                <a:latin typeface="+mn-lt"/>
              </a:rPr>
              <a:t>solution</a:t>
            </a:r>
            <a:r>
              <a:rPr lang="en-US" altLang="ko-KR" sz="1600" dirty="0">
                <a:latin typeface="+mn-lt"/>
              </a:rPr>
              <a:t>, answer, </a:t>
            </a:r>
            <a:r>
              <a:rPr lang="en-US" altLang="ko-KR" sz="1600" dirty="0" err="1">
                <a:latin typeface="+mn-lt"/>
              </a:rPr>
              <a:t>c.charAt</a:t>
            </a:r>
            <a:r>
              <a:rPr lang="en-US" altLang="ko-KR" sz="1600" dirty="0">
                <a:latin typeface="+mn-lt"/>
              </a:rPr>
              <a:t>(0)) == </a:t>
            </a:r>
            <a:r>
              <a:rPr lang="en-US" altLang="ko-KR" sz="1600" b="1" dirty="0">
                <a:latin typeface="+mn-lt"/>
              </a:rPr>
              <a:t>true</a:t>
            </a:r>
            <a:r>
              <a:rPr lang="en-US" altLang="ko-KR" sz="1600" dirty="0">
                <a:latin typeface="+mn-lt"/>
              </a:rPr>
              <a:t>)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</a:t>
            </a:r>
            <a:r>
              <a:rPr lang="en-US" altLang="ko-KR" sz="1600" b="1" dirty="0">
                <a:latin typeface="+mn-lt"/>
              </a:rPr>
              <a:t>break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>
                <a:latin typeface="+mn-lt"/>
              </a:rPr>
              <a:t>현재의 상태</a:t>
            </a:r>
            <a:r>
              <a:rPr lang="en-US" altLang="ko-KR" sz="1600" dirty="0">
                <a:latin typeface="+mn-lt"/>
              </a:rPr>
              <a:t>: "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+ answer);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  <p:sp>
        <p:nvSpPr>
          <p:cNvPr id="19128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41254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>
              <a:defRPr lang="ko-KR" altLang="en-US"/>
            </a:pPr>
            <a:r>
              <a:rPr lang="en-US" altLang="ko-KR" sz="3600"/>
              <a:t>Q &amp; A</a:t>
            </a:r>
          </a:p>
        </p:txBody>
      </p:sp>
      <p:pic>
        <p:nvPicPr>
          <p:cNvPr id="46083" name="Picture 3" descr="MCj02406990000[1]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4" name="Picture 4" descr="MCj04165020000[1]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바이트 </a:t>
            </a:r>
            <a:r>
              <a:rPr lang="ko-KR" altLang="en-US" dirty="0" err="1"/>
              <a:t>스트림</a:t>
            </a:r>
            <a:r>
              <a:rPr lang="en-US" altLang="ko-KR" b="1" dirty="0"/>
              <a:t>(byte stream)</a:t>
            </a:r>
            <a:r>
              <a:rPr lang="ko-KR" altLang="en-US" dirty="0"/>
              <a:t>은 바이트 단위로 </a:t>
            </a:r>
            <a:r>
              <a:rPr lang="ko-KR" altLang="en-US" dirty="0" err="1"/>
              <a:t>입출력하는</a:t>
            </a:r>
            <a:r>
              <a:rPr lang="ko-KR" altLang="en-US" dirty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r>
              <a:rPr lang="ko-KR" altLang="en-US" dirty="0" smtClean="0"/>
              <a:t>바이트 </a:t>
            </a:r>
            <a:r>
              <a:rPr lang="ko-KR" altLang="en-US" dirty="0" err="1"/>
              <a:t>스트림</a:t>
            </a:r>
            <a:r>
              <a:rPr lang="ko-KR" altLang="en-US" dirty="0"/>
              <a:t> 클래스들은 추상 </a:t>
            </a:r>
            <a:r>
              <a:rPr lang="ko-KR" altLang="en-US" dirty="0" smtClean="0"/>
              <a:t>클래스인 </a:t>
            </a:r>
            <a:r>
              <a:rPr lang="en-US" altLang="ko-KR" dirty="0" err="1"/>
              <a:t>InputStream</a:t>
            </a:r>
            <a:r>
              <a:rPr lang="ko-KR" altLang="en-US" dirty="0"/>
              <a:t>와 </a:t>
            </a:r>
            <a:r>
              <a:rPr lang="en-US" altLang="ko-KR" dirty="0" err="1"/>
              <a:t>OutputStream</a:t>
            </a:r>
            <a:r>
              <a:rPr lang="ko-KR" altLang="en-US" dirty="0"/>
              <a:t>에서 파생된다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바이트 </a:t>
            </a:r>
            <a:r>
              <a:rPr lang="ko-KR" altLang="en-US" dirty="0" err="1"/>
              <a:t>스트림</a:t>
            </a:r>
            <a:r>
              <a:rPr lang="ko-KR" altLang="en-US" dirty="0"/>
              <a:t> 클래스 </a:t>
            </a:r>
            <a:r>
              <a:rPr lang="ko-KR" altLang="en-US" dirty="0" smtClean="0"/>
              <a:t>이름에는</a:t>
            </a:r>
            <a:r>
              <a:rPr lang="en-US" altLang="ko-KR" dirty="0" err="1" smtClean="0"/>
              <a:t>InputStream</a:t>
            </a:r>
            <a:r>
              <a:rPr lang="en-US" altLang="ko-KR" dirty="0"/>
              <a:t>(</a:t>
            </a:r>
            <a:r>
              <a:rPr lang="ko-KR" altLang="en-US" dirty="0"/>
              <a:t>입력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 err="1"/>
              <a:t>OutputStream</a:t>
            </a:r>
            <a:r>
              <a:rPr lang="en-US" altLang="ko-KR" dirty="0"/>
              <a:t>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r>
              <a:rPr lang="ko-KR" altLang="en-US" dirty="0"/>
              <a:t>이 붙는다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문자 </a:t>
            </a:r>
            <a:r>
              <a:rPr lang="ko-KR" altLang="en-US" dirty="0" err="1"/>
              <a:t>스트림</a:t>
            </a:r>
            <a:r>
              <a:rPr lang="en-US" altLang="ko-KR" b="1" dirty="0"/>
              <a:t>(character stream)</a:t>
            </a:r>
            <a:r>
              <a:rPr lang="ko-KR" altLang="en-US" dirty="0"/>
              <a:t>은 문자 단위로 </a:t>
            </a:r>
            <a:r>
              <a:rPr lang="ko-KR" altLang="en-US" dirty="0" err="1"/>
              <a:t>입출력하는</a:t>
            </a:r>
            <a:r>
              <a:rPr lang="ko-KR" altLang="en-US" dirty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r>
              <a:rPr lang="ko-KR" altLang="en-US" dirty="0" smtClean="0"/>
              <a:t>이들은 </a:t>
            </a:r>
            <a:r>
              <a:rPr lang="ko-KR" altLang="en-US" dirty="0"/>
              <a:t>모두 기본 추상 클래스인 </a:t>
            </a:r>
            <a:r>
              <a:rPr lang="en-US" altLang="ko-KR" dirty="0"/>
              <a:t>Reader</a:t>
            </a:r>
            <a:r>
              <a:rPr lang="ko-KR" altLang="en-US" dirty="0"/>
              <a:t>와 </a:t>
            </a:r>
            <a:r>
              <a:rPr lang="en-US" altLang="ko-KR" dirty="0"/>
              <a:t>Write </a:t>
            </a:r>
            <a:r>
              <a:rPr lang="ko-KR" altLang="en-US" dirty="0"/>
              <a:t>클래스에서 파생된다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문자 </a:t>
            </a:r>
            <a:r>
              <a:rPr lang="ko-KR" altLang="en-US" dirty="0" err="1"/>
              <a:t>스트림</a:t>
            </a:r>
            <a:r>
              <a:rPr lang="ko-KR" altLang="en-US" dirty="0"/>
              <a:t> 클래스 이름에는 </a:t>
            </a:r>
            <a:r>
              <a:rPr lang="en-US" altLang="ko-KR" dirty="0"/>
              <a:t>Reader(</a:t>
            </a:r>
            <a:r>
              <a:rPr lang="ko-KR" altLang="en-US" dirty="0"/>
              <a:t>입력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Writer(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r>
              <a:rPr lang="ko-KR" altLang="en-US" dirty="0"/>
              <a:t>가 붙는다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바이트 </a:t>
            </a:r>
            <a:r>
              <a:rPr lang="ko-KR" altLang="en-US" dirty="0" err="1" smtClean="0"/>
              <a:t>스트림과</a:t>
            </a:r>
            <a:r>
              <a:rPr lang="ko-KR" altLang="en-US" dirty="0" smtClean="0"/>
              <a:t> 문자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666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바이트 </a:t>
            </a:r>
            <a:r>
              <a:rPr lang="ko-KR" altLang="en-US" sz="3600" dirty="0" err="1"/>
              <a:t>스트림</a:t>
            </a:r>
            <a:endParaRPr lang="ko-KR" altLang="en-US" sz="3600" dirty="0"/>
          </a:p>
        </p:txBody>
      </p:sp>
      <p:sp>
        <p:nvSpPr>
          <p:cNvPr id="1898501" name="Rectangle 5"/>
          <p:cNvSpPr>
            <a:spLocks noChangeArrowheads="1"/>
          </p:cNvSpPr>
          <p:nvPr/>
        </p:nvSpPr>
        <p:spPr bwMode="auto">
          <a:xfrm>
            <a:off x="0" y="2751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98503" name="Rectangle 7"/>
          <p:cNvSpPr>
            <a:spLocks noChangeArrowheads="1"/>
          </p:cNvSpPr>
          <p:nvPr/>
        </p:nvSpPr>
        <p:spPr bwMode="auto">
          <a:xfrm>
            <a:off x="0" y="2481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076" y="1650655"/>
            <a:ext cx="5881758" cy="455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01371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1417" y="1555452"/>
            <a:ext cx="5735264" cy="4872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805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InputStream</a:t>
            </a:r>
            <a:r>
              <a:rPr lang="en-US" altLang="ko-KR" dirty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abstract </a:t>
            </a:r>
            <a:r>
              <a:rPr lang="en-US" altLang="ko-KR" dirty="0" err="1"/>
              <a:t>int</a:t>
            </a:r>
            <a:r>
              <a:rPr lang="en-US" altLang="ko-KR" dirty="0"/>
              <a:t> read() - </a:t>
            </a:r>
            <a:r>
              <a:rPr lang="ko-KR" altLang="en-US" dirty="0"/>
              <a:t>한 바이트를 읽어서 반환한다</a:t>
            </a:r>
            <a:r>
              <a:rPr lang="en-US" altLang="ko-KR" dirty="0"/>
              <a:t>(0</a:t>
            </a:r>
            <a:r>
              <a:rPr lang="ko-KR" altLang="en-US" dirty="0"/>
              <a:t>에서 </a:t>
            </a:r>
            <a:r>
              <a:rPr lang="en-US" altLang="ko-KR" dirty="0"/>
              <a:t>255 </a:t>
            </a:r>
            <a:r>
              <a:rPr lang="ko-KR" altLang="en-US" dirty="0"/>
              <a:t>사이의 정수</a:t>
            </a:r>
            <a:r>
              <a:rPr lang="en-US" altLang="ko-KR" dirty="0"/>
              <a:t>). </a:t>
            </a:r>
            <a:endParaRPr lang="en-US" altLang="ko-KR" dirty="0" smtClean="0"/>
          </a:p>
          <a:p>
            <a:r>
              <a:rPr lang="en-US" altLang="ko-KR" dirty="0" err="1" smtClean="0"/>
              <a:t>OutputStream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/>
              <a:t>abstract void write(</a:t>
            </a:r>
            <a:r>
              <a:rPr lang="en-US" altLang="ko-KR" dirty="0" err="1"/>
              <a:t>int</a:t>
            </a:r>
            <a:r>
              <a:rPr lang="en-US" altLang="ko-KR" dirty="0"/>
              <a:t> b) - </a:t>
            </a:r>
            <a:r>
              <a:rPr lang="ko-KR" altLang="en-US" dirty="0"/>
              <a:t>한 바이트를 특정한 장치에 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Reader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 smtClean="0"/>
              <a:t>abstract </a:t>
            </a:r>
            <a:r>
              <a:rPr lang="en-US" altLang="ko-KR" dirty="0" err="1"/>
              <a:t>int</a:t>
            </a:r>
            <a:r>
              <a:rPr lang="en-US" altLang="ko-KR" dirty="0"/>
              <a:t> read() - </a:t>
            </a:r>
            <a:r>
              <a:rPr lang="ko-KR" altLang="en-US" dirty="0"/>
              <a:t>한 문자를 읽어서 반환한다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Writer</a:t>
            </a:r>
            <a:r>
              <a:rPr lang="ko-KR" altLang="en-US" dirty="0" smtClean="0"/>
              <a:t> 클래스</a:t>
            </a:r>
            <a:endParaRPr lang="en-US" altLang="ko-KR" dirty="0"/>
          </a:p>
          <a:p>
            <a:pPr lvl="1"/>
            <a:r>
              <a:rPr lang="en-US" altLang="ko-KR" dirty="0" smtClean="0"/>
              <a:t>abstract </a:t>
            </a:r>
            <a:r>
              <a:rPr lang="en-US" altLang="ko-KR" dirty="0"/>
              <a:t>void write(</a:t>
            </a:r>
            <a:r>
              <a:rPr lang="en-US" altLang="ko-KR" dirty="0" err="1"/>
              <a:t>int</a:t>
            </a:r>
            <a:r>
              <a:rPr lang="en-US" altLang="ko-KR" dirty="0"/>
              <a:t> c) - </a:t>
            </a:r>
            <a:r>
              <a:rPr lang="ko-KR" altLang="en-US" dirty="0"/>
              <a:t>한 문자를 특정한 장치에 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기본적인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4483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FileInputStream</a:t>
            </a:r>
            <a:r>
              <a:rPr lang="ko-KR" altLang="en-US" sz="3600"/>
              <a:t>과 </a:t>
            </a:r>
            <a:r>
              <a:rPr lang="en-US" altLang="ko-KR" sz="3600"/>
              <a:t>FileOutputStream</a:t>
            </a:r>
          </a:p>
        </p:txBody>
      </p:sp>
      <p:sp>
        <p:nvSpPr>
          <p:cNvPr id="190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파일이 입출력 대상이 된다</a:t>
            </a:r>
            <a:r>
              <a:rPr lang="en-US" altLang="ko-KR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10967" y="2822088"/>
            <a:ext cx="39624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14839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600" dirty="0" smtClean="0">
            <a:latin typeface="HY바다L" pitchFamily="18" charset="-127"/>
            <a:ea typeface="HY바다L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1340</Words>
  <Application>Microsoft Office PowerPoint</Application>
  <PresentationFormat>화면 슬라이드 쇼(4:3)</PresentationFormat>
  <Paragraphs>455</Paragraphs>
  <Slides>49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New_Natural01</vt:lpstr>
      <vt:lpstr>슬라이드 1</vt:lpstr>
      <vt:lpstr>파일의 필요성</vt:lpstr>
      <vt:lpstr>스트림(stream)</vt:lpstr>
      <vt:lpstr>스트림의 분류</vt:lpstr>
      <vt:lpstr>바이트 스트림과 문자 스트림</vt:lpstr>
      <vt:lpstr>바이트 스트림</vt:lpstr>
      <vt:lpstr>문자 스트림</vt:lpstr>
      <vt:lpstr>기본적인 메소드</vt:lpstr>
      <vt:lpstr>FileInputStream과 FileOutputStream</vt:lpstr>
      <vt:lpstr>LAB: File 복사하기</vt:lpstr>
      <vt:lpstr>슬라이드 11</vt:lpstr>
      <vt:lpstr>예제 설명</vt:lpstr>
      <vt:lpstr>LAB: 이미지 파일 복사하기</vt:lpstr>
      <vt:lpstr>LAB: 이미지 파일 복사하기</vt:lpstr>
      <vt:lpstr>파일 문자 스트림</vt:lpstr>
      <vt:lpstr>예제</vt:lpstr>
      <vt:lpstr>스트림들은 연결될 수 있다.</vt:lpstr>
      <vt:lpstr>예제</vt:lpstr>
      <vt:lpstr>버퍼 스트림</vt:lpstr>
      <vt:lpstr>예제</vt:lpstr>
      <vt:lpstr>Buffer Stream의 종류</vt:lpstr>
      <vt:lpstr>브릿지 스트림</vt:lpstr>
      <vt:lpstr>문자 엔코딩</vt:lpstr>
      <vt:lpstr>예제</vt:lpstr>
      <vt:lpstr>DataInputStream 과 DataOutputStream</vt:lpstr>
      <vt:lpstr>예제</vt:lpstr>
      <vt:lpstr>예제</vt:lpstr>
      <vt:lpstr>Text File 입출력</vt:lpstr>
      <vt:lpstr>압축 파일 풀기</vt:lpstr>
      <vt:lpstr>예제</vt:lpstr>
      <vt:lpstr>객체 저장</vt:lpstr>
      <vt:lpstr>예제</vt:lpstr>
      <vt:lpstr>예제</vt:lpstr>
      <vt:lpstr>파일 정보를 얻으려면</vt:lpstr>
      <vt:lpstr>예제</vt:lpstr>
      <vt:lpstr>예제</vt:lpstr>
      <vt:lpstr>LAB: 이미지 파일에서 RGB 값 구하기</vt:lpstr>
      <vt:lpstr>예제</vt:lpstr>
      <vt:lpstr>예제</vt:lpstr>
      <vt:lpstr>임의 접근 파일</vt:lpstr>
      <vt:lpstr>LAB: 시저 암호 작성하기</vt:lpstr>
      <vt:lpstr>예제</vt:lpstr>
      <vt:lpstr>예제</vt:lpstr>
      <vt:lpstr>슬라이드 44</vt:lpstr>
      <vt:lpstr>LAB: 행맨 게임 작성하기</vt:lpstr>
      <vt:lpstr>예제</vt:lpstr>
      <vt:lpstr>예제</vt:lpstr>
      <vt:lpstr>예제</vt:lpstr>
      <vt:lpstr>Q &amp; A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alfo8-0</cp:lastModifiedBy>
  <cp:revision>753</cp:revision>
  <dcterms:created xsi:type="dcterms:W3CDTF">2007-06-29T06:43:39Z</dcterms:created>
  <dcterms:modified xsi:type="dcterms:W3CDTF">2017-10-18T08:50:35Z</dcterms:modified>
</cp:coreProperties>
</file>