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9"/>
  </p:notesMasterIdLst>
  <p:handoutMasterIdLst>
    <p:handoutMasterId r:id="rId40"/>
  </p:handoutMasterIdLst>
  <p:sldIdLst>
    <p:sldId id="256" r:id="rId2"/>
    <p:sldId id="352" r:id="rId3"/>
    <p:sldId id="321" r:id="rId4"/>
    <p:sldId id="322" r:id="rId5"/>
    <p:sldId id="35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60" r:id="rId32"/>
    <p:sldId id="354" r:id="rId33"/>
    <p:sldId id="355" r:id="rId34"/>
    <p:sldId id="356" r:id="rId35"/>
    <p:sldId id="357" r:id="rId36"/>
    <p:sldId id="358" r:id="rId37"/>
    <p:sldId id="359" r:id="rId3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98"/>
    <p:restoredTop sz="93830"/>
  </p:normalViewPr>
  <p:slideViewPr>
    <p:cSldViewPr snapToGrid="0">
      <p:cViewPr varScale="1">
        <p:scale>
          <a:sx n="112" d="100"/>
          <a:sy n="112" d="100"/>
        </p:scale>
        <p:origin x="-1542" y="-78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34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076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10" name="그림 16" descr="미래능력개발원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9738" y="6586538"/>
            <a:ext cx="10842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0" y="908050"/>
            <a:ext cx="7340249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 smtClean="0">
                <a:latin typeface="Comic Sans MS"/>
                <a:ea typeface="HY엽서L"/>
              </a:rPr>
              <a:t>19</a:t>
            </a:r>
            <a:r>
              <a:rPr lang="ko-KR" altLang="en-US" sz="3600" i="1" dirty="0" smtClean="0">
                <a:latin typeface="Comic Sans MS"/>
                <a:ea typeface="HY엽서L"/>
              </a:rPr>
              <a:t>장 데이터베이스 프로그래밍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7032" y="1554381"/>
            <a:ext cx="7026243" cy="522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생성하기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290" y="1892175"/>
            <a:ext cx="8230067" cy="451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4053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추가하기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650" y="1850052"/>
            <a:ext cx="7793619" cy="406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517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검색하기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323" y="2281473"/>
            <a:ext cx="8146632" cy="339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2456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검색시 조건 지정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903" y="2014539"/>
            <a:ext cx="8194377" cy="257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9657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범위</a:t>
            </a:r>
            <a:r>
              <a:rPr altLang="ko-KR" sz="3600" smtClean="0"/>
              <a:t> </a:t>
            </a:r>
            <a:r>
              <a:rPr lang="ko-KR" altLang="en-US" sz="3600" dirty="0" smtClean="0"/>
              <a:t>지정 검색 하려면</a:t>
            </a:r>
            <a:endParaRPr lang="ko-KR" altLang="en-US" sz="3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224" y="1885478"/>
            <a:ext cx="7697379" cy="264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018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레코드 수정하기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417" y="1674890"/>
            <a:ext cx="7699270" cy="447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4117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삭제하기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587" y="1806780"/>
            <a:ext cx="8167337" cy="419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4659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결과 집합과 커서</a:t>
            </a:r>
          </a:p>
        </p:txBody>
      </p:sp>
      <p:sp>
        <p:nvSpPr>
          <p:cNvPr id="203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쿼리의 조건을 만족하는 레코드들의 집합이 결과 집합</a:t>
            </a:r>
            <a:r>
              <a:rPr lang="en-US" altLang="ko-KR" dirty="0"/>
              <a:t>(result set)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커서</a:t>
            </a:r>
            <a:r>
              <a:rPr lang="en-US" altLang="ko-KR" dirty="0"/>
              <a:t>(cursor)</a:t>
            </a:r>
            <a:r>
              <a:rPr lang="ko-KR" altLang="en-US" dirty="0"/>
              <a:t>는 결과 집합의 레코드들을 포함하고 있는 파일에 대한 </a:t>
            </a:r>
            <a:r>
              <a:rPr lang="ko-KR" altLang="en-US" dirty="0" smtClean="0"/>
              <a:t>포인터</a:t>
            </a:r>
            <a:r>
              <a:rPr altLang="ko-KR" smtClean="0"/>
              <a:t>. </a:t>
            </a:r>
          </a:p>
          <a:p>
            <a:pPr lvl="1"/>
            <a:r>
              <a:rPr lang="ko-KR" altLang="en-US" dirty="0" smtClean="0"/>
              <a:t>한 레코드 씩 앞으로 또는 뒤로 움직이면서 처리할 수 있도록 지원</a:t>
            </a:r>
            <a:endParaRPr lang="ko-KR" altLang="en-US" dirty="0"/>
          </a:p>
        </p:txBody>
      </p:sp>
      <p:sp>
        <p:nvSpPr>
          <p:cNvPr id="2031624" name="Freeform 8"/>
          <p:cNvSpPr>
            <a:spLocks/>
          </p:cNvSpPr>
          <p:nvPr/>
        </p:nvSpPr>
        <p:spPr bwMode="auto">
          <a:xfrm>
            <a:off x="3224682" y="4102099"/>
            <a:ext cx="1951037" cy="2089150"/>
          </a:xfrm>
          <a:custGeom>
            <a:avLst/>
            <a:gdLst>
              <a:gd name="T0" fmla="*/ 1385 w 3625"/>
              <a:gd name="T1" fmla="*/ 9 h 2313"/>
              <a:gd name="T2" fmla="*/ 585 w 3625"/>
              <a:gd name="T3" fmla="*/ 416 h 2313"/>
              <a:gd name="T4" fmla="*/ 59 w 3625"/>
              <a:gd name="T5" fmla="*/ 1024 h 2313"/>
              <a:gd name="T6" fmla="*/ 0 w 3625"/>
              <a:gd name="T7" fmla="*/ 1655 h 2313"/>
              <a:gd name="T8" fmla="*/ 658 w 3625"/>
              <a:gd name="T9" fmla="*/ 2094 h 2313"/>
              <a:gd name="T10" fmla="*/ 1728 w 3625"/>
              <a:gd name="T11" fmla="*/ 2313 h 2313"/>
              <a:gd name="T12" fmla="*/ 2797 w 3625"/>
              <a:gd name="T13" fmla="*/ 2084 h 2313"/>
              <a:gd name="T14" fmla="*/ 3428 w 3625"/>
              <a:gd name="T15" fmla="*/ 1956 h 2313"/>
              <a:gd name="T16" fmla="*/ 3625 w 3625"/>
              <a:gd name="T17" fmla="*/ 1188 h 2313"/>
              <a:gd name="T18" fmla="*/ 3405 w 3625"/>
              <a:gd name="T19" fmla="*/ 526 h 2313"/>
              <a:gd name="T20" fmla="*/ 2637 w 3625"/>
              <a:gd name="T21" fmla="*/ 164 h 2313"/>
              <a:gd name="T22" fmla="*/ 2084 w 3625"/>
              <a:gd name="T23" fmla="*/ 0 h 2313"/>
              <a:gd name="T24" fmla="*/ 1385 w 3625"/>
              <a:gd name="T25" fmla="*/ 9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25" h="2313">
                <a:moveTo>
                  <a:pt x="1385" y="9"/>
                </a:moveTo>
                <a:lnTo>
                  <a:pt x="585" y="416"/>
                </a:lnTo>
                <a:lnTo>
                  <a:pt x="59" y="1024"/>
                </a:lnTo>
                <a:lnTo>
                  <a:pt x="0" y="1655"/>
                </a:lnTo>
                <a:lnTo>
                  <a:pt x="658" y="2094"/>
                </a:lnTo>
                <a:lnTo>
                  <a:pt x="1728" y="2313"/>
                </a:lnTo>
                <a:lnTo>
                  <a:pt x="2797" y="2084"/>
                </a:lnTo>
                <a:lnTo>
                  <a:pt x="3428" y="1956"/>
                </a:lnTo>
                <a:lnTo>
                  <a:pt x="3625" y="1188"/>
                </a:lnTo>
                <a:lnTo>
                  <a:pt x="3405" y="526"/>
                </a:lnTo>
                <a:lnTo>
                  <a:pt x="2637" y="164"/>
                </a:lnTo>
                <a:lnTo>
                  <a:pt x="2084" y="0"/>
                </a:lnTo>
                <a:lnTo>
                  <a:pt x="1385" y="9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1627" name="AutoShape 11"/>
          <p:cNvSpPr>
            <a:spLocks noChangeArrowheads="1"/>
          </p:cNvSpPr>
          <p:nvPr/>
        </p:nvSpPr>
        <p:spPr bwMode="auto">
          <a:xfrm>
            <a:off x="4188294" y="4416424"/>
            <a:ext cx="646113" cy="103028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r>
              <a:rPr lang="en-US" altLang="ko-KR">
                <a:ea typeface="굴림" charset="-127"/>
              </a:rPr>
              <a:t>..…</a:t>
            </a:r>
          </a:p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sp>
        <p:nvSpPr>
          <p:cNvPr id="2031628" name="AutoShape 12"/>
          <p:cNvSpPr>
            <a:spLocks noChangeArrowheads="1"/>
          </p:cNvSpPr>
          <p:nvPr/>
        </p:nvSpPr>
        <p:spPr bwMode="auto">
          <a:xfrm>
            <a:off x="4053357" y="4616449"/>
            <a:ext cx="646112" cy="103028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r>
              <a:rPr lang="en-US" altLang="ko-KR">
                <a:ea typeface="굴림" charset="-127"/>
              </a:rPr>
              <a:t>..…</a:t>
            </a:r>
          </a:p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sp>
        <p:nvSpPr>
          <p:cNvPr id="2031629" name="AutoShape 13"/>
          <p:cNvSpPr>
            <a:spLocks noChangeArrowheads="1"/>
          </p:cNvSpPr>
          <p:nvPr/>
        </p:nvSpPr>
        <p:spPr bwMode="auto">
          <a:xfrm>
            <a:off x="3916832" y="4835524"/>
            <a:ext cx="646112" cy="103028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r>
              <a:rPr lang="en-US" altLang="ko-KR">
                <a:ea typeface="굴림" charset="-127"/>
              </a:rPr>
              <a:t>..…</a:t>
            </a:r>
          </a:p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sp>
        <p:nvSpPr>
          <p:cNvPr id="2031630" name="AutoShape 14"/>
          <p:cNvSpPr>
            <a:spLocks noChangeArrowheads="1"/>
          </p:cNvSpPr>
          <p:nvPr/>
        </p:nvSpPr>
        <p:spPr bwMode="auto">
          <a:xfrm>
            <a:off x="3705694" y="5045074"/>
            <a:ext cx="646113" cy="103028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r>
              <a:rPr lang="en-US" altLang="ko-KR">
                <a:ea typeface="굴림" charset="-127"/>
              </a:rPr>
              <a:t>..…</a:t>
            </a:r>
          </a:p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sp>
        <p:nvSpPr>
          <p:cNvPr id="2031631" name="AutoShape 15"/>
          <p:cNvSpPr>
            <a:spLocks noChangeArrowheads="1"/>
          </p:cNvSpPr>
          <p:nvPr/>
        </p:nvSpPr>
        <p:spPr bwMode="auto">
          <a:xfrm>
            <a:off x="4724869" y="4791074"/>
            <a:ext cx="290513" cy="703262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31632" name="Text Box 16"/>
          <p:cNvSpPr txBox="1">
            <a:spLocks noChangeArrowheads="1"/>
          </p:cNvSpPr>
          <p:nvPr/>
        </p:nvSpPr>
        <p:spPr bwMode="auto">
          <a:xfrm>
            <a:off x="5089994" y="5622924"/>
            <a:ext cx="1166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ea typeface="굴림" charset="-127"/>
              </a:rPr>
              <a:t>결과 집합</a:t>
            </a:r>
          </a:p>
        </p:txBody>
      </p:sp>
      <p:sp>
        <p:nvSpPr>
          <p:cNvPr id="2031633" name="Text Box 17"/>
          <p:cNvSpPr txBox="1">
            <a:spLocks noChangeArrowheads="1"/>
          </p:cNvSpPr>
          <p:nvPr/>
        </p:nvSpPr>
        <p:spPr bwMode="auto">
          <a:xfrm>
            <a:off x="4501032" y="3635374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ea typeface="굴림" charset="-127"/>
              </a:rPr>
              <a:t>레코드</a:t>
            </a:r>
          </a:p>
        </p:txBody>
      </p:sp>
      <p:sp>
        <p:nvSpPr>
          <p:cNvPr id="2031634" name="Text Box 18"/>
          <p:cNvSpPr txBox="1">
            <a:spLocks noChangeArrowheads="1"/>
          </p:cNvSpPr>
          <p:nvPr/>
        </p:nvSpPr>
        <p:spPr bwMode="auto">
          <a:xfrm>
            <a:off x="5586882" y="428783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ea typeface="굴림" charset="-127"/>
              </a:rPr>
              <a:t>커서</a:t>
            </a:r>
          </a:p>
        </p:txBody>
      </p:sp>
      <p:sp>
        <p:nvSpPr>
          <p:cNvPr id="2031635" name="Line 19"/>
          <p:cNvSpPr>
            <a:spLocks noChangeShapeType="1"/>
          </p:cNvSpPr>
          <p:nvPr/>
        </p:nvSpPr>
        <p:spPr bwMode="auto">
          <a:xfrm flipH="1">
            <a:off x="5037607" y="4537074"/>
            <a:ext cx="579437" cy="4127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1636" name="Line 20"/>
          <p:cNvSpPr>
            <a:spLocks noChangeShapeType="1"/>
          </p:cNvSpPr>
          <p:nvPr/>
        </p:nvSpPr>
        <p:spPr bwMode="auto">
          <a:xfrm flipH="1" flipV="1">
            <a:off x="5080469" y="5807074"/>
            <a:ext cx="101600" cy="793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1637" name="Line 21"/>
          <p:cNvSpPr>
            <a:spLocks noChangeShapeType="1"/>
          </p:cNvSpPr>
          <p:nvPr/>
        </p:nvSpPr>
        <p:spPr bwMode="auto">
          <a:xfrm flipH="1">
            <a:off x="4442294" y="3803649"/>
            <a:ext cx="144463" cy="7985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7330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JDBC </a:t>
            </a:r>
            <a:r>
              <a:rPr lang="ko-KR" altLang="en-US" sz="3600"/>
              <a:t>드라이버 설치</a:t>
            </a:r>
          </a:p>
        </p:txBody>
      </p:sp>
      <p:sp>
        <p:nvSpPr>
          <p:cNvPr id="203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ko-KR" dirty="0"/>
              <a:t>1. http://</a:t>
            </a:r>
            <a:r>
              <a:rPr lang="en-US" altLang="ko-KR" dirty="0" err="1"/>
              <a:t>dev.mysql.com</a:t>
            </a:r>
            <a:r>
              <a:rPr lang="en-US" altLang="ko-KR" dirty="0"/>
              <a:t>/downloads/connector/j/</a:t>
            </a:r>
            <a:r>
              <a:rPr lang="ko-KR" altLang="en-US" dirty="0" smtClean="0"/>
              <a:t>로부터 </a:t>
            </a:r>
            <a:r>
              <a:rPr lang="ko-KR" altLang="en-US" dirty="0"/>
              <a:t>드라이버를 </a:t>
            </a:r>
            <a:r>
              <a:rPr lang="ko-KR" altLang="en-US" dirty="0" err="1"/>
              <a:t>다운로드받아서</a:t>
            </a:r>
            <a:r>
              <a:rPr lang="ko-KR" altLang="en-US" dirty="0"/>
              <a:t> 압축을 푼다</a:t>
            </a:r>
            <a:r>
              <a:rPr lang="en-US" altLang="ko-KR" dirty="0"/>
              <a:t>. </a:t>
            </a:r>
          </a:p>
          <a:p>
            <a:pPr>
              <a:buFont typeface="Symbol" pitchFamily="18" charset="2"/>
              <a:buNone/>
            </a:pPr>
            <a:endParaRPr lang="en-US" altLang="ko-KR" dirty="0"/>
          </a:p>
          <a:p>
            <a:pPr>
              <a:buFont typeface="Symbol" pitchFamily="18" charset="2"/>
              <a:buNone/>
            </a:pPr>
            <a:r>
              <a:rPr lang="en-US" altLang="ko-KR" dirty="0"/>
              <a:t>2. </a:t>
            </a:r>
            <a:r>
              <a:rPr lang="ko-KR" altLang="en-US" dirty="0"/>
              <a:t>다음은 자바 가상 기계가 이 드라이버 파일을 찾을 수 있도록 하여야 한다</a:t>
            </a:r>
            <a:r>
              <a:rPr lang="en-US" altLang="ko-KR" dirty="0"/>
              <a:t>. </a:t>
            </a:r>
            <a:r>
              <a:rPr lang="ko-KR" altLang="en-US" dirty="0"/>
              <a:t>클래스 경로를 나타내는 환경 변수인 </a:t>
            </a:r>
            <a:r>
              <a:rPr lang="en-US" altLang="ko-KR" dirty="0" err="1"/>
              <a:t>CLASSPATH</a:t>
            </a:r>
            <a:r>
              <a:rPr lang="ko-KR" altLang="en-US" dirty="0"/>
              <a:t>를 변경 또는 압축된 </a:t>
            </a:r>
            <a:r>
              <a:rPr lang="ko-KR" altLang="en-US" dirty="0" err="1"/>
              <a:t>아카이브</a:t>
            </a:r>
            <a:r>
              <a:rPr lang="ko-KR" altLang="en-US" dirty="0"/>
              <a:t> 파일을 </a:t>
            </a:r>
            <a:r>
              <a:rPr lang="en-US" altLang="ko-KR" i="1" dirty="0" err="1"/>
              <a:t>jre</a:t>
            </a:r>
            <a:r>
              <a:rPr lang="en-US" altLang="ko-KR" dirty="0"/>
              <a:t>/lib/</a:t>
            </a:r>
            <a:r>
              <a:rPr lang="en-US" altLang="ko-KR" dirty="0" err="1"/>
              <a:t>ext</a:t>
            </a:r>
            <a:r>
              <a:rPr lang="en-US" altLang="ko-KR" dirty="0"/>
              <a:t> </a:t>
            </a:r>
            <a:r>
              <a:rPr lang="ko-KR" altLang="en-US" dirty="0" err="1"/>
              <a:t>디렉토리에</a:t>
            </a:r>
            <a:r>
              <a:rPr lang="ko-KR" altLang="en-US" dirty="0"/>
              <a:t> 복사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010" y="4207397"/>
            <a:ext cx="8049993" cy="117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3404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2401" y="606582"/>
            <a:ext cx="6743332" cy="598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7797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911" y="2266289"/>
            <a:ext cx="74961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5960533" y="5715000"/>
            <a:ext cx="2243667" cy="584200"/>
          </a:xfrm>
          <a:prstGeom prst="wedgeRoundRectCallout">
            <a:avLst>
              <a:gd name="adj1" fmla="val -28003"/>
              <a:gd name="adj2" fmla="val -109964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바다L" pitchFamily="18" charset="-127"/>
                <a:ea typeface="HY바다L" pitchFamily="18" charset="-127"/>
              </a:rPr>
              <a:t>영속 정보 관리 장치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148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드라이버 클래스 적재</a:t>
            </a:r>
          </a:p>
        </p:txBody>
      </p:sp>
      <p:sp>
        <p:nvSpPr>
          <p:cNvPr id="2036740" name="Rectangle 4"/>
          <p:cNvSpPr>
            <a:spLocks noChangeArrowheads="1"/>
          </p:cNvSpPr>
          <p:nvPr/>
        </p:nvSpPr>
        <p:spPr bwMode="auto">
          <a:xfrm>
            <a:off x="685800" y="2019327"/>
            <a:ext cx="8074025" cy="18811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try</a:t>
            </a:r>
            <a:r>
              <a:rPr lang="en-US" altLang="ko-KR" sz="1600">
                <a:latin typeface="+mn-lt"/>
              </a:rPr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Class.</a:t>
            </a:r>
            <a:r>
              <a:rPr lang="en-US" altLang="ko-KR" sz="1600" i="1">
                <a:latin typeface="+mn-lt"/>
              </a:rPr>
              <a:t>forName</a:t>
            </a:r>
            <a:r>
              <a:rPr lang="en-US" altLang="ko-KR" sz="1600">
                <a:latin typeface="+mn-lt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"com.mysql.jdbc.Driver"</a:t>
            </a:r>
            <a:r>
              <a:rPr lang="en-US" altLang="ko-KR" sz="1600"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catch</a:t>
            </a:r>
            <a:r>
              <a:rPr lang="en-US" altLang="ko-KR" sz="1600">
                <a:latin typeface="+mn-lt"/>
              </a:rPr>
              <a:t> (ClassNotFoundException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System.</a:t>
            </a:r>
            <a:r>
              <a:rPr lang="en-US" altLang="ko-KR" sz="16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600">
                <a:latin typeface="+mn-lt"/>
              </a:rPr>
              <a:t>.println(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600">
                <a:solidFill>
                  <a:srgbClr val="2A00FF"/>
                </a:solidFill>
                <a:latin typeface="+mn-lt"/>
              </a:rPr>
              <a:t>드라이버를 찾을 수 업습니다“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);</a:t>
            </a:r>
            <a:endParaRPr lang="en-US" altLang="ko-KR" sz="1600">
              <a:latin typeface="+mn-lt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}</a:t>
            </a:r>
            <a:endParaRPr lang="ko-KR" altLang="en-US" sz="1600">
              <a:latin typeface="+mn-lt"/>
            </a:endParaRPr>
          </a:p>
        </p:txBody>
      </p:sp>
      <p:sp>
        <p:nvSpPr>
          <p:cNvPr id="2036750" name="Line 14"/>
          <p:cNvSpPr>
            <a:spLocks noChangeShapeType="1"/>
          </p:cNvSpPr>
          <p:nvPr/>
        </p:nvSpPr>
        <p:spPr bwMode="auto">
          <a:xfrm>
            <a:off x="987425" y="2594002"/>
            <a:ext cx="1371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6751" name="AutoShape 15"/>
          <p:cNvSpPr>
            <a:spLocks/>
          </p:cNvSpPr>
          <p:nvPr/>
        </p:nvSpPr>
        <p:spPr bwMode="auto">
          <a:xfrm>
            <a:off x="5637213" y="4689502"/>
            <a:ext cx="2024062" cy="492125"/>
          </a:xfrm>
          <a:prstGeom prst="accentBorderCallout2">
            <a:avLst>
              <a:gd name="adj1" fmla="val 23227"/>
              <a:gd name="adj2" fmla="val -3764"/>
              <a:gd name="adj3" fmla="val 23227"/>
              <a:gd name="adj4" fmla="val -89963"/>
              <a:gd name="adj5" fmla="val -422903"/>
              <a:gd name="adj6" fmla="val -179528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지정된 이름의 클래스를 찾아서 메모리로 적재한다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8512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</a:t>
            </a:r>
          </a:p>
        </p:txBody>
      </p:sp>
      <p:sp>
        <p:nvSpPr>
          <p:cNvPr id="2039812" name="Rectangle 4"/>
          <p:cNvSpPr>
            <a:spLocks noChangeArrowheads="1"/>
          </p:cNvSpPr>
          <p:nvPr/>
        </p:nvSpPr>
        <p:spPr bwMode="auto">
          <a:xfrm>
            <a:off x="685800" y="1892322"/>
            <a:ext cx="8074025" cy="1285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String url = </a:t>
            </a:r>
            <a:r>
              <a:rPr lang="en-US" altLang="ko-KR" sz="1600">
                <a:solidFill>
                  <a:srgbClr val="0000FF"/>
                </a:solidFill>
              </a:rPr>
              <a:t>“jdbc:mysql://localhost/book_db”</a:t>
            </a:r>
            <a:r>
              <a:rPr lang="en-US" altLang="ko-KR" sz="160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String user = </a:t>
            </a:r>
            <a:r>
              <a:rPr lang="en-US" altLang="ko-KR" sz="1600">
                <a:solidFill>
                  <a:srgbClr val="0000FF"/>
                </a:solidFill>
              </a:rPr>
              <a:t>“root”</a:t>
            </a:r>
            <a:r>
              <a:rPr lang="en-US" altLang="ko-KR" sz="160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String password</a:t>
            </a:r>
            <a:r>
              <a:rPr lang="en-US" altLang="ko-KR" sz="1600">
                <a:solidFill>
                  <a:srgbClr val="0000FF"/>
                </a:solidFill>
              </a:rPr>
              <a:t> </a:t>
            </a:r>
            <a:r>
              <a:rPr lang="en-US" altLang="ko-KR" sz="1600"/>
              <a:t>= </a:t>
            </a:r>
            <a:r>
              <a:rPr lang="en-US" altLang="ko-KR" sz="1600">
                <a:solidFill>
                  <a:srgbClr val="0000FF"/>
                </a:solidFill>
              </a:rPr>
              <a:t>“password”</a:t>
            </a:r>
            <a:r>
              <a:rPr lang="en-US" altLang="ko-KR" sz="160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con = DriverManager.getConnection(url, user, password);</a:t>
            </a:r>
            <a:endParaRPr lang="ko-KR" altLang="en-US" sz="1600"/>
          </a:p>
        </p:txBody>
      </p:sp>
      <p:sp>
        <p:nvSpPr>
          <p:cNvPr id="2039821" name="AutoShape 13"/>
          <p:cNvSpPr>
            <a:spLocks/>
          </p:cNvSpPr>
          <p:nvPr/>
        </p:nvSpPr>
        <p:spPr bwMode="auto">
          <a:xfrm>
            <a:off x="5637213" y="4562497"/>
            <a:ext cx="2132012" cy="658813"/>
          </a:xfrm>
          <a:prstGeom prst="accentBorderCallout2">
            <a:avLst>
              <a:gd name="adj1" fmla="val 17347"/>
              <a:gd name="adj2" fmla="val -3574"/>
              <a:gd name="adj3" fmla="val 17347"/>
              <a:gd name="adj4" fmla="val -51079"/>
              <a:gd name="adj5" fmla="val -226745"/>
              <a:gd name="adj6" fmla="val -100370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사용자 아이디와 패스워드를 사용하여 데이터베이스에 연결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039822" name="Line 14"/>
          <p:cNvSpPr>
            <a:spLocks noChangeShapeType="1"/>
          </p:cNvSpPr>
          <p:nvPr/>
        </p:nvSpPr>
        <p:spPr bwMode="auto">
          <a:xfrm>
            <a:off x="2720975" y="3062310"/>
            <a:ext cx="32369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182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 예제</a:t>
            </a:r>
          </a:p>
        </p:txBody>
      </p:sp>
      <p:sp>
        <p:nvSpPr>
          <p:cNvPr id="2046980" name="Rectangle 4"/>
          <p:cNvSpPr>
            <a:spLocks noChangeArrowheads="1"/>
          </p:cNvSpPr>
          <p:nvPr/>
        </p:nvSpPr>
        <p:spPr bwMode="auto">
          <a:xfrm>
            <a:off x="754063" y="1237721"/>
            <a:ext cx="7763404" cy="529007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java.sql.*;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ConnectDatabase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</a:t>
            </a: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static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Connection makeConnection()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String url = 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"jdbc:mysql://localhost/book_db"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String id = 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"root"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String password = 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"password"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Connection con = </a:t>
            </a: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null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</a:t>
            </a: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try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       Class.</a:t>
            </a:r>
            <a:r>
              <a:rPr lang="en-US" altLang="ko-KR" sz="1400" i="1">
                <a:solidFill>
                  <a:srgbClr val="008000"/>
                </a:solidFill>
                <a:latin typeface="+mn-lt"/>
              </a:rPr>
              <a:t>forName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"com.mysql.jdbc.Driver"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       System.</a:t>
            </a:r>
            <a:r>
              <a:rPr lang="en-US" altLang="ko-KR" sz="14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.println(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400">
                <a:solidFill>
                  <a:srgbClr val="2A00FF"/>
                </a:solidFill>
                <a:latin typeface="+mn-lt"/>
              </a:rPr>
              <a:t>드라이버 적재 성공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       con = DriverManager.</a:t>
            </a:r>
            <a:r>
              <a:rPr lang="en-US" altLang="ko-KR" sz="1400" i="1">
                <a:solidFill>
                  <a:srgbClr val="008000"/>
                </a:solidFill>
                <a:latin typeface="+mn-lt"/>
              </a:rPr>
              <a:t>getConnection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(url, id, password);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       System.</a:t>
            </a:r>
            <a:r>
              <a:rPr lang="en-US" altLang="ko-KR" sz="14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.println(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400">
                <a:solidFill>
                  <a:srgbClr val="2A00FF"/>
                </a:solidFill>
                <a:latin typeface="+mn-lt"/>
              </a:rPr>
              <a:t>데이터베이스 연결 성공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} </a:t>
            </a: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catch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(ClassNotFoundException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       System.</a:t>
            </a:r>
            <a:r>
              <a:rPr lang="en-US" altLang="ko-KR" sz="14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.println(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400">
                <a:solidFill>
                  <a:srgbClr val="2A00FF"/>
                </a:solidFill>
                <a:latin typeface="+mn-lt"/>
              </a:rPr>
              <a:t>드라이버를 찾을 수 없습니다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."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} </a:t>
            </a: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catch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(SQLException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       System.</a:t>
            </a:r>
            <a:r>
              <a:rPr lang="en-US" altLang="ko-KR" sz="14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.println(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400">
                <a:solidFill>
                  <a:srgbClr val="2A00FF"/>
                </a:solidFill>
                <a:latin typeface="+mn-lt"/>
              </a:rPr>
              <a:t>연결에 실패하였습니다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."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</a:t>
            </a: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return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con;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2016794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 예제</a:t>
            </a:r>
          </a:p>
        </p:txBody>
      </p:sp>
      <p:sp>
        <p:nvSpPr>
          <p:cNvPr id="2048003" name="Rectangle 3"/>
          <p:cNvSpPr>
            <a:spLocks noChangeArrowheads="1"/>
          </p:cNvSpPr>
          <p:nvPr/>
        </p:nvSpPr>
        <p:spPr bwMode="auto">
          <a:xfrm>
            <a:off x="708026" y="1870076"/>
            <a:ext cx="8204200" cy="10556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void</a:t>
            </a:r>
            <a:r>
              <a:rPr lang="en-US" altLang="ko-KR" sz="1600">
                <a:solidFill>
                  <a:srgbClr val="008000"/>
                </a:solidFill>
              </a:rPr>
              <a:t> main(String arg[]) </a:t>
            </a:r>
            <a:r>
              <a:rPr lang="en-US" altLang="ko-KR" sz="1600" b="1">
                <a:solidFill>
                  <a:srgbClr val="7F0055"/>
                </a:solidFill>
              </a:rPr>
              <a:t>throws</a:t>
            </a:r>
            <a:r>
              <a:rPr lang="en-US" altLang="ko-KR" sz="1600">
                <a:solidFill>
                  <a:srgbClr val="008000"/>
                </a:solidFill>
              </a:rPr>
              <a:t> SQLException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Connection con = </a:t>
            </a:r>
            <a:r>
              <a:rPr lang="en-US" altLang="ko-KR" sz="1600" i="1">
                <a:solidFill>
                  <a:srgbClr val="008000"/>
                </a:solidFill>
              </a:rPr>
              <a:t>makeConnection</a:t>
            </a:r>
            <a:r>
              <a:rPr lang="en-US" altLang="ko-KR" sz="1600">
                <a:solidFill>
                  <a:srgbClr val="008000"/>
                </a:solidFill>
              </a:rPr>
              <a:t>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}</a:t>
            </a:r>
            <a:endParaRPr lang="ko-KR" altLang="en-US" sz="1600">
              <a:solidFill>
                <a:srgbClr val="008000"/>
              </a:solidFill>
            </a:endParaRPr>
          </a:p>
        </p:txBody>
      </p:sp>
      <p:sp>
        <p:nvSpPr>
          <p:cNvPr id="2048012" name="_x32171984"/>
          <p:cNvSpPr>
            <a:spLocks noChangeArrowheads="1"/>
          </p:cNvSpPr>
          <p:nvPr/>
        </p:nvSpPr>
        <p:spPr bwMode="auto">
          <a:xfrm>
            <a:off x="720726" y="3281363"/>
            <a:ext cx="8205787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드라이버 적재 성공</a:t>
            </a:r>
          </a:p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데이터베이스 연결 성공</a:t>
            </a:r>
            <a:endParaRPr kumimoji="1" lang="en-US" altLang="ko-KR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4287" y="3188321"/>
            <a:ext cx="844240" cy="97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9194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SQL </a:t>
            </a:r>
            <a:r>
              <a:rPr lang="ko-KR" altLang="en-US" sz="3600"/>
              <a:t>문장 수행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788" y="1852613"/>
            <a:ext cx="79724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0250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SQL </a:t>
            </a:r>
            <a:r>
              <a:rPr lang="ko-KR" altLang="en-US" sz="3600"/>
              <a:t>문장 수행</a:t>
            </a:r>
          </a:p>
        </p:txBody>
      </p:sp>
      <p:sp>
        <p:nvSpPr>
          <p:cNvPr id="2042884" name="Rectangle 4"/>
          <p:cNvSpPr>
            <a:spLocks noChangeArrowheads="1"/>
          </p:cNvSpPr>
          <p:nvPr/>
        </p:nvSpPr>
        <p:spPr bwMode="auto">
          <a:xfrm>
            <a:off x="685800" y="1985459"/>
            <a:ext cx="7772400" cy="960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Statement s = con.createStatement();			</a:t>
            </a:r>
            <a:r>
              <a:rPr lang="en-US" altLang="ko-KR" sz="1600">
                <a:solidFill>
                  <a:srgbClr val="008000"/>
                </a:solidFill>
              </a:rPr>
              <a:t>// </a:t>
            </a:r>
            <a:r>
              <a:rPr lang="ko-KR" altLang="en-US" sz="1600">
                <a:solidFill>
                  <a:srgbClr val="008000"/>
                </a:solidFill>
              </a:rPr>
              <a:t>문장 객체 생성</a:t>
            </a:r>
            <a:endParaRPr lang="ko-KR" altLang="en-US" sz="1600"/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String select = </a:t>
            </a:r>
            <a:r>
              <a:rPr lang="en-US" altLang="ko-KR" sz="1600">
                <a:solidFill>
                  <a:srgbClr val="0000FF"/>
                </a:solidFill>
              </a:rPr>
              <a:t>“SELECT * FROM books ORDER BY book_id”</a:t>
            </a:r>
            <a:r>
              <a:rPr lang="en-US" altLang="ko-KR" sz="1600"/>
              <a:t>;	</a:t>
            </a:r>
            <a:r>
              <a:rPr lang="en-US" altLang="ko-KR" sz="1600">
                <a:solidFill>
                  <a:srgbClr val="008000"/>
                </a:solidFill>
              </a:rPr>
              <a:t>// SQL </a:t>
            </a:r>
            <a:r>
              <a:rPr lang="ko-KR" altLang="en-US" sz="1600">
                <a:solidFill>
                  <a:srgbClr val="008000"/>
                </a:solidFill>
              </a:rPr>
              <a:t>문장 생성</a:t>
            </a:r>
            <a:endParaRPr lang="ko-KR" altLang="en-US" sz="1600"/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ResultSet rows = s.executeQuery(select);		</a:t>
            </a:r>
            <a:r>
              <a:rPr lang="en-US" altLang="ko-KR" sz="1600">
                <a:solidFill>
                  <a:srgbClr val="008000"/>
                </a:solidFill>
              </a:rPr>
              <a:t>// SQL </a:t>
            </a:r>
            <a:r>
              <a:rPr lang="ko-KR" altLang="en-US" sz="1600">
                <a:solidFill>
                  <a:srgbClr val="008000"/>
                </a:solidFill>
              </a:rPr>
              <a:t>문장 실행</a:t>
            </a:r>
          </a:p>
        </p:txBody>
      </p:sp>
      <p:sp>
        <p:nvSpPr>
          <p:cNvPr id="2042893" name="AutoShape 13"/>
          <p:cNvSpPr>
            <a:spLocks/>
          </p:cNvSpPr>
          <p:nvPr/>
        </p:nvSpPr>
        <p:spPr bwMode="auto">
          <a:xfrm>
            <a:off x="5803900" y="4655634"/>
            <a:ext cx="2132013" cy="658813"/>
          </a:xfrm>
          <a:prstGeom prst="accentBorderCallout2">
            <a:avLst>
              <a:gd name="adj1" fmla="val 17347"/>
              <a:gd name="adj2" fmla="val -3574"/>
              <a:gd name="adj3" fmla="val 17347"/>
              <a:gd name="adj4" fmla="val -49889"/>
              <a:gd name="adj5" fmla="val -250843"/>
              <a:gd name="adj6" fmla="val -98065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SQL</a:t>
            </a:r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문장을 실행하고 결과 집합을 반환한다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 </a:t>
            </a:r>
          </a:p>
        </p:txBody>
      </p:sp>
      <p:sp>
        <p:nvSpPr>
          <p:cNvPr id="2042894" name="Line 14"/>
          <p:cNvSpPr>
            <a:spLocks noChangeShapeType="1"/>
          </p:cNvSpPr>
          <p:nvPr/>
        </p:nvSpPr>
        <p:spPr bwMode="auto">
          <a:xfrm>
            <a:off x="2300288" y="2887159"/>
            <a:ext cx="23018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046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 예제</a:t>
            </a:r>
          </a:p>
        </p:txBody>
      </p:sp>
      <p:sp>
        <p:nvSpPr>
          <p:cNvPr id="2049028" name="Rectangle 4"/>
          <p:cNvSpPr>
            <a:spLocks noChangeArrowheads="1"/>
          </p:cNvSpPr>
          <p:nvPr/>
        </p:nvSpPr>
        <p:spPr bwMode="auto">
          <a:xfrm>
            <a:off x="779463" y="992188"/>
            <a:ext cx="8204200" cy="5619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import</a:t>
            </a:r>
            <a:r>
              <a:rPr lang="en-US" altLang="ko-KR" sz="1600">
                <a:solidFill>
                  <a:srgbClr val="008000"/>
                </a:solidFill>
              </a:rPr>
              <a:t> java.sql.*;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class</a:t>
            </a:r>
            <a:r>
              <a:rPr lang="en-US" altLang="ko-KR" sz="1600">
                <a:solidFill>
                  <a:srgbClr val="008000"/>
                </a:solidFill>
              </a:rPr>
              <a:t> SQLSelectTest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</a:t>
            </a: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>
                <a:solidFill>
                  <a:srgbClr val="008000"/>
                </a:solidFill>
              </a:rPr>
              <a:t> Connection makeConnection()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	...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	// </a:t>
            </a:r>
            <a:r>
              <a:rPr lang="ko-KR" altLang="en-US" sz="1600">
                <a:solidFill>
                  <a:srgbClr val="008000"/>
                </a:solidFill>
              </a:rPr>
              <a:t>앞의 코드와 동일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600">
                <a:solidFill>
                  <a:srgbClr val="008000"/>
                </a:solidFill>
              </a:rPr>
              <a:t>    </a:t>
            </a:r>
            <a:r>
              <a:rPr lang="en-US" altLang="ko-KR" sz="1600">
                <a:solidFill>
                  <a:srgbClr val="008000"/>
                </a:solidFill>
              </a:rPr>
              <a:t>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</a:t>
            </a: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void</a:t>
            </a:r>
            <a:r>
              <a:rPr lang="en-US" altLang="ko-KR" sz="1600">
                <a:solidFill>
                  <a:srgbClr val="008000"/>
                </a:solidFill>
              </a:rPr>
              <a:t> main(String arg[]) </a:t>
            </a:r>
            <a:r>
              <a:rPr lang="en-US" altLang="ko-KR" sz="1600" b="1">
                <a:solidFill>
                  <a:srgbClr val="7F0055"/>
                </a:solidFill>
              </a:rPr>
              <a:t>throws</a:t>
            </a:r>
            <a:r>
              <a:rPr lang="en-US" altLang="ko-KR" sz="1600">
                <a:solidFill>
                  <a:srgbClr val="008000"/>
                </a:solidFill>
              </a:rPr>
              <a:t> SQLException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Connection con = </a:t>
            </a:r>
            <a:r>
              <a:rPr lang="en-US" altLang="ko-KR" sz="1600" i="1">
                <a:solidFill>
                  <a:srgbClr val="008000"/>
                </a:solidFill>
              </a:rPr>
              <a:t>makeConnection</a:t>
            </a:r>
            <a:r>
              <a:rPr lang="en-US" altLang="ko-KR" sz="1600">
                <a:solidFill>
                  <a:srgbClr val="008000"/>
                </a:solidFill>
              </a:rPr>
              <a:t>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Statement stmt = con.createStatement();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ResultSet rs = stmt.executeQuery(</a:t>
            </a:r>
            <a:r>
              <a:rPr lang="en-US" altLang="ko-KR" sz="1600">
                <a:solidFill>
                  <a:srgbClr val="2A00FF"/>
                </a:solidFill>
              </a:rPr>
              <a:t>"SELECT * FROM books"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</a:t>
            </a:r>
            <a:r>
              <a:rPr lang="en-US" altLang="ko-KR" sz="1600" b="1">
                <a:solidFill>
                  <a:srgbClr val="7F0055"/>
                </a:solidFill>
              </a:rPr>
              <a:t>while</a:t>
            </a:r>
            <a:r>
              <a:rPr lang="en-US" altLang="ko-KR" sz="1600">
                <a:solidFill>
                  <a:srgbClr val="008000"/>
                </a:solidFill>
              </a:rPr>
              <a:t> (rs.next())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</a:t>
            </a:r>
            <a:r>
              <a:rPr lang="en-US" altLang="ko-KR" sz="1600" b="1">
                <a:solidFill>
                  <a:srgbClr val="7F0055"/>
                </a:solidFill>
              </a:rPr>
              <a:t>int</a:t>
            </a:r>
            <a:r>
              <a:rPr lang="en-US" altLang="ko-KR" sz="1600">
                <a:solidFill>
                  <a:srgbClr val="008000"/>
                </a:solidFill>
              </a:rPr>
              <a:t> id = rs.getInt(</a:t>
            </a:r>
            <a:r>
              <a:rPr lang="en-US" altLang="ko-KR" sz="1600">
                <a:solidFill>
                  <a:srgbClr val="2A00FF"/>
                </a:solidFill>
              </a:rPr>
              <a:t>"book_id"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String title = rs.getString(</a:t>
            </a:r>
            <a:r>
              <a:rPr lang="en-US" altLang="ko-KR" sz="1600">
                <a:solidFill>
                  <a:srgbClr val="2A00FF"/>
                </a:solidFill>
              </a:rPr>
              <a:t>"title"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.println(id + </a:t>
            </a:r>
            <a:r>
              <a:rPr lang="en-US" altLang="ko-KR" sz="1600">
                <a:solidFill>
                  <a:srgbClr val="2A00FF"/>
                </a:solidFill>
              </a:rPr>
              <a:t>" "</a:t>
            </a:r>
            <a:r>
              <a:rPr lang="en-US" altLang="ko-KR" sz="1600">
                <a:solidFill>
                  <a:srgbClr val="008000"/>
                </a:solidFill>
              </a:rPr>
              <a:t> + title);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2049037" name="AutoShape 13"/>
          <p:cNvSpPr>
            <a:spLocks/>
          </p:cNvSpPr>
          <p:nvPr/>
        </p:nvSpPr>
        <p:spPr bwMode="auto">
          <a:xfrm>
            <a:off x="6291263" y="4845050"/>
            <a:ext cx="2132012" cy="455613"/>
          </a:xfrm>
          <a:prstGeom prst="accentBorderCallout2">
            <a:avLst>
              <a:gd name="adj1" fmla="val 25088"/>
              <a:gd name="adj2" fmla="val -3574"/>
              <a:gd name="adj3" fmla="val 25088"/>
              <a:gd name="adj4" fmla="val -75949"/>
              <a:gd name="adj5" fmla="val -28569"/>
              <a:gd name="adj6" fmla="val -151153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결과 집합에서 다음 레코드로 이동한다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049038" name="Line 14"/>
          <p:cNvSpPr>
            <a:spLocks noChangeShapeType="1"/>
          </p:cNvSpPr>
          <p:nvPr/>
        </p:nvSpPr>
        <p:spPr bwMode="auto">
          <a:xfrm>
            <a:off x="1908175" y="4826000"/>
            <a:ext cx="11318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039" name="AutoShape 15"/>
          <p:cNvSpPr>
            <a:spLocks/>
          </p:cNvSpPr>
          <p:nvPr/>
        </p:nvSpPr>
        <p:spPr bwMode="auto">
          <a:xfrm>
            <a:off x="6303963" y="5459413"/>
            <a:ext cx="2132012" cy="455612"/>
          </a:xfrm>
          <a:prstGeom prst="accentBorderCallout2">
            <a:avLst>
              <a:gd name="adj1" fmla="val 25088"/>
              <a:gd name="adj2" fmla="val -3574"/>
              <a:gd name="adj3" fmla="val 25088"/>
              <a:gd name="adj4" fmla="val -57407"/>
              <a:gd name="adj5" fmla="val -20556"/>
              <a:gd name="adj6" fmla="val -113403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현재 레코드에서 필드의 값을 가져온다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049040" name="Line 16"/>
          <p:cNvSpPr>
            <a:spLocks noChangeShapeType="1"/>
          </p:cNvSpPr>
          <p:nvPr/>
        </p:nvSpPr>
        <p:spPr bwMode="auto">
          <a:xfrm>
            <a:off x="3024188" y="5397500"/>
            <a:ext cx="11318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482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실행 결과</a:t>
            </a:r>
          </a:p>
        </p:txBody>
      </p:sp>
      <p:sp>
        <p:nvSpPr>
          <p:cNvPr id="2050052" name="_x32171984"/>
          <p:cNvSpPr>
            <a:spLocks noChangeArrowheads="1"/>
          </p:cNvSpPr>
          <p:nvPr/>
        </p:nvSpPr>
        <p:spPr bwMode="auto">
          <a:xfrm>
            <a:off x="1119188" y="2116138"/>
            <a:ext cx="7718425" cy="177958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드라이버 적재 성공</a:t>
            </a:r>
          </a:p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데이터베이스 연결 성공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1 Operating System Concepts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2 Head First PHP and MYSQL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3 C Programming Language 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4 Head First SQL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676" y="2116138"/>
            <a:ext cx="844240" cy="97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5595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수정</a:t>
            </a:r>
            <a:r>
              <a:rPr lang="en-US" altLang="ko-KR" sz="3600"/>
              <a:t>, </a:t>
            </a:r>
            <a:r>
              <a:rPr lang="ko-KR" altLang="en-US" sz="3600"/>
              <a:t>삭제</a:t>
            </a:r>
          </a:p>
        </p:txBody>
      </p:sp>
      <p:sp>
        <p:nvSpPr>
          <p:cNvPr id="2052100" name="Rectangle 4"/>
          <p:cNvSpPr>
            <a:spLocks noChangeArrowheads="1"/>
          </p:cNvSpPr>
          <p:nvPr/>
        </p:nvSpPr>
        <p:spPr bwMode="auto">
          <a:xfrm>
            <a:off x="961459" y="1690201"/>
            <a:ext cx="7777163" cy="3043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</a:rPr>
              <a:t>import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dirty="0" err="1">
                <a:solidFill>
                  <a:srgbClr val="008000"/>
                </a:solidFill>
              </a:rPr>
              <a:t>java.sql</a:t>
            </a:r>
            <a:r>
              <a:rPr lang="en-US" altLang="ko-KR" sz="1600" dirty="0">
                <a:solidFill>
                  <a:srgbClr val="008000"/>
                </a:solidFill>
              </a:rPr>
              <a:t>.*;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class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dirty="0" err="1">
                <a:solidFill>
                  <a:srgbClr val="008000"/>
                </a:solidFill>
              </a:rPr>
              <a:t>SQLInsertTest</a:t>
            </a:r>
            <a:r>
              <a:rPr lang="en-US" altLang="ko-KR" sz="1600" dirty="0">
                <a:solidFill>
                  <a:srgbClr val="008000"/>
                </a:solidFill>
              </a:rPr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</a:t>
            </a: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static</a:t>
            </a:r>
            <a:r>
              <a:rPr lang="en-US" altLang="ko-KR" sz="1600" dirty="0">
                <a:solidFill>
                  <a:srgbClr val="008000"/>
                </a:solidFill>
              </a:rPr>
              <a:t> Connection </a:t>
            </a:r>
            <a:r>
              <a:rPr lang="en-US" altLang="ko-KR" sz="1600" dirty="0" err="1">
                <a:solidFill>
                  <a:srgbClr val="008000"/>
                </a:solidFill>
              </a:rPr>
              <a:t>makeConnection</a:t>
            </a:r>
            <a:r>
              <a:rPr lang="en-US" altLang="ko-KR" sz="1600" dirty="0">
                <a:solidFill>
                  <a:srgbClr val="008000"/>
                </a:solidFill>
              </a:rPr>
              <a:t>()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      ...// </a:t>
            </a:r>
            <a:r>
              <a:rPr lang="ko-KR" altLang="en-US" sz="1600" dirty="0">
                <a:solidFill>
                  <a:srgbClr val="008000"/>
                </a:solidFill>
              </a:rPr>
              <a:t>전과 동일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600" dirty="0">
                <a:solidFill>
                  <a:srgbClr val="008000"/>
                </a:solidFill>
              </a:rPr>
              <a:t>       </a:t>
            </a:r>
            <a:r>
              <a:rPr lang="en-US" altLang="ko-KR" sz="1600" dirty="0">
                <a:solidFill>
                  <a:srgbClr val="008000"/>
                </a:solidFill>
              </a:rPr>
              <a:t>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</a:t>
            </a: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static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void</a:t>
            </a:r>
            <a:r>
              <a:rPr lang="en-US" altLang="ko-KR" sz="1600" dirty="0">
                <a:solidFill>
                  <a:srgbClr val="008000"/>
                </a:solidFill>
              </a:rPr>
              <a:t> main(String </a:t>
            </a:r>
            <a:r>
              <a:rPr lang="en-US" altLang="ko-KR" sz="1600" dirty="0" err="1">
                <a:solidFill>
                  <a:srgbClr val="008000"/>
                </a:solidFill>
              </a:rPr>
              <a:t>arg</a:t>
            </a:r>
            <a:r>
              <a:rPr lang="en-US" altLang="ko-KR" sz="1600" dirty="0">
                <a:solidFill>
                  <a:srgbClr val="008000"/>
                </a:solidFill>
              </a:rPr>
              <a:t>[])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      </a:t>
            </a:r>
            <a:r>
              <a:rPr lang="en-US" altLang="ko-KR" sz="1600" i="1" dirty="0" err="1">
                <a:solidFill>
                  <a:srgbClr val="008000"/>
                </a:solidFill>
              </a:rPr>
              <a:t>addBook</a:t>
            </a:r>
            <a:r>
              <a:rPr lang="en-US" altLang="ko-KR" sz="1600" dirty="0">
                <a:solidFill>
                  <a:srgbClr val="008000"/>
                </a:solidFill>
              </a:rPr>
              <a:t>(</a:t>
            </a:r>
            <a:r>
              <a:rPr lang="en-US" altLang="ko-KR" sz="1600" dirty="0">
                <a:solidFill>
                  <a:srgbClr val="2A00FF"/>
                </a:solidFill>
              </a:rPr>
              <a:t>"Artificial </a:t>
            </a:r>
            <a:r>
              <a:rPr lang="en-US" altLang="ko-KR" sz="1600" dirty="0" err="1">
                <a:solidFill>
                  <a:srgbClr val="2A00FF"/>
                </a:solidFill>
              </a:rPr>
              <a:t>Intellegence</a:t>
            </a:r>
            <a:r>
              <a:rPr lang="en-US" altLang="ko-KR" sz="1600" dirty="0">
                <a:solidFill>
                  <a:srgbClr val="2A00FF"/>
                </a:solidFill>
              </a:rPr>
              <a:t>"</a:t>
            </a:r>
            <a:r>
              <a:rPr lang="en-US" altLang="ko-KR" sz="1600" dirty="0">
                <a:solidFill>
                  <a:srgbClr val="008000"/>
                </a:solidFill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</a:rPr>
              <a:t>"Addison Wesley"</a:t>
            </a:r>
            <a:r>
              <a:rPr lang="en-US" altLang="ko-KR" sz="1600" dirty="0">
                <a:solidFill>
                  <a:srgbClr val="008000"/>
                </a:solidFill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</a:rPr>
              <a:t>"2002"</a:t>
            </a:r>
            <a:r>
              <a:rPr lang="en-US" altLang="ko-KR" sz="1600" dirty="0">
                <a:solidFill>
                  <a:srgbClr val="008000"/>
                </a:solidFill>
              </a:rPr>
              <a:t>, 35000);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7936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수정</a:t>
            </a:r>
            <a:r>
              <a:rPr lang="en-US" altLang="ko-KR" sz="3600"/>
              <a:t>, </a:t>
            </a:r>
            <a:r>
              <a:rPr lang="ko-KR" altLang="en-US" sz="3600"/>
              <a:t>삭제</a:t>
            </a:r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3124" name="Rectangle 4"/>
          <p:cNvSpPr>
            <a:spLocks noChangeArrowheads="1"/>
          </p:cNvSpPr>
          <p:nvPr/>
        </p:nvSpPr>
        <p:spPr bwMode="auto">
          <a:xfrm>
            <a:off x="779463" y="992188"/>
            <a:ext cx="8204200" cy="58658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	private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void</a:t>
            </a:r>
            <a:r>
              <a:rPr lang="en-US" altLang="ko-KR" sz="1600">
                <a:solidFill>
                  <a:srgbClr val="008000"/>
                </a:solidFill>
              </a:rPr>
              <a:t> addBook(String title, String publisher, String year,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int</a:t>
            </a:r>
            <a:r>
              <a:rPr lang="en-US" altLang="ko-KR" sz="1600">
                <a:solidFill>
                  <a:srgbClr val="008000"/>
                </a:solidFill>
              </a:rPr>
              <a:t> price)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Connection con = </a:t>
            </a:r>
            <a:r>
              <a:rPr lang="en-US" altLang="ko-KR" sz="1600" i="1">
                <a:solidFill>
                  <a:srgbClr val="008000"/>
                </a:solidFill>
              </a:rPr>
              <a:t>makeConnection</a:t>
            </a:r>
            <a:r>
              <a:rPr lang="en-US" altLang="ko-KR" sz="1600">
                <a:solidFill>
                  <a:srgbClr val="008000"/>
                </a:solidFill>
              </a:rPr>
              <a:t>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</a:t>
            </a:r>
            <a:r>
              <a:rPr lang="en-US" altLang="ko-KR" sz="1600" b="1">
                <a:solidFill>
                  <a:srgbClr val="7F0055"/>
                </a:solidFill>
              </a:rPr>
              <a:t>try</a:t>
            </a:r>
            <a:r>
              <a:rPr lang="en-US" altLang="ko-KR" sz="1600">
                <a:solidFill>
                  <a:srgbClr val="008000"/>
                </a:solidFill>
              </a:rPr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Statement stmt = con.createStatement();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String s = </a:t>
            </a:r>
            <a:r>
              <a:rPr lang="en-US" altLang="ko-KR" sz="1600">
                <a:solidFill>
                  <a:srgbClr val="2A00FF"/>
                </a:solidFill>
              </a:rPr>
              <a:t>"INSERT INTO books (title, publisher, year, price) VALUES "</a:t>
            </a:r>
            <a:r>
              <a:rPr lang="en-US" altLang="ko-KR" sz="1600">
                <a:solidFill>
                  <a:srgbClr val="008000"/>
                </a:solidFill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 += </a:t>
            </a:r>
            <a:r>
              <a:rPr lang="en-US" altLang="ko-KR" sz="1600">
                <a:solidFill>
                  <a:srgbClr val="2A00FF"/>
                </a:solidFill>
              </a:rPr>
              <a:t>"('"</a:t>
            </a:r>
            <a:r>
              <a:rPr lang="en-US" altLang="ko-KR" sz="1600">
                <a:solidFill>
                  <a:srgbClr val="008000"/>
                </a:solidFill>
              </a:rPr>
              <a:t> + title + </a:t>
            </a:r>
            <a:r>
              <a:rPr lang="en-US" altLang="ko-KR" sz="1600">
                <a:solidFill>
                  <a:srgbClr val="2A00FF"/>
                </a:solidFill>
              </a:rPr>
              <a:t>"','"</a:t>
            </a:r>
            <a:r>
              <a:rPr lang="en-US" altLang="ko-KR" sz="1600">
                <a:solidFill>
                  <a:srgbClr val="008000"/>
                </a:solidFill>
              </a:rPr>
              <a:t> + publisher + </a:t>
            </a:r>
            <a:r>
              <a:rPr lang="en-US" altLang="ko-KR" sz="1600">
                <a:solidFill>
                  <a:srgbClr val="2A00FF"/>
                </a:solidFill>
              </a:rPr>
              <a:t>"','"</a:t>
            </a:r>
            <a:r>
              <a:rPr lang="en-US" altLang="ko-KR" sz="1600">
                <a:solidFill>
                  <a:srgbClr val="008000"/>
                </a:solidFill>
              </a:rPr>
              <a:t> + year + </a:t>
            </a:r>
            <a:r>
              <a:rPr lang="en-US" altLang="ko-KR" sz="1600">
                <a:solidFill>
                  <a:srgbClr val="2A00FF"/>
                </a:solidFill>
              </a:rPr>
              <a:t>"','"</a:t>
            </a:r>
            <a:endParaRPr lang="en-US" altLang="ko-KR" sz="1600">
              <a:solidFill>
                <a:srgbClr val="008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             + price + </a:t>
            </a:r>
            <a:r>
              <a:rPr lang="en-US" altLang="ko-KR" sz="1600">
                <a:solidFill>
                  <a:srgbClr val="2A00FF"/>
                </a:solidFill>
              </a:rPr>
              <a:t>"')"</a:t>
            </a:r>
            <a:r>
              <a:rPr lang="en-US" altLang="ko-KR" sz="1600">
                <a:solidFill>
                  <a:srgbClr val="008000"/>
                </a:solidFill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.println(s);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int</a:t>
            </a:r>
            <a:r>
              <a:rPr lang="en-US" altLang="ko-KR" sz="1600">
                <a:solidFill>
                  <a:srgbClr val="008000"/>
                </a:solidFill>
              </a:rPr>
              <a:t> i = stmt.executeUpdate(s);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if</a:t>
            </a:r>
            <a:r>
              <a:rPr lang="en-US" altLang="ko-KR" sz="1600">
                <a:solidFill>
                  <a:srgbClr val="008000"/>
                </a:solidFill>
              </a:rPr>
              <a:t> (i == 1)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ko-KR" altLang="en-US" sz="1600">
                <a:solidFill>
                  <a:srgbClr val="2A00FF"/>
                </a:solidFill>
              </a:rPr>
              <a:t>레코드 추가 성공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else</a:t>
            </a:r>
            <a:endParaRPr lang="en-US" altLang="ko-KR" sz="1600">
              <a:solidFill>
                <a:srgbClr val="008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ko-KR" altLang="en-US" sz="1600">
                <a:solidFill>
                  <a:srgbClr val="2A00FF"/>
                </a:solidFill>
              </a:rPr>
              <a:t>레코드 추가 실패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} </a:t>
            </a:r>
            <a:r>
              <a:rPr lang="en-US" altLang="ko-KR" sz="1600" b="1">
                <a:solidFill>
                  <a:srgbClr val="7F0055"/>
                </a:solidFill>
              </a:rPr>
              <a:t>catch</a:t>
            </a:r>
            <a:r>
              <a:rPr lang="en-US" altLang="ko-KR" sz="1600">
                <a:solidFill>
                  <a:srgbClr val="008000"/>
                </a:solidFill>
              </a:rPr>
              <a:t> (SQLException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.println(e.getMessage());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System.</a:t>
            </a:r>
            <a:r>
              <a:rPr lang="en-US" altLang="ko-KR" sz="1600" i="1">
                <a:solidFill>
                  <a:srgbClr val="008000"/>
                </a:solidFill>
              </a:rPr>
              <a:t>exit</a:t>
            </a:r>
            <a:r>
              <a:rPr lang="en-US" altLang="ko-KR" sz="1600">
                <a:solidFill>
                  <a:srgbClr val="008000"/>
                </a:solidFill>
              </a:rPr>
              <a:t>(0);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2053133" name="AutoShape 13"/>
          <p:cNvSpPr>
            <a:spLocks/>
          </p:cNvSpPr>
          <p:nvPr/>
        </p:nvSpPr>
        <p:spPr bwMode="auto">
          <a:xfrm>
            <a:off x="6478588" y="4000500"/>
            <a:ext cx="2132012" cy="455613"/>
          </a:xfrm>
          <a:prstGeom prst="accentBorderCallout2">
            <a:avLst>
              <a:gd name="adj1" fmla="val 25088"/>
              <a:gd name="adj2" fmla="val -3574"/>
              <a:gd name="adj3" fmla="val 25088"/>
              <a:gd name="adj4" fmla="val -57407"/>
              <a:gd name="adj5" fmla="val -20556"/>
              <a:gd name="adj6" fmla="val -113403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레코드를 수정할때 사용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053134" name="Line 14"/>
          <p:cNvSpPr>
            <a:spLocks noChangeShapeType="1"/>
          </p:cNvSpPr>
          <p:nvPr/>
        </p:nvSpPr>
        <p:spPr bwMode="auto">
          <a:xfrm>
            <a:off x="3198813" y="3938588"/>
            <a:ext cx="161766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1165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자바와 데이터베이스</a:t>
            </a:r>
          </a:p>
        </p:txBody>
      </p:sp>
      <p:sp>
        <p:nvSpPr>
          <p:cNvPr id="200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JDBC(Java Database Connectivity)</a:t>
            </a:r>
            <a:r>
              <a:rPr lang="ko-KR" altLang="en-US"/>
              <a:t>는 자바 </a:t>
            </a:r>
            <a:r>
              <a:rPr lang="en-US" altLang="ko-KR"/>
              <a:t>API</a:t>
            </a:r>
            <a:r>
              <a:rPr lang="ko-KR" altLang="en-US"/>
              <a:t>의 하나로서 데이터베이스에 연결하여서 데이터베이스 안의 데이터에 대하여 검색하고 데이터를 변경할 수 있게 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5469" y="3087371"/>
            <a:ext cx="7335004" cy="295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9856" y="4472420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HY바다L" pitchFamily="18" charset="-127"/>
                <a:ea typeface="HY바다L" pitchFamily="18" charset="-127"/>
              </a:rPr>
              <a:t>Oracle JDBC</a:t>
            </a:r>
          </a:p>
          <a:p>
            <a:pPr algn="ctr"/>
            <a:r>
              <a:rPr lang="en-US" altLang="ko-KR" sz="1400" dirty="0" smtClean="0">
                <a:latin typeface="HY바다L" pitchFamily="18" charset="-127"/>
                <a:ea typeface="HY바다L" pitchFamily="18" charset="-127"/>
              </a:rPr>
              <a:t>Driver</a:t>
            </a:r>
            <a:endParaRPr lang="ko-KR" altLang="en-US" sz="1400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86415" y="4689695"/>
            <a:ext cx="1195058" cy="22633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83111" y="4074060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바다L" pitchFamily="18" charset="-127"/>
                <a:ea typeface="HY바다L" pitchFamily="18" charset="-127"/>
              </a:rPr>
              <a:t>표준화 명세</a:t>
            </a:r>
            <a:endParaRPr lang="ko-KR" altLang="en-US" sz="160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903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실행 결과</a:t>
            </a:r>
          </a:p>
        </p:txBody>
      </p:sp>
      <p:sp>
        <p:nvSpPr>
          <p:cNvPr id="2055171" name="_x32171984"/>
          <p:cNvSpPr>
            <a:spLocks noChangeArrowheads="1"/>
          </p:cNvSpPr>
          <p:nvPr/>
        </p:nvSpPr>
        <p:spPr bwMode="auto">
          <a:xfrm>
            <a:off x="1119188" y="1870626"/>
            <a:ext cx="7718425" cy="177958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드라이버 적재 성공</a:t>
            </a:r>
          </a:p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데이터베이스 연결 성공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INSERT INTO books (title, publisher, year, price) VALUES ('Artificial Intellegence','Addison Wesley','2002','35000')</a:t>
            </a:r>
          </a:p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레코드 추가 성공</a:t>
            </a:r>
            <a:endParaRPr kumimoji="1" lang="en-US" altLang="ko-KR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224" y="1944703"/>
            <a:ext cx="953802" cy="11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7822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1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ko-KR" smtClean="0"/>
              <a:t>DBMS</a:t>
            </a:r>
            <a:r>
              <a:rPr lang="ko-KR" altLang="en-US" dirty="0" smtClean="0"/>
              <a:t>에게 전달된 </a:t>
            </a:r>
            <a:r>
              <a:rPr altLang="ko-KR" smtClean="0"/>
              <a:t>SQL </a:t>
            </a:r>
            <a:r>
              <a:rPr lang="ko-KR" altLang="en-US" dirty="0" smtClean="0"/>
              <a:t>문장은 </a:t>
            </a:r>
            <a:r>
              <a:rPr altLang="ko-KR" smtClean="0"/>
              <a:t>DBMS </a:t>
            </a:r>
            <a:r>
              <a:rPr lang="ko-KR" altLang="en-US" dirty="0" smtClean="0"/>
              <a:t>내부에서 </a:t>
            </a:r>
            <a:r>
              <a:rPr altLang="ko-KR" smtClean="0"/>
              <a:t>Parsing, </a:t>
            </a:r>
            <a:r>
              <a:rPr lang="ko-KR" altLang="en-US" dirty="0" smtClean="0"/>
              <a:t>최적화 등 여러 과정을 거쳐 실행 준비 단계와 실질 실행 단계로 이루어 진다</a:t>
            </a:r>
            <a:r>
              <a:rPr altLang="ko-KR" smtClean="0"/>
              <a:t>.</a:t>
            </a:r>
          </a:p>
          <a:p>
            <a:r>
              <a:rPr altLang="ko-KR" smtClean="0"/>
              <a:t>PreparedStatement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사용하면 준비 단계를 한번만 하도록 하여 전체 성능을 높이는 방안이다</a:t>
            </a:r>
            <a:r>
              <a:rPr altLang="ko-KR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Prepared Statements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9664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그래픽 사용자 인터페이스를 이용하여 데이터베이스 테이블의 </a:t>
            </a:r>
            <a:r>
              <a:rPr lang="ko-KR" altLang="en-US" dirty="0" smtClean="0"/>
              <a:t>내용을 화면에 </a:t>
            </a:r>
            <a:r>
              <a:rPr lang="ko-KR" altLang="en-US" dirty="0"/>
              <a:t>표시하는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데이터베이스 레코드 </a:t>
            </a:r>
            <a:r>
              <a:rPr lang="ko-KR" altLang="en-US" b="0" dirty="0" err="1"/>
              <a:t>뷰어</a:t>
            </a:r>
            <a:r>
              <a:rPr lang="ko-KR" altLang="en-US" b="0" dirty="0"/>
              <a:t> 작성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9489" y="3083081"/>
            <a:ext cx="3857814" cy="220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09664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SOLUTION</a:t>
            </a:r>
            <a:endParaRPr lang="ko-KR" altLang="en-US" sz="3600" dirty="0"/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3124" name="Rectangle 4"/>
          <p:cNvSpPr>
            <a:spLocks noChangeArrowheads="1"/>
          </p:cNvSpPr>
          <p:nvPr/>
        </p:nvSpPr>
        <p:spPr bwMode="auto">
          <a:xfrm>
            <a:off x="779463" y="675316"/>
            <a:ext cx="8204200" cy="61826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 err="1">
                <a:latin typeface="+mn-lt"/>
              </a:rPr>
              <a:t>MyFrame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JFrame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 id, title, p, year, price, author;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>
                <a:latin typeface="+mn-lt"/>
              </a:rPr>
              <a:t>JButton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previousButton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nextButton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InsertButton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deleteButton</a:t>
            </a:r>
            <a:r>
              <a:rPr lang="en-US" altLang="ko-KR" sz="1400" dirty="0">
                <a:latin typeface="+mn-lt"/>
              </a:rPr>
              <a:t>,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searchButton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>
                <a:latin typeface="+mn-lt"/>
              </a:rPr>
              <a:t>ResultSet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rs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Statement </a:t>
            </a:r>
            <a:r>
              <a:rPr lang="en-US" altLang="ko-KR" sz="1400" dirty="0" err="1">
                <a:latin typeface="+mn-lt"/>
              </a:rPr>
              <a:t>stmt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MyFrame</a:t>
            </a:r>
            <a:r>
              <a:rPr lang="en-US" altLang="ko-KR" sz="1400" dirty="0">
                <a:latin typeface="+mn-lt"/>
              </a:rPr>
              <a:t>()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SQLException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super</a:t>
            </a:r>
            <a:r>
              <a:rPr lang="en-US" altLang="ko-KR" sz="1400" dirty="0">
                <a:latin typeface="+mn-lt"/>
              </a:rPr>
              <a:t>("Database Viewer");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Connection con = </a:t>
            </a:r>
            <a:r>
              <a:rPr lang="en-US" altLang="ko-KR" sz="1400" i="1" dirty="0" err="1">
                <a:latin typeface="+mn-lt"/>
              </a:rPr>
              <a:t>makeConnection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stmt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con.createStatement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rs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stmt.executeQuery</a:t>
            </a:r>
            <a:r>
              <a:rPr lang="en-US" altLang="ko-KR" sz="1400" dirty="0">
                <a:latin typeface="+mn-lt"/>
              </a:rPr>
              <a:t>("SELECT * FROM books");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setLayout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GridLayout</a:t>
            </a:r>
            <a:r>
              <a:rPr lang="en-US" altLang="ko-KR" sz="1400" dirty="0">
                <a:latin typeface="+mn-lt"/>
              </a:rPr>
              <a:t>(0, 2));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("ID",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add(id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("TITLE",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add(title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("PUBLISHER",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add(p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("YEAR",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add(year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("PRICE",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add(price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저자 검색</a:t>
            </a:r>
            <a:r>
              <a:rPr lang="en-US" altLang="ko-KR" sz="1400" dirty="0">
                <a:latin typeface="+mn-lt"/>
              </a:rPr>
              <a:t>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add(author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xmlns="" val="381037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SOLUTION</a:t>
            </a:r>
            <a:endParaRPr lang="ko-KR" altLang="en-US" sz="3600" dirty="0"/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3124" name="Rectangle 4"/>
          <p:cNvSpPr>
            <a:spLocks noChangeArrowheads="1"/>
          </p:cNvSpPr>
          <p:nvPr/>
        </p:nvSpPr>
        <p:spPr bwMode="auto">
          <a:xfrm>
            <a:off x="779463" y="675316"/>
            <a:ext cx="8204200" cy="61826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previousButton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JButton</a:t>
            </a:r>
            <a:r>
              <a:rPr lang="en-US" altLang="ko-KR" sz="1400" dirty="0">
                <a:latin typeface="+mn-lt"/>
              </a:rPr>
              <a:t>("Previous");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previousButton.addActionListener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ActionListener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actionPerformed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ActionEvent</a:t>
            </a:r>
            <a:r>
              <a:rPr lang="en-US" altLang="ko-KR" sz="1400" dirty="0">
                <a:latin typeface="+mn-lt"/>
              </a:rPr>
              <a:t> event)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rs.previous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id.setText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rs.getInt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book_id</a:t>
            </a:r>
            <a:r>
              <a:rPr lang="en-US" altLang="ko-KR" sz="1400" dirty="0">
                <a:latin typeface="+mn-lt"/>
              </a:rPr>
              <a:t>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title.setText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("title"));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p.setText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("publisher"));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year.setText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("year"));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price.setText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rs.getInt</a:t>
            </a:r>
            <a:r>
              <a:rPr lang="en-US" altLang="ko-KR" sz="1400" dirty="0">
                <a:latin typeface="+mn-lt"/>
              </a:rPr>
              <a:t>("price"));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SQLException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e.printStackTrace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});</a:t>
            </a:r>
          </a:p>
        </p:txBody>
      </p:sp>
    </p:spTree>
    <p:extLst>
      <p:ext uri="{BB962C8B-B14F-4D97-AF65-F5344CB8AC3E}">
        <p14:creationId xmlns:p14="http://schemas.microsoft.com/office/powerpoint/2010/main" xmlns="" val="80350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SOLUTION</a:t>
            </a:r>
            <a:endParaRPr lang="ko-KR" altLang="en-US" sz="3600" dirty="0"/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3124" name="Rectangle 4"/>
          <p:cNvSpPr>
            <a:spLocks noChangeArrowheads="1"/>
          </p:cNvSpPr>
          <p:nvPr/>
        </p:nvSpPr>
        <p:spPr bwMode="auto">
          <a:xfrm>
            <a:off x="779463" y="675316"/>
            <a:ext cx="8204200" cy="61826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nextButton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JButton</a:t>
            </a:r>
            <a:r>
              <a:rPr lang="en-US" altLang="ko-KR" sz="1400" dirty="0">
                <a:latin typeface="+mn-lt"/>
              </a:rPr>
              <a:t>("Next");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nextButton.addActionListener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ActionListener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actionPerformed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ActionEvent</a:t>
            </a:r>
            <a:r>
              <a:rPr lang="en-US" altLang="ko-KR" sz="1400" dirty="0">
                <a:latin typeface="+mn-lt"/>
              </a:rPr>
              <a:t> event)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rs.next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id.setText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rs.getInt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book_id</a:t>
            </a:r>
            <a:r>
              <a:rPr lang="en-US" altLang="ko-KR" sz="1400" dirty="0">
                <a:latin typeface="+mn-lt"/>
              </a:rPr>
              <a:t>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title.setText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("title"));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p.setText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("publisher"));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year.setText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("year"));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price.setText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rs.getInt</a:t>
            </a:r>
            <a:r>
              <a:rPr lang="en-US" altLang="ko-KR" sz="1400" dirty="0">
                <a:latin typeface="+mn-lt"/>
              </a:rPr>
              <a:t>("price"));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SQLException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e.printStackTrace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dirty="0" err="1">
                <a:latin typeface="+mn-lt"/>
              </a:rPr>
              <a:t>nextButton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dirty="0" err="1">
                <a:latin typeface="+mn-lt"/>
              </a:rPr>
              <a:t>previousButton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setDefaultCloseOperation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JFrame.</a:t>
            </a:r>
            <a:r>
              <a:rPr lang="en-US" altLang="ko-KR" sz="1400" b="1" i="1" dirty="0" err="1">
                <a:latin typeface="+mn-lt"/>
              </a:rPr>
              <a:t>EXIT_ON_CLOSE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setSize</a:t>
            </a:r>
            <a:r>
              <a:rPr lang="en-US" altLang="ko-KR" sz="1400" dirty="0">
                <a:latin typeface="+mn-lt"/>
              </a:rPr>
              <a:t>(350, 200);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// pack();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setVisible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184965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SOLUTION</a:t>
            </a:r>
            <a:endParaRPr lang="ko-KR" altLang="en-US" sz="3600" dirty="0"/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3124" name="Rectangle 4"/>
          <p:cNvSpPr>
            <a:spLocks noChangeArrowheads="1"/>
          </p:cNvSpPr>
          <p:nvPr/>
        </p:nvSpPr>
        <p:spPr bwMode="auto">
          <a:xfrm>
            <a:off x="779463" y="675316"/>
            <a:ext cx="8204200" cy="61826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Connection </a:t>
            </a:r>
            <a:r>
              <a:rPr lang="en-US" altLang="ko-KR" sz="1400" dirty="0" err="1">
                <a:latin typeface="+mn-lt"/>
              </a:rPr>
              <a:t>makeConnection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String </a:t>
            </a:r>
            <a:r>
              <a:rPr lang="en-US" altLang="ko-KR" sz="1400" dirty="0" err="1">
                <a:latin typeface="+mn-lt"/>
              </a:rPr>
              <a:t>url</a:t>
            </a:r>
            <a:r>
              <a:rPr lang="en-US" altLang="ko-KR" sz="1400" dirty="0">
                <a:latin typeface="+mn-lt"/>
              </a:rPr>
              <a:t> = "</a:t>
            </a:r>
            <a:r>
              <a:rPr lang="en-US" altLang="ko-KR" sz="1400" dirty="0" err="1">
                <a:latin typeface="+mn-lt"/>
              </a:rPr>
              <a:t>jdbc:mysql</a:t>
            </a:r>
            <a:r>
              <a:rPr lang="en-US" altLang="ko-KR" sz="1400" dirty="0">
                <a:latin typeface="+mn-lt"/>
              </a:rPr>
              <a:t>://localhost/</a:t>
            </a:r>
            <a:r>
              <a:rPr lang="en-US" altLang="ko-KR" sz="1400" dirty="0" err="1">
                <a:latin typeface="+mn-lt"/>
              </a:rPr>
              <a:t>book_db</a:t>
            </a:r>
            <a:r>
              <a:rPr lang="en-US" altLang="ko-KR" sz="1400" dirty="0">
                <a:latin typeface="+mn-lt"/>
              </a:rPr>
              <a:t>";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String id = "root";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String password = "password";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Connection con = </a:t>
            </a:r>
            <a:r>
              <a:rPr lang="en-US" altLang="ko-KR" sz="1400" b="1" dirty="0">
                <a:latin typeface="+mn-lt"/>
              </a:rPr>
              <a:t>null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Class.</a:t>
            </a:r>
            <a:r>
              <a:rPr lang="en-US" altLang="ko-KR" sz="1400" i="1" dirty="0" err="1">
                <a:latin typeface="+mn-lt"/>
              </a:rPr>
              <a:t>forName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com.mysql.jdbc.Driver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드라이버 적재 성공</a:t>
            </a:r>
            <a:r>
              <a:rPr lang="en-US" altLang="ko-KR" sz="1400" dirty="0">
                <a:latin typeface="+mn-lt"/>
              </a:rPr>
              <a:t>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</a:t>
            </a:r>
            <a:r>
              <a:rPr lang="en-US" altLang="ko-KR" sz="1400" dirty="0">
                <a:latin typeface="+mn-lt"/>
              </a:rPr>
              <a:t>con = </a:t>
            </a:r>
            <a:r>
              <a:rPr lang="en-US" altLang="ko-KR" sz="1400" dirty="0" err="1">
                <a:latin typeface="+mn-lt"/>
              </a:rPr>
              <a:t>DriverManager.</a:t>
            </a:r>
            <a:r>
              <a:rPr lang="en-US" altLang="ko-KR" sz="1400" i="1" dirty="0" err="1">
                <a:latin typeface="+mn-lt"/>
              </a:rPr>
              <a:t>getConnection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url</a:t>
            </a:r>
            <a:r>
              <a:rPr lang="en-US" altLang="ko-KR" sz="1400" dirty="0">
                <a:latin typeface="+mn-lt"/>
              </a:rPr>
              <a:t>, id, password);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데이터베이스 연결 성공</a:t>
            </a:r>
            <a:r>
              <a:rPr lang="en-US" altLang="ko-KR" sz="1400" dirty="0">
                <a:latin typeface="+mn-lt"/>
              </a:rPr>
              <a:t>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ClassNotFoundException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드라이버를 찾을 수 없습니다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SQLException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연결에 실패하였습니다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con;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SQLSelectTest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SQLException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MyFrame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402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77005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7005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4542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프로그램 개발 절차</a:t>
            </a:r>
          </a:p>
        </p:txBody>
      </p:sp>
      <p:sp>
        <p:nvSpPr>
          <p:cNvPr id="200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ko-KR" altLang="en-US"/>
              <a:t>① </a:t>
            </a:r>
            <a:r>
              <a:rPr lang="en-US" altLang="ko-KR"/>
              <a:t>DBMS(DataBase Management System)</a:t>
            </a:r>
            <a:r>
              <a:rPr lang="ko-KR" altLang="en-US"/>
              <a:t>를 설치</a:t>
            </a:r>
          </a:p>
          <a:p>
            <a:pPr>
              <a:buFont typeface="Symbol" pitchFamily="18" charset="2"/>
              <a:buNone/>
            </a:pPr>
            <a:r>
              <a:rPr lang="en-US" altLang="ko-KR"/>
              <a:t>② </a:t>
            </a:r>
            <a:r>
              <a:rPr lang="ko-KR" altLang="en-US"/>
              <a:t>자신이 설치한 </a:t>
            </a:r>
            <a:r>
              <a:rPr lang="en-US" altLang="ko-KR"/>
              <a:t>DBMS</a:t>
            </a:r>
            <a:r>
              <a:rPr lang="ko-KR" altLang="en-US"/>
              <a:t>에 필요한 </a:t>
            </a:r>
            <a:r>
              <a:rPr lang="en-US" altLang="ko-KR"/>
              <a:t>JDBC </a:t>
            </a:r>
            <a:r>
              <a:rPr lang="ko-KR" altLang="en-US"/>
              <a:t>드라이버를 설치한다</a:t>
            </a:r>
            <a:r>
              <a:rPr lang="en-US" altLang="ko-KR"/>
              <a:t>. </a:t>
            </a:r>
          </a:p>
          <a:p>
            <a:pPr>
              <a:buFont typeface="Symbol" pitchFamily="18" charset="2"/>
              <a:buNone/>
            </a:pPr>
            <a:r>
              <a:rPr lang="en-US" altLang="ko-KR"/>
              <a:t>③ JDBC</a:t>
            </a:r>
            <a:r>
              <a:rPr lang="ko-KR" altLang="en-US"/>
              <a:t>가 제공하는 기능을 이용하여 데이터베이스 응용 프로그램을 개발한다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09126" name="AutoShape 38"/>
          <p:cNvSpPr>
            <a:spLocks noChangeArrowheads="1"/>
          </p:cNvSpPr>
          <p:nvPr/>
        </p:nvSpPr>
        <p:spPr bwMode="auto">
          <a:xfrm>
            <a:off x="5919380" y="3082709"/>
            <a:ext cx="2784475" cy="2841625"/>
          </a:xfrm>
          <a:prstGeom prst="wedgeEllipseCallout">
            <a:avLst>
              <a:gd name="adj1" fmla="val -54731"/>
              <a:gd name="adj2" fmla="val 1692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>
                <a:ea typeface="굴림" charset="-127"/>
              </a:rPr>
              <a:t>JDBC</a:t>
            </a:r>
            <a:r>
              <a:rPr lang="ko-KR" altLang="en-US">
                <a:ea typeface="굴림" charset="-127"/>
              </a:rPr>
              <a:t>를 통하여 데이터베이스에 연결되면 그 다음 에는 </a:t>
            </a:r>
            <a:r>
              <a:rPr lang="en-US" altLang="ko-KR">
                <a:ea typeface="굴림" charset="-127"/>
              </a:rPr>
              <a:t>SQL </a:t>
            </a:r>
            <a:r>
              <a:rPr lang="ko-KR" altLang="en-US">
                <a:ea typeface="굴림" charset="-127"/>
              </a:rPr>
              <a:t>명령어를 데이터베이스에 전달하면 됩니다</a:t>
            </a:r>
            <a:r>
              <a:rPr lang="en-US" altLang="ko-KR">
                <a:ea typeface="굴림" charset="-127"/>
              </a:rPr>
              <a:t>.</a:t>
            </a:r>
          </a:p>
        </p:txBody>
      </p:sp>
      <p:sp>
        <p:nvSpPr>
          <p:cNvPr id="2009127" name="Line 39"/>
          <p:cNvSpPr>
            <a:spLocks noChangeShapeType="1"/>
          </p:cNvSpPr>
          <p:nvPr/>
        </p:nvSpPr>
        <p:spPr bwMode="auto">
          <a:xfrm flipH="1" flipV="1">
            <a:off x="3405201" y="2967619"/>
            <a:ext cx="790575" cy="172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USER\AppData\Local\Microsoft\Windows\Temporary Internet Files\Content.IE5\3FWC4WUI\teacher-309533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2143" y="4639733"/>
            <a:ext cx="1341173" cy="15663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5890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관계형 데이터베이스</a:t>
            </a:r>
            <a:r>
              <a:rPr lang="en-US" altLang="ko-KR" smtClean="0"/>
              <a:t>(database)</a:t>
            </a:r>
            <a:r>
              <a:rPr lang="ko-KR" altLang="en-US" smtClean="0"/>
              <a:t>는 데이터를 여러 개의 테이블에 나누어서 저장한다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가장 많이 사용되는 </a:t>
            </a:r>
            <a:r>
              <a:rPr lang="en-US" altLang="ko-KR" smtClean="0"/>
              <a:t>DBMS</a:t>
            </a:r>
          </a:p>
          <a:p>
            <a:pPr lvl="1"/>
            <a:r>
              <a:rPr lang="en-US" altLang="ko-KR" smtClean="0"/>
              <a:t>IBM, </a:t>
            </a:r>
            <a:r>
              <a:rPr lang="ko-KR" altLang="en-US" smtClean="0"/>
              <a:t>오라클</a:t>
            </a:r>
            <a:r>
              <a:rPr lang="en-US" altLang="ko-KR" smtClean="0"/>
              <a:t>, MS SQL Server, </a:t>
            </a:r>
            <a:r>
              <a:rPr lang="ko-KR" altLang="en-US" smtClean="0"/>
              <a:t>사이베이스</a:t>
            </a:r>
            <a:r>
              <a:rPr lang="en-US" altLang="ko-KR" smtClean="0"/>
              <a:t>, MySQL, postgreSQL</a:t>
            </a:r>
            <a:endParaRPr lang="ko-KR" altLang="en-US" dirty="0"/>
          </a:p>
        </p:txBody>
      </p:sp>
      <p:sp>
        <p:nvSpPr>
          <p:cNvPr id="201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데이터베이스란</a:t>
            </a:r>
            <a:r>
              <a:rPr lang="en-US" altLang="ko-KR" smtClean="0"/>
              <a:t>?</a:t>
            </a:r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1478" y="3260239"/>
            <a:ext cx="6946436" cy="348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4058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02267"/>
            <a:ext cx="8229600" cy="5125381"/>
          </a:xfrm>
        </p:spPr>
        <p:txBody>
          <a:bodyPr/>
          <a:lstStyle/>
          <a:p>
            <a:r>
              <a:rPr altLang="ko-KR" smtClean="0"/>
              <a:t>OR-Mapping</a:t>
            </a:r>
          </a:p>
          <a:p>
            <a:r>
              <a:rPr lang="ko-KR" altLang="en-US" dirty="0" smtClean="0"/>
              <a:t>테이블의 </a:t>
            </a:r>
            <a:r>
              <a:rPr lang="ko-KR" altLang="en-US" dirty="0"/>
              <a:t>하나의 행</a:t>
            </a:r>
            <a:r>
              <a:rPr lang="en-US" altLang="ko-KR" dirty="0"/>
              <a:t>(row)</a:t>
            </a:r>
            <a:r>
              <a:rPr lang="ko-KR" altLang="en-US" dirty="0"/>
              <a:t>은 레코드</a:t>
            </a:r>
            <a:r>
              <a:rPr lang="en-US" altLang="ko-KR" dirty="0"/>
              <a:t>(record)</a:t>
            </a:r>
            <a:r>
              <a:rPr lang="ko-KR" altLang="en-US" dirty="0"/>
              <a:t>라고 불린다</a:t>
            </a:r>
            <a:r>
              <a:rPr lang="en-US" altLang="ko-KR" dirty="0"/>
              <a:t>. </a:t>
            </a:r>
            <a:r>
              <a:rPr lang="ko-KR" altLang="en-US" dirty="0"/>
              <a:t>이 레코드는 여러 개의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(</a:t>
            </a:r>
            <a:r>
              <a:rPr lang="en-US" altLang="ko-KR" dirty="0"/>
              <a:t>column)</a:t>
            </a:r>
            <a:r>
              <a:rPr lang="ko-KR" altLang="en-US" dirty="0"/>
              <a:t>으로 이루어져 있고</a:t>
            </a:r>
            <a:r>
              <a:rPr lang="en-US" altLang="ko-KR" dirty="0"/>
              <a:t>, </a:t>
            </a:r>
            <a:r>
              <a:rPr lang="ko-KR" altLang="en-US" dirty="0"/>
              <a:t>테이블은 </a:t>
            </a:r>
            <a:r>
              <a:rPr lang="ko-KR" altLang="en-US" dirty="0" err="1"/>
              <a:t>무결성</a:t>
            </a:r>
            <a:r>
              <a:rPr lang="ko-KR" altLang="en-US" dirty="0"/>
              <a:t> 법칙을 따라서 작성되어야 한다</a:t>
            </a:r>
          </a:p>
        </p:txBody>
      </p:sp>
      <p:sp>
        <p:nvSpPr>
          <p:cNvPr id="20111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테이블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4934" y="2962423"/>
            <a:ext cx="6988144" cy="310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8489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MySQL</a:t>
            </a:r>
          </a:p>
        </p:txBody>
      </p:sp>
      <p:sp>
        <p:nvSpPr>
          <p:cNvPr id="201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은 </a:t>
            </a:r>
            <a:r>
              <a:rPr lang="en-US" altLang="ko-KR" u="sng" dirty="0" err="1"/>
              <a:t>www.mysql.com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7670" y="2221729"/>
            <a:ext cx="6829005" cy="463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6029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SQL</a:t>
            </a:r>
            <a:r>
              <a:rPr lang="ko-KR" altLang="en-US" sz="3600"/>
              <a:t>이란</a:t>
            </a:r>
            <a:r>
              <a:rPr lang="en-US" altLang="ko-KR" sz="3600"/>
              <a:t>?</a:t>
            </a:r>
          </a:p>
        </p:txBody>
      </p:sp>
      <p:sp>
        <p:nvSpPr>
          <p:cNvPr id="201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관계형 데이터베이스에서 사용하기 위하여 설계된 언어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2552" y="2281474"/>
            <a:ext cx="6344457" cy="39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9790" y="4028801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DDL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7342" y="5756423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DML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1798" y="6192580"/>
            <a:ext cx="3321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CRUD(Create, read, update, delete)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5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MySQL</a:t>
            </a:r>
            <a:r>
              <a:rPr lang="ko-KR" altLang="en-US" sz="3600"/>
              <a:t>에서 </a:t>
            </a:r>
            <a:r>
              <a:rPr lang="en-US" altLang="ko-KR" sz="3600"/>
              <a:t>SQL </a:t>
            </a:r>
            <a:r>
              <a:rPr lang="ko-KR" altLang="en-US" sz="3600"/>
              <a:t>실행하기</a:t>
            </a:r>
          </a:p>
        </p:txBody>
      </p:sp>
      <p:sp>
        <p:nvSpPr>
          <p:cNvPr id="202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MySQL</a:t>
            </a:r>
            <a:r>
              <a:rPr lang="ko-KR" altLang="en-US"/>
              <a:t>은 다음과 같은 명령어 행 클라이언트를 가지고 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2026501" name="Rectangle 5"/>
          <p:cNvSpPr>
            <a:spLocks noChangeArrowheads="1"/>
          </p:cNvSpPr>
          <p:nvPr/>
        </p:nvSpPr>
        <p:spPr bwMode="auto">
          <a:xfrm>
            <a:off x="0" y="2508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1038" y="2356070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319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smtClean="0">
            <a:latin typeface="HY바다L" pitchFamily="18" charset="-127"/>
            <a:ea typeface="HY바다L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769</Words>
  <Application>Microsoft Office PowerPoint</Application>
  <PresentationFormat>화면 슬라이드 쇼(4:3)</PresentationFormat>
  <Paragraphs>269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New_Natural01</vt:lpstr>
      <vt:lpstr>슬라이드 1</vt:lpstr>
      <vt:lpstr>데이터베이스</vt:lpstr>
      <vt:lpstr>자바와 데이터베이스</vt:lpstr>
      <vt:lpstr>데이터베이스 프로그램 개발 절차</vt:lpstr>
      <vt:lpstr>데이터베이스란?</vt:lpstr>
      <vt:lpstr>테이블</vt:lpstr>
      <vt:lpstr>MySQL</vt:lpstr>
      <vt:lpstr>SQL이란?</vt:lpstr>
      <vt:lpstr>MySQL에서 SQL 실행하기</vt:lpstr>
      <vt:lpstr>데이터베이스 생성하기</vt:lpstr>
      <vt:lpstr>레코드 추가하기</vt:lpstr>
      <vt:lpstr>레코드 검색하기 </vt:lpstr>
      <vt:lpstr>검색시 조건 지정</vt:lpstr>
      <vt:lpstr>범위 지정 검색 하려면</vt:lpstr>
      <vt:lpstr>레코드 수정하기</vt:lpstr>
      <vt:lpstr>레코드 삭제하기</vt:lpstr>
      <vt:lpstr>결과 집합과 커서</vt:lpstr>
      <vt:lpstr>JDBC 드라이버 설치</vt:lpstr>
      <vt:lpstr>슬라이드 19</vt:lpstr>
      <vt:lpstr>드라이버 클래스 적재</vt:lpstr>
      <vt:lpstr>데이터베이스 연결</vt:lpstr>
      <vt:lpstr>데이터베이스 연결 예제</vt:lpstr>
      <vt:lpstr>데이터베이스 연결 예제</vt:lpstr>
      <vt:lpstr>SQL 문장 수행</vt:lpstr>
      <vt:lpstr>SQL 문장 수행</vt:lpstr>
      <vt:lpstr>데이터베이스 연결 예제</vt:lpstr>
      <vt:lpstr>실행 결과</vt:lpstr>
      <vt:lpstr>레코드 수정, 삭제</vt:lpstr>
      <vt:lpstr>레코드 수정, 삭제</vt:lpstr>
      <vt:lpstr>실행 결과</vt:lpstr>
      <vt:lpstr>Prepared Statements 사용하기</vt:lpstr>
      <vt:lpstr>LAB: 데이터베이스 레코드 뷰어 작성</vt:lpstr>
      <vt:lpstr>SOLUTION</vt:lpstr>
      <vt:lpstr>SOLUTION</vt:lpstr>
      <vt:lpstr>SOLUTION</vt:lpstr>
      <vt:lpstr>SOLUTION</vt:lpstr>
      <vt:lpstr>Q &amp; A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762</cp:revision>
  <dcterms:created xsi:type="dcterms:W3CDTF">2007-06-29T06:43:39Z</dcterms:created>
  <dcterms:modified xsi:type="dcterms:W3CDTF">2017-08-06T08:33:19Z</dcterms:modified>
</cp:coreProperties>
</file>