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1" r:id="rId9"/>
    <p:sldId id="262" r:id="rId10"/>
    <p:sldId id="263" r:id="rId11"/>
    <p:sldId id="264" r:id="rId12"/>
    <p:sldId id="288" r:id="rId13"/>
    <p:sldId id="301" r:id="rId14"/>
    <p:sldId id="302" r:id="rId15"/>
    <p:sldId id="265" r:id="rId16"/>
    <p:sldId id="291" r:id="rId17"/>
    <p:sldId id="290" r:id="rId18"/>
    <p:sldId id="266" r:id="rId19"/>
    <p:sldId id="267" r:id="rId20"/>
    <p:sldId id="268" r:id="rId21"/>
    <p:sldId id="303" r:id="rId22"/>
    <p:sldId id="304" r:id="rId23"/>
    <p:sldId id="305" r:id="rId24"/>
    <p:sldId id="271" r:id="rId25"/>
    <p:sldId id="292" r:id="rId26"/>
    <p:sldId id="306" r:id="rId27"/>
    <p:sldId id="272" r:id="rId28"/>
    <p:sldId id="307" r:id="rId29"/>
    <p:sldId id="308" r:id="rId30"/>
    <p:sldId id="309" r:id="rId31"/>
    <p:sldId id="310" r:id="rId32"/>
    <p:sldId id="273" r:id="rId33"/>
    <p:sldId id="311" r:id="rId34"/>
    <p:sldId id="312" r:id="rId35"/>
    <p:sldId id="313" r:id="rId36"/>
    <p:sldId id="274" r:id="rId37"/>
    <p:sldId id="314" r:id="rId38"/>
    <p:sldId id="315" r:id="rId39"/>
    <p:sldId id="316" r:id="rId40"/>
    <p:sldId id="317" r:id="rId41"/>
    <p:sldId id="276" r:id="rId42"/>
    <p:sldId id="277" r:id="rId43"/>
    <p:sldId id="318" r:id="rId44"/>
    <p:sldId id="278" r:id="rId45"/>
    <p:sldId id="279" r:id="rId46"/>
    <p:sldId id="319" r:id="rId47"/>
    <p:sldId id="320" r:id="rId48"/>
    <p:sldId id="321" r:id="rId49"/>
    <p:sldId id="322" r:id="rId50"/>
    <p:sldId id="323" r:id="rId51"/>
    <p:sldId id="324" r:id="rId52"/>
    <p:sldId id="282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297" r:id="rId62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 autoAdjust="0"/>
    <p:restoredTop sz="90929"/>
  </p:normalViewPr>
  <p:slideViewPr>
    <p:cSldViewPr snapToGrid="0">
      <p:cViewPr varScale="1">
        <p:scale>
          <a:sx n="98" d="100"/>
          <a:sy n="98" d="100"/>
        </p:scale>
        <p:origin x="-1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44B71B-9123-4249-B682-6A735526F7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443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D360033-BC7C-4878-BD03-85D9F21FB6BF}" type="datetimeFigureOut">
              <a:rPr lang="ko-KR" altLang="en-US"/>
              <a:pPr>
                <a:defRPr/>
              </a:pPr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79F0BCE-A939-40C7-8A9F-CECB60C298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5850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DADFAC2A-5613-4777-B8B1-AFD24CC21AE7}" type="slidenum">
              <a:rPr lang="ko-KR" altLang="en-US" sz="1200"/>
              <a:pPr eaLnBrk="1" hangingPunct="1"/>
              <a:t>57</a:t>
            </a:fld>
            <a:endParaRPr lang="ko-K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65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786C8-FC93-4E70-B0A4-943A3933FE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0491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56453-D3E4-4B18-88F4-E8B417B456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7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13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6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7E63-3AF6-4558-B816-AF22CFAD7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0948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FFE4F-76FE-42A0-8661-8D4E9B975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6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146E3-90DC-451C-8595-1379FC44DD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881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AE02-3111-404C-B1CD-A2EB526CD8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00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E4F64-3B6F-4DB0-AE56-9C3270A7B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661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5ED21-CAB5-46BD-9885-C05C44EA03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396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0F106-4276-49C4-BD40-24E9C364B1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6075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E854ECEB-E70E-4140-95DB-8F17AF6AFF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11760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제 </a:t>
            </a:r>
            <a:r>
              <a:rPr lang="en-US" altLang="ko-KR" dirty="0" smtClean="0">
                <a:latin typeface="+mj-ea"/>
              </a:rPr>
              <a:t>2</a:t>
            </a:r>
            <a:r>
              <a:rPr lang="ko-KR" altLang="en-US" dirty="0" smtClean="0">
                <a:latin typeface="+mj-ea"/>
              </a:rPr>
              <a:t>장 </a:t>
            </a:r>
            <a:r>
              <a:rPr lang="ko-KR" altLang="en-US" dirty="0" err="1" smtClean="0">
                <a:latin typeface="+mj-ea"/>
              </a:rPr>
              <a:t>관계형</a:t>
            </a:r>
            <a:r>
              <a:rPr lang="ko-KR" altLang="en-US" dirty="0" smtClean="0">
                <a:latin typeface="+mj-ea"/>
              </a:rPr>
              <a:t> 데이터베이스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 smtClean="0"/>
              <a:t> 관계 대수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테이블의 특성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중복된 레코드가 존재하지 않음</a:t>
            </a:r>
          </a:p>
          <a:p>
            <a:pPr lvl="3" eaLnBrk="1" hangingPunct="1"/>
            <a:r>
              <a:rPr lang="ko-KR" altLang="en-US" sz="1600" smtClean="0"/>
              <a:t>테이블 인스턴스는 레코드들의 </a:t>
            </a:r>
            <a:r>
              <a:rPr lang="en-US" altLang="ko-KR" sz="1600" smtClean="0"/>
              <a:t>“</a:t>
            </a:r>
            <a:r>
              <a:rPr lang="ko-KR" altLang="en-US" sz="1600" smtClean="0"/>
              <a:t>집합</a:t>
            </a:r>
            <a:r>
              <a:rPr lang="en-US" altLang="ko-KR" sz="1600" smtClean="0"/>
              <a:t>”</a:t>
            </a:r>
            <a:r>
              <a:rPr lang="ko-KR" altLang="en-US" sz="1600" smtClean="0"/>
              <a:t>임</a:t>
            </a:r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레코드간의 순서는 의미가 없음</a:t>
            </a:r>
          </a:p>
          <a:p>
            <a:pPr lvl="3" eaLnBrk="1" hangingPunct="1"/>
            <a:r>
              <a:rPr lang="ko-KR" altLang="en-US" sz="1600" smtClean="0"/>
              <a:t>테이블 인스턴스는 레코드들의 </a:t>
            </a:r>
            <a:r>
              <a:rPr lang="en-US" altLang="ko-KR" sz="1600" smtClean="0"/>
              <a:t>“</a:t>
            </a:r>
            <a:r>
              <a:rPr lang="ko-KR" altLang="en-US" sz="1600" smtClean="0"/>
              <a:t>집합</a:t>
            </a:r>
            <a:r>
              <a:rPr lang="en-US" altLang="ko-KR" sz="1600" smtClean="0"/>
              <a:t>”</a:t>
            </a:r>
            <a:r>
              <a:rPr lang="ko-KR" altLang="en-US" sz="1600" smtClean="0"/>
              <a:t>임</a:t>
            </a:r>
          </a:p>
          <a:p>
            <a:pPr lvl="3" eaLnBrk="1" hangingPunct="1"/>
            <a:r>
              <a:rPr lang="en-US" altLang="ko-KR" sz="1600" smtClean="0"/>
              <a:t>‘</a:t>
            </a:r>
            <a:r>
              <a:rPr lang="ko-KR" altLang="en-US" sz="1600" smtClean="0"/>
              <a:t>첫번째 레코드</a:t>
            </a:r>
            <a:r>
              <a:rPr lang="en-US" altLang="ko-KR" sz="1600" smtClean="0"/>
              <a:t>’, ‘</a:t>
            </a:r>
            <a:r>
              <a:rPr lang="ko-KR" altLang="en-US" sz="1600" smtClean="0"/>
              <a:t>두번째 레코드</a:t>
            </a:r>
            <a:r>
              <a:rPr lang="en-US" altLang="ko-KR" sz="1600" smtClean="0"/>
              <a:t>’</a:t>
            </a:r>
            <a:r>
              <a:rPr lang="ko-KR" altLang="en-US" sz="1600" smtClean="0"/>
              <a:t>란 표현은 의미 없음</a:t>
            </a:r>
            <a:endParaRPr lang="en-US" altLang="ko-KR" sz="16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레코드 내에서 필드의 순서는 의미가 없음</a:t>
            </a:r>
          </a:p>
          <a:p>
            <a:pPr lvl="3" eaLnBrk="1" hangingPunct="1"/>
            <a:r>
              <a:rPr lang="ko-KR" altLang="en-US" sz="1600" smtClean="0"/>
              <a:t>테이블 스키마는 필드들의 집합으로 표현됨</a:t>
            </a:r>
          </a:p>
          <a:p>
            <a:pPr lvl="3" eaLnBrk="1" hangingPunct="1"/>
            <a:r>
              <a:rPr lang="en-US" altLang="ko-KR" sz="1600" smtClean="0"/>
              <a:t>‘</a:t>
            </a:r>
            <a:r>
              <a:rPr lang="ko-KR" altLang="en-US" sz="1600" smtClean="0"/>
              <a:t>첫번째 필드</a:t>
            </a:r>
            <a:r>
              <a:rPr lang="en-US" altLang="ko-KR" sz="1600" smtClean="0"/>
              <a:t>’, ‘</a:t>
            </a:r>
            <a:r>
              <a:rPr lang="ko-KR" altLang="en-US" sz="1600" smtClean="0"/>
              <a:t>두번째 필드</a:t>
            </a:r>
            <a:r>
              <a:rPr lang="en-US" altLang="ko-KR" sz="1600" smtClean="0"/>
              <a:t>’</a:t>
            </a:r>
            <a:r>
              <a:rPr lang="ko-KR" altLang="en-US" sz="1600" smtClean="0"/>
              <a:t>란 표현은 의미 없음</a:t>
            </a:r>
            <a:endParaRPr lang="en-US" altLang="ko-KR" sz="16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모든 필드는 원자값을 가짐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키</a:t>
            </a:r>
            <a:r>
              <a:rPr lang="en-US" altLang="ko-KR" smtClean="0"/>
              <a:t>(key)</a:t>
            </a:r>
            <a:endParaRPr lang="ko-KR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키는 왜 필요한가</a:t>
            </a:r>
            <a:r>
              <a:rPr lang="en-US" altLang="ko-KR" sz="2400" dirty="0" smtClean="0"/>
              <a:t>?</a:t>
            </a:r>
          </a:p>
          <a:p>
            <a:pPr lvl="2" eaLnBrk="1" hangingPunct="1"/>
            <a:r>
              <a:rPr lang="ko-KR" altLang="en-US" dirty="0" smtClean="0"/>
              <a:t>레코드간의 순서가 의미가 없으므로 레코드를 구분하기 위해서는 각 레코드의 값을 이용함</a:t>
            </a:r>
          </a:p>
          <a:p>
            <a:pPr lvl="2" eaLnBrk="1" hangingPunct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</a:p>
          <a:p>
            <a:pPr lvl="3" eaLnBrk="1" hangingPunct="1"/>
            <a:r>
              <a:rPr lang="ko-KR" altLang="en-US" dirty="0" smtClean="0"/>
              <a:t>필드들의 일부로 각 레코드들을 유일하게 식별해낼 수 있는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(identifier)</a:t>
            </a:r>
          </a:p>
          <a:p>
            <a:pPr lvl="3" eaLnBrk="1" hangingPunct="1"/>
            <a:r>
              <a:rPr lang="ko-KR" altLang="en-US" dirty="0" smtClean="0"/>
              <a:t>일반적으로 하나의 필드를 지정하여 키로 지정하나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필드들로 키를 구성할 수 도 있음</a:t>
            </a:r>
            <a:endParaRPr lang="en-US" altLang="ko-KR" dirty="0" smtClean="0"/>
          </a:p>
          <a:p>
            <a:pPr lvl="4" eaLnBrk="1" hangingPunct="1"/>
            <a:r>
              <a:rPr lang="ko-KR" altLang="en-US" dirty="0" smtClean="0"/>
              <a:t>두 개 이상의 필드로 구성된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예를 들어 신입생 테이블의 학번 또는 주민등록번호 필드는 각 레코드간에 유일하므로 키가 될 수 있음</a:t>
            </a:r>
          </a:p>
          <a:p>
            <a:pPr lvl="4" eaLnBrk="1" hangingPunct="1"/>
            <a:r>
              <a:rPr lang="ko-KR" altLang="en-US" dirty="0" smtClean="0"/>
              <a:t>그러나 </a:t>
            </a:r>
            <a:r>
              <a:rPr lang="ko-KR" altLang="en-US" dirty="0" err="1" smtClean="0"/>
              <a:t>학과명은</a:t>
            </a:r>
            <a:r>
              <a:rPr lang="ko-KR" altLang="en-US" dirty="0" smtClean="0"/>
              <a:t> 키가 될 수 없음</a:t>
            </a:r>
          </a:p>
          <a:p>
            <a:pPr lvl="2" eaLnBrk="1" hangingPunct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모델에서 특정 레코드를 구별하거나 탐색하기 위한 유일한 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수퍼키</a:t>
            </a:r>
            <a:r>
              <a:rPr lang="en-US" altLang="ko-KR" smtClean="0"/>
              <a:t>, </a:t>
            </a:r>
            <a:r>
              <a:rPr lang="ko-KR" altLang="en-US" smtClean="0"/>
              <a:t>후보키</a:t>
            </a:r>
            <a:r>
              <a:rPr lang="en-US" altLang="ko-KR" smtClean="0"/>
              <a:t>, </a:t>
            </a:r>
            <a:r>
              <a:rPr lang="ko-KR" altLang="en-US" smtClean="0"/>
              <a:t>기본키의</a:t>
            </a:r>
            <a:r>
              <a:rPr lang="en-US" altLang="ko-KR" smtClean="0"/>
              <a:t> </a:t>
            </a:r>
            <a:r>
              <a:rPr lang="ko-KR" altLang="en-US" smtClean="0"/>
              <a:t>개념</a:t>
            </a:r>
            <a:endParaRPr lang="ko-KR" altLang="ko-K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16038"/>
            <a:ext cx="8305800" cy="5334000"/>
          </a:xfrm>
        </p:spPr>
        <p:txBody>
          <a:bodyPr/>
          <a:lstStyle/>
          <a:p>
            <a:pPr eaLnBrk="1" hangingPunct="1"/>
            <a:r>
              <a:rPr lang="ko-KR" altLang="en-US" sz="2400" dirty="0" err="1" smtClean="0"/>
              <a:t>수퍼키</a:t>
            </a:r>
            <a:r>
              <a:rPr lang="en-US" altLang="ko-KR" sz="2400" dirty="0" smtClean="0"/>
              <a:t>(super key) </a:t>
            </a:r>
          </a:p>
          <a:p>
            <a:pPr lvl="3" eaLnBrk="1" hangingPunct="1"/>
            <a:r>
              <a:rPr lang="ko-KR" altLang="en-US" dirty="0" smtClean="0"/>
              <a:t>아무런 제약 조건 없이 레코드들을 식별할 수 있는 필드의 집합</a:t>
            </a:r>
          </a:p>
          <a:p>
            <a:pPr lvl="3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</a:p>
          <a:p>
            <a:pPr eaLnBrk="1" hangingPunct="1"/>
            <a:r>
              <a:rPr lang="ko-KR" altLang="en-US" sz="2400" dirty="0" err="1" smtClean="0"/>
              <a:t>후보키</a:t>
            </a:r>
            <a:r>
              <a:rPr lang="en-US" altLang="ko-KR" sz="2400" dirty="0" smtClean="0"/>
              <a:t>(candidate key)</a:t>
            </a:r>
          </a:p>
          <a:p>
            <a:pPr lvl="3" eaLnBrk="1" hangingPunct="1"/>
            <a:r>
              <a:rPr lang="ko-KR" altLang="en-US" dirty="0" smtClean="0"/>
              <a:t>최소한의 필드만으로 구성된 키</a:t>
            </a:r>
          </a:p>
          <a:p>
            <a:pPr lvl="3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)(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ko-KR" altLang="en-US" sz="2400" dirty="0" err="1" smtClean="0"/>
              <a:t>기본키</a:t>
            </a:r>
            <a:r>
              <a:rPr lang="en-US" altLang="ko-KR" sz="2400" dirty="0" smtClean="0"/>
              <a:t>(primary key)</a:t>
            </a:r>
          </a:p>
          <a:p>
            <a:pPr lvl="3" eaLnBrk="1" hangingPunct="1"/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정의한 하나의 키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되도록 하나의 필드로 구성된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선정하는 것이 유리함</a:t>
            </a:r>
          </a:p>
          <a:p>
            <a:pPr lvl="3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</a:p>
          <a:p>
            <a:pPr lvl="3" eaLnBrk="1" hangingPunct="1"/>
            <a:r>
              <a:rPr lang="ko-KR" altLang="en-US" dirty="0" smtClean="0">
                <a:solidFill>
                  <a:srgbClr val="FF0000"/>
                </a:solidFill>
              </a:rPr>
              <a:t>그렇다면</a:t>
            </a:r>
            <a:r>
              <a:rPr lang="en-US" altLang="ko-KR" dirty="0" smtClean="0">
                <a:solidFill>
                  <a:srgbClr val="FF0000"/>
                </a:solidFill>
              </a:rPr>
              <a:t>, (</a:t>
            </a:r>
            <a:r>
              <a:rPr lang="ko-KR" altLang="en-US" dirty="0" smtClean="0">
                <a:solidFill>
                  <a:srgbClr val="FF0000"/>
                </a:solidFill>
              </a:rPr>
              <a:t>주민등록번호</a:t>
            </a:r>
            <a:r>
              <a:rPr lang="en-US" altLang="ko-KR" dirty="0" smtClean="0">
                <a:solidFill>
                  <a:srgbClr val="FF0000"/>
                </a:solidFill>
              </a:rPr>
              <a:t>)(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주소</a:t>
            </a:r>
            <a:r>
              <a:rPr lang="en-US" altLang="ko-KR" dirty="0" smtClean="0">
                <a:solidFill>
                  <a:srgbClr val="FF0000"/>
                </a:solidFill>
              </a:rPr>
              <a:t>)(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학과명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모두 </a:t>
            </a:r>
            <a:r>
              <a:rPr lang="ko-KR" altLang="en-US" dirty="0" err="1" smtClean="0">
                <a:solidFill>
                  <a:srgbClr val="FF0000"/>
                </a:solidFill>
              </a:rPr>
              <a:t>후보키</a:t>
            </a:r>
            <a:r>
              <a:rPr lang="ko-KR" altLang="en-US" dirty="0" smtClean="0">
                <a:solidFill>
                  <a:srgbClr val="FF0000"/>
                </a:solidFill>
              </a:rPr>
              <a:t> 자격이 있는가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pPr lvl="4" eaLnBrk="1" hangingPunct="1"/>
            <a:r>
              <a:rPr lang="ko-KR" altLang="en-US" dirty="0" smtClean="0"/>
              <a:t>모든 가능한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대해서도 키가 될 수 있어야 함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키가 널</a:t>
            </a:r>
            <a:r>
              <a:rPr lang="en-US" altLang="ko-KR" smtClean="0"/>
              <a:t>(null)</a:t>
            </a:r>
            <a:r>
              <a:rPr lang="ko-KR" altLang="en-US" smtClean="0"/>
              <a:t>이 될 수 있나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기본키는 식별자의 기능을 함</a:t>
            </a:r>
          </a:p>
          <a:p>
            <a:pPr eaLnBrk="1" hangingPunct="1"/>
            <a:r>
              <a:rPr lang="ko-KR" altLang="en-US" sz="2400" smtClean="0"/>
              <a:t>기본키로 정의된 필드가 널을 갖게 되면 이러한 식별 기능을 상실</a:t>
            </a:r>
          </a:p>
          <a:p>
            <a:pPr lvl="2" eaLnBrk="1" hangingPunct="1"/>
            <a:r>
              <a:rPr lang="ko-KR" altLang="en-US" smtClean="0"/>
              <a:t>예를 들어 두 개의 레코드에 대한 기본키 값이 동시에 널이면 그들은 서로 구별할 수 없음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따라서 </a:t>
            </a:r>
            <a:r>
              <a:rPr lang="ko-KR" altLang="en-US" smtClean="0">
                <a:solidFill>
                  <a:srgbClr val="FF0000"/>
                </a:solidFill>
              </a:rPr>
              <a:t>기본키는 널이 될 수 없음</a:t>
            </a:r>
          </a:p>
          <a:p>
            <a:pPr lvl="1" eaLnBrk="1" hangingPunct="1"/>
            <a:endParaRPr lang="ko-KR" altLang="en-US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외래 키</a:t>
            </a:r>
            <a:r>
              <a:rPr lang="en-US" altLang="ko-KR" smtClean="0"/>
              <a:t>(foreign key)(1)</a:t>
            </a:r>
            <a:endParaRPr lang="ko-KR" alt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862013" y="1346200"/>
            <a:ext cx="5843587" cy="646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dirty="0">
                <a:latin typeface="+mj-ea"/>
                <a:ea typeface="+mj-ea"/>
              </a:rPr>
              <a:t>학생 </a:t>
            </a:r>
            <a:r>
              <a:rPr lang="en-US" altLang="ko-KR" sz="1800" b="1" dirty="0">
                <a:latin typeface="+mj-ea"/>
                <a:ea typeface="+mj-ea"/>
              </a:rPr>
              <a:t>(</a:t>
            </a:r>
            <a:r>
              <a:rPr lang="ko-KR" altLang="en-US" sz="1800" b="1" u="sng" dirty="0">
                <a:latin typeface="+mj-ea"/>
                <a:ea typeface="+mj-ea"/>
              </a:rPr>
              <a:t>학번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주민등록번호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이름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주소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학년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학과번호</a:t>
            </a:r>
            <a:r>
              <a:rPr lang="en-US" altLang="ko-KR" sz="1800" b="1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800" b="1" dirty="0">
                <a:latin typeface="+mj-ea"/>
                <a:ea typeface="+mj-ea"/>
              </a:rPr>
              <a:t>학과 </a:t>
            </a:r>
            <a:r>
              <a:rPr lang="en-US" altLang="ko-KR" sz="1800" b="1" dirty="0">
                <a:latin typeface="+mj-ea"/>
                <a:ea typeface="+mj-ea"/>
              </a:rPr>
              <a:t>(</a:t>
            </a:r>
            <a:r>
              <a:rPr lang="ko-KR" altLang="en-US" sz="1800" b="1" u="sng" dirty="0">
                <a:latin typeface="+mj-ea"/>
                <a:ea typeface="+mj-ea"/>
              </a:rPr>
              <a:t>학과번호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latin typeface="+mj-ea"/>
                <a:ea typeface="+mj-ea"/>
              </a:rPr>
              <a:t>학과명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latin typeface="+mj-ea"/>
                <a:ea typeface="+mj-ea"/>
              </a:rPr>
              <a:t>과사무실</a:t>
            </a:r>
            <a:r>
              <a:rPr lang="en-US" altLang="ko-KR" sz="1800" b="1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TextBox 21"/>
          <p:cNvSpPr txBox="1">
            <a:spLocks noChangeArrowheads="1"/>
          </p:cNvSpPr>
          <p:nvPr/>
        </p:nvSpPr>
        <p:spPr bwMode="auto">
          <a:xfrm>
            <a:off x="714375" y="5945188"/>
            <a:ext cx="68659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marL="0" lvl="2" eaLnBrk="1" hangingPunct="1"/>
            <a:r>
              <a:rPr lang="ko-KR" altLang="en-US" sz="1800" b="1">
                <a:solidFill>
                  <a:srgbClr val="FF0000"/>
                </a:solidFill>
              </a:rPr>
              <a:t>학생 테이블에서 학과번호가 </a:t>
            </a:r>
            <a:r>
              <a:rPr lang="en-US" altLang="ko-KR" sz="1800" b="1">
                <a:solidFill>
                  <a:srgbClr val="FF0000"/>
                </a:solidFill>
              </a:rPr>
              <a:t>930</a:t>
            </a:r>
            <a:r>
              <a:rPr lang="ko-KR" altLang="en-US" sz="1800" b="1">
                <a:solidFill>
                  <a:srgbClr val="FF0000"/>
                </a:solidFill>
              </a:rPr>
              <a:t>인 레코드를 삽입할 수 있는가</a:t>
            </a:r>
            <a:r>
              <a:rPr lang="en-US" altLang="ko-KR" sz="18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26631" name="Picture 1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93938"/>
            <a:ext cx="693578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589463" y="2855913"/>
            <a:ext cx="690562" cy="150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72000" y="3803650"/>
            <a:ext cx="733425" cy="90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57725" y="4710113"/>
            <a:ext cx="604838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외래 키</a:t>
            </a:r>
            <a:r>
              <a:rPr lang="en-US" altLang="ko-KR" smtClean="0"/>
              <a:t>(foreign key)(2)</a:t>
            </a:r>
            <a:endParaRPr lang="ko-KR" altLang="ko-KR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다른 테이블의 기본 키를 참조하는 필드집합</a:t>
            </a:r>
          </a:p>
          <a:p>
            <a:pPr eaLnBrk="1" hangingPunct="1"/>
            <a:r>
              <a:rPr lang="ko-KR" altLang="en-US" sz="2000" smtClean="0"/>
              <a:t>두 테이블 스키마 </a:t>
            </a:r>
            <a:r>
              <a:rPr lang="en-US" altLang="ko-KR" sz="2000" smtClean="0"/>
              <a:t>R</a:t>
            </a:r>
            <a:r>
              <a:rPr lang="en-US" altLang="ko-KR" sz="2000" baseline="-25000" smtClean="0"/>
              <a:t>1</a:t>
            </a:r>
            <a:r>
              <a:rPr lang="en-US" altLang="ko-KR" sz="2000" smtClean="0"/>
              <a:t>, R</a:t>
            </a:r>
            <a:r>
              <a:rPr lang="en-US" altLang="ko-KR" sz="2000" baseline="-25000" smtClean="0"/>
              <a:t>2</a:t>
            </a:r>
            <a:r>
              <a:rPr lang="ko-KR" altLang="en-US" sz="2000" smtClean="0"/>
              <a:t>에 대해</a:t>
            </a:r>
            <a:r>
              <a:rPr lang="en-US" altLang="ko-KR" sz="2000" smtClean="0"/>
              <a:t>,</a:t>
            </a:r>
          </a:p>
          <a:p>
            <a:pPr lvl="2" eaLnBrk="1" hangingPunct="1"/>
            <a:r>
              <a:rPr lang="en-US" altLang="ko-KR" sz="1800" smtClean="0"/>
              <a:t>R</a:t>
            </a:r>
            <a:r>
              <a:rPr lang="en-US" altLang="ko-KR" sz="1800" baseline="-25000" smtClean="0"/>
              <a:t>1</a:t>
            </a:r>
            <a:r>
              <a:rPr lang="ko-KR" altLang="en-US" sz="1800" smtClean="0"/>
              <a:t>의 어떤 필드집합 </a:t>
            </a:r>
            <a:r>
              <a:rPr lang="en-US" altLang="ko-KR" sz="1800" smtClean="0"/>
              <a:t>FK</a:t>
            </a:r>
            <a:r>
              <a:rPr lang="ko-KR" altLang="en-US" sz="1800" smtClean="0"/>
              <a:t>가 다음 두 조건을 만족하면</a:t>
            </a:r>
            <a:r>
              <a:rPr lang="en-US" altLang="ko-KR" sz="1800" smtClean="0"/>
              <a:t>, FK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R</a:t>
            </a:r>
            <a:r>
              <a:rPr lang="en-US" altLang="ko-KR" sz="1800" baseline="-25000" smtClean="0"/>
              <a:t>2</a:t>
            </a:r>
            <a:r>
              <a:rPr lang="en-US" altLang="ko-KR" sz="1800" smtClean="0"/>
              <a:t> </a:t>
            </a:r>
            <a:r>
              <a:rPr lang="ko-KR" altLang="en-US" sz="1800" smtClean="0"/>
              <a:t>의 기본키인 </a:t>
            </a:r>
            <a:r>
              <a:rPr lang="en-US" altLang="ko-KR" sz="1800" smtClean="0"/>
              <a:t>PK</a:t>
            </a:r>
            <a:r>
              <a:rPr lang="ko-KR" altLang="en-US" sz="1800" smtClean="0"/>
              <a:t>를 참조하는 </a:t>
            </a:r>
            <a:r>
              <a:rPr lang="en-US" altLang="ko-KR" sz="1800" smtClean="0"/>
              <a:t>R</a:t>
            </a:r>
            <a:r>
              <a:rPr lang="en-US" altLang="ko-KR" sz="1800" baseline="-25000" smtClean="0"/>
              <a:t>1</a:t>
            </a:r>
            <a:r>
              <a:rPr lang="ko-KR" altLang="en-US" sz="1800" smtClean="0"/>
              <a:t>의 외래키임</a:t>
            </a:r>
          </a:p>
          <a:p>
            <a:pPr lvl="3" eaLnBrk="1" hangingPunct="1"/>
            <a:r>
              <a:rPr lang="en-US" altLang="ko-KR" sz="1600" smtClean="0"/>
              <a:t>FK</a:t>
            </a:r>
            <a:r>
              <a:rPr lang="ko-KR" altLang="en-US" sz="1600" smtClean="0"/>
              <a:t>의 필드들은 테이블 스키마 </a:t>
            </a:r>
            <a:r>
              <a:rPr lang="en-US" altLang="ko-KR" sz="1600" smtClean="0"/>
              <a:t>R</a:t>
            </a:r>
            <a:r>
              <a:rPr lang="en-US" altLang="ko-KR" sz="1600" baseline="-25000" smtClean="0"/>
              <a:t>2</a:t>
            </a:r>
            <a:r>
              <a:rPr lang="en-US" altLang="ko-KR" sz="1600" smtClean="0"/>
              <a:t> </a:t>
            </a:r>
            <a:r>
              <a:rPr lang="ko-KR" altLang="en-US" sz="1600" smtClean="0"/>
              <a:t>의 기본 키 </a:t>
            </a:r>
            <a:r>
              <a:rPr lang="en-US" altLang="ko-KR" sz="1600" smtClean="0"/>
              <a:t>PK</a:t>
            </a:r>
            <a:r>
              <a:rPr lang="ko-KR" altLang="en-US" sz="1600" smtClean="0"/>
              <a:t>와 동일한 도메인을 가짐</a:t>
            </a:r>
          </a:p>
          <a:p>
            <a:pPr lvl="3" eaLnBrk="1" hangingPunct="1"/>
            <a:r>
              <a:rPr lang="en-US" altLang="ko-KR" sz="1600" smtClean="0"/>
              <a:t>R</a:t>
            </a:r>
            <a:r>
              <a:rPr lang="en-US" altLang="ko-KR" sz="1600" baseline="-25000" smtClean="0"/>
              <a:t>1</a:t>
            </a:r>
            <a:r>
              <a:rPr lang="ko-KR" altLang="en-US" sz="1600" smtClean="0"/>
              <a:t>의 각 레코드의 </a:t>
            </a:r>
            <a:r>
              <a:rPr lang="en-US" altLang="ko-KR" sz="1600" smtClean="0"/>
              <a:t>FK</a:t>
            </a:r>
            <a:r>
              <a:rPr lang="ko-KR" altLang="en-US" sz="1600" smtClean="0"/>
              <a:t>값은 </a:t>
            </a:r>
            <a:r>
              <a:rPr lang="en-US" altLang="ko-KR" sz="1600" smtClean="0"/>
              <a:t>R</a:t>
            </a:r>
            <a:r>
              <a:rPr lang="en-US" altLang="ko-KR" sz="1600" baseline="-25000" smtClean="0"/>
              <a:t>2</a:t>
            </a:r>
            <a:r>
              <a:rPr lang="en-US" altLang="ko-KR" sz="1600" smtClean="0"/>
              <a:t> </a:t>
            </a:r>
            <a:r>
              <a:rPr lang="ko-KR" altLang="en-US" sz="1600" smtClean="0"/>
              <a:t>의 레코드 중 하나의 </a:t>
            </a:r>
            <a:r>
              <a:rPr lang="en-US" altLang="ko-KR" sz="1600" smtClean="0"/>
              <a:t>PK</a:t>
            </a:r>
            <a:r>
              <a:rPr lang="ko-KR" altLang="en-US" sz="1600" smtClean="0"/>
              <a:t>값과 일치하거나 널이 됨</a:t>
            </a:r>
            <a:endParaRPr lang="en-US" altLang="ko-KR" sz="1600" smtClean="0"/>
          </a:p>
          <a:p>
            <a:pPr lvl="3" eaLnBrk="1" hangingPunct="1"/>
            <a:endParaRPr lang="ko-KR" altLang="en-US" sz="1600" smtClean="0"/>
          </a:p>
          <a:p>
            <a:pPr lvl="2" eaLnBrk="1" hangingPunct="1"/>
            <a:r>
              <a:rPr lang="ko-KR" altLang="en-US" sz="1800" smtClean="0"/>
              <a:t>여기서 </a:t>
            </a:r>
            <a:r>
              <a:rPr lang="en-US" altLang="ko-KR" sz="1800" smtClean="0"/>
              <a:t>R</a:t>
            </a:r>
            <a:r>
              <a:rPr lang="en-US" altLang="ko-KR" sz="1800" baseline="-25000" smtClean="0"/>
              <a:t>1</a:t>
            </a:r>
            <a:r>
              <a:rPr lang="en-US" altLang="ko-KR" sz="1800" smtClean="0"/>
              <a:t> </a:t>
            </a:r>
            <a:r>
              <a:rPr lang="ko-KR" altLang="en-US" sz="1800" smtClean="0"/>
              <a:t>레코드의 </a:t>
            </a:r>
            <a:r>
              <a:rPr lang="en-US" altLang="ko-KR" sz="1800" smtClean="0"/>
              <a:t>FK</a:t>
            </a:r>
            <a:r>
              <a:rPr lang="ko-KR" altLang="en-US" sz="1800" smtClean="0"/>
              <a:t>값이 널이 된다는 것은 알지 못하거나 아직 결정되지 않았다는 것을 의미함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>
              <a:buFontTx/>
              <a:buNone/>
            </a:pPr>
            <a:r>
              <a:rPr lang="ko-KR" altLang="en-US" sz="1800" smtClean="0"/>
              <a:t>이때</a:t>
            </a:r>
            <a:r>
              <a:rPr lang="en-US" altLang="ko-KR" sz="1800" smtClean="0"/>
              <a:t>,  R</a:t>
            </a:r>
            <a:r>
              <a:rPr lang="en-US" altLang="ko-KR" sz="1800" baseline="-25000" smtClean="0"/>
              <a:t>1</a:t>
            </a:r>
            <a:r>
              <a:rPr lang="en-US" altLang="ko-KR" sz="1800" smtClean="0"/>
              <a:t> : </a:t>
            </a:r>
            <a:r>
              <a:rPr lang="ko-KR" altLang="en-US" sz="1800" smtClean="0"/>
              <a:t>참조하는 테이블</a:t>
            </a:r>
            <a:r>
              <a:rPr lang="en-US" altLang="ko-KR" sz="1800" smtClean="0"/>
              <a:t>(referencing table)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/>
              <a:t>	      R</a:t>
            </a:r>
            <a:r>
              <a:rPr lang="en-US" altLang="ko-KR" sz="1800" baseline="-25000" smtClean="0"/>
              <a:t>2</a:t>
            </a:r>
            <a:r>
              <a:rPr lang="en-US" altLang="ko-KR" sz="1800" smtClean="0"/>
              <a:t> : </a:t>
            </a:r>
            <a:r>
              <a:rPr lang="ko-KR" altLang="en-US" sz="1800" smtClean="0"/>
              <a:t>참조되는 테이블</a:t>
            </a:r>
            <a:r>
              <a:rPr lang="en-US" altLang="ko-KR" sz="1800" smtClean="0"/>
              <a:t>(referenced table)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외래 키</a:t>
            </a:r>
            <a:r>
              <a:rPr lang="en-US" altLang="ko-KR" smtClean="0"/>
              <a:t>(foreign key)(3)</a:t>
            </a:r>
            <a:endParaRPr lang="ko-KR" altLang="ko-KR" smtClean="0"/>
          </a:p>
        </p:txBody>
      </p:sp>
      <p:sp>
        <p:nvSpPr>
          <p:cNvPr id="286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6" name="TextBox 13"/>
          <p:cNvSpPr txBox="1">
            <a:spLocks noChangeArrowheads="1"/>
          </p:cNvSpPr>
          <p:nvPr/>
        </p:nvSpPr>
        <p:spPr bwMode="auto">
          <a:xfrm>
            <a:off x="1223963" y="1346200"/>
            <a:ext cx="3471862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직원</a:t>
            </a:r>
            <a:r>
              <a:rPr lang="en-US" altLang="ko-KR" sz="1800" b="1"/>
              <a:t>(</a:t>
            </a:r>
            <a:r>
              <a:rPr lang="ko-KR" altLang="en-US" sz="1800" b="1" u="sng"/>
              <a:t>직원번호</a:t>
            </a:r>
            <a:r>
              <a:rPr lang="en-US" altLang="ko-KR" sz="1800" b="1"/>
              <a:t>, </a:t>
            </a:r>
            <a:r>
              <a:rPr lang="ko-KR" altLang="en-US" sz="1800" b="1"/>
              <a:t>이름</a:t>
            </a:r>
            <a:r>
              <a:rPr lang="en-US" altLang="ko-KR" sz="1800" b="1"/>
              <a:t>, </a:t>
            </a:r>
            <a:r>
              <a:rPr lang="ko-KR" altLang="en-US" sz="1800" b="1"/>
              <a:t>부서번호</a:t>
            </a:r>
            <a:r>
              <a:rPr lang="en-US" altLang="ko-KR" sz="1800" b="1"/>
              <a:t>)</a:t>
            </a:r>
            <a:endParaRPr lang="ko-KR" altLang="en-US" sz="1800"/>
          </a:p>
          <a:p>
            <a:pPr eaLnBrk="1" hangingPunct="1"/>
            <a:r>
              <a:rPr lang="ko-KR" altLang="en-US" sz="1800" b="1"/>
              <a:t>부서</a:t>
            </a:r>
            <a:r>
              <a:rPr lang="en-US" altLang="ko-KR" sz="1800" b="1"/>
              <a:t>(</a:t>
            </a:r>
            <a:r>
              <a:rPr lang="ko-KR" altLang="en-US" sz="1800" b="1" u="sng"/>
              <a:t>부서번호</a:t>
            </a:r>
            <a:r>
              <a:rPr lang="en-US" altLang="ko-KR" sz="1800" b="1"/>
              <a:t>, </a:t>
            </a:r>
            <a:r>
              <a:rPr lang="ko-KR" altLang="en-US" sz="1800" b="1"/>
              <a:t>부서명</a:t>
            </a:r>
            <a:r>
              <a:rPr lang="en-US" altLang="ko-KR" sz="1800" b="1"/>
              <a:t>, </a:t>
            </a:r>
            <a:r>
              <a:rPr lang="ko-KR" altLang="en-US" sz="1800" b="1"/>
              <a:t>사무실</a:t>
            </a:r>
            <a:r>
              <a:rPr lang="en-US" altLang="ko-KR" sz="1800" b="1"/>
              <a:t>)</a:t>
            </a:r>
            <a:endParaRPr lang="ko-KR" altLang="en-US" sz="1800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9888" y="2135188"/>
            <a:ext cx="6080125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외래 키</a:t>
            </a:r>
            <a:r>
              <a:rPr lang="en-US" altLang="ko-KR" smtClean="0"/>
              <a:t>(foreign key)(4)</a:t>
            </a:r>
            <a:endParaRPr lang="ko-KR" altLang="ko-KR" smtClean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534988" y="1336675"/>
            <a:ext cx="568166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교수 </a:t>
            </a:r>
            <a:r>
              <a:rPr lang="en-US" altLang="ko-KR" sz="1800" b="1"/>
              <a:t>(</a:t>
            </a:r>
            <a:r>
              <a:rPr lang="ko-KR" altLang="en-US" sz="1800" b="1" u="sng"/>
              <a:t>교수번호</a:t>
            </a:r>
            <a:r>
              <a:rPr lang="en-US" altLang="ko-KR" sz="1800" b="1"/>
              <a:t>, </a:t>
            </a:r>
            <a:r>
              <a:rPr lang="ko-KR" altLang="en-US" sz="1800" b="1"/>
              <a:t>주민등록번호</a:t>
            </a:r>
            <a:r>
              <a:rPr lang="en-US" altLang="ko-KR" sz="1800" b="1"/>
              <a:t>, </a:t>
            </a:r>
            <a:r>
              <a:rPr lang="ko-KR" altLang="en-US" sz="1800" b="1"/>
              <a:t>이름</a:t>
            </a:r>
            <a:r>
              <a:rPr lang="en-US" altLang="ko-KR" sz="1800" b="1"/>
              <a:t>, </a:t>
            </a:r>
            <a:r>
              <a:rPr lang="ko-KR" altLang="en-US" sz="1800" b="1"/>
              <a:t>학과명</a:t>
            </a:r>
            <a:r>
              <a:rPr lang="en-US" altLang="ko-KR" sz="1800" b="1"/>
              <a:t>, </a:t>
            </a:r>
            <a:r>
              <a:rPr lang="ko-KR" altLang="en-US" sz="1800" b="1"/>
              <a:t>학과장</a:t>
            </a:r>
            <a:r>
              <a:rPr lang="en-US" altLang="ko-KR" sz="1800" b="1"/>
              <a:t>)</a:t>
            </a:r>
            <a:endParaRPr lang="ko-KR" altLang="en-US" sz="1800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933575"/>
            <a:ext cx="6218237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관계형 데이터베이스</a:t>
            </a:r>
            <a:r>
              <a:rPr lang="en-US" altLang="ko-KR" smtClean="0"/>
              <a:t>(relational database)</a:t>
            </a:r>
            <a:endParaRPr lang="ko-KR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정의</a:t>
            </a:r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관계형 데이터 모델에 기반하여 하나 이상의 테이블로 실세계를 표현한 데이터베이스</a:t>
            </a:r>
          </a:p>
          <a:p>
            <a:pPr lvl="3" eaLnBrk="1" hangingPunct="1"/>
            <a:r>
              <a:rPr lang="ko-KR" altLang="en-US" smtClean="0"/>
              <a:t>실세계를 관계형 데이터 모델이라는 추상적인 도구를 이용하여 표현한 것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테이블들을 컴퓨터의 기억 장치에 어떠한 방법으로 저장할 것인가에 대한 물리적인 구조까지 정의한 것은 아님</a:t>
            </a:r>
          </a:p>
          <a:p>
            <a:pPr eaLnBrk="1" hangingPunct="1"/>
            <a:r>
              <a:rPr lang="ko-KR" altLang="en-US" sz="2000" smtClean="0"/>
              <a:t>관계형 데이터베이스가 하나 이상의 테이블로 구성되어 있을 때</a:t>
            </a:r>
          </a:p>
          <a:p>
            <a:pPr lvl="2" eaLnBrk="1" hangingPunct="1">
              <a:buFontTx/>
              <a:buChar char="-"/>
            </a:pPr>
            <a:r>
              <a:rPr lang="ko-KR" altLang="en-US" sz="1800" smtClean="0"/>
              <a:t>데이터베이스 스키마</a:t>
            </a:r>
            <a:r>
              <a:rPr lang="en-US" altLang="ko-KR" sz="1800" smtClean="0"/>
              <a:t>(database schema)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	: </a:t>
            </a:r>
            <a:r>
              <a:rPr lang="ko-KR" altLang="en-US" smtClean="0"/>
              <a:t>테이블 스키마의 집합</a:t>
            </a:r>
          </a:p>
          <a:p>
            <a:pPr lvl="2" eaLnBrk="1" hangingPunct="1">
              <a:buFontTx/>
              <a:buChar char="-"/>
            </a:pPr>
            <a:r>
              <a:rPr lang="ko-KR" altLang="en-US" sz="1800" smtClean="0"/>
              <a:t>데이터베이스 인스턴스</a:t>
            </a:r>
            <a:r>
              <a:rPr lang="en-US" altLang="ko-KR" sz="1800" smtClean="0"/>
              <a:t>(database instance)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	: </a:t>
            </a:r>
            <a:r>
              <a:rPr lang="ko-KR" altLang="en-US" smtClean="0"/>
              <a:t>테이블 스키마들에 대한 테이블 인스턴스의 집합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(1)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</p:nvPr>
        </p:nvGraphicFramePr>
        <p:xfrm>
          <a:off x="439738" y="1857375"/>
          <a:ext cx="8204200" cy="2438400"/>
        </p:xfrm>
        <a:graphic>
          <a:graphicData uri="http://schemas.openxmlformats.org/drawingml/2006/table">
            <a:tbl>
              <a:tblPr/>
              <a:tblGrid>
                <a:gridCol w="8204200"/>
              </a:tblGrid>
              <a:tr h="2438400">
                <a:tc>
                  <a:txBody>
                    <a:bodyPr/>
                    <a:lstStyle/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student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stu_id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resident_id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name, address, year,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department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dept_name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office)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professor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prof_id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resident_id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name,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position,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year_emp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course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course_id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title, credit)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class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class_id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course_id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year, semester, division,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prof_id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classroom, enroll)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takes (</a:t>
                      </a:r>
                      <a:r>
                        <a:rPr lang="en-US" sz="1600" b="1" u="sng" dirty="0" err="1">
                          <a:solidFill>
                            <a:srgbClr val="007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stu_id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u="sng" dirty="0" err="1">
                          <a:solidFill>
                            <a:srgbClr val="007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class_id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grade)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5" marR="91445" marT="45710" marB="457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105025" y="1665288"/>
            <a:ext cx="336550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TextBox 12"/>
          <p:cNvSpPr txBox="1">
            <a:spLocks noChangeArrowheads="1"/>
          </p:cNvSpPr>
          <p:nvPr/>
        </p:nvSpPr>
        <p:spPr bwMode="auto">
          <a:xfrm>
            <a:off x="2338388" y="13716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기본키</a:t>
            </a:r>
          </a:p>
        </p:txBody>
      </p:sp>
      <p:sp>
        <p:nvSpPr>
          <p:cNvPr id="31756" name="TextBox 13"/>
          <p:cNvSpPr txBox="1">
            <a:spLocks noChangeArrowheads="1"/>
          </p:cNvSpPr>
          <p:nvPr/>
        </p:nvSpPr>
        <p:spPr bwMode="auto">
          <a:xfrm>
            <a:off x="4745038" y="1414463"/>
            <a:ext cx="790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외래키</a:t>
            </a:r>
          </a:p>
        </p:txBody>
      </p:sp>
      <p:cxnSp>
        <p:nvCxnSpPr>
          <p:cNvPr id="17" name="직선 화살표 연결선 16"/>
          <p:cNvCxnSpPr>
            <a:stCxn id="31756" idx="2"/>
          </p:cNvCxnSpPr>
          <p:nvPr/>
        </p:nvCxnSpPr>
        <p:spPr>
          <a:xfrm>
            <a:off x="5140325" y="1752600"/>
            <a:ext cx="811213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517525"/>
            <a:ext cx="8162925" cy="523875"/>
          </a:xfrm>
        </p:spPr>
        <p:txBody>
          <a:bodyPr/>
          <a:lstStyle/>
          <a:p>
            <a:pPr eaLnBrk="1" hangingPunct="1"/>
            <a:r>
              <a:rPr lang="ko-KR" altLang="en-US" smtClean="0"/>
              <a:t>데이터 모델이란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물리적 혹은 추상적으로 존재하는 </a:t>
            </a:r>
            <a:r>
              <a:rPr lang="ko-KR" altLang="en-US" sz="2000" smtClean="0">
                <a:solidFill>
                  <a:srgbClr val="FF0000"/>
                </a:solidFill>
              </a:rPr>
              <a:t>현실세계를 단순화</a:t>
            </a:r>
            <a:r>
              <a:rPr lang="ko-KR" altLang="en-US" sz="2000" smtClean="0"/>
              <a:t>되고 </a:t>
            </a:r>
            <a:r>
              <a:rPr lang="ko-KR" altLang="en-US" sz="2000" smtClean="0">
                <a:solidFill>
                  <a:srgbClr val="FF0000"/>
                </a:solidFill>
              </a:rPr>
              <a:t>정형화된 형태로 표현</a:t>
            </a:r>
            <a:r>
              <a:rPr lang="ko-KR" altLang="en-US" sz="2000" smtClean="0"/>
              <a:t>하는 하나의 방식 또는 규범</a:t>
            </a:r>
            <a:endParaRPr lang="en-US" altLang="ko-KR" sz="2000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1" eaLnBrk="1" hangingPunct="1"/>
            <a:r>
              <a:rPr lang="ko-KR" altLang="en-US" sz="2000" smtClean="0"/>
              <a:t>실제 데이터가 갖는 특성을 살리면서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목적에 맞게 관심있는 정보만을 단순화 하여 표현하는 방식</a:t>
            </a:r>
            <a:endParaRPr lang="en-US" altLang="ko-KR" sz="2000" smtClean="0"/>
          </a:p>
          <a:p>
            <a:pPr lvl="3" eaLnBrk="1" hangingPunct="1"/>
            <a:r>
              <a:rPr lang="ko-KR" altLang="en-US" smtClean="0"/>
              <a:t>데이터에 대한 조작이 가능해야함</a:t>
            </a: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3578225" y="4641850"/>
            <a:ext cx="223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800" b="1"/>
              <a:t>자전거의 추상화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7975" y="2073275"/>
            <a:ext cx="5857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(2)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1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8" y="1484313"/>
            <a:ext cx="83439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(3)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3799" name="Picture 1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588" y="1185863"/>
            <a:ext cx="5430837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492375"/>
            <a:ext cx="29257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(4)</a:t>
            </a:r>
            <a:endParaRPr lang="ko-KR" altLang="en-US" smtClean="0"/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0" name="Picture 1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8" y="1323975"/>
            <a:ext cx="5507037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(5)</a:t>
            </a:r>
            <a:endParaRPr lang="ko-KR" altLang="en-US" smtClean="0"/>
          </a:p>
        </p:txBody>
      </p:sp>
      <p:sp>
        <p:nvSpPr>
          <p:cNvPr id="358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Picture 1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0938" y="3116263"/>
            <a:ext cx="781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35844" name="Picture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5363" y="1138238"/>
            <a:ext cx="367665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>
                <a:latin typeface="+mj-ea"/>
              </a:rPr>
              <a:t>관계 대수 </a:t>
            </a:r>
            <a:r>
              <a:rPr lang="en-US" altLang="ko-KR" smtClean="0">
                <a:latin typeface="+mj-ea"/>
              </a:rPr>
              <a:t>(Relational Algebra)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질의어</a:t>
            </a:r>
            <a:r>
              <a:rPr lang="en-US" altLang="ko-KR" sz="2400" smtClean="0"/>
              <a:t>(query language)</a:t>
            </a:r>
          </a:p>
          <a:p>
            <a:pPr lvl="2" eaLnBrk="1" hangingPunct="1"/>
            <a:r>
              <a:rPr lang="ko-KR" altLang="en-US" smtClean="0"/>
              <a:t>삽입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검색 등의 데이터 조작을 위한 연산들을 표현하기 위한 언어</a:t>
            </a:r>
            <a:endParaRPr lang="en-US" altLang="ko-KR" smtClean="0"/>
          </a:p>
          <a:p>
            <a:pPr lvl="2" eaLnBrk="1" hangingPunct="1">
              <a:buFont typeface="Wingdings 3" pitchFamily="18" charset="2"/>
              <a:buNone/>
            </a:pPr>
            <a:endParaRPr lang="ko-KR" altLang="en-US" smtClean="0"/>
          </a:p>
          <a:p>
            <a:pPr lvl="2" eaLnBrk="1" hangingPunct="1"/>
            <a:r>
              <a:rPr lang="ko-KR" altLang="en-US" smtClean="0"/>
              <a:t>절차적 언어</a:t>
            </a:r>
            <a:r>
              <a:rPr lang="en-US" altLang="ko-KR" smtClean="0"/>
              <a:t>(procedural language)</a:t>
            </a:r>
          </a:p>
          <a:p>
            <a:pPr lvl="3" eaLnBrk="1" hangingPunct="1"/>
            <a:r>
              <a:rPr lang="ko-KR" altLang="en-US" smtClean="0"/>
              <a:t>사용자가 원하는 결과를 얻기 위해 수행되어야 할 일련의 절차를 명시해야 하는 언어</a:t>
            </a:r>
          </a:p>
          <a:p>
            <a:pPr lvl="3" eaLnBrk="1" hangingPunct="1"/>
            <a:r>
              <a:rPr lang="ko-KR" altLang="en-US" smtClean="0"/>
              <a:t>예</a:t>
            </a:r>
            <a:r>
              <a:rPr lang="en-US" altLang="ko-KR" smtClean="0"/>
              <a:t>:  C, C++</a:t>
            </a:r>
            <a:r>
              <a:rPr lang="ko-KR" altLang="en-US" smtClean="0"/>
              <a:t>와 같은 대부분의 프로그래밍 언어</a:t>
            </a:r>
            <a:endParaRPr lang="en-US" altLang="ko-KR" smtClean="0"/>
          </a:p>
          <a:p>
            <a:pPr lvl="3" eaLnBrk="1" hangingPunct="1"/>
            <a:endParaRPr lang="ko-KR" altLang="en-US" smtClean="0"/>
          </a:p>
          <a:p>
            <a:pPr lvl="2" eaLnBrk="1" hangingPunct="1"/>
            <a:r>
              <a:rPr lang="ko-KR" altLang="en-US" smtClean="0"/>
              <a:t>비절차적 언어</a:t>
            </a:r>
            <a:r>
              <a:rPr lang="en-US" altLang="ko-KR" smtClean="0"/>
              <a:t>(non-procedural language)</a:t>
            </a:r>
          </a:p>
          <a:p>
            <a:pPr lvl="3" eaLnBrk="1" hangingPunct="1"/>
            <a:r>
              <a:rPr lang="ko-KR" altLang="en-US" smtClean="0"/>
              <a:t>수행 절차는 기술하지 않고 사용자가 원하는 결과만을 형식적으로 명시하는 언어</a:t>
            </a:r>
          </a:p>
          <a:p>
            <a:pPr lvl="3" eaLnBrk="1" hangingPunct="1"/>
            <a:r>
              <a:rPr lang="ko-KR" altLang="en-US" smtClean="0"/>
              <a:t>실질적 수행절차는 시스템 내부적으로 결정해야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관계 대수 </a:t>
            </a:r>
            <a:r>
              <a:rPr lang="en-US" altLang="ko-KR" smtClean="0"/>
              <a:t>(Relational Algebra)(2)</a:t>
            </a:r>
            <a:endParaRPr lang="ko-KR" altLang="ko-KR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관계형 데이터베이스에서의 대표적 질의어</a:t>
            </a:r>
          </a:p>
          <a:p>
            <a:pPr lvl="2" eaLnBrk="1" hangingPunct="1"/>
            <a:endParaRPr lang="en-US" altLang="ko-KR" smtClean="0"/>
          </a:p>
          <a:p>
            <a:pPr lvl="2" eaLnBrk="1" hangingPunct="1"/>
            <a:r>
              <a:rPr lang="ko-KR" altLang="en-US" smtClean="0"/>
              <a:t>관계 대수</a:t>
            </a:r>
            <a:r>
              <a:rPr lang="en-US" altLang="ko-KR" smtClean="0"/>
              <a:t>(relational algebra)</a:t>
            </a:r>
          </a:p>
          <a:p>
            <a:pPr lvl="3" eaLnBrk="1" hangingPunct="1"/>
            <a:r>
              <a:rPr lang="ko-KR" altLang="en-US" smtClean="0"/>
              <a:t>절차적 언어</a:t>
            </a:r>
          </a:p>
          <a:p>
            <a:pPr lvl="3" eaLnBrk="1" hangingPunct="1"/>
            <a:r>
              <a:rPr lang="ko-KR" altLang="en-US" smtClean="0"/>
              <a:t>수학에서의 수식구조와 유사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ko-KR" altLang="en-US" smtClean="0"/>
              <a:t>피연산자</a:t>
            </a:r>
            <a:r>
              <a:rPr lang="en-US" altLang="ko-KR" smtClean="0"/>
              <a:t>(operand) : </a:t>
            </a:r>
            <a:r>
              <a:rPr lang="ko-KR" altLang="en-US" smtClean="0"/>
              <a:t>테이블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ko-KR" altLang="en-US" smtClean="0"/>
              <a:t>연산자</a:t>
            </a:r>
            <a:r>
              <a:rPr lang="en-US" altLang="ko-KR" smtClean="0"/>
              <a:t>(operator)</a:t>
            </a:r>
          </a:p>
          <a:p>
            <a:pPr lvl="4" eaLnBrk="1" hangingPunct="1"/>
            <a:r>
              <a:rPr lang="ko-KR" altLang="en-US" smtClean="0"/>
              <a:t>단항 연산자</a:t>
            </a:r>
            <a:r>
              <a:rPr lang="en-US" altLang="ko-KR" smtClean="0"/>
              <a:t>(unary operator)</a:t>
            </a:r>
          </a:p>
          <a:p>
            <a:pPr lvl="4" eaLnBrk="1" hangingPunct="1"/>
            <a:r>
              <a:rPr lang="ko-KR" altLang="en-US" smtClean="0"/>
              <a:t>이항 연산자</a:t>
            </a:r>
            <a:r>
              <a:rPr lang="en-US" altLang="ko-KR" smtClean="0"/>
              <a:t>(binary operator)</a:t>
            </a:r>
          </a:p>
          <a:p>
            <a:pPr lvl="4" eaLnBrk="1" hangingPunct="1"/>
            <a:endParaRPr lang="en-US" altLang="ko-KR" smtClean="0"/>
          </a:p>
          <a:p>
            <a:pPr lvl="2" eaLnBrk="1" hangingPunct="1"/>
            <a:r>
              <a:rPr lang="ko-KR" altLang="en-US" smtClean="0"/>
              <a:t>관계 해석</a:t>
            </a:r>
            <a:r>
              <a:rPr lang="en-US" altLang="ko-KR" smtClean="0"/>
              <a:t>(relational calculus)</a:t>
            </a:r>
          </a:p>
          <a:p>
            <a:pPr lvl="3" eaLnBrk="1" hangingPunct="1"/>
            <a:r>
              <a:rPr lang="ko-KR" altLang="en-US" smtClean="0"/>
              <a:t>비절차적 언어</a:t>
            </a:r>
          </a:p>
          <a:p>
            <a:pPr lvl="3" eaLnBrk="1" hangingPunct="1"/>
            <a:r>
              <a:rPr lang="ko-KR" altLang="en-US" smtClean="0"/>
              <a:t>이 책에서는 다루지 않음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관계대수의 연산 종류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기본 연산</a:t>
            </a:r>
            <a:endParaRPr lang="en-US" altLang="ko-KR" sz="2400" smtClean="0"/>
          </a:p>
          <a:p>
            <a:pPr lvl="2" eaLnBrk="1" hangingPunct="1"/>
            <a:r>
              <a:rPr lang="ko-KR" altLang="en-US" smtClean="0"/>
              <a:t>선택 연산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추출 연산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재명명 연산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집합 연산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카티션 프로덕트</a:t>
            </a:r>
            <a:endParaRPr lang="en-US" altLang="ko-KR" smtClean="0"/>
          </a:p>
          <a:p>
            <a:pPr eaLnBrk="1" hangingPunct="1"/>
            <a:r>
              <a:rPr lang="ko-KR" altLang="en-US" sz="2400" smtClean="0"/>
              <a:t>추가연산</a:t>
            </a:r>
            <a:endParaRPr lang="en-US" altLang="ko-KR" sz="2400" smtClean="0"/>
          </a:p>
          <a:p>
            <a:pPr lvl="2" eaLnBrk="1" hangingPunct="1"/>
            <a:r>
              <a:rPr lang="ko-KR" altLang="en-US" smtClean="0"/>
              <a:t>조인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자연 조인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외부 조인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지정 연산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(</a:t>
            </a:r>
            <a:r>
              <a:rPr lang="ko-KR" altLang="en-US" smtClean="0"/>
              <a:t>나누기 연산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</a:t>
            </a:r>
            <a:r>
              <a:rPr lang="en-US" altLang="ko-KR" smtClean="0"/>
              <a:t>(selection)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4038" y="1204913"/>
            <a:ext cx="8348662" cy="39624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하나의 테이블에서 주어진 조건을 만족하는 레코드들을 검색하는 기능</a:t>
            </a:r>
          </a:p>
          <a:p>
            <a:pPr lvl="2" eaLnBrk="1" hangingPunct="1"/>
            <a:endParaRPr lang="en-US" altLang="ko-KR" sz="1800" smtClean="0">
              <a:sym typeface="Symbol" pitchFamily="18" charset="2"/>
            </a:endParaRPr>
          </a:p>
          <a:p>
            <a:pPr lvl="2" eaLnBrk="1" hangingPunct="1"/>
            <a:endParaRPr lang="en-US" altLang="ko-KR" sz="1800" smtClean="0">
              <a:sym typeface="Symbol" pitchFamily="18" charset="2"/>
            </a:endParaRPr>
          </a:p>
          <a:p>
            <a:pPr lvl="2" eaLnBrk="1" hangingPunct="1"/>
            <a:endParaRPr lang="en-US" altLang="ko-KR" sz="18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테이블이름</a:t>
            </a:r>
            <a:r>
              <a:rPr lang="en-US" altLang="ko-KR" sz="1800" smtClean="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en-US" altLang="ko-KR" sz="1600" smtClean="0"/>
              <a:t>&lt;</a:t>
            </a:r>
            <a:r>
              <a:rPr lang="ko-KR" altLang="en-US" sz="1600" smtClean="0"/>
              <a:t>테이블이름</a:t>
            </a:r>
            <a:r>
              <a:rPr lang="en-US" altLang="ko-KR" sz="1600" smtClean="0"/>
              <a:t>&gt;</a:t>
            </a:r>
            <a:r>
              <a:rPr lang="ko-KR" altLang="en-US" sz="1600" smtClean="0"/>
              <a:t>은 연산의 대상이 되는 테이블의 이름</a:t>
            </a:r>
            <a:endParaRPr lang="en-US" altLang="ko-KR" sz="16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조건식</a:t>
            </a:r>
            <a:r>
              <a:rPr lang="en-US" altLang="ko-KR" sz="1800" smtClean="0">
                <a:sym typeface="Symbol" pitchFamily="18" charset="2"/>
              </a:rPr>
              <a:t>&gt;</a:t>
            </a:r>
            <a:endParaRPr lang="ko-KR" altLang="en-US" sz="1800" smtClean="0">
              <a:sym typeface="Symbol" pitchFamily="18" charset="2"/>
            </a:endParaRPr>
          </a:p>
          <a:p>
            <a:pPr lvl="3" eaLnBrk="1" hangingPunct="1"/>
            <a:r>
              <a:rPr lang="ko-KR" altLang="en-US" sz="1600" smtClean="0">
                <a:sym typeface="Symbol" pitchFamily="18" charset="2"/>
              </a:rPr>
              <a:t>비교연산자</a:t>
            </a:r>
            <a:r>
              <a:rPr lang="en-US" altLang="ko-KR" sz="1600" smtClean="0">
                <a:sym typeface="Symbol" pitchFamily="18" charset="2"/>
              </a:rPr>
              <a:t>(&lt;, &gt;, &lt;=, &gt;=, &lt;&gt;)</a:t>
            </a:r>
            <a:r>
              <a:rPr lang="ko-KR" altLang="en-US" sz="1600" smtClean="0">
                <a:sym typeface="Symbol" pitchFamily="18" charset="2"/>
              </a:rPr>
              <a:t>와 부울 연산자</a:t>
            </a:r>
            <a:r>
              <a:rPr lang="en-US" altLang="ko-KR" sz="1600" smtClean="0">
                <a:sym typeface="Symbol" pitchFamily="18" charset="2"/>
              </a:rPr>
              <a:t>(</a:t>
            </a:r>
            <a:r>
              <a:rPr lang="en-US" altLang="ko-KR" sz="1600" smtClean="0">
                <a:latin typeface="Symbol" pitchFamily="18" charset="2"/>
                <a:sym typeface="Symbol" pitchFamily="18" charset="2"/>
              </a:rPr>
              <a:t>Ú, Ù, NOT)</a:t>
            </a:r>
            <a:r>
              <a:rPr lang="ko-KR" altLang="en-US" sz="1600" smtClean="0">
                <a:latin typeface="Symbol" pitchFamily="18" charset="2"/>
                <a:sym typeface="Symbol" pitchFamily="18" charset="2"/>
              </a:rPr>
              <a:t>의 조합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3" y="1682750"/>
            <a:ext cx="6981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</a:t>
            </a:r>
            <a:r>
              <a:rPr lang="en-US" altLang="ko-KR" smtClean="0"/>
              <a:t>(selection)</a:t>
            </a:r>
            <a:endParaRPr lang="ko-KR" altLang="en-US" smtClean="0"/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student </a:t>
            </a:r>
            <a:r>
              <a:rPr lang="ko-KR" altLang="en-US" sz="1800" smtClean="0"/>
              <a:t>테이블에서 </a:t>
            </a:r>
            <a:r>
              <a:rPr lang="en-US" altLang="ko-KR" sz="1800" smtClean="0"/>
              <a:t>address</a:t>
            </a:r>
            <a:r>
              <a:rPr lang="ko-KR" altLang="en-US" sz="1800" smtClean="0"/>
              <a:t>가 ‘서울’인 레코드를 검색</a:t>
            </a:r>
          </a:p>
        </p:txBody>
      </p:sp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40966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97063"/>
            <a:ext cx="8162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668713"/>
            <a:ext cx="5981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</a:t>
            </a:r>
            <a:r>
              <a:rPr lang="en-US" altLang="ko-KR" smtClean="0"/>
              <a:t>(selection)</a:t>
            </a:r>
            <a:endParaRPr lang="ko-KR" altLang="en-US" smtClean="0"/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2000</a:t>
            </a:r>
            <a:r>
              <a:rPr lang="ko-KR" altLang="en-US" sz="1800" smtClean="0"/>
              <a:t>년 이후에 임용된 교수들에 대한 레코드를 검색</a:t>
            </a:r>
          </a:p>
        </p:txBody>
      </p:sp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989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991" name="Picture 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75" y="1792288"/>
            <a:ext cx="830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654425"/>
            <a:ext cx="5867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</a:t>
            </a:r>
            <a:r>
              <a:rPr lang="en-US" altLang="ko-KR" smtClean="0"/>
              <a:t>(relation)</a:t>
            </a:r>
            <a:r>
              <a:rPr lang="ko-KR" altLang="en-US" smtClean="0"/>
              <a:t>의 개념</a:t>
            </a:r>
            <a:r>
              <a:rPr lang="en-US" altLang="ko-KR" smtClean="0"/>
              <a:t>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0263" y="1169988"/>
            <a:ext cx="8110537" cy="22098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관계형 데이터 모델</a:t>
            </a:r>
            <a:r>
              <a:rPr lang="en-US" altLang="ko-KR" sz="2400" smtClean="0"/>
              <a:t>(relational data model)</a:t>
            </a:r>
          </a:p>
          <a:p>
            <a:pPr lvl="2" eaLnBrk="1" hangingPunct="1"/>
            <a:r>
              <a:rPr lang="ko-KR" altLang="en-US" smtClean="0"/>
              <a:t>테이블 형식을 이용하여 데이터들을 정의하고 설명한 모델</a:t>
            </a:r>
          </a:p>
          <a:p>
            <a:pPr lvl="2" eaLnBrk="1" hangingPunct="1"/>
            <a:r>
              <a:rPr lang="ko-KR" altLang="en-US" smtClean="0"/>
              <a:t>실세계의 데이터를 누구나 직관적으로 이해할 수 있는 형태로 기술할 수 있는 간단한 방식을 제공</a:t>
            </a:r>
          </a:p>
          <a:p>
            <a:pPr lvl="2" eaLnBrk="1" hangingPunct="1"/>
            <a:r>
              <a:rPr lang="ko-KR" altLang="en-US" smtClean="0"/>
              <a:t>테이블을 </a:t>
            </a:r>
            <a:r>
              <a:rPr lang="ko-KR" altLang="en-US" smtClean="0">
                <a:solidFill>
                  <a:srgbClr val="FF0000"/>
                </a:solidFill>
              </a:rPr>
              <a:t>릴레이션</a:t>
            </a:r>
            <a:r>
              <a:rPr lang="en-US" altLang="ko-KR" smtClean="0">
                <a:solidFill>
                  <a:srgbClr val="FF0000"/>
                </a:solidFill>
              </a:rPr>
              <a:t>(relation)</a:t>
            </a:r>
            <a:r>
              <a:rPr lang="ko-KR" altLang="en-US" smtClean="0"/>
              <a:t>이라 부름</a:t>
            </a:r>
            <a:endParaRPr lang="en-US" altLang="ko-KR" smtClean="0"/>
          </a:p>
        </p:txBody>
      </p:sp>
      <p:sp>
        <p:nvSpPr>
          <p:cNvPr id="1536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3338513" y="5295900"/>
            <a:ext cx="2906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표 형식으로 기술된 주소록</a:t>
            </a:r>
            <a:endParaRPr lang="ko-KR" altLang="en-US" sz="1800"/>
          </a:p>
        </p:txBody>
      </p:sp>
      <p:pic>
        <p:nvPicPr>
          <p:cNvPr id="15366" name="Picture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330575"/>
            <a:ext cx="4941887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</a:t>
            </a:r>
            <a:r>
              <a:rPr lang="en-US" altLang="ko-KR" smtClean="0"/>
              <a:t>(selection)</a:t>
            </a:r>
            <a:endParaRPr lang="ko-KR" altLang="en-US" smtClean="0"/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2000</a:t>
            </a:r>
            <a:r>
              <a:rPr lang="ko-KR" altLang="en-US" sz="1800" smtClean="0"/>
              <a:t>년 이후에 임용된 ‘부교수’들의 레코드를 검색</a:t>
            </a:r>
          </a:p>
        </p:txBody>
      </p:sp>
      <p:sp>
        <p:nvSpPr>
          <p:cNvPr id="430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016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8" y="1885950"/>
            <a:ext cx="8172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616325"/>
            <a:ext cx="60579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선택 연산에서 널</a:t>
            </a:r>
            <a:r>
              <a:rPr lang="en-US" altLang="ko-KR" dirty="0" smtClean="0">
                <a:latin typeface="+mj-ea"/>
              </a:rPr>
              <a:t>(null)</a:t>
            </a:r>
            <a:r>
              <a:rPr lang="ko-KR" altLang="en-US" dirty="0" smtClean="0">
                <a:latin typeface="+mj-ea"/>
              </a:rPr>
              <a:t>의 처리</a:t>
            </a:r>
          </a:p>
        </p:txBody>
      </p:sp>
      <p:sp>
        <p:nvSpPr>
          <p:cNvPr id="440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Professor </a:t>
            </a:r>
            <a:r>
              <a:rPr kumimoji="0" lang="ko-KR" altLang="en-US" sz="1800" dirty="0">
                <a:latin typeface="+mn-lt"/>
                <a:ea typeface="+mn-ea"/>
              </a:rPr>
              <a:t>테이블에 </a:t>
            </a:r>
            <a:r>
              <a:rPr kumimoji="0" lang="en-US" altLang="ko-KR" sz="1800" dirty="0">
                <a:latin typeface="+mn-lt"/>
                <a:ea typeface="+mn-ea"/>
              </a:rPr>
              <a:t>null</a:t>
            </a:r>
            <a:r>
              <a:rPr kumimoji="0" lang="ko-KR" altLang="en-US" sz="1800" dirty="0">
                <a:latin typeface="+mn-lt"/>
                <a:ea typeface="+mn-ea"/>
              </a:rPr>
              <a:t>이 입력된 예</a:t>
            </a: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613" y="3175000"/>
            <a:ext cx="294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38" y="4660900"/>
            <a:ext cx="31115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Box 14"/>
          <p:cNvSpPr txBox="1">
            <a:spLocks noChangeArrowheads="1"/>
          </p:cNvSpPr>
          <p:nvPr/>
        </p:nvSpPr>
        <p:spPr bwMode="auto">
          <a:xfrm>
            <a:off x="587375" y="5961063"/>
            <a:ext cx="7685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ko-KR" sz="1400" b="1">
                <a:solidFill>
                  <a:srgbClr val="002060"/>
                </a:solidFill>
              </a:rPr>
              <a:t> dept_id</a:t>
            </a:r>
            <a:r>
              <a:rPr lang="ko-KR" altLang="en-US" sz="1400" b="1">
                <a:solidFill>
                  <a:srgbClr val="002060"/>
                </a:solidFill>
              </a:rPr>
              <a:t>가 </a:t>
            </a:r>
            <a:r>
              <a:rPr lang="en-US" altLang="ko-KR" sz="1400" b="1">
                <a:solidFill>
                  <a:srgbClr val="002060"/>
                </a:solidFill>
              </a:rPr>
              <a:t>‘920’</a:t>
            </a:r>
            <a:r>
              <a:rPr lang="ko-KR" altLang="en-US" sz="1400" b="1">
                <a:solidFill>
                  <a:srgbClr val="002060"/>
                </a:solidFill>
              </a:rPr>
              <a:t>인지 그렇지 않은지 알지 못함 따라서 검색</a:t>
            </a:r>
            <a:r>
              <a:rPr lang="en-US" altLang="ko-KR" sz="1400" b="1">
                <a:solidFill>
                  <a:srgbClr val="002060"/>
                </a:solidFill>
              </a:rPr>
              <a:t> </a:t>
            </a:r>
            <a:r>
              <a:rPr lang="ko-KR" altLang="en-US" sz="1400" b="1">
                <a:solidFill>
                  <a:srgbClr val="002060"/>
                </a:solidFill>
              </a:rPr>
              <a:t>결과에서 배제해야 함</a:t>
            </a:r>
          </a:p>
        </p:txBody>
      </p:sp>
      <p:sp>
        <p:nvSpPr>
          <p:cNvPr id="44042" name="TextBox 15"/>
          <p:cNvSpPr txBox="1">
            <a:spLocks noChangeArrowheads="1"/>
          </p:cNvSpPr>
          <p:nvPr/>
        </p:nvSpPr>
        <p:spPr bwMode="auto">
          <a:xfrm>
            <a:off x="311150" y="3898900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4043" name="TextBox 16"/>
          <p:cNvSpPr txBox="1">
            <a:spLocks noChangeArrowheads="1"/>
          </p:cNvSpPr>
          <p:nvPr/>
        </p:nvSpPr>
        <p:spPr bwMode="auto">
          <a:xfrm>
            <a:off x="293688" y="52959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44044" name="Picture 1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539875"/>
            <a:ext cx="441007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5" name="Picture 1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759200"/>
            <a:ext cx="5553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6" name="Picture 1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0863" y="5175250"/>
            <a:ext cx="548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추출</a:t>
            </a:r>
            <a:r>
              <a:rPr lang="en-US" altLang="ko-KR" smtClean="0"/>
              <a:t>(project)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테이블에서 사용자가 원하는 필드만을 결과로 출력하는 연산</a:t>
            </a:r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2" eaLnBrk="1" hangingPunct="1"/>
            <a:endParaRPr lang="en-US" altLang="ko-KR" sz="18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테이블이름</a:t>
            </a:r>
            <a:r>
              <a:rPr lang="en-US" altLang="ko-KR" sz="1800" smtClean="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en-US" altLang="ko-KR" sz="1600" smtClean="0"/>
              <a:t>&lt;</a:t>
            </a:r>
            <a:r>
              <a:rPr lang="ko-KR" altLang="en-US" sz="1600" smtClean="0"/>
              <a:t>테이블이름</a:t>
            </a:r>
            <a:r>
              <a:rPr lang="en-US" altLang="ko-KR" sz="1600" smtClean="0"/>
              <a:t>&gt;</a:t>
            </a:r>
            <a:r>
              <a:rPr lang="ko-KR" altLang="en-US" sz="1600" smtClean="0"/>
              <a:t>은 연산의 대상이 되는 테이블의 이름</a:t>
            </a:r>
            <a:endParaRPr lang="en-US" altLang="ko-KR" sz="16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필드리스트</a:t>
            </a:r>
            <a:r>
              <a:rPr lang="en-US" altLang="ko-KR" sz="1800" smtClean="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ko-KR" altLang="en-US" sz="1600" smtClean="0"/>
              <a:t>테이블에서 추출하고자 하는 필드들의 리스트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16100"/>
            <a:ext cx="8181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추출</a:t>
            </a:r>
            <a:r>
              <a:rPr lang="en-US" altLang="ko-KR" smtClean="0"/>
              <a:t>(project)</a:t>
            </a:r>
            <a:endParaRPr lang="ko-KR" altLang="en-US" smtClean="0"/>
          </a:p>
        </p:txBody>
      </p:sp>
      <p:sp>
        <p:nvSpPr>
          <p:cNvPr id="460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student </a:t>
            </a:r>
            <a:r>
              <a:rPr lang="ko-KR" altLang="en-US" sz="1800" smtClean="0"/>
              <a:t>테이블에서 </a:t>
            </a:r>
            <a:r>
              <a:rPr lang="en-US" altLang="ko-KR" sz="1800" smtClean="0"/>
              <a:t>stu_id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name</a:t>
            </a:r>
            <a:r>
              <a:rPr lang="ko-KR" altLang="en-US" sz="1800" smtClean="0"/>
              <a:t>만을 추출</a:t>
            </a:r>
          </a:p>
        </p:txBody>
      </p:sp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9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9925"/>
            <a:ext cx="8181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994025"/>
            <a:ext cx="199707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추출</a:t>
            </a:r>
            <a:r>
              <a:rPr lang="en-US" altLang="ko-KR" smtClean="0"/>
              <a:t>(project)</a:t>
            </a:r>
            <a:endParaRPr lang="ko-KR" altLang="en-US" smtClean="0"/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student </a:t>
            </a:r>
            <a:r>
              <a:rPr lang="ko-KR" altLang="en-US" sz="1800" smtClean="0"/>
              <a:t>테이블에서 </a:t>
            </a:r>
            <a:r>
              <a:rPr lang="en-US" altLang="ko-KR" sz="1800" smtClean="0"/>
              <a:t>dept_id</a:t>
            </a:r>
            <a:r>
              <a:rPr lang="ko-KR" altLang="en-US" sz="1800" smtClean="0"/>
              <a:t>를 추출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중복을 제거해야 함</a:t>
            </a:r>
            <a:endParaRPr lang="en-US" altLang="ko-KR" sz="1800" smtClean="0"/>
          </a:p>
          <a:p>
            <a:pPr lvl="1" eaLnBrk="1" hangingPunct="1"/>
            <a:r>
              <a:rPr lang="ko-KR" altLang="en-US" sz="1500" smtClean="0"/>
              <a:t>관계형 모델은 중복된 레코드들을 허용하지 않음</a:t>
            </a:r>
          </a:p>
        </p:txBody>
      </p:sp>
      <p:sp>
        <p:nvSpPr>
          <p:cNvPr id="471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6529388" y="2544763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7525" y="5478463"/>
            <a:ext cx="7747000" cy="76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/>
              <a:t>참고</a:t>
            </a:r>
            <a:r>
              <a:rPr lang="en-US" altLang="ko-KR" sz="1800" dirty="0"/>
              <a:t>:</a:t>
            </a:r>
          </a:p>
          <a:p>
            <a:pPr>
              <a:defRPr/>
            </a:pPr>
            <a:r>
              <a:rPr lang="ko-KR" altLang="en-US" sz="1600" dirty="0"/>
              <a:t>관계 대수에서는 중복 레코드를 허용하지 않으나 실제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에서는 대부분 허용함</a:t>
            </a:r>
          </a:p>
        </p:txBody>
      </p:sp>
      <p:sp>
        <p:nvSpPr>
          <p:cNvPr id="471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115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46238"/>
            <a:ext cx="8201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970213"/>
            <a:ext cx="1200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연산자들의 조합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54025"/>
          </a:xfrm>
        </p:spPr>
        <p:txBody>
          <a:bodyPr/>
          <a:lstStyle/>
          <a:p>
            <a:pPr lvl="1" eaLnBrk="1" hangingPunct="1"/>
            <a:r>
              <a:rPr lang="ko-KR" altLang="en-US" smtClean="0"/>
              <a:t>관계 대수 연산자들은 상호 중첩하여 사용 가능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z="1800" smtClean="0"/>
              <a:t>2000</a:t>
            </a:r>
            <a:r>
              <a:rPr lang="ko-KR" altLang="en-US" sz="1800" smtClean="0"/>
              <a:t>년 이후에 임용된 ‘부교수’들의 레코드를 검색</a:t>
            </a:r>
          </a:p>
          <a:p>
            <a:pPr lvl="1" eaLnBrk="1" hangingPunct="1">
              <a:buFont typeface="Wingdings 3" pitchFamily="18" charset="2"/>
              <a:buNone/>
            </a:pPr>
            <a:endParaRPr lang="ko-KR" altLang="en-US" smtClean="0"/>
          </a:p>
          <a:p>
            <a:pPr lvl="1" eaLnBrk="1" hangingPunct="1"/>
            <a:endParaRPr lang="ko-KR" altLang="en-US" smtClean="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3" name="직사각형 9"/>
          <p:cNvSpPr>
            <a:spLocks noChangeArrowheads="1"/>
          </p:cNvSpPr>
          <p:nvPr/>
        </p:nvSpPr>
        <p:spPr bwMode="auto">
          <a:xfrm>
            <a:off x="520700" y="3887788"/>
            <a:ext cx="149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중간 결과</a:t>
            </a:r>
          </a:p>
        </p:txBody>
      </p:sp>
      <p:sp>
        <p:nvSpPr>
          <p:cNvPr id="48134" name="직사각형 10"/>
          <p:cNvSpPr>
            <a:spLocks noChangeArrowheads="1"/>
          </p:cNvSpPr>
          <p:nvPr/>
        </p:nvSpPr>
        <p:spPr bwMode="auto">
          <a:xfrm>
            <a:off x="511175" y="5208588"/>
            <a:ext cx="149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최종 결과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82663" y="4398963"/>
            <a:ext cx="579437" cy="725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8136" name="Picture 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450" y="2439988"/>
            <a:ext cx="8210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1850" y="3392488"/>
            <a:ext cx="47640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5175" y="5138738"/>
            <a:ext cx="45466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연산자들의 조합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선택 연산은 교환 법칙이 성립</a:t>
            </a:r>
          </a:p>
          <a:p>
            <a:pPr lvl="1" eaLnBrk="1" hangingPunct="1"/>
            <a:endParaRPr lang="en-US" altLang="ko-KR" smtClean="0">
              <a:sym typeface="Symbol" pitchFamily="18" charset="2"/>
            </a:endParaRP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746125" y="3282950"/>
            <a:ext cx="55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/>
              <a:t>예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25" y="2062163"/>
            <a:ext cx="7353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175" y="3816350"/>
            <a:ext cx="818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연산자들의 조합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추출 연산에 대해서 다음의 두 질의는 동일한 결과</a:t>
            </a:r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다음은 잘못된 질의임</a:t>
            </a:r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다음의 두 질의가 동일하기 위한 조건은</a:t>
            </a:r>
            <a:r>
              <a:rPr lang="en-US" altLang="ko-KR" sz="2000" smtClean="0"/>
              <a:t>?</a:t>
            </a:r>
            <a:endParaRPr lang="en-US" altLang="ko-KR" smtClean="0">
              <a:sym typeface="Symbol" pitchFamily="18" charset="2"/>
            </a:endParaRP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70063"/>
            <a:ext cx="4362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338388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595688"/>
            <a:ext cx="434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956175"/>
            <a:ext cx="7096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연산자들의 조합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일반적으로는 선택과 추출 연산의 조합으로 질의를 표현</a:t>
            </a:r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r>
              <a:rPr lang="en-US" altLang="ko-KR" sz="1800" smtClean="0"/>
              <a:t>2000</a:t>
            </a:r>
            <a:r>
              <a:rPr lang="ko-KR" altLang="en-US" sz="1800" smtClean="0"/>
              <a:t>년 이후에 임용된 ‘부교수’들의 이름을 검색</a:t>
            </a:r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r>
              <a:rPr lang="ko-KR" altLang="en-US" sz="1800" smtClean="0"/>
              <a:t>위의 연산에서 선택과 추출 연산의 순서를 바꿀 수 있는가</a:t>
            </a:r>
            <a:r>
              <a:rPr lang="en-US" altLang="ko-KR" sz="1800" smtClean="0"/>
              <a:t>?</a:t>
            </a:r>
            <a:endParaRPr lang="ko-KR" altLang="en-US" sz="1800" smtClean="0"/>
          </a:p>
          <a:p>
            <a:pPr lvl="1" eaLnBrk="1" hangingPunct="1">
              <a:buFont typeface="Wingdings 3" pitchFamily="18" charset="2"/>
              <a:buNone/>
            </a:pPr>
            <a:endParaRPr lang="en-US" altLang="ko-KR" sz="2000" smtClean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5" name="TextBox 10"/>
          <p:cNvSpPr txBox="1">
            <a:spLocks noChangeArrowheads="1"/>
          </p:cNvSpPr>
          <p:nvPr/>
        </p:nvSpPr>
        <p:spPr bwMode="auto">
          <a:xfrm>
            <a:off x="1052513" y="34163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1206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74888"/>
            <a:ext cx="8191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9200" y="3295650"/>
            <a:ext cx="1285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재명명 연산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테이블에 이름을 부여하거나 변경하는 연산</a:t>
            </a:r>
          </a:p>
          <a:p>
            <a:pPr eaLnBrk="1" hangingPunct="1"/>
            <a:endParaRPr lang="en-US" altLang="ko-KR" sz="2000" smtClean="0"/>
          </a:p>
          <a:p>
            <a:pPr lvl="2" eaLnBrk="1" hangingPunct="1"/>
            <a:endParaRPr lang="en-US" altLang="ko-KR" sz="1800" smtClean="0"/>
          </a:p>
          <a:p>
            <a:pPr lvl="2" eaLnBrk="1" hangingPunct="1"/>
            <a:endParaRPr lang="en-US" altLang="ko-KR" sz="1800" smtClean="0"/>
          </a:p>
          <a:p>
            <a:pPr lvl="2" eaLnBrk="1" hangingPunct="1"/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2&gt;</a:t>
            </a:r>
            <a:r>
              <a:rPr lang="ko-KR" altLang="en-US" sz="1800" smtClean="0"/>
              <a:t>의 이름을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1&gt;</a:t>
            </a:r>
            <a:r>
              <a:rPr lang="ko-KR" altLang="en-US" sz="1800" smtClean="0"/>
              <a:t>로 변경하라는 의미</a:t>
            </a:r>
          </a:p>
          <a:p>
            <a:pPr lvl="2" eaLnBrk="1" hangingPunct="1"/>
            <a:endParaRPr lang="en-US" altLang="ko-KR" sz="14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2" eaLnBrk="1" hangingPunct="1"/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2&gt;</a:t>
            </a:r>
            <a:r>
              <a:rPr lang="ko-KR" altLang="en-US" sz="1800" smtClean="0"/>
              <a:t>의 이름을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1&gt;</a:t>
            </a:r>
            <a:r>
              <a:rPr lang="ko-KR" altLang="en-US" sz="1800" smtClean="0"/>
              <a:t>로 변경하는 동시에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2&gt;</a:t>
            </a:r>
            <a:r>
              <a:rPr lang="ko-KR" altLang="en-US" sz="1800" smtClean="0"/>
              <a:t>에 정의된 필드명들을 모두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필드리스트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로 변경</a:t>
            </a:r>
          </a:p>
          <a:p>
            <a:pPr lvl="3" eaLnBrk="1" hangingPunct="1"/>
            <a:endParaRPr lang="ko-KR" altLang="en-US" sz="1600" smtClean="0"/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25" y="1758950"/>
            <a:ext cx="819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25" y="3175000"/>
            <a:ext cx="78295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릴레이션의 개념</a:t>
            </a:r>
            <a:r>
              <a:rPr lang="en-US" altLang="ko-KR" smtClean="0"/>
              <a:t>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273175"/>
            <a:ext cx="8110537" cy="13716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릴레이션</a:t>
            </a:r>
            <a:r>
              <a:rPr lang="en-US" altLang="ko-KR" sz="2400" smtClean="0"/>
              <a:t>(relation)</a:t>
            </a:r>
          </a:p>
          <a:p>
            <a:pPr lvl="1" eaLnBrk="1" hangingPunct="1"/>
            <a:r>
              <a:rPr lang="ko-KR" altLang="en-US" smtClean="0"/>
              <a:t>수학적으로</a:t>
            </a:r>
            <a:r>
              <a:rPr lang="en-US" altLang="ko-KR" smtClean="0"/>
              <a:t>, </a:t>
            </a:r>
            <a:r>
              <a:rPr lang="ko-KR" altLang="en-US" smtClean="0"/>
              <a:t>두 개 이상의 집합으로부터 각 집합을 구성하는 원소들의 순서쌍에 대한 집합을 의미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71738" y="2728913"/>
            <a:ext cx="403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/>
              <a:t>이름 </a:t>
            </a:r>
            <a:r>
              <a:rPr lang="en-US" altLang="ko-KR" sz="1600"/>
              <a:t>= {</a:t>
            </a:r>
            <a:r>
              <a:rPr lang="ko-KR" altLang="en-US" sz="1600"/>
              <a:t>홍길동</a:t>
            </a:r>
            <a:r>
              <a:rPr lang="en-US" altLang="ko-KR" sz="1600"/>
              <a:t>, </a:t>
            </a:r>
            <a:r>
              <a:rPr lang="ko-KR" altLang="en-US" sz="1600"/>
              <a:t>김광식</a:t>
            </a:r>
            <a:r>
              <a:rPr lang="en-US" altLang="ko-KR" sz="1600"/>
              <a:t>, </a:t>
            </a:r>
            <a:r>
              <a:rPr lang="ko-KR" altLang="en-US" sz="1600"/>
              <a:t>박철수</a:t>
            </a:r>
            <a:r>
              <a:rPr lang="en-US" altLang="ko-KR" sz="1600"/>
              <a:t>, </a:t>
            </a:r>
            <a:r>
              <a:rPr lang="ko-KR" altLang="en-US" sz="1600"/>
              <a:t>최용만</a:t>
            </a:r>
            <a:r>
              <a:rPr lang="en-US" altLang="ko-KR" sz="1600"/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71738" y="3109913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/>
              <a:t>주소 </a:t>
            </a:r>
            <a:r>
              <a:rPr lang="en-US" altLang="ko-KR" sz="1600"/>
              <a:t>= {</a:t>
            </a:r>
            <a:r>
              <a:rPr lang="ko-KR" altLang="en-US" sz="1600"/>
              <a:t>서울</a:t>
            </a:r>
            <a:r>
              <a:rPr lang="en-US" altLang="ko-KR" sz="1600"/>
              <a:t>, </a:t>
            </a:r>
            <a:r>
              <a:rPr lang="ko-KR" altLang="en-US" sz="1600"/>
              <a:t>대전</a:t>
            </a:r>
            <a:r>
              <a:rPr lang="en-US" altLang="ko-KR" sz="1600"/>
              <a:t>, </a:t>
            </a:r>
            <a:r>
              <a:rPr lang="ko-KR" altLang="en-US" sz="1600"/>
              <a:t>대구</a:t>
            </a:r>
            <a:r>
              <a:rPr lang="en-US" altLang="ko-KR" sz="1600"/>
              <a:t>, </a:t>
            </a:r>
            <a:r>
              <a:rPr lang="ko-KR" altLang="en-US" sz="1600"/>
              <a:t>부산</a:t>
            </a:r>
            <a:r>
              <a:rPr lang="en-US" altLang="ko-KR" sz="1600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42938" y="3643313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/>
              <a:t>⇒ </a:t>
            </a:r>
            <a:r>
              <a:rPr lang="ko-KR" altLang="en-US" sz="1600"/>
              <a:t>순서쌍 </a:t>
            </a:r>
            <a:r>
              <a:rPr lang="en-US" altLang="ko-KR" sz="1600"/>
              <a:t>: {&lt;</a:t>
            </a:r>
            <a:r>
              <a:rPr lang="ko-KR" altLang="en-US" sz="1600"/>
              <a:t>홍길동</a:t>
            </a:r>
            <a:r>
              <a:rPr lang="en-US" altLang="ko-KR" sz="1600"/>
              <a:t>, </a:t>
            </a:r>
            <a:r>
              <a:rPr lang="ko-KR" altLang="en-US" sz="1600"/>
              <a:t>서울</a:t>
            </a:r>
            <a:r>
              <a:rPr lang="en-US" altLang="ko-KR" sz="1600"/>
              <a:t>&gt;, &lt;</a:t>
            </a:r>
            <a:r>
              <a:rPr lang="ko-KR" altLang="en-US" sz="1600"/>
              <a:t>김광식</a:t>
            </a:r>
            <a:r>
              <a:rPr lang="en-US" altLang="ko-KR" sz="1600"/>
              <a:t>, </a:t>
            </a:r>
            <a:r>
              <a:rPr lang="ko-KR" altLang="en-US" sz="1600"/>
              <a:t>대전</a:t>
            </a:r>
            <a:r>
              <a:rPr lang="en-US" altLang="ko-KR" sz="1600"/>
              <a:t>&gt;, &lt;</a:t>
            </a:r>
            <a:r>
              <a:rPr lang="ko-KR" altLang="en-US" sz="1600"/>
              <a:t>박철수</a:t>
            </a:r>
            <a:r>
              <a:rPr lang="en-US" altLang="ko-KR" sz="1600"/>
              <a:t>, </a:t>
            </a:r>
            <a:r>
              <a:rPr lang="ko-KR" altLang="en-US" sz="1600"/>
              <a:t>서울</a:t>
            </a:r>
            <a:r>
              <a:rPr lang="en-US" altLang="ko-KR" sz="1600"/>
              <a:t>&gt;, &lt;</a:t>
            </a:r>
            <a:r>
              <a:rPr lang="ko-KR" altLang="en-US" sz="1600"/>
              <a:t>최용만</a:t>
            </a:r>
            <a:r>
              <a:rPr lang="en-US" altLang="ko-KR" sz="1600"/>
              <a:t>, </a:t>
            </a:r>
            <a:r>
              <a:rPr lang="ko-KR" altLang="en-US" sz="1600"/>
              <a:t>부산</a:t>
            </a:r>
            <a:r>
              <a:rPr lang="en-US" altLang="ko-KR" sz="1600"/>
              <a:t>&gt;}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2838450" y="6056313"/>
            <a:ext cx="3132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순서쌍을 테이블로 표현한 예</a:t>
            </a:r>
            <a:endParaRPr lang="ko-KR" altLang="en-US" sz="1800"/>
          </a:p>
          <a:p>
            <a:pPr eaLnBrk="1" hangingPunct="1"/>
            <a:endParaRPr lang="ko-KR" altLang="en-US" sz="1800"/>
          </a:p>
        </p:txBody>
      </p:sp>
      <p:pic>
        <p:nvPicPr>
          <p:cNvPr id="16392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800" y="4046538"/>
            <a:ext cx="18335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재명명 연산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professor </a:t>
            </a:r>
            <a:r>
              <a:rPr lang="ko-KR" altLang="en-US" sz="1800" smtClean="0"/>
              <a:t>테이블에서 </a:t>
            </a:r>
            <a:r>
              <a:rPr lang="en-US" altLang="ko-KR" sz="1800" smtClean="0"/>
              <a:t>dept_id</a:t>
            </a:r>
            <a:r>
              <a:rPr lang="ko-KR" altLang="en-US" sz="1800" smtClean="0"/>
              <a:t>가 ‘</a:t>
            </a:r>
            <a:r>
              <a:rPr lang="en-US" altLang="ko-KR" sz="1800" smtClean="0"/>
              <a:t>920’</a:t>
            </a:r>
            <a:r>
              <a:rPr lang="ko-KR" altLang="en-US" sz="1800" smtClean="0"/>
              <a:t>인 교수들의 이름을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강의실이 </a:t>
            </a:r>
            <a:r>
              <a:rPr lang="en-US" altLang="ko-KR" sz="1800" smtClean="0"/>
              <a:t>'301</a:t>
            </a:r>
            <a:r>
              <a:rPr lang="ko-KR" altLang="en-US" sz="1800" smtClean="0"/>
              <a:t>호</a:t>
            </a:r>
            <a:r>
              <a:rPr lang="en-US" altLang="ko-KR" sz="1800" smtClean="0"/>
              <a:t>'</a:t>
            </a:r>
            <a:r>
              <a:rPr lang="ko-KR" altLang="en-US" sz="1800" smtClean="0"/>
              <a:t>인 </a:t>
            </a:r>
            <a:r>
              <a:rPr lang="en-US" altLang="ko-KR" sz="1800" smtClean="0"/>
              <a:t>class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prof_id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enroll</a:t>
            </a:r>
            <a:r>
              <a:rPr lang="ko-KR" altLang="en-US" sz="1800" smtClean="0"/>
              <a:t>을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주의</a:t>
            </a:r>
            <a:endParaRPr lang="en-US" altLang="ko-KR" sz="1800" smtClean="0"/>
          </a:p>
          <a:p>
            <a:pPr lvl="1" eaLnBrk="1" hangingPunct="1"/>
            <a:r>
              <a:rPr lang="ko-KR" altLang="en-US" sz="1600" smtClean="0"/>
              <a:t>재명명 연산은 중간 결과나 최종 결과에 대한 테이블명이 변경됨</a:t>
            </a:r>
            <a:endParaRPr lang="en-US" altLang="ko-KR" sz="1600" smtClean="0"/>
          </a:p>
          <a:p>
            <a:pPr lvl="1" eaLnBrk="1" hangingPunct="1"/>
            <a:r>
              <a:rPr lang="ko-KR" altLang="en-US" sz="1600" smtClean="0"/>
              <a:t>본래 데이터베이스에 저장된 테이블명까지 변경되는 것은 아님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TextBox 9"/>
          <p:cNvSpPr txBox="1">
            <a:spLocks noChangeArrowheads="1"/>
          </p:cNvSpPr>
          <p:nvPr/>
        </p:nvSpPr>
        <p:spPr bwMode="auto">
          <a:xfrm>
            <a:off x="1431925" y="38814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3254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963" y="1676400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275" y="2970213"/>
            <a:ext cx="82391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0188" y="3906838"/>
            <a:ext cx="205263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집합 연산</a:t>
            </a:r>
            <a:endParaRPr lang="en-US" altLang="ko-KR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mtClean="0"/>
              <a:t>수학적 집합 이론에서 정의된 연산</a:t>
            </a:r>
          </a:p>
          <a:p>
            <a:pPr lvl="2" eaLnBrk="1" hangingPunct="1"/>
            <a:r>
              <a:rPr lang="ko-KR" altLang="en-US" smtClean="0"/>
              <a:t>합집합</a:t>
            </a:r>
            <a:r>
              <a:rPr lang="en-US" altLang="ko-KR" smtClean="0"/>
              <a:t>(union)</a:t>
            </a:r>
          </a:p>
          <a:p>
            <a:pPr lvl="2" eaLnBrk="1" hangingPunct="1"/>
            <a:r>
              <a:rPr lang="ko-KR" altLang="en-US" smtClean="0"/>
              <a:t>차집합</a:t>
            </a:r>
            <a:r>
              <a:rPr lang="en-US" altLang="ko-KR" smtClean="0"/>
              <a:t>(minus)</a:t>
            </a:r>
          </a:p>
          <a:p>
            <a:pPr lvl="2" eaLnBrk="1" hangingPunct="1"/>
            <a:r>
              <a:rPr lang="ko-KR" altLang="en-US" smtClean="0"/>
              <a:t>카티션 프로덕트</a:t>
            </a:r>
            <a:r>
              <a:rPr lang="en-US" altLang="ko-KR" smtClean="0"/>
              <a:t>(Cartesian product)</a:t>
            </a:r>
          </a:p>
          <a:p>
            <a:pPr lvl="2" eaLnBrk="1" hangingPunct="1"/>
            <a:r>
              <a:rPr lang="ko-KR" altLang="en-US" smtClean="0"/>
              <a:t>교집합</a:t>
            </a:r>
            <a:r>
              <a:rPr lang="en-US" altLang="ko-KR" smtClean="0"/>
              <a:t>(intersection)	→ </a:t>
            </a:r>
            <a:r>
              <a:rPr lang="ko-KR" altLang="en-US" smtClean="0"/>
              <a:t>차집합으로 정의할 수 있음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호환 가능한 테이블들</a:t>
            </a:r>
            <a:r>
              <a:rPr lang="en-US" altLang="ko-KR" smtClean="0"/>
              <a:t>(compatible relations)</a:t>
            </a:r>
          </a:p>
          <a:p>
            <a:pPr lvl="3" eaLnBrk="1" hangingPunct="1"/>
            <a:r>
              <a:rPr lang="ko-KR" altLang="en-US" smtClean="0"/>
              <a:t>합집합</a:t>
            </a:r>
            <a:r>
              <a:rPr lang="en-US" altLang="ko-KR" smtClean="0"/>
              <a:t>, </a:t>
            </a:r>
            <a:r>
              <a:rPr lang="ko-KR" altLang="en-US" smtClean="0"/>
              <a:t>차집합</a:t>
            </a:r>
            <a:r>
              <a:rPr lang="en-US" altLang="ko-KR" smtClean="0"/>
              <a:t>, </a:t>
            </a:r>
            <a:r>
              <a:rPr lang="ko-KR" altLang="en-US" smtClean="0"/>
              <a:t>교집합 연산에서 두 피연산자의 차수와 필드 이름들이 동일해야 함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같은 이름의 필드들이라 하더라도 도메인이 일치해야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합집합</a:t>
            </a:r>
            <a:r>
              <a:rPr lang="en-US" altLang="ko-KR" smtClean="0"/>
              <a:t>(</a:t>
            </a:r>
            <a:r>
              <a:rPr lang="en-US" altLang="ko-KR" smtClean="0">
                <a:sym typeface="Symbol" pitchFamily="18" charset="2"/>
              </a:rPr>
              <a:t>∪)</a:t>
            </a:r>
            <a:endParaRPr lang="en-US" altLang="ko-KR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282700"/>
            <a:ext cx="8110537" cy="563563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학생 또는 교수들의 이름과 소속 학과번호를 모두 검색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6978650" y="144938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5303" name="Picture 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75" y="1912938"/>
            <a:ext cx="59150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5302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11338"/>
            <a:ext cx="169386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교집합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교과목 중에서 한번 이상 개설된 과목에 대한 교과목번호를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다음 질의와 결과가 동일함</a:t>
            </a:r>
          </a:p>
        </p:txBody>
      </p:sp>
      <p:sp>
        <p:nvSpPr>
          <p:cNvPr id="563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325" name="TextBox 9"/>
          <p:cNvSpPr txBox="1">
            <a:spLocks noChangeArrowheads="1"/>
          </p:cNvSpPr>
          <p:nvPr/>
        </p:nvSpPr>
        <p:spPr bwMode="auto">
          <a:xfrm>
            <a:off x="6003925" y="25447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6327" name="그룹 12"/>
          <p:cNvGrpSpPr>
            <a:grpSpLocks/>
          </p:cNvGrpSpPr>
          <p:nvPr/>
        </p:nvGrpSpPr>
        <p:grpSpPr bwMode="auto">
          <a:xfrm>
            <a:off x="1216025" y="3022600"/>
            <a:ext cx="2147888" cy="617538"/>
            <a:chOff x="1448639" y="3341238"/>
            <a:chExt cx="2147888" cy="617538"/>
          </a:xfrm>
        </p:grpSpPr>
        <p:pic>
          <p:nvPicPr>
            <p:cNvPr id="5633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639" y="3341238"/>
              <a:ext cx="2147888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74202" y="3549201"/>
              <a:ext cx="668337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/>
                  </a:solidFill>
                </a:rPr>
                <a:t>class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632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75" y="1625600"/>
            <a:ext cx="8172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1238" y="2884488"/>
            <a:ext cx="11525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차집합</a:t>
            </a:r>
            <a:r>
              <a:rPr lang="en-US" altLang="ko-KR" smtClean="0"/>
              <a:t>(</a:t>
            </a:r>
            <a:r>
              <a:rPr lang="en-US" altLang="ko-KR" smtClean="0">
                <a:sym typeface="Symbol" pitchFamily="18" charset="2"/>
              </a:rPr>
              <a:t>-)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강좌가 개설되지 않은 과목에 대한 교과목번호를 검색</a:t>
            </a: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49" name="TextBox 9"/>
          <p:cNvSpPr txBox="1">
            <a:spLocks noChangeArrowheads="1"/>
          </p:cNvSpPr>
          <p:nvPr/>
        </p:nvSpPr>
        <p:spPr bwMode="auto">
          <a:xfrm>
            <a:off x="3778250" y="37004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7350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63" y="1974850"/>
            <a:ext cx="8201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8388" y="4149725"/>
            <a:ext cx="163671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1516063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두 개의 테이블에서 각각의 레코드들을 서로 결합하여 하나의 레코드로 구성하면서 가능한 모든 조합의 레코드들로 테이블을 생성</a:t>
            </a:r>
            <a:endParaRPr lang="en-US" altLang="ko-KR" sz="200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65125" y="3484563"/>
          <a:ext cx="1600200" cy="1554390"/>
        </p:xfrm>
        <a:graphic>
          <a:graphicData uri="http://schemas.openxmlformats.org/drawingml/2006/table">
            <a:tbl>
              <a:tblPr/>
              <a:tblGrid>
                <a:gridCol w="843280"/>
                <a:gridCol w="756920"/>
              </a:tblGrid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39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13013" y="3484563"/>
          <a:ext cx="1600200" cy="1554390"/>
        </p:xfrm>
        <a:graphic>
          <a:graphicData uri="http://schemas.openxmlformats.org/drawingml/2006/table">
            <a:tbl>
              <a:tblPr/>
              <a:tblGrid>
                <a:gridCol w="843280"/>
                <a:gridCol w="756920"/>
              </a:tblGrid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4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5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122488" y="4029075"/>
            <a:ext cx="241300" cy="28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130425" y="4019550"/>
            <a:ext cx="258763" cy="293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41825" y="4037013"/>
            <a:ext cx="527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41825" y="4217988"/>
            <a:ext cx="527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511" name="Picture 1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2124075"/>
            <a:ext cx="3876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6221781"/>
              </p:ext>
            </p:extLst>
          </p:nvPr>
        </p:nvGraphicFramePr>
        <p:xfrm>
          <a:off x="5487988" y="1931988"/>
          <a:ext cx="2713036" cy="4775198"/>
        </p:xfrm>
        <a:graphic>
          <a:graphicData uri="http://schemas.openxmlformats.org/drawingml/2006/table">
            <a:tbl>
              <a:tblPr/>
              <a:tblGrid>
                <a:gridCol w="678259"/>
                <a:gridCol w="678259"/>
                <a:gridCol w="678259"/>
                <a:gridCol w="678259"/>
              </a:tblGrid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5939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두 개 이상의 테이블이 필요한 질의의 표현이 가능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교수들의 이름과 소속된 학과 이름을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ko-KR" altLang="en-US" sz="1800" smtClean="0"/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450" y="2644775"/>
            <a:ext cx="82581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04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0" name="TextBox 6"/>
          <p:cNvSpPr txBox="1">
            <a:spLocks noChangeArrowheads="1"/>
          </p:cNvSpPr>
          <p:nvPr/>
        </p:nvSpPr>
        <p:spPr bwMode="auto">
          <a:xfrm>
            <a:off x="655638" y="1319213"/>
            <a:ext cx="388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professor×department</a:t>
            </a:r>
            <a:r>
              <a:rPr lang="ko-KR" altLang="en-US" sz="1800" b="1"/>
              <a:t>의 결과</a:t>
            </a:r>
            <a:endParaRPr lang="ko-KR" altLang="en-US" sz="1800"/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5753100" y="1181100"/>
            <a:ext cx="22494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/>
              <a:t>같은 이름의 필드가 있으므로 </a:t>
            </a:r>
            <a:endParaRPr lang="en-US" altLang="ko-KR" sz="1200" b="1"/>
          </a:p>
          <a:p>
            <a:pPr eaLnBrk="1" hangingPunct="1"/>
            <a:r>
              <a:rPr lang="ko-KR" altLang="en-US" sz="1200" b="1"/>
              <a:t>앞에 소속 테이블 이름을 명시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426075" y="1466850"/>
            <a:ext cx="354013" cy="31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0422" name="Picture 2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708150"/>
            <a:ext cx="696595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14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900" y="1651000"/>
            <a:ext cx="5899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46338"/>
            <a:ext cx="80867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24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TextBox 6"/>
          <p:cNvSpPr txBox="1">
            <a:spLocks noChangeArrowheads="1"/>
          </p:cNvSpPr>
          <p:nvPr/>
        </p:nvSpPr>
        <p:spPr bwMode="auto">
          <a:xfrm>
            <a:off x="1725613" y="1984375"/>
            <a:ext cx="187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최종 연산 결과</a:t>
            </a:r>
          </a:p>
        </p:txBody>
      </p:sp>
      <p:pic>
        <p:nvPicPr>
          <p:cNvPr id="62469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432050"/>
            <a:ext cx="35337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릴레이션의 개념</a:t>
            </a:r>
            <a:r>
              <a:rPr lang="en-US" altLang="ko-KR" smtClean="0"/>
              <a:t>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3128963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속성</a:t>
            </a:r>
            <a:r>
              <a:rPr lang="en-US" altLang="ko-KR" sz="2000" smtClean="0"/>
              <a:t>(attribute) – </a:t>
            </a:r>
            <a:r>
              <a:rPr lang="ko-KR" altLang="en-US" sz="2000" smtClean="0"/>
              <a:t>필드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컬럼</a:t>
            </a:r>
            <a:endParaRPr lang="en-US" altLang="ko-KR" sz="2000" smtClean="0"/>
          </a:p>
          <a:p>
            <a:pPr lvl="2" eaLnBrk="1" hangingPunct="1"/>
            <a:r>
              <a:rPr lang="ko-KR" altLang="en-US" smtClean="0"/>
              <a:t>릴레이션을 구성하는 각 열</a:t>
            </a:r>
            <a:r>
              <a:rPr lang="en-US" altLang="ko-KR" smtClean="0"/>
              <a:t>(column)</a:t>
            </a:r>
            <a:r>
              <a:rPr lang="ko-KR" altLang="en-US" smtClean="0"/>
              <a:t>의 이름</a:t>
            </a: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주소록 릴레이션을 구성하는 속성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전화번호</a:t>
            </a:r>
            <a:r>
              <a:rPr lang="en-US" altLang="ko-KR" smtClean="0"/>
              <a:t>,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생일</a:t>
            </a:r>
          </a:p>
          <a:p>
            <a:pPr eaLnBrk="1" hangingPunct="1"/>
            <a:r>
              <a:rPr lang="ko-KR" altLang="en-US" sz="2000" smtClean="0"/>
              <a:t>튜플</a:t>
            </a:r>
            <a:r>
              <a:rPr lang="en-US" altLang="ko-KR" sz="2000" smtClean="0"/>
              <a:t>(tuple) – </a:t>
            </a:r>
            <a:r>
              <a:rPr lang="ko-KR" altLang="en-US" sz="2000" smtClean="0"/>
              <a:t>레코드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행</a:t>
            </a:r>
            <a:endParaRPr lang="en-US" altLang="ko-KR" sz="2000" smtClean="0"/>
          </a:p>
          <a:p>
            <a:pPr lvl="2" eaLnBrk="1" hangingPunct="1"/>
            <a:r>
              <a:rPr lang="ko-KR" altLang="en-US" smtClean="0"/>
              <a:t>릴레이션의 각 행</a:t>
            </a: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주소록 릴레이션의 한 튜플</a:t>
            </a:r>
          </a:p>
          <a:p>
            <a:pPr lvl="3" eaLnBrk="1" hangingPunct="1"/>
            <a:r>
              <a:rPr lang="en-US" altLang="ko-KR" smtClean="0"/>
              <a:t>&lt;</a:t>
            </a:r>
            <a:r>
              <a:rPr lang="ko-KR" altLang="en-US" smtClean="0"/>
              <a:t>홍길동</a:t>
            </a:r>
            <a:r>
              <a:rPr lang="en-US" altLang="ko-KR" smtClean="0"/>
              <a:t>, 880-1234, </a:t>
            </a:r>
            <a:r>
              <a:rPr lang="ko-KR" altLang="en-US" smtClean="0"/>
              <a:t>서울</a:t>
            </a:r>
            <a:r>
              <a:rPr lang="en-US" altLang="ko-KR" smtClean="0"/>
              <a:t>, 3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r>
              <a:rPr lang="en-US" altLang="ko-KR" smtClean="0"/>
              <a:t>&gt;</a:t>
            </a:r>
          </a:p>
          <a:p>
            <a:pPr eaLnBrk="1" hangingPunct="1"/>
            <a:r>
              <a:rPr lang="ko-KR" altLang="en-US" sz="2000" smtClean="0"/>
              <a:t>이 책에서는 테이블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필드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레코드란 용어를 사용함</a:t>
            </a:r>
            <a:endParaRPr lang="en-US" altLang="ko-KR" sz="2000" smtClean="0"/>
          </a:p>
        </p:txBody>
      </p:sp>
      <p:graphicFrame>
        <p:nvGraphicFramePr>
          <p:cNvPr id="5" name="Group 30"/>
          <p:cNvGraphicFramePr>
            <a:graphicFrameLocks noGrp="1"/>
          </p:cNvGraphicFramePr>
          <p:nvPr/>
        </p:nvGraphicFramePr>
        <p:xfrm>
          <a:off x="1905000" y="4624388"/>
          <a:ext cx="4694238" cy="1171575"/>
        </p:xfrm>
        <a:graphic>
          <a:graphicData uri="http://schemas.openxmlformats.org/drawingml/2006/table">
            <a:tbl>
              <a:tblPr/>
              <a:tblGrid>
                <a:gridCol w="1674568"/>
                <a:gridCol w="301967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릴레이션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</a:t>
                      </a: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필드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(field)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(column)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튜플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레코드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(record)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행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(row)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34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‘전산개론’을 수강한 학생들의 학번과 성적을 검색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 smtClean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3" name="TextBox 8"/>
          <p:cNvSpPr txBox="1">
            <a:spLocks noChangeArrowheads="1"/>
          </p:cNvSpPr>
          <p:nvPr/>
        </p:nvSpPr>
        <p:spPr bwMode="auto">
          <a:xfrm>
            <a:off x="2613025" y="3725863"/>
            <a:ext cx="18716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최종 연산 결과</a:t>
            </a:r>
          </a:p>
        </p:txBody>
      </p:sp>
      <p:pic>
        <p:nvPicPr>
          <p:cNvPr id="63494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413" y="1776413"/>
            <a:ext cx="8239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292600"/>
            <a:ext cx="2438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45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40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교환법칙과 결합법칙이 성립함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052638"/>
            <a:ext cx="31908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140075"/>
            <a:ext cx="4981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894138"/>
            <a:ext cx="485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778250"/>
            <a:ext cx="2066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추가연산</a:t>
            </a:r>
            <a:endParaRPr lang="en-US" altLang="ko-KR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2275" y="1684338"/>
            <a:ext cx="8229600" cy="2335212"/>
          </a:xfrm>
        </p:spPr>
        <p:txBody>
          <a:bodyPr/>
          <a:lstStyle/>
          <a:p>
            <a:pPr eaLnBrk="1" hangingPunct="1"/>
            <a:r>
              <a:rPr lang="ko-KR" altLang="en-US" smtClean="0"/>
              <a:t>조인</a:t>
            </a:r>
            <a:r>
              <a:rPr lang="en-US" altLang="ko-KR" smtClean="0"/>
              <a:t>(</a:t>
            </a:r>
            <a:r>
              <a:rPr lang="ko-KR" altLang="en-US" smtClean="0"/>
              <a:t>세타 조인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/>
              <a:t>자연 조인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외부 조인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지정 연산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조인</a:t>
            </a:r>
            <a:r>
              <a:rPr lang="en-US" altLang="ko-KR" dirty="0" smtClean="0">
                <a:latin typeface="+mj-ea"/>
              </a:rPr>
              <a:t>(join)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두 테이블로 부터 특정 조건을 만족하는 레코드들을 하나의 레코드로 결합하는 연산</a:t>
            </a:r>
            <a:endParaRPr lang="en-US" altLang="ko-KR" sz="2000" smtClean="0"/>
          </a:p>
          <a:p>
            <a:pPr eaLnBrk="1" hangingPunct="1"/>
            <a:r>
              <a:rPr lang="ko-KR" altLang="en-US" sz="2000" smtClean="0"/>
              <a:t>카티션 프로덕트는 모든 가능한 조합에 의해 레코드들을 생성하지만 조인은 특정 조건은 만족하는 레코드만을 선택</a:t>
            </a:r>
          </a:p>
          <a:p>
            <a:pPr eaLnBrk="1" hangingPunct="1"/>
            <a:r>
              <a:rPr lang="ko-KR" altLang="en-US" sz="2000" smtClean="0"/>
              <a:t>세타</a:t>
            </a:r>
            <a:r>
              <a:rPr lang="en-US" altLang="ko-KR" sz="2000" smtClean="0"/>
              <a:t>(theta: Θ) </a:t>
            </a:r>
            <a:r>
              <a:rPr lang="ko-KR" altLang="en-US" sz="2000" smtClean="0"/>
              <a:t> 조인이라고도 함</a:t>
            </a:r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조건식</a:t>
            </a:r>
            <a:r>
              <a:rPr lang="en-US" altLang="ko-KR" sz="1800" smtClean="0">
                <a:sym typeface="Symbol" pitchFamily="18" charset="2"/>
              </a:rPr>
              <a:t>&gt;</a:t>
            </a:r>
          </a:p>
          <a:p>
            <a:pPr lvl="2" eaLnBrk="1" hangingPunct="1"/>
            <a:r>
              <a:rPr lang="ko-KR" altLang="en-US" sz="1800" smtClean="0">
                <a:sym typeface="Symbol" pitchFamily="18" charset="2"/>
              </a:rPr>
              <a:t>조인조건</a:t>
            </a:r>
            <a:r>
              <a:rPr lang="en-US" altLang="ko-KR" sz="1800" smtClean="0">
                <a:sym typeface="Symbol" pitchFamily="18" charset="2"/>
              </a:rPr>
              <a:t>(join condition)</a:t>
            </a:r>
            <a:r>
              <a:rPr lang="ko-KR" altLang="en-US" sz="1800" smtClean="0">
                <a:sym typeface="Symbol" pitchFamily="18" charset="2"/>
              </a:rPr>
              <a:t>이라 부름</a:t>
            </a:r>
            <a:endParaRPr lang="en-US" altLang="ko-KR" sz="1800" smtClean="0">
              <a:sym typeface="Symbol" pitchFamily="18" charset="2"/>
            </a:endParaRPr>
          </a:p>
          <a:p>
            <a:pPr lvl="3" eaLnBrk="1" hangingPunct="1"/>
            <a:r>
              <a:rPr lang="ko-KR" altLang="en-US" sz="1600" smtClean="0">
                <a:sym typeface="Symbol" pitchFamily="18" charset="2"/>
              </a:rPr>
              <a:t>조인 조건은 필드간의 동등비교</a:t>
            </a:r>
            <a:r>
              <a:rPr lang="en-US" altLang="ko-KR" sz="1600" smtClean="0">
                <a:sym typeface="Symbol" pitchFamily="18" charset="2"/>
              </a:rPr>
              <a:t>(=)</a:t>
            </a:r>
            <a:r>
              <a:rPr lang="ko-KR" altLang="en-US" sz="1600" smtClean="0">
                <a:sym typeface="Symbol" pitchFamily="18" charset="2"/>
              </a:rPr>
              <a:t>가 대부분이며 이를 동등조인</a:t>
            </a:r>
            <a:r>
              <a:rPr lang="en-US" altLang="ko-KR" sz="1600" smtClean="0">
                <a:sym typeface="Symbol" pitchFamily="18" charset="2"/>
              </a:rPr>
              <a:t>(equijoin)</a:t>
            </a:r>
            <a:r>
              <a:rPr lang="ko-KR" altLang="en-US" sz="1600" smtClean="0">
                <a:sym typeface="Symbol" pitchFamily="18" charset="2"/>
              </a:rPr>
              <a:t>이하 함</a:t>
            </a:r>
            <a:endParaRPr lang="en-US" altLang="ko-KR" sz="1600" smtClean="0">
              <a:sym typeface="Symbol" pitchFamily="18" charset="2"/>
            </a:endParaRPr>
          </a:p>
          <a:p>
            <a:pPr eaLnBrk="1" hangingPunct="1"/>
            <a:r>
              <a:rPr lang="ko-KR" altLang="en-US" sz="1800" smtClean="0">
                <a:sym typeface="Symbol" pitchFamily="18" charset="2"/>
              </a:rPr>
              <a:t>다음과 같이 카티션 프로덕트로 표현가능</a:t>
            </a:r>
            <a:endParaRPr lang="en-US" altLang="ko-KR" sz="1800" smtClean="0">
              <a:sym typeface="Symbol" pitchFamily="18" charset="2"/>
            </a:endParaRP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938" y="2987675"/>
            <a:ext cx="779621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250" y="5467350"/>
            <a:ext cx="7677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조인</a:t>
            </a:r>
            <a:r>
              <a:rPr lang="en-US" altLang="ko-KR" dirty="0" smtClean="0">
                <a:latin typeface="+mj-ea"/>
              </a:rPr>
              <a:t>(join)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6563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학생과 학생이 소속된 학과에 관한 정보를 검색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589" name="TextBox 8"/>
          <p:cNvSpPr txBox="1">
            <a:spLocks noChangeArrowheads="1"/>
          </p:cNvSpPr>
          <p:nvPr/>
        </p:nvSpPr>
        <p:spPr bwMode="auto">
          <a:xfrm>
            <a:off x="628650" y="2474913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67590" name="Picture 1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58925"/>
            <a:ext cx="830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08300"/>
            <a:ext cx="6640512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조인</a:t>
            </a:r>
            <a:r>
              <a:rPr lang="en-US" altLang="ko-KR" dirty="0" smtClean="0">
                <a:latin typeface="+mj-ea"/>
              </a:rPr>
              <a:t>(join)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교수들의 이름과 소속된 학과 이름을 검색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‘전산개론’을 수강한 학생들의 학번과 성적을 검색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kumimoji="0" lang="en-US" altLang="ko-KR" sz="1800" dirty="0">
              <a:latin typeface="+mn-ea"/>
              <a:ea typeface="+mn-ea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288" y="1574800"/>
            <a:ext cx="82581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525" y="2393950"/>
            <a:ext cx="8181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13" y="3673475"/>
            <a:ext cx="8239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6861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3" y="5059363"/>
            <a:ext cx="82200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자연 조인</a:t>
            </a:r>
            <a:r>
              <a:rPr lang="en-US" altLang="ko-KR" dirty="0" smtClean="0">
                <a:latin typeface="+mj-ea"/>
              </a:rPr>
              <a:t>(natural join)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서로 다른 테이블에서 같은 이름을 갖는 두 필드에 대한 동등 조인 중 하나의 필드를 제거하여 단순히 표현한 연산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r>
              <a:rPr lang="ko-KR" altLang="en-US" sz="2000" smtClean="0"/>
              <a:t>다음이 성립함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2" eaLnBrk="1" hangingPunct="1"/>
            <a:r>
              <a:rPr lang="en-US" altLang="ko-KR" sz="1700" smtClean="0">
                <a:sym typeface="Symbol" pitchFamily="18" charset="2"/>
              </a:rPr>
              <a:t>              : </a:t>
            </a:r>
            <a:r>
              <a:rPr lang="ko-KR" altLang="en-US" sz="1700" smtClean="0">
                <a:sym typeface="Symbol" pitchFamily="18" charset="2"/>
              </a:rPr>
              <a:t>필드들의 합집합</a:t>
            </a:r>
            <a:endParaRPr lang="en-US" altLang="ko-KR" sz="17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700" smtClean="0">
                <a:sym typeface="Symbol" pitchFamily="18" charset="2"/>
              </a:rPr>
              <a:t>                  :</a:t>
            </a:r>
            <a:r>
              <a:rPr lang="ko-KR" altLang="en-US" sz="1700" smtClean="0">
                <a:sym typeface="Symbol" pitchFamily="18" charset="2"/>
              </a:rPr>
              <a:t>공통 필드</a:t>
            </a:r>
            <a:endParaRPr lang="en-US" altLang="ko-KR" sz="1700" smtClean="0">
              <a:sym typeface="Symbol" pitchFamily="18" charset="2"/>
            </a:endParaRPr>
          </a:p>
          <a:p>
            <a:pPr eaLnBrk="1" hangingPunct="1"/>
            <a:endParaRPr lang="en-US" altLang="ko-KR" sz="2000" smtClean="0">
              <a:sym typeface="Symbol" pitchFamily="18" charset="2"/>
            </a:endParaRPr>
          </a:p>
          <a:p>
            <a:pPr eaLnBrk="1" hangingPunct="1"/>
            <a:r>
              <a:rPr lang="ko-KR" altLang="en-US" sz="2000" smtClean="0">
                <a:sym typeface="Symbol" pitchFamily="18" charset="2"/>
              </a:rPr>
              <a:t>공통되는 필드가 없으면 카티션 프로덕트와 같음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 sz="2000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025" y="3600450"/>
            <a:ext cx="7407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963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171950"/>
            <a:ext cx="6524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138" y="4573588"/>
            <a:ext cx="996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250" y="2024063"/>
            <a:ext cx="8162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자연 조인</a:t>
            </a:r>
            <a:r>
              <a:rPr lang="en-US" altLang="ko-KR" dirty="0" smtClean="0">
                <a:latin typeface="+mj-ea"/>
              </a:rPr>
              <a:t>(natural 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706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조인의 예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 smtClean="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1" name="TextBox 8"/>
          <p:cNvSpPr txBox="1">
            <a:spLocks noChangeArrowheads="1"/>
          </p:cNvSpPr>
          <p:nvPr/>
        </p:nvSpPr>
        <p:spPr bwMode="auto">
          <a:xfrm>
            <a:off x="869950" y="2439988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692275"/>
            <a:ext cx="2603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4" name="TextBox 12"/>
          <p:cNvSpPr txBox="1">
            <a:spLocks noChangeArrowheads="1"/>
          </p:cNvSpPr>
          <p:nvPr/>
        </p:nvSpPr>
        <p:spPr bwMode="auto">
          <a:xfrm>
            <a:off x="6489700" y="2317750"/>
            <a:ext cx="234632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공통</a:t>
            </a:r>
            <a:r>
              <a:rPr lang="en-US" altLang="ko-KR" sz="1400" b="1"/>
              <a:t> </a:t>
            </a:r>
            <a:r>
              <a:rPr lang="ko-KR" altLang="en-US" sz="1400" b="1"/>
              <a:t>필드가 하나만 나타남</a:t>
            </a:r>
            <a:endParaRPr lang="en-US" altLang="ko-KR" sz="1400" b="1"/>
          </a:p>
        </p:txBody>
      </p:sp>
      <p:sp>
        <p:nvSpPr>
          <p:cNvPr id="70665" name="직사각형 14"/>
          <p:cNvSpPr>
            <a:spLocks noChangeArrowheads="1"/>
          </p:cNvSpPr>
          <p:nvPr/>
        </p:nvSpPr>
        <p:spPr bwMode="auto">
          <a:xfrm>
            <a:off x="5019675" y="1212850"/>
            <a:ext cx="3689350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ko-KR" altLang="en-US" sz="1400" b="1"/>
              <a:t>전체적으로 동일한 필드가 없으므로 </a:t>
            </a:r>
            <a:endParaRPr lang="en-US" altLang="ko-KR" sz="1400" b="1"/>
          </a:p>
          <a:p>
            <a:r>
              <a:rPr lang="ko-KR" altLang="en-US" sz="1400" b="1"/>
              <a:t>필드명 앞에 소속 테이블을 명시할 </a:t>
            </a:r>
            <a:endParaRPr lang="en-US" altLang="ko-KR" sz="1400" b="1"/>
          </a:p>
          <a:p>
            <a:r>
              <a:rPr lang="ko-KR" altLang="en-US" sz="1400" b="1"/>
              <a:t>필요가 없음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81500" y="1565275"/>
            <a:ext cx="612775" cy="124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67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9988" y="2830513"/>
            <a:ext cx="6783387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/>
          <p:cNvCxnSpPr>
            <a:stCxn id="70664" idx="1"/>
          </p:cNvCxnSpPr>
          <p:nvPr/>
        </p:nvCxnSpPr>
        <p:spPr>
          <a:xfrm flipH="1">
            <a:off x="5770563" y="2471738"/>
            <a:ext cx="719137" cy="417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자연 조인</a:t>
            </a:r>
            <a:r>
              <a:rPr lang="en-US" altLang="ko-KR" dirty="0" smtClean="0">
                <a:latin typeface="+mj-ea"/>
              </a:rPr>
              <a:t>(natural 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716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‘데이터베이스’ 과목이 개설된 연도</a:t>
            </a:r>
            <a:r>
              <a:rPr lang="en-US" altLang="ko-KR" sz="1800" smtClean="0"/>
              <a:t>, </a:t>
            </a:r>
            <a:r>
              <a:rPr lang="ko-KR" altLang="en-US" sz="1800" smtClean="0"/>
              <a:t>학기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분반 정보를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다음 질의들과 동일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85" name="TextBox 8"/>
          <p:cNvSpPr txBox="1">
            <a:spLocks noChangeArrowheads="1"/>
          </p:cNvSpPr>
          <p:nvPr/>
        </p:nvSpPr>
        <p:spPr bwMode="auto">
          <a:xfrm>
            <a:off x="646113" y="4795838"/>
            <a:ext cx="1279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 sz="2000" b="1"/>
          </a:p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8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688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52575"/>
            <a:ext cx="8220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488" y="3082925"/>
            <a:ext cx="82105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5638" y="4978400"/>
            <a:ext cx="2686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외부 조인</a:t>
            </a:r>
            <a:r>
              <a:rPr lang="en-US" altLang="ko-KR" dirty="0" smtClean="0">
                <a:latin typeface="+mj-ea"/>
              </a:rPr>
              <a:t>(outer 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자연 조인의 예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lvl="1" eaLnBrk="1" hangingPunct="1"/>
            <a:r>
              <a:rPr lang="ko-KR" altLang="en-US" sz="1600" smtClean="0"/>
              <a:t>‘조영수’와 ‘이진영’은 서로 일치되는 레코드가 없어 검색 결과에서 배제됨</a:t>
            </a:r>
            <a:endParaRPr lang="en-US" altLang="ko-KR" sz="16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r>
              <a:rPr lang="ko-KR" altLang="en-US" sz="2000" smtClean="0"/>
              <a:t>외부 조인</a:t>
            </a:r>
            <a:endParaRPr lang="en-US" altLang="ko-KR" sz="2000" smtClean="0"/>
          </a:p>
          <a:p>
            <a:pPr lvl="1" eaLnBrk="1" hangingPunct="1"/>
            <a:r>
              <a:rPr lang="ko-KR" altLang="en-US" sz="1700" smtClean="0"/>
              <a:t>조인 조건에 만족되지 않은 레코드까지 검색 결과에 포함시키기 위한 방법</a:t>
            </a:r>
            <a:endParaRPr lang="en-US" altLang="ko-KR" sz="1700" smtClean="0"/>
          </a:p>
          <a:p>
            <a:pPr lvl="1" eaLnBrk="1" hangingPunct="1"/>
            <a:r>
              <a:rPr lang="ko-KR" altLang="en-US" sz="1600" smtClean="0"/>
              <a:t>서로 매치되지 않는 필드에 대해서는 </a:t>
            </a:r>
            <a:r>
              <a:rPr lang="en-US" altLang="ko-KR" sz="1600" smtClean="0"/>
              <a:t>NULL</a:t>
            </a:r>
            <a:r>
              <a:rPr lang="ko-KR" altLang="en-US" sz="1600" smtClean="0"/>
              <a:t>을 입력함</a:t>
            </a:r>
            <a:endParaRPr lang="en-US" altLang="ko-KR" sz="1600" smtClean="0"/>
          </a:p>
          <a:p>
            <a:pPr lvl="1" eaLnBrk="1" hangingPunct="1"/>
            <a:r>
              <a:rPr lang="ko-KR" altLang="en-US" sz="1600" smtClean="0"/>
              <a:t>종류</a:t>
            </a:r>
            <a:endParaRPr lang="en-US" altLang="ko-KR" sz="1600" smtClean="0"/>
          </a:p>
          <a:p>
            <a:pPr lvl="2" eaLnBrk="1" hangingPunct="1"/>
            <a:r>
              <a:rPr lang="ko-KR" altLang="en-US" sz="1600" smtClean="0"/>
              <a:t>왼쪽 외부조인</a:t>
            </a:r>
            <a:r>
              <a:rPr lang="en-US" altLang="ko-KR" sz="1600" smtClean="0"/>
              <a:t>(left outer join)</a:t>
            </a:r>
          </a:p>
          <a:p>
            <a:pPr lvl="2" eaLnBrk="1" hangingPunct="1"/>
            <a:r>
              <a:rPr lang="ko-KR" altLang="en-US" sz="1600" smtClean="0"/>
              <a:t>오른쪽 외부조인</a:t>
            </a:r>
            <a:r>
              <a:rPr lang="en-US" altLang="ko-KR" sz="1600" smtClean="0"/>
              <a:t>(right outer join)</a:t>
            </a:r>
          </a:p>
          <a:p>
            <a:pPr lvl="2" eaLnBrk="1" hangingPunct="1"/>
            <a:r>
              <a:rPr lang="ko-KR" altLang="en-US" sz="1600" smtClean="0"/>
              <a:t>완전 외부조인</a:t>
            </a:r>
            <a:r>
              <a:rPr lang="en-US" altLang="ko-KR" sz="1600" smtClean="0"/>
              <a:t>(full outer join)</a:t>
            </a:r>
            <a:endParaRPr lang="ko-KR" altLang="en-US" sz="1600" smtClean="0"/>
          </a:p>
          <a:p>
            <a:pPr lvl="1" eaLnBrk="1" hangingPunct="1"/>
            <a:endParaRPr lang="en-US" altLang="ko-KR" sz="1500" smtClean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72713" name="그룹 18"/>
          <p:cNvGrpSpPr>
            <a:grpSpLocks/>
          </p:cNvGrpSpPr>
          <p:nvPr/>
        </p:nvGrpSpPr>
        <p:grpSpPr bwMode="auto">
          <a:xfrm>
            <a:off x="2436813" y="2273300"/>
            <a:ext cx="420687" cy="325438"/>
            <a:chOff x="3912079" y="2592237"/>
            <a:chExt cx="419819" cy="324930"/>
          </a:xfrm>
        </p:grpSpPr>
        <p:sp>
          <p:nvSpPr>
            <p:cNvPr id="17" name="이등변 삼각형 16"/>
            <p:cNvSpPr/>
            <p:nvPr/>
          </p:nvSpPr>
          <p:spPr>
            <a:xfrm rot="5400000">
              <a:off x="3856551" y="2647765"/>
              <a:ext cx="318590" cy="2075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6200000">
              <a:off x="4068837" y="2654106"/>
              <a:ext cx="318590" cy="2075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2714" name="TextBox 19"/>
          <p:cNvSpPr txBox="1">
            <a:spLocks noChangeArrowheads="1"/>
          </p:cNvSpPr>
          <p:nvPr/>
        </p:nvSpPr>
        <p:spPr bwMode="auto">
          <a:xfrm>
            <a:off x="5227638" y="2070100"/>
            <a:ext cx="563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/>
              <a:t>=</a:t>
            </a:r>
            <a:endParaRPr lang="ko-KR" altLang="en-US" sz="3600"/>
          </a:p>
        </p:txBody>
      </p:sp>
      <p:sp>
        <p:nvSpPr>
          <p:cNvPr id="727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7" name="_x85697368" descr="EMB000010d413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4538" y="5392738"/>
            <a:ext cx="542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9" name="_x85709920" descr="EMB000010d413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6925" y="5719763"/>
            <a:ext cx="577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21" name="_x86284552" descr="EMB000010d413e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6600" y="6064250"/>
            <a:ext cx="6635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7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38" y="1728788"/>
            <a:ext cx="1743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731963"/>
            <a:ext cx="1898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4" name="Picture 7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844675"/>
            <a:ext cx="271938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릴레이션의 개념</a:t>
            </a:r>
            <a:r>
              <a:rPr lang="en-US" altLang="ko-KR" smtClean="0"/>
              <a:t>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 smtClean="0"/>
              <a:t>도메인</a:t>
            </a:r>
            <a:r>
              <a:rPr lang="en-US" altLang="ko-KR" sz="2400" smtClean="0"/>
              <a:t>(domain)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smtClean="0"/>
              <a:t>각 필드에 입력 가능한 값들의 범위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 각 필드가 가질 수 있는 모든 값들의 집합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smtClean="0"/>
              <a:t>원자값</a:t>
            </a:r>
            <a:r>
              <a:rPr lang="en-US" altLang="ko-KR" sz="2000" smtClean="0"/>
              <a:t>(atomic value, </a:t>
            </a:r>
            <a:r>
              <a:rPr lang="ko-KR" altLang="en-US" sz="2000" smtClean="0"/>
              <a:t>더 이상 분리되지 않는 값</a:t>
            </a:r>
            <a:r>
              <a:rPr lang="en-US" altLang="ko-KR" sz="2000" smtClean="0"/>
              <a:t>)</a:t>
            </a:r>
            <a:r>
              <a:rPr lang="ko-KR" altLang="en-US" sz="2000" smtClean="0"/>
              <a:t>이어야 함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주소록의 도메인</a:t>
            </a:r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smtClean="0"/>
              <a:t>이름</a:t>
            </a:r>
            <a:r>
              <a:rPr lang="en-US" altLang="ko-KR" sz="1600" smtClean="0"/>
              <a:t>:  </a:t>
            </a:r>
            <a:r>
              <a:rPr lang="ko-KR" altLang="en-US" sz="1600" smtClean="0"/>
              <a:t>개인 이름들로 구성된 문자열 집합</a:t>
            </a:r>
            <a:endParaRPr lang="ko-KR" altLang="en-US" sz="1600" b="1" smtClean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smtClean="0"/>
              <a:t>전화번호</a:t>
            </a:r>
            <a:r>
              <a:rPr lang="en-US" altLang="ko-KR" sz="1600" smtClean="0"/>
              <a:t>:  </a:t>
            </a:r>
            <a:r>
              <a:rPr lang="en-US" altLang="ko-KR" sz="1600" smtClean="0">
                <a:latin typeface="Times New Roman" pitchFamily="18" charset="0"/>
              </a:rPr>
              <a:t>“ddd-</a:t>
            </a:r>
            <a:r>
              <a:rPr lang="en-US" altLang="ko-KR" sz="1600" smtClean="0"/>
              <a:t>ddd-dddd</a:t>
            </a:r>
            <a:r>
              <a:rPr lang="en-US" altLang="ko-KR" sz="1600" smtClean="0">
                <a:latin typeface="Times New Roman" pitchFamily="18" charset="0"/>
              </a:rPr>
              <a:t>”</a:t>
            </a:r>
            <a:r>
              <a:rPr lang="ko-KR" altLang="en-US" sz="1600" smtClean="0"/>
              <a:t>의 형식으로 구성된 문자열의 집합 </a:t>
            </a:r>
            <a:r>
              <a:rPr lang="en-US" altLang="ko-KR" sz="1600" smtClean="0"/>
              <a:t>(d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0</a:t>
            </a:r>
            <a:r>
              <a:rPr lang="ko-KR" altLang="en-US" sz="1600" smtClean="0"/>
              <a:t>부터</a:t>
            </a:r>
            <a:r>
              <a:rPr lang="en-US" altLang="ko-KR" sz="1600" smtClean="0"/>
              <a:t>9</a:t>
            </a:r>
            <a:r>
              <a:rPr lang="ko-KR" altLang="en-US" sz="1600" smtClean="0"/>
              <a:t>까지의 숫자</a:t>
            </a:r>
            <a:r>
              <a:rPr lang="en-US" altLang="ko-KR" sz="1600" smtClean="0"/>
              <a:t>)</a:t>
            </a:r>
            <a:endParaRPr lang="en-US" altLang="ko-KR" sz="1600" b="1" smtClean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smtClean="0"/>
              <a:t>주소</a:t>
            </a:r>
            <a:r>
              <a:rPr lang="en-US" altLang="ko-KR" sz="1600" smtClean="0"/>
              <a:t>:  </a:t>
            </a:r>
            <a:r>
              <a:rPr lang="ko-KR" altLang="en-US" sz="1600" smtClean="0"/>
              <a:t>도시를 나타내는 문자열의 집합</a:t>
            </a:r>
            <a:endParaRPr lang="ko-KR" altLang="en-US" sz="1600" b="1" smtClean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smtClean="0"/>
              <a:t>생일</a:t>
            </a:r>
            <a:r>
              <a:rPr lang="en-US" altLang="ko-KR" sz="1600" smtClean="0"/>
              <a:t>:  </a:t>
            </a:r>
            <a:r>
              <a:rPr lang="en-US" altLang="ko-KR" sz="1600" smtClean="0">
                <a:latin typeface="Times New Roman" pitchFamily="18" charset="0"/>
              </a:rPr>
              <a:t>“</a:t>
            </a:r>
            <a:r>
              <a:rPr lang="en-US" altLang="ko-KR" sz="1600" smtClean="0"/>
              <a:t>dd</a:t>
            </a:r>
            <a:r>
              <a:rPr lang="ko-KR" altLang="en-US" sz="1600" smtClean="0"/>
              <a:t>월</a:t>
            </a:r>
            <a:r>
              <a:rPr lang="en-US" altLang="ko-KR" sz="1600" smtClean="0"/>
              <a:t>dd</a:t>
            </a:r>
            <a:r>
              <a:rPr lang="ko-KR" altLang="en-US" sz="1600" smtClean="0"/>
              <a:t>일</a:t>
            </a:r>
            <a:r>
              <a:rPr lang="ko-KR" altLang="en-US" sz="1600" smtClean="0">
                <a:latin typeface="Times New Roman" pitchFamily="18" charset="0"/>
              </a:rPr>
              <a:t>”</a:t>
            </a:r>
            <a:r>
              <a:rPr lang="ko-KR" altLang="en-US" sz="1600" smtClean="0"/>
              <a:t>로 구성된 문자열의 집합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 smtClean="0"/>
              <a:t>널</a:t>
            </a:r>
            <a:r>
              <a:rPr lang="en-US" altLang="ko-KR" sz="2400" smtClean="0"/>
              <a:t>(null)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smtClean="0"/>
              <a:t>특정 필드에 대한 값을 </a:t>
            </a:r>
            <a:r>
              <a:rPr lang="ko-KR" altLang="en-US" sz="2000" smtClean="0">
                <a:solidFill>
                  <a:srgbClr val="FF0000"/>
                </a:solidFill>
              </a:rPr>
              <a:t>알지 못하거나 아직 정해지지 않아 </a:t>
            </a:r>
            <a:r>
              <a:rPr lang="ko-KR" altLang="en-US" sz="2000" smtClean="0"/>
              <a:t>입력하지 못한 경우의 필드의 값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smtClean="0"/>
              <a:t>0</a:t>
            </a:r>
            <a:r>
              <a:rPr lang="ko-KR" altLang="en-US" sz="2000" smtClean="0"/>
              <a:t>이나 공백 문자와는 다름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외부 조인</a:t>
            </a:r>
            <a:r>
              <a:rPr lang="en-US" altLang="ko-KR" dirty="0" smtClean="0">
                <a:latin typeface="+mj-ea"/>
              </a:rPr>
              <a:t>(outer 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37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225" y="1736725"/>
            <a:ext cx="3752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913" y="3235325"/>
            <a:ext cx="3590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313" y="4557713"/>
            <a:ext cx="3695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6" name="TextBox 8"/>
          <p:cNvSpPr txBox="1">
            <a:spLocks noChangeArrowheads="1"/>
          </p:cNvSpPr>
          <p:nvPr/>
        </p:nvSpPr>
        <p:spPr bwMode="auto">
          <a:xfrm>
            <a:off x="5235575" y="1206500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73747" name="Picture 8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630363"/>
            <a:ext cx="233045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8" name="Picture 9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043238"/>
            <a:ext cx="25130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9" name="Picture 9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9075" y="4565650"/>
            <a:ext cx="25161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지정</a:t>
            </a:r>
            <a:r>
              <a:rPr lang="en-US" altLang="ko-KR" dirty="0" smtClean="0">
                <a:latin typeface="+mj-ea"/>
              </a:rPr>
              <a:t>(assignment) </a:t>
            </a:r>
            <a:r>
              <a:rPr lang="ko-KR" altLang="en-US" dirty="0" smtClean="0">
                <a:latin typeface="+mj-ea"/>
              </a:rPr>
              <a:t>연산</a:t>
            </a:r>
            <a:endParaRPr lang="en-US" altLang="ko-KR" dirty="0" smtClean="0">
              <a:latin typeface="+mj-ea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219200"/>
            <a:ext cx="8686800" cy="3059113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복잡한 질의를 여러 개의 질의로 분리하거나 중간 결과에 이름을 부여</a:t>
            </a:r>
          </a:p>
          <a:p>
            <a:pPr lvl="1" eaLnBrk="1" hangingPunct="1"/>
            <a:r>
              <a:rPr lang="ko-KR" altLang="en-US" sz="2000" smtClean="0"/>
              <a:t>최종 질의를 결과에 이름을 부여</a:t>
            </a:r>
          </a:p>
          <a:p>
            <a:pPr lvl="1" eaLnBrk="1" hangingPunct="1"/>
            <a:r>
              <a:rPr lang="ko-KR" altLang="en-US" sz="2000" smtClean="0"/>
              <a:t>연산 기호로는 </a:t>
            </a:r>
            <a:r>
              <a:rPr lang="ko-KR" altLang="en-US" sz="2000" smtClean="0">
                <a:sym typeface="Symbol" pitchFamily="18" charset="2"/>
              </a:rPr>
              <a:t>←를 사용</a:t>
            </a:r>
            <a:endParaRPr lang="en-US" altLang="ko-KR" smtClean="0"/>
          </a:p>
          <a:p>
            <a:pPr lvl="1" eaLnBrk="1" hangingPunct="1"/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</a:t>
            </a:r>
            <a:r>
              <a:rPr lang="en-US" altLang="ko-KR" sz="2000" smtClean="0"/>
              <a:t>3</a:t>
            </a:r>
            <a:r>
              <a:rPr lang="ko-KR" altLang="en-US" sz="2000" smtClean="0"/>
              <a:t>학년인 학생을 선택해서 그 결과 테이블을 </a:t>
            </a:r>
            <a:r>
              <a:rPr lang="en-US" altLang="ko-KR" sz="2000" smtClean="0"/>
              <a:t>junior</a:t>
            </a:r>
            <a:r>
              <a:rPr lang="ko-KR" altLang="en-US" sz="2000" smtClean="0"/>
              <a:t>이라는 이름으로 지정</a:t>
            </a:r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다음의 두 질의는 동일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2" eaLnBrk="1" hangingPunct="1"/>
            <a:endParaRPr lang="en-US" altLang="ko-KR" sz="1700" smtClean="0"/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825" y="3074988"/>
            <a:ext cx="7418388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02150"/>
            <a:ext cx="75311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988" y="5114925"/>
            <a:ext cx="724058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릴레이션의 개념</a:t>
            </a:r>
            <a:r>
              <a:rPr lang="en-US" altLang="ko-KR" smtClean="0"/>
              <a:t>(5)</a:t>
            </a:r>
          </a:p>
        </p:txBody>
      </p:sp>
      <p:sp>
        <p:nvSpPr>
          <p:cNvPr id="1945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1288"/>
            <a:ext cx="76073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522288"/>
            <a:ext cx="8162925" cy="519112"/>
          </a:xfrm>
        </p:spPr>
        <p:txBody>
          <a:bodyPr/>
          <a:lstStyle/>
          <a:p>
            <a:pPr eaLnBrk="1" hangingPunct="1"/>
            <a:r>
              <a:rPr lang="ko-KR" altLang="en-US" smtClean="0"/>
              <a:t> 테이블 스키마와 테이블 인스턴스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테이블 스키마</a:t>
            </a:r>
            <a:r>
              <a:rPr lang="en-US" altLang="ko-KR" sz="2400" smtClean="0"/>
              <a:t>(table schema, </a:t>
            </a:r>
            <a:r>
              <a:rPr lang="ko-KR" altLang="en-US" sz="2400" smtClean="0"/>
              <a:t>스키마</a:t>
            </a:r>
            <a:r>
              <a:rPr lang="en-US" altLang="ko-KR" sz="2400" smtClean="0"/>
              <a:t>)</a:t>
            </a:r>
          </a:p>
          <a:p>
            <a:pPr lvl="2" eaLnBrk="1" hangingPunct="1"/>
            <a:r>
              <a:rPr lang="ko-KR" altLang="en-US" smtClean="0"/>
              <a:t>테이블 정의에 따라 만들어진 데이터 구조</a:t>
            </a:r>
          </a:p>
          <a:p>
            <a:pPr lvl="3" eaLnBrk="1" hangingPunct="1"/>
            <a:r>
              <a:rPr lang="en-US" altLang="ko-KR" smtClean="0"/>
              <a:t>R(A</a:t>
            </a:r>
            <a:r>
              <a:rPr lang="en-US" altLang="ko-KR" baseline="-25000" smtClean="0"/>
              <a:t>1</a:t>
            </a:r>
            <a:r>
              <a:rPr lang="en-US" altLang="ko-KR" smtClean="0"/>
              <a:t>, A</a:t>
            </a:r>
            <a:r>
              <a:rPr lang="en-US" altLang="ko-KR" baseline="-25000" smtClean="0"/>
              <a:t>2</a:t>
            </a:r>
            <a:r>
              <a:rPr lang="en-US" altLang="ko-KR" smtClean="0"/>
              <a:t>,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, A</a:t>
            </a:r>
            <a:r>
              <a:rPr lang="en-US" altLang="ko-KR" baseline="-25000" smtClean="0"/>
              <a:t>n</a:t>
            </a:r>
            <a:r>
              <a:rPr lang="en-US" altLang="ko-KR" smtClean="0"/>
              <a:t>)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		R : </a:t>
            </a:r>
            <a:r>
              <a:rPr lang="ko-KR" altLang="en-US" smtClean="0"/>
              <a:t>테이블의 이름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		A</a:t>
            </a:r>
            <a:r>
              <a:rPr lang="en-US" altLang="ko-KR" baseline="-25000" smtClean="0"/>
              <a:t>1</a:t>
            </a:r>
            <a:r>
              <a:rPr lang="en-US" altLang="ko-KR" smtClean="0"/>
              <a:t>, A</a:t>
            </a:r>
            <a:r>
              <a:rPr lang="en-US" altLang="ko-KR" baseline="-25000" smtClean="0"/>
              <a:t>2</a:t>
            </a:r>
            <a:r>
              <a:rPr lang="en-US" altLang="ko-KR" smtClean="0"/>
              <a:t>,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, A</a:t>
            </a:r>
            <a:r>
              <a:rPr lang="en-US" altLang="ko-KR" baseline="-25000" smtClean="0"/>
              <a:t>n </a:t>
            </a:r>
            <a:r>
              <a:rPr lang="en-US" altLang="ko-KR" smtClean="0"/>
              <a:t>: </a:t>
            </a:r>
            <a:r>
              <a:rPr lang="ko-KR" altLang="en-US" smtClean="0"/>
              <a:t>필드들의 이름</a:t>
            </a:r>
          </a:p>
          <a:p>
            <a:pPr lvl="3" eaLnBrk="1" hangingPunct="1"/>
            <a:r>
              <a:rPr lang="ko-KR" altLang="en-US" smtClean="0"/>
              <a:t>예</a:t>
            </a:r>
            <a:r>
              <a:rPr lang="en-US" altLang="ko-KR" smtClean="0"/>
              <a:t>) </a:t>
            </a:r>
          </a:p>
          <a:p>
            <a:pPr lvl="4" eaLnBrk="1" hangingPunct="1"/>
            <a:r>
              <a:rPr lang="ko-KR" altLang="en-US" smtClean="0"/>
              <a:t>신입생</a:t>
            </a:r>
            <a:r>
              <a:rPr lang="en-US" altLang="ko-KR" smtClean="0"/>
              <a:t>(</a:t>
            </a:r>
            <a:r>
              <a:rPr lang="ko-KR" altLang="en-US" smtClean="0"/>
              <a:t>학번</a:t>
            </a:r>
            <a:r>
              <a:rPr lang="en-US" altLang="ko-KR" smtClean="0"/>
              <a:t>, </a:t>
            </a:r>
            <a:r>
              <a:rPr lang="ko-KR" altLang="en-US" smtClean="0"/>
              <a:t>주민등록번호</a:t>
            </a:r>
            <a:r>
              <a:rPr lang="en-US" altLang="ko-KR" smtClean="0"/>
              <a:t>, </a:t>
            </a:r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학과명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z="2400" smtClean="0"/>
              <a:t>차수</a:t>
            </a:r>
            <a:r>
              <a:rPr lang="en-US" altLang="ko-KR" sz="2400" smtClean="0"/>
              <a:t>(degree) </a:t>
            </a:r>
          </a:p>
          <a:p>
            <a:pPr lvl="2" eaLnBrk="1" hangingPunct="1"/>
            <a:r>
              <a:rPr lang="ko-KR" altLang="en-US" smtClean="0"/>
              <a:t>테이블 스키마에 정의된 필드의 수</a:t>
            </a:r>
          </a:p>
          <a:p>
            <a:pPr lvl="3" eaLnBrk="1" hangingPunct="1"/>
            <a:r>
              <a:rPr lang="ko-KR" altLang="en-US" smtClean="0"/>
              <a:t>차수 </a:t>
            </a:r>
            <a:r>
              <a:rPr lang="en-US" altLang="ko-KR" smtClean="0"/>
              <a:t>= 1 : 	</a:t>
            </a:r>
            <a:r>
              <a:rPr lang="ko-KR" altLang="en-US" smtClean="0"/>
              <a:t>단항 테이블</a:t>
            </a:r>
            <a:r>
              <a:rPr lang="en-US" altLang="ko-KR" smtClean="0"/>
              <a:t>(unary relation)</a:t>
            </a:r>
          </a:p>
          <a:p>
            <a:pPr lvl="3" eaLnBrk="1" hangingPunct="1"/>
            <a:r>
              <a:rPr lang="ko-KR" altLang="en-US" smtClean="0"/>
              <a:t>차수 </a:t>
            </a:r>
            <a:r>
              <a:rPr lang="en-US" altLang="ko-KR" smtClean="0"/>
              <a:t>= 2 : 	</a:t>
            </a:r>
            <a:r>
              <a:rPr lang="ko-KR" altLang="en-US" smtClean="0"/>
              <a:t>이항 테이블</a:t>
            </a:r>
            <a:r>
              <a:rPr lang="en-US" altLang="ko-KR" smtClean="0"/>
              <a:t>(binary relation)</a:t>
            </a:r>
          </a:p>
          <a:p>
            <a:pPr lvl="3" eaLnBrk="1" hangingPunct="1"/>
            <a:r>
              <a:rPr lang="ko-KR" altLang="en-US" smtClean="0"/>
              <a:t>차수 </a:t>
            </a:r>
            <a:r>
              <a:rPr lang="en-US" altLang="ko-KR" smtClean="0"/>
              <a:t>= n : 	n </a:t>
            </a:r>
            <a:r>
              <a:rPr lang="ko-KR" altLang="en-US" smtClean="0"/>
              <a:t>항 테이블</a:t>
            </a:r>
            <a:r>
              <a:rPr lang="en-US" altLang="ko-KR" smtClean="0"/>
              <a:t>(n-ary relation)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 테이블 스키마와 테이블 인스턴스</a:t>
            </a:r>
            <a:r>
              <a:rPr lang="en-US" altLang="ko-KR" smtClean="0"/>
              <a:t>(2)</a:t>
            </a:r>
            <a:endParaRPr lang="ko-KR" altLang="ko-KR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테이블 인스턴스</a:t>
            </a:r>
            <a:r>
              <a:rPr lang="en-US" altLang="ko-KR" sz="2000" smtClean="0"/>
              <a:t>(table instance, </a:t>
            </a:r>
            <a:r>
              <a:rPr lang="ko-KR" altLang="en-US" sz="2000" smtClean="0"/>
              <a:t>인스턴스</a:t>
            </a:r>
            <a:r>
              <a:rPr lang="en-US" altLang="ko-KR" sz="2000" smtClean="0"/>
              <a:t>)</a:t>
            </a:r>
          </a:p>
          <a:p>
            <a:pPr lvl="2" eaLnBrk="1" hangingPunct="1"/>
            <a:r>
              <a:rPr lang="ko-KR" altLang="en-US" sz="1800" smtClean="0"/>
              <a:t>테이블 스키마에 현실 세계의 데이터를 레코드로 저장한 형태</a:t>
            </a:r>
            <a:endParaRPr lang="en-US" altLang="ko-KR" sz="1800" smtClean="0"/>
          </a:p>
          <a:p>
            <a:pPr lvl="2" eaLnBrk="1" hangingPunct="1"/>
            <a:r>
              <a:rPr lang="ko-KR" altLang="en-US" sz="1800" smtClean="0"/>
              <a:t>스키마는 한번 정의하면 거의 변함이 없지만 인스턴스는 수시로 바뀔 수 있음 </a:t>
            </a:r>
            <a:r>
              <a:rPr lang="en-US" altLang="ko-KR" sz="1800" smtClean="0"/>
              <a:t>– </a:t>
            </a:r>
            <a:r>
              <a:rPr lang="ko-KR" altLang="en-US" sz="1800" smtClean="0"/>
              <a:t>레코드의 삽입</a:t>
            </a:r>
            <a:r>
              <a:rPr lang="en-US" altLang="ko-KR" sz="1800" smtClean="0"/>
              <a:t>, </a:t>
            </a:r>
            <a:r>
              <a:rPr lang="ko-KR" altLang="en-US" sz="1800" smtClean="0"/>
              <a:t>삭제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수정 등</a:t>
            </a:r>
          </a:p>
          <a:p>
            <a:pPr eaLnBrk="1" hangingPunct="1"/>
            <a:r>
              <a:rPr lang="ko-KR" altLang="en-US" sz="2000" smtClean="0"/>
              <a:t>기수</a:t>
            </a:r>
            <a:r>
              <a:rPr lang="en-US" altLang="ko-KR" sz="2000" smtClean="0"/>
              <a:t>(cardinality)</a:t>
            </a:r>
          </a:p>
          <a:p>
            <a:pPr lvl="2" eaLnBrk="1" hangingPunct="1"/>
            <a:r>
              <a:rPr lang="ko-KR" altLang="en-US" sz="1800" smtClean="0"/>
              <a:t>테이블 인스턴스의 레코드의 수</a:t>
            </a:r>
          </a:p>
        </p:txBody>
      </p:sp>
      <p:sp>
        <p:nvSpPr>
          <p:cNvPr id="21509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1" name="Picture 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5151" y="3292475"/>
            <a:ext cx="4518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21508" name="Text Box 333"/>
          <p:cNvSpPr txBox="1">
            <a:spLocks noChangeArrowheads="1"/>
          </p:cNvSpPr>
          <p:nvPr/>
        </p:nvSpPr>
        <p:spPr bwMode="auto">
          <a:xfrm>
            <a:off x="2410439" y="62103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800" b="1" dirty="0"/>
              <a:t>예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신입생 테이블의 </a:t>
            </a:r>
            <a:r>
              <a:rPr lang="ko-KR" altLang="en-US" sz="1800" b="1" dirty="0" err="1"/>
              <a:t>인스턴스</a:t>
            </a:r>
            <a:endParaRPr lang="ko-KR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1 장 데이타와 데이타베이스</Template>
  <TotalTime>2719</TotalTime>
  <Words>2603</Words>
  <Application>Microsoft Office PowerPoint</Application>
  <PresentationFormat>화면 슬라이드 쇼(4:3)</PresentationFormat>
  <Paragraphs>652</Paragraphs>
  <Slides>61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원본</vt:lpstr>
      <vt:lpstr>제 2장 관계형 데이터베이스</vt:lpstr>
      <vt:lpstr>데이터 모델이란?</vt:lpstr>
      <vt:lpstr>릴레이션(relation)의 개념(1)</vt:lpstr>
      <vt:lpstr>릴레이션의 개념(2)</vt:lpstr>
      <vt:lpstr>릴레이션의 개념(3)</vt:lpstr>
      <vt:lpstr>릴레이션의 개념(4)</vt:lpstr>
      <vt:lpstr>릴레이션의 개념(5)</vt:lpstr>
      <vt:lpstr> 테이블 스키마와 테이블 인스턴스</vt:lpstr>
      <vt:lpstr> 테이블 스키마와 테이블 인스턴스(2)</vt:lpstr>
      <vt:lpstr>테이블의 특성</vt:lpstr>
      <vt:lpstr>키(key)</vt:lpstr>
      <vt:lpstr>수퍼키, 후보키, 기본키의 개념</vt:lpstr>
      <vt:lpstr>키가 널(null)이 될 수 있나?</vt:lpstr>
      <vt:lpstr>외래 키(foreign key)(1)</vt:lpstr>
      <vt:lpstr>외래 키(foreign key)(2)</vt:lpstr>
      <vt:lpstr>외래 키(foreign key)(3)</vt:lpstr>
      <vt:lpstr>외래 키(foreign key)(4)</vt:lpstr>
      <vt:lpstr>관계형 데이터베이스(relational database)</vt:lpstr>
      <vt:lpstr>예제: 학사 데이터베이스 (1)</vt:lpstr>
      <vt:lpstr>예제: 학사 데이터베이스 (2)</vt:lpstr>
      <vt:lpstr>예제: 학사 데이터베이스 (3)</vt:lpstr>
      <vt:lpstr>예제: 학사 데이터베이스 (4)</vt:lpstr>
      <vt:lpstr>예제: 학사 데이터베이스 (5)</vt:lpstr>
      <vt:lpstr>관계 대수 (Relational Algebra)</vt:lpstr>
      <vt:lpstr>관계 대수 (Relational Algebra)(2)</vt:lpstr>
      <vt:lpstr>관계대수의 연산 종류</vt:lpstr>
      <vt:lpstr>선택(selection)</vt:lpstr>
      <vt:lpstr>선택(selection)</vt:lpstr>
      <vt:lpstr>선택(selection)</vt:lpstr>
      <vt:lpstr>선택(selection)</vt:lpstr>
      <vt:lpstr>선택 연산에서 널(null)의 처리</vt:lpstr>
      <vt:lpstr>추출(project)</vt:lpstr>
      <vt:lpstr>추출(project)</vt:lpstr>
      <vt:lpstr>추출(project)</vt:lpstr>
      <vt:lpstr>연산자들의 조합</vt:lpstr>
      <vt:lpstr>연산자들의 조합</vt:lpstr>
      <vt:lpstr>연산자들의 조합</vt:lpstr>
      <vt:lpstr>연산자들의 조합</vt:lpstr>
      <vt:lpstr>재명명 연산</vt:lpstr>
      <vt:lpstr>재명명 연산</vt:lpstr>
      <vt:lpstr>집합 연산</vt:lpstr>
      <vt:lpstr>합집합(∪)</vt:lpstr>
      <vt:lpstr>교집합</vt:lpstr>
      <vt:lpstr>차집합(-)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추가연산</vt:lpstr>
      <vt:lpstr>조인(join)</vt:lpstr>
      <vt:lpstr>조인(join)</vt:lpstr>
      <vt:lpstr>조인(join)</vt:lpstr>
      <vt:lpstr>자연 조인(natural join)</vt:lpstr>
      <vt:lpstr>자연 조인(natural join)</vt:lpstr>
      <vt:lpstr>자연 조인(natural join)</vt:lpstr>
      <vt:lpstr>외부 조인(outer join)</vt:lpstr>
      <vt:lpstr>외부 조인(outer join)</vt:lpstr>
      <vt:lpstr>지정(assignment) 연산</vt:lpstr>
    </vt:vector>
  </TitlesOfParts>
  <Company>서울대학교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장 관계형 데이타베이스</dc:title>
  <dc:creator>김태훈</dc:creator>
  <cp:lastModifiedBy>alfo8-0</cp:lastModifiedBy>
  <cp:revision>177</cp:revision>
  <dcterms:created xsi:type="dcterms:W3CDTF">2002-02-13T03:41:21Z</dcterms:created>
  <dcterms:modified xsi:type="dcterms:W3CDTF">2017-10-23T10:10:21Z</dcterms:modified>
</cp:coreProperties>
</file>