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113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99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0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Layouts/slideLayout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15"/>
  </p:notesMasterIdLst>
  <p:handoutMasterIdLst>
    <p:handoutMasterId r:id="rId116"/>
  </p:handoutMasterIdLst>
  <p:sldIdLst>
    <p:sldId id="256" r:id="rId2"/>
    <p:sldId id="257" r:id="rId3"/>
    <p:sldId id="258" r:id="rId4"/>
    <p:sldId id="315" r:id="rId5"/>
    <p:sldId id="316" r:id="rId6"/>
    <p:sldId id="259" r:id="rId7"/>
    <p:sldId id="317" r:id="rId8"/>
    <p:sldId id="318" r:id="rId9"/>
    <p:sldId id="319" r:id="rId10"/>
    <p:sldId id="320" r:id="rId11"/>
    <p:sldId id="321" r:id="rId12"/>
    <p:sldId id="323" r:id="rId13"/>
    <p:sldId id="324" r:id="rId14"/>
    <p:sldId id="325" r:id="rId15"/>
    <p:sldId id="326" r:id="rId16"/>
    <p:sldId id="327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36" r:id="rId26"/>
    <p:sldId id="337" r:id="rId27"/>
    <p:sldId id="338" r:id="rId28"/>
    <p:sldId id="340" r:id="rId29"/>
    <p:sldId id="341" r:id="rId30"/>
    <p:sldId id="342" r:id="rId31"/>
    <p:sldId id="344" r:id="rId32"/>
    <p:sldId id="345" r:id="rId33"/>
    <p:sldId id="346" r:id="rId34"/>
    <p:sldId id="347" r:id="rId35"/>
    <p:sldId id="348" r:id="rId36"/>
    <p:sldId id="349" r:id="rId37"/>
    <p:sldId id="350" r:id="rId38"/>
    <p:sldId id="351" r:id="rId39"/>
    <p:sldId id="352" r:id="rId40"/>
    <p:sldId id="353" r:id="rId41"/>
    <p:sldId id="354" r:id="rId42"/>
    <p:sldId id="355" r:id="rId43"/>
    <p:sldId id="356" r:id="rId44"/>
    <p:sldId id="357" r:id="rId45"/>
    <p:sldId id="358" r:id="rId46"/>
    <p:sldId id="359" r:id="rId47"/>
    <p:sldId id="360" r:id="rId48"/>
    <p:sldId id="361" r:id="rId49"/>
    <p:sldId id="362" r:id="rId50"/>
    <p:sldId id="363" r:id="rId51"/>
    <p:sldId id="364" r:id="rId52"/>
    <p:sldId id="365" r:id="rId53"/>
    <p:sldId id="366" r:id="rId54"/>
    <p:sldId id="367" r:id="rId55"/>
    <p:sldId id="368" r:id="rId56"/>
    <p:sldId id="369" r:id="rId57"/>
    <p:sldId id="370" r:id="rId58"/>
    <p:sldId id="371" r:id="rId59"/>
    <p:sldId id="372" r:id="rId60"/>
    <p:sldId id="373" r:id="rId61"/>
    <p:sldId id="374" r:id="rId62"/>
    <p:sldId id="375" r:id="rId63"/>
    <p:sldId id="376" r:id="rId64"/>
    <p:sldId id="377" r:id="rId65"/>
    <p:sldId id="378" r:id="rId66"/>
    <p:sldId id="379" r:id="rId67"/>
    <p:sldId id="380" r:id="rId68"/>
    <p:sldId id="381" r:id="rId69"/>
    <p:sldId id="382" r:id="rId70"/>
    <p:sldId id="383" r:id="rId71"/>
    <p:sldId id="384" r:id="rId72"/>
    <p:sldId id="385" r:id="rId73"/>
    <p:sldId id="386" r:id="rId74"/>
    <p:sldId id="387" r:id="rId75"/>
    <p:sldId id="388" r:id="rId76"/>
    <p:sldId id="389" r:id="rId77"/>
    <p:sldId id="390" r:id="rId78"/>
    <p:sldId id="391" r:id="rId79"/>
    <p:sldId id="392" r:id="rId80"/>
    <p:sldId id="393" r:id="rId81"/>
    <p:sldId id="394" r:id="rId82"/>
    <p:sldId id="395" r:id="rId83"/>
    <p:sldId id="396" r:id="rId84"/>
    <p:sldId id="397" r:id="rId85"/>
    <p:sldId id="398" r:id="rId86"/>
    <p:sldId id="399" r:id="rId87"/>
    <p:sldId id="400" r:id="rId88"/>
    <p:sldId id="401" r:id="rId89"/>
    <p:sldId id="402" r:id="rId90"/>
    <p:sldId id="403" r:id="rId91"/>
    <p:sldId id="404" r:id="rId92"/>
    <p:sldId id="405" r:id="rId93"/>
    <p:sldId id="406" r:id="rId94"/>
    <p:sldId id="407" r:id="rId95"/>
    <p:sldId id="408" r:id="rId96"/>
    <p:sldId id="409" r:id="rId97"/>
    <p:sldId id="410" r:id="rId98"/>
    <p:sldId id="411" r:id="rId99"/>
    <p:sldId id="412" r:id="rId100"/>
    <p:sldId id="413" r:id="rId101"/>
    <p:sldId id="414" r:id="rId102"/>
    <p:sldId id="415" r:id="rId103"/>
    <p:sldId id="416" r:id="rId104"/>
    <p:sldId id="417" r:id="rId105"/>
    <p:sldId id="418" r:id="rId106"/>
    <p:sldId id="419" r:id="rId107"/>
    <p:sldId id="420" r:id="rId108"/>
    <p:sldId id="421" r:id="rId109"/>
    <p:sldId id="422" r:id="rId110"/>
    <p:sldId id="423" r:id="rId111"/>
    <p:sldId id="424" r:id="rId112"/>
    <p:sldId id="425" r:id="rId113"/>
    <p:sldId id="426" r:id="rId114"/>
  </p:sldIdLst>
  <p:sldSz cx="9144000" cy="6858000" type="screen4x3"/>
  <p:notesSz cx="6743700" cy="9906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67" autoAdjust="0"/>
    <p:restoredTop sz="96411" autoAdjust="0"/>
  </p:normalViewPr>
  <p:slideViewPr>
    <p:cSldViewPr snapToGrid="0">
      <p:cViewPr varScale="1">
        <p:scale>
          <a:sx n="99" d="100"/>
          <a:sy n="99" d="100"/>
        </p:scale>
        <p:origin x="-108" y="-1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presProps" Target="pres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1113" y="0"/>
            <a:ext cx="29225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070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1113" y="9410700"/>
            <a:ext cx="29225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C2E3EF0-02EC-4CF6-B671-EEE45B9DF6D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7993123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2588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9525" y="0"/>
            <a:ext cx="2922588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160CA4-7075-4F42-8CE3-59312F4D3400}" type="datetimeFigureOut">
              <a:rPr lang="ko-KR" altLang="en-US" smtClean="0"/>
              <a:pPr/>
              <a:t>2017-10-30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95350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4688" y="4705350"/>
            <a:ext cx="5394325" cy="4457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09113"/>
            <a:ext cx="2922588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9525" y="9409113"/>
            <a:ext cx="2922588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5176C-B505-4650-A41D-DD1B932377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20592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5" name="직사각형 4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6" name="직사각형 5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13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4745037" y="6309320"/>
            <a:ext cx="3475038" cy="36671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ko-KR" altLang="en-US" dirty="0" smtClean="0"/>
              <a:t>제 </a:t>
            </a:r>
            <a:r>
              <a:rPr lang="en-US" altLang="ko-KR" dirty="0" smtClean="0"/>
              <a:t>4 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SQL</a:t>
            </a:r>
            <a:endParaRPr lang="ko-KR" altLang="en-US" dirty="0"/>
          </a:p>
        </p:txBody>
      </p:sp>
      <p:sp>
        <p:nvSpPr>
          <p:cNvPr id="14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16416" y="6309320"/>
            <a:ext cx="648072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9430B5-4925-4A83-BD7A-E385C7B9672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4381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9C2B9D-9236-49FD-9636-CB1CE770F7B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162846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선 연결선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" name="이등변 삼각형 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6" name="직선 연결선 12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798544-B2E8-4817-AE3A-C1644B548FB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715612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4745037" y="6309320"/>
            <a:ext cx="3475038" cy="36671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ko-KR" altLang="en-US" dirty="0" smtClean="0"/>
              <a:t>제 </a:t>
            </a:r>
            <a:r>
              <a:rPr lang="en-US" altLang="ko-KR" dirty="0" smtClean="0"/>
              <a:t>4 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SQL</a:t>
            </a:r>
            <a:endParaRPr lang="ko-KR" altLang="en-US" dirty="0"/>
          </a:p>
        </p:txBody>
      </p:sp>
      <p:sp>
        <p:nvSpPr>
          <p:cNvPr id="7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16416" y="6309320"/>
            <a:ext cx="648072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9430B5-4925-4A83-BD7A-E385C7B9672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93320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5" name="직사각형 4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9A318F-15D7-4E7D-9DBF-E959F823522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120172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FC0F2B-A205-46F2-B7AC-8F79B252E7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552289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4B4EE-029E-41E9-9BB2-75C26218A75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927799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이등변 삼각형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03AB0C-5427-48B9-8499-DA87D79DDD0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45621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선 연결선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이등변 삼각형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4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4D88F4-C3BE-4BEE-87B3-D57FFF7DB5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604571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선 연결선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직선 연결선 11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이등변 삼각형 6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8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70DB04-572D-43A9-9F6F-604EEFB77AC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219665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선 연결선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1B27E7-57B4-45DC-82EB-2EFD8797684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8118988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smtClean="0"/>
          </a:p>
        </p:txBody>
      </p:sp>
      <p:sp>
        <p:nvSpPr>
          <p:cNvPr id="1027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smtClean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ea typeface="굴림" charset="-127"/>
              </a:defRPr>
            </a:lvl1pPr>
          </a:lstStyle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1"/>
                </a:solidFill>
                <a:ea typeface="굴림" charset="-127"/>
              </a:defRPr>
            </a:lvl1pPr>
          </a:lstStyle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en-US" altLang="ko-KR">
              <a:latin typeface="+mn-lt"/>
            </a:endParaRPr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ea typeface="굴림" charset="-127"/>
              </a:defRPr>
            </a:lvl1pPr>
          </a:lstStyle>
          <a:p>
            <a:pPr>
              <a:defRPr/>
            </a:pPr>
            <a:fld id="{DA08700A-DA2F-4F5E-8F51-F78E8C8FC0F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31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32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966" r:id="rId3"/>
    <p:sldLayoutId id="2147483967" r:id="rId4"/>
    <p:sldLayoutId id="2147483968" r:id="rId5"/>
    <p:sldLayoutId id="2147483969" r:id="rId6"/>
    <p:sldLayoutId id="2147483970" r:id="rId7"/>
    <p:sldLayoutId id="2147483971" r:id="rId8"/>
    <p:sldLayoutId id="2147483972" r:id="rId9"/>
    <p:sldLayoutId id="2147483973" r:id="rId10"/>
    <p:sldLayoutId id="2147483974" r:id="rId11"/>
  </p:sldLayoutIdLst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9pPr>
    </p:titleStyle>
    <p:bodyStyle>
      <a:lvl1pPr marL="273050" indent="-273050" algn="l" rtl="0" eaLnBrk="0" fontAlgn="base" latinLnBrk="1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latinLnBrk="1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latinLnBrk="1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latinLnBrk="1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latinLnBrk="1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87400" y="1117600"/>
            <a:ext cx="6858000" cy="990600"/>
          </a:xfrm>
        </p:spPr>
        <p:txBody>
          <a:bodyPr/>
          <a:lstStyle/>
          <a:p>
            <a:pPr eaLnBrk="1" hangingPunct="1"/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62063" y="3709988"/>
            <a:ext cx="6858000" cy="533400"/>
          </a:xfrm>
        </p:spPr>
        <p:txBody>
          <a:bodyPr/>
          <a:lstStyle/>
          <a:p>
            <a:pPr algn="l" eaLnBrk="1" hangingPunct="1">
              <a:buFontTx/>
              <a:buChar char="•"/>
              <a:defRPr/>
            </a:pPr>
            <a:r>
              <a:rPr lang="en-US" altLang="ko-KR" dirty="0" smtClean="0"/>
              <a:t> SQL </a:t>
            </a:r>
            <a:r>
              <a:rPr lang="ko-KR" altLang="en-US" dirty="0" smtClean="0"/>
              <a:t>개요</a:t>
            </a:r>
          </a:p>
          <a:p>
            <a:pPr algn="l" eaLnBrk="1" hangingPunct="1">
              <a:buFontTx/>
              <a:buChar char="•"/>
              <a:defRPr/>
            </a:pPr>
            <a:r>
              <a:rPr lang="ko-KR" altLang="en-US" dirty="0" smtClean="0"/>
              <a:t>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문법</a:t>
            </a:r>
            <a:endParaRPr lang="en-US" altLang="ko-KR" dirty="0" smtClean="0"/>
          </a:p>
          <a:p>
            <a:pPr algn="l" eaLnBrk="1" hangingPunct="1">
              <a:buFontTx/>
              <a:buChar char="•"/>
              <a:defRPr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오라클에서의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실습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smtClean="0">
                <a:latin typeface="+mn-ea"/>
              </a:rPr>
              <a:t>테이블 생성</a:t>
            </a:r>
            <a:r>
              <a:rPr lang="en-US" altLang="ko-KR" dirty="0" smtClean="0">
                <a:latin typeface="+mn-ea"/>
              </a:rPr>
              <a:t>(student table)</a:t>
            </a:r>
            <a:endParaRPr lang="ko-KR" altLang="en-US" dirty="0" smtClean="0"/>
          </a:p>
        </p:txBody>
      </p:sp>
      <p:sp>
        <p:nvSpPr>
          <p:cNvPr id="22531" name="내용 개체 틀 2"/>
          <p:cNvSpPr>
            <a:spLocks noGrp="1"/>
          </p:cNvSpPr>
          <p:nvPr>
            <p:ph sz="quarter" idx="1"/>
          </p:nvPr>
        </p:nvSpPr>
        <p:spPr>
          <a:xfrm>
            <a:off x="517525" y="1346200"/>
            <a:ext cx="8229600" cy="628650"/>
          </a:xfrm>
        </p:spPr>
        <p:txBody>
          <a:bodyPr/>
          <a:lstStyle/>
          <a:p>
            <a:r>
              <a:rPr lang="ko-KR" altLang="en-US" sz="2000" smtClean="0"/>
              <a:t>외래키까지 포함된 </a:t>
            </a:r>
            <a:r>
              <a:rPr lang="en-US" altLang="ko-KR" sz="2000" smtClean="0"/>
              <a:t>student </a:t>
            </a:r>
            <a:r>
              <a:rPr lang="ko-KR" altLang="en-US" sz="2000" smtClean="0"/>
              <a:t>테이블 생성 예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66788" y="1966913"/>
            <a:ext cx="8056562" cy="35401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3)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create table</a:t>
            </a:r>
            <a:r>
              <a:rPr lang="en-US" altLang="ko-KR" sz="1600" dirty="0">
                <a:latin typeface="+mn-ea"/>
              </a:rPr>
              <a:t> student </a:t>
            </a:r>
          </a:p>
          <a:p>
            <a:pPr>
              <a:defRPr/>
            </a:pPr>
            <a:r>
              <a:rPr lang="en-US" altLang="ko-KR" sz="1600" dirty="0">
                <a:latin typeface="+mn-ea"/>
              </a:rPr>
              <a:t>	(</a:t>
            </a:r>
          </a:p>
          <a:p>
            <a:pPr>
              <a:defRPr/>
            </a:pPr>
            <a:r>
              <a:rPr lang="en-US" altLang="ko-KR" sz="1600" dirty="0">
                <a:latin typeface="+mn-ea"/>
              </a:rPr>
              <a:t>		</a:t>
            </a:r>
            <a:r>
              <a:rPr lang="en-US" altLang="ko-KR" sz="1600" dirty="0" err="1">
                <a:latin typeface="+mn-ea"/>
              </a:rPr>
              <a:t>stu_id</a:t>
            </a:r>
            <a:r>
              <a:rPr lang="en-US" altLang="ko-KR" sz="1600" dirty="0">
                <a:latin typeface="+mn-ea"/>
              </a:rPr>
              <a:t> 		</a:t>
            </a:r>
            <a:r>
              <a:rPr lang="en-US" altLang="ko-KR" sz="1600" b="1" dirty="0">
                <a:latin typeface="+mn-ea"/>
              </a:rPr>
              <a:t>varchar2</a:t>
            </a:r>
            <a:r>
              <a:rPr lang="en-US" altLang="ko-KR" sz="1600" dirty="0">
                <a:latin typeface="+mn-ea"/>
              </a:rPr>
              <a:t>(10),</a:t>
            </a:r>
          </a:p>
          <a:p>
            <a:pPr>
              <a:defRPr/>
            </a:pPr>
            <a:r>
              <a:rPr lang="en-US" altLang="ko-KR" sz="1600" dirty="0">
                <a:latin typeface="+mn-ea"/>
              </a:rPr>
              <a:t>		</a:t>
            </a:r>
            <a:r>
              <a:rPr lang="en-US" altLang="ko-KR" sz="1600" dirty="0" err="1">
                <a:latin typeface="+mn-ea"/>
              </a:rPr>
              <a:t>resident_id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b="1" dirty="0">
                <a:latin typeface="+mn-ea"/>
              </a:rPr>
              <a:t>varchar2</a:t>
            </a:r>
            <a:r>
              <a:rPr lang="en-US" altLang="ko-KR" sz="1600" dirty="0">
                <a:latin typeface="+mn-ea"/>
              </a:rPr>
              <a:t>(14) </a:t>
            </a:r>
            <a:r>
              <a:rPr lang="en-US" altLang="ko-KR" sz="1600" b="1" dirty="0">
                <a:latin typeface="+mn-ea"/>
              </a:rPr>
              <a:t>not null</a:t>
            </a:r>
            <a:r>
              <a:rPr lang="en-US" altLang="ko-KR" sz="1600" dirty="0">
                <a:latin typeface="+mn-ea"/>
              </a:rPr>
              <a:t>,</a:t>
            </a:r>
          </a:p>
          <a:p>
            <a:pPr>
              <a:defRPr/>
            </a:pPr>
            <a:r>
              <a:rPr lang="en-US" altLang="ko-KR" sz="1600" dirty="0">
                <a:latin typeface="+mn-ea"/>
              </a:rPr>
              <a:t>		name 		</a:t>
            </a:r>
            <a:r>
              <a:rPr lang="en-US" altLang="ko-KR" sz="1600" b="1" dirty="0">
                <a:latin typeface="+mn-ea"/>
              </a:rPr>
              <a:t>varchar2</a:t>
            </a:r>
            <a:r>
              <a:rPr lang="en-US" altLang="ko-KR" sz="1600" dirty="0">
                <a:latin typeface="+mn-ea"/>
              </a:rPr>
              <a:t>(10) </a:t>
            </a:r>
            <a:r>
              <a:rPr lang="en-US" altLang="ko-KR" sz="1600" b="1" dirty="0">
                <a:latin typeface="+mn-ea"/>
              </a:rPr>
              <a:t>not null</a:t>
            </a:r>
            <a:r>
              <a:rPr lang="en-US" altLang="ko-KR" sz="1600" dirty="0">
                <a:latin typeface="+mn-ea"/>
              </a:rPr>
              <a:t>,</a:t>
            </a:r>
          </a:p>
          <a:p>
            <a:pPr>
              <a:defRPr/>
            </a:pPr>
            <a:r>
              <a:rPr lang="en-US" altLang="ko-KR" sz="1600" dirty="0">
                <a:latin typeface="+mn-ea"/>
              </a:rPr>
              <a:t>		year 		</a:t>
            </a:r>
            <a:r>
              <a:rPr lang="en-US" altLang="ko-KR" sz="1600" b="1" dirty="0" err="1">
                <a:latin typeface="+mn-ea"/>
              </a:rPr>
              <a:t>int</a:t>
            </a:r>
            <a:r>
              <a:rPr lang="en-US" altLang="ko-KR" sz="1600" dirty="0">
                <a:latin typeface="+mn-ea"/>
              </a:rPr>
              <a:t>,</a:t>
            </a:r>
          </a:p>
          <a:p>
            <a:pPr>
              <a:defRPr/>
            </a:pPr>
            <a:r>
              <a:rPr lang="en-US" altLang="ko-KR" sz="1600" dirty="0">
                <a:latin typeface="+mn-ea"/>
              </a:rPr>
              <a:t>		address 		</a:t>
            </a:r>
            <a:r>
              <a:rPr lang="en-US" altLang="ko-KR" sz="1600" b="1" dirty="0">
                <a:latin typeface="+mn-ea"/>
              </a:rPr>
              <a:t>varchar2</a:t>
            </a:r>
            <a:r>
              <a:rPr lang="en-US" altLang="ko-KR" sz="1600" dirty="0">
                <a:latin typeface="+mn-ea"/>
              </a:rPr>
              <a:t>(10),</a:t>
            </a:r>
          </a:p>
          <a:p>
            <a:pPr>
              <a:defRPr/>
            </a:pPr>
            <a:r>
              <a:rPr lang="en-US" altLang="ko-KR" sz="1600" dirty="0">
                <a:latin typeface="+mn-ea"/>
              </a:rPr>
              <a:t>		</a:t>
            </a:r>
            <a:r>
              <a:rPr lang="en-US" altLang="ko-KR" sz="1600" dirty="0" err="1">
                <a:latin typeface="+mn-ea"/>
              </a:rPr>
              <a:t>dept_id</a:t>
            </a:r>
            <a:r>
              <a:rPr lang="en-US" altLang="ko-KR" sz="1600" dirty="0">
                <a:latin typeface="+mn-ea"/>
              </a:rPr>
              <a:t> 		</a:t>
            </a:r>
            <a:r>
              <a:rPr lang="en-US" altLang="ko-KR" sz="1600" b="1" dirty="0">
                <a:latin typeface="+mn-ea"/>
              </a:rPr>
              <a:t>varcahr2</a:t>
            </a:r>
            <a:r>
              <a:rPr lang="en-US" altLang="ko-KR" sz="1600" dirty="0">
                <a:latin typeface="+mn-ea"/>
              </a:rPr>
              <a:t>(10),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	constraint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err="1">
                <a:latin typeface="+mn-ea"/>
              </a:rPr>
              <a:t>pk_student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b="1" dirty="0">
                <a:latin typeface="+mn-ea"/>
              </a:rPr>
              <a:t>primary key</a:t>
            </a:r>
            <a:r>
              <a:rPr lang="en-US" altLang="ko-KR" sz="1600" dirty="0">
                <a:latin typeface="+mn-ea"/>
              </a:rPr>
              <a:t>(</a:t>
            </a:r>
            <a:r>
              <a:rPr lang="en-US" altLang="ko-KR" sz="1600" dirty="0" err="1">
                <a:latin typeface="+mn-ea"/>
              </a:rPr>
              <a:t>stu_id</a:t>
            </a:r>
            <a:r>
              <a:rPr lang="en-US" altLang="ko-KR" sz="1600" dirty="0">
                <a:latin typeface="+mn-ea"/>
              </a:rPr>
              <a:t>),</a:t>
            </a:r>
          </a:p>
          <a:p>
            <a:pPr>
              <a:defRPr/>
            </a:pPr>
            <a:r>
              <a:rPr lang="en-US" altLang="ko-KR" sz="1600" b="1" dirty="0">
                <a:latin typeface="맑은 고딕" pitchFamily="50" charset="-127"/>
              </a:rPr>
              <a:t>		constraint</a:t>
            </a:r>
            <a:r>
              <a:rPr lang="en-US" altLang="ko-KR" sz="1600" dirty="0">
                <a:latin typeface="맑은 고딕" pitchFamily="50" charset="-127"/>
              </a:rPr>
              <a:t> </a:t>
            </a:r>
            <a:r>
              <a:rPr lang="en-US" altLang="ko-KR" sz="1600" dirty="0" err="1">
                <a:latin typeface="맑은 고딕" pitchFamily="50" charset="-127"/>
              </a:rPr>
              <a:t>fk_student</a:t>
            </a:r>
            <a:r>
              <a:rPr lang="en-US" altLang="ko-KR" sz="1600" dirty="0">
                <a:latin typeface="맑은 고딕" pitchFamily="50" charset="-127"/>
              </a:rPr>
              <a:t> 	</a:t>
            </a:r>
            <a:r>
              <a:rPr lang="en-US" altLang="ko-KR" sz="1600" b="1" dirty="0">
                <a:latin typeface="맑은 고딕" pitchFamily="50" charset="-127"/>
              </a:rPr>
              <a:t>foreign key</a:t>
            </a:r>
            <a:r>
              <a:rPr lang="en-US" altLang="ko-KR" sz="1600" dirty="0">
                <a:latin typeface="맑은 고딕" pitchFamily="50" charset="-127"/>
              </a:rPr>
              <a:t>(</a:t>
            </a:r>
            <a:r>
              <a:rPr lang="en-US" altLang="ko-KR" sz="1600" dirty="0" err="1">
                <a:latin typeface="맑은 고딕" pitchFamily="50" charset="-127"/>
              </a:rPr>
              <a:t>dept_id</a:t>
            </a:r>
            <a:r>
              <a:rPr lang="en-US" altLang="ko-KR" sz="1600" dirty="0">
                <a:latin typeface="맑은 고딕" pitchFamily="50" charset="-127"/>
              </a:rPr>
              <a:t>) </a:t>
            </a:r>
            <a:r>
              <a:rPr lang="en-US" altLang="ko-KR" sz="1600" b="1" dirty="0">
                <a:latin typeface="맑은 고딕" pitchFamily="50" charset="-127"/>
              </a:rPr>
              <a:t>references</a:t>
            </a:r>
            <a:r>
              <a:rPr lang="en-US" altLang="ko-KR" sz="1600" dirty="0">
                <a:latin typeface="맑은 고딕" pitchFamily="50" charset="-127"/>
              </a:rPr>
              <a:t> </a:t>
            </a:r>
          </a:p>
          <a:p>
            <a:pPr>
              <a:defRPr/>
            </a:pPr>
            <a:r>
              <a:rPr lang="en-US" altLang="ko-KR" sz="1600" dirty="0">
                <a:latin typeface="맑은 고딕" pitchFamily="50" charset="-127"/>
              </a:rPr>
              <a:t>					department(</a:t>
            </a:r>
            <a:r>
              <a:rPr lang="en-US" altLang="ko-KR" sz="1600" dirty="0" err="1">
                <a:latin typeface="맑은 고딕" pitchFamily="50" charset="-127"/>
              </a:rPr>
              <a:t>dept_id</a:t>
            </a:r>
            <a:r>
              <a:rPr lang="en-US" altLang="ko-KR" sz="1600" dirty="0">
                <a:latin typeface="맑은 고딕" pitchFamily="50" charset="-127"/>
              </a:rPr>
              <a:t>)</a:t>
            </a:r>
          </a:p>
          <a:p>
            <a:pPr>
              <a:defRPr/>
            </a:pPr>
            <a:endParaRPr lang="en-US" altLang="ko-KR" sz="1600" dirty="0">
              <a:latin typeface="+mn-ea"/>
            </a:endParaRPr>
          </a:p>
          <a:p>
            <a:pPr>
              <a:defRPr/>
            </a:pPr>
            <a:r>
              <a:rPr lang="en-US" altLang="ko-KR" sz="1600" dirty="0">
                <a:latin typeface="+mn-ea"/>
              </a:rPr>
              <a:t>	)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SOME, ALL</a:t>
            </a:r>
            <a:endParaRPr lang="ko-KR" altLang="en-US" smtClean="0"/>
          </a:p>
        </p:txBody>
      </p:sp>
      <p:sp>
        <p:nvSpPr>
          <p:cNvPr id="114691" name="내용 개체 틀 2"/>
          <p:cNvSpPr>
            <a:spLocks noGrp="1"/>
          </p:cNvSpPr>
          <p:nvPr>
            <p:ph sz="quarter" idx="1"/>
          </p:nvPr>
        </p:nvSpPr>
        <p:spPr>
          <a:xfrm>
            <a:off x="344488" y="1304925"/>
            <a:ext cx="8420100" cy="1619250"/>
          </a:xfrm>
        </p:spPr>
        <p:txBody>
          <a:bodyPr/>
          <a:lstStyle/>
          <a:p>
            <a:r>
              <a:rPr lang="ko-KR" altLang="en-US" sz="2000" smtClean="0"/>
              <a:t>예</a:t>
            </a:r>
            <a:r>
              <a:rPr lang="en-US" altLang="ko-KR" sz="2000" smtClean="0"/>
              <a:t>) </a:t>
            </a:r>
            <a:r>
              <a:rPr lang="ko-KR" altLang="en-US" sz="2000" smtClean="0"/>
              <a:t>가장 많은 수강 인원을 가진 강좌를 검색</a:t>
            </a:r>
          </a:p>
        </p:txBody>
      </p:sp>
      <p:sp>
        <p:nvSpPr>
          <p:cNvPr id="1146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469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46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469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469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469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4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469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470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470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58825" y="1849438"/>
            <a:ext cx="8221663" cy="13223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69)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select</a:t>
            </a:r>
            <a:r>
              <a:rPr lang="en-US" altLang="ko-KR" sz="1600" dirty="0">
                <a:latin typeface="+mn-ea"/>
              </a:rPr>
              <a:t> 	c1.course_id, title, year, semester, </a:t>
            </a:r>
            <a:r>
              <a:rPr lang="en-US" altLang="ko-KR" sz="1600" dirty="0" err="1">
                <a:latin typeface="+mn-ea"/>
              </a:rPr>
              <a:t>prof_id</a:t>
            </a:r>
            <a:endParaRPr lang="en-US" altLang="ko-KR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from</a:t>
            </a:r>
            <a:r>
              <a:rPr lang="en-US" altLang="ko-KR" sz="1600" dirty="0">
                <a:latin typeface="+mn-ea"/>
              </a:rPr>
              <a:t> 	class c1, course c2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where</a:t>
            </a:r>
            <a:r>
              <a:rPr lang="en-US" altLang="ko-KR" sz="1600" dirty="0">
                <a:latin typeface="+mn-ea"/>
              </a:rPr>
              <a:t> 	c1.course_id = c2.course_id </a:t>
            </a:r>
            <a:r>
              <a:rPr lang="en-US" altLang="ko-KR" sz="1600" b="1" dirty="0">
                <a:latin typeface="+mn-ea"/>
              </a:rPr>
              <a:t>and</a:t>
            </a:r>
            <a:r>
              <a:rPr lang="en-US" altLang="ko-KR" sz="1600" dirty="0">
                <a:latin typeface="+mn-ea"/>
              </a:rPr>
              <a:t> enroll </a:t>
            </a:r>
            <a:r>
              <a:rPr lang="en-US" altLang="ko-KR" sz="1600" b="1" dirty="0">
                <a:latin typeface="+mn-ea"/>
              </a:rPr>
              <a:t>&gt;= all</a:t>
            </a:r>
            <a:r>
              <a:rPr lang="en-US" altLang="ko-KR" sz="1600" dirty="0">
                <a:latin typeface="+mn-ea"/>
              </a:rPr>
              <a:t> </a:t>
            </a:r>
          </a:p>
          <a:p>
            <a:pPr>
              <a:defRPr/>
            </a:pPr>
            <a:r>
              <a:rPr lang="en-US" altLang="ko-KR" sz="1600" dirty="0">
                <a:latin typeface="+mn-ea"/>
              </a:rPr>
              <a:t>					                (</a:t>
            </a:r>
            <a:r>
              <a:rPr lang="en-US" altLang="ko-KR" sz="1600" b="1" dirty="0">
                <a:latin typeface="+mn-ea"/>
              </a:rPr>
              <a:t>select</a:t>
            </a:r>
            <a:r>
              <a:rPr lang="en-US" altLang="ko-KR" sz="1600" dirty="0">
                <a:latin typeface="+mn-ea"/>
              </a:rPr>
              <a:t> enroll </a:t>
            </a:r>
            <a:r>
              <a:rPr lang="en-US" altLang="ko-KR" sz="1600" b="1" dirty="0">
                <a:latin typeface="+mn-ea"/>
              </a:rPr>
              <a:t>from</a:t>
            </a:r>
            <a:r>
              <a:rPr lang="en-US" altLang="ko-KR" sz="1600" dirty="0">
                <a:latin typeface="+mn-ea"/>
              </a:rPr>
              <a:t> class)</a:t>
            </a:r>
          </a:p>
        </p:txBody>
      </p:sp>
      <p:sp>
        <p:nvSpPr>
          <p:cNvPr id="11470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14704" name="_x85200216" descr="EMB0000145035f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8825" y="3295650"/>
            <a:ext cx="6340475" cy="320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100</a:t>
            </a:fld>
            <a:endParaRPr lang="ko-KR" altLang="en-US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EXISTS, NOT EXIST</a:t>
            </a:r>
            <a:endParaRPr lang="ko-KR" altLang="en-US" smtClean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54013" y="1211263"/>
            <a:ext cx="8418512" cy="4129087"/>
          </a:xfrm>
        </p:spPr>
        <p:txBody>
          <a:bodyPr/>
          <a:lstStyle/>
          <a:p>
            <a:pPr>
              <a:defRPr/>
            </a:pPr>
            <a:r>
              <a:rPr lang="ko-KR" altLang="en-US" sz="2000" dirty="0" smtClean="0"/>
              <a:t>부 질의 검색 결과에 최소한 하나 이상의 레코드가 존재하는지의 여부를 표현</a:t>
            </a:r>
          </a:p>
          <a:p>
            <a:pPr>
              <a:defRPr/>
            </a:pPr>
            <a:r>
              <a:rPr lang="en-US" altLang="ko-KR" sz="2000" dirty="0" smtClean="0">
                <a:latin typeface="+mn-ea"/>
              </a:rPr>
              <a:t>exists</a:t>
            </a:r>
          </a:p>
          <a:p>
            <a:pPr lvl="1">
              <a:defRPr/>
            </a:pPr>
            <a:r>
              <a:rPr lang="ko-KR" altLang="en-US" sz="1800" dirty="0" smtClean="0"/>
              <a:t>최소한 한 개의 레코드가 존재하면 참이 되고 그렇지 않으면 거짓</a:t>
            </a:r>
          </a:p>
          <a:p>
            <a:pPr>
              <a:defRPr/>
            </a:pPr>
            <a:r>
              <a:rPr lang="en-US" altLang="ko-KR" sz="2000" dirty="0" smtClean="0">
                <a:latin typeface="+mn-ea"/>
              </a:rPr>
              <a:t>not exists</a:t>
            </a:r>
          </a:p>
          <a:p>
            <a:pPr lvl="1">
              <a:defRPr/>
            </a:pPr>
            <a:r>
              <a:rPr lang="ko-KR" altLang="en-US" sz="1800" dirty="0" smtClean="0"/>
              <a:t>부 질의의 결과에 레코드가 하나도 없으면 참이 되고 하나라도 존재하면 거짓</a:t>
            </a:r>
          </a:p>
          <a:p>
            <a:pPr>
              <a:defRPr/>
            </a:pPr>
            <a:endParaRPr lang="en-US" altLang="ko-KR" sz="2000" dirty="0" smtClean="0">
              <a:latin typeface="+mn-ea"/>
            </a:endParaRPr>
          </a:p>
          <a:p>
            <a:pPr>
              <a:defRPr/>
            </a:pPr>
            <a:r>
              <a:rPr lang="ko-KR" altLang="en-US" sz="2000" dirty="0" smtClean="0">
                <a:latin typeface="+mn-ea"/>
              </a:rPr>
              <a:t>예</a:t>
            </a:r>
            <a:r>
              <a:rPr lang="en-US" altLang="ko-KR" sz="2000" dirty="0" smtClean="0">
                <a:latin typeface="+mn-ea"/>
              </a:rPr>
              <a:t>) </a:t>
            </a:r>
            <a:r>
              <a:rPr lang="en-US" altLang="ko-KR" sz="2000" dirty="0" smtClean="0"/>
              <a:t>'301</a:t>
            </a:r>
            <a:r>
              <a:rPr lang="ko-KR" altLang="en-US" sz="2000" dirty="0" smtClean="0"/>
              <a:t>호</a:t>
            </a:r>
            <a:r>
              <a:rPr lang="en-US" altLang="ko-KR" sz="2000" dirty="0" smtClean="0"/>
              <a:t>' </a:t>
            </a:r>
            <a:r>
              <a:rPr lang="ko-KR" altLang="en-US" sz="2000" dirty="0" smtClean="0"/>
              <a:t>강의실에서 개설된 강좌의 과목명을 출력</a:t>
            </a:r>
          </a:p>
        </p:txBody>
      </p:sp>
      <p:sp>
        <p:nvSpPr>
          <p:cNvPr id="11571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571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57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571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572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572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5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572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572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572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58825" y="4479925"/>
            <a:ext cx="8221663" cy="20621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70)</a:t>
            </a:r>
            <a:endParaRPr lang="ko-KR" altLang="en-US" sz="1600" dirty="0">
              <a:latin typeface="+mn-ea"/>
            </a:endParaRP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select</a:t>
            </a:r>
            <a:r>
              <a:rPr lang="en-US" altLang="ko-KR" sz="1600" dirty="0">
                <a:latin typeface="+mn-ea"/>
              </a:rPr>
              <a:t> 	title</a:t>
            </a: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from	</a:t>
            </a:r>
            <a:r>
              <a:rPr lang="en-US" altLang="ko-KR" sz="1600" dirty="0">
                <a:latin typeface="+mn-ea"/>
              </a:rPr>
              <a:t>course</a:t>
            </a: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where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b="1" dirty="0">
                <a:latin typeface="+mn-ea"/>
              </a:rPr>
              <a:t>exists</a:t>
            </a:r>
            <a:r>
              <a:rPr lang="en-US" altLang="ko-KR" sz="1600" dirty="0">
                <a:latin typeface="+mn-ea"/>
              </a:rPr>
              <a:t> </a:t>
            </a:r>
          </a:p>
          <a:p>
            <a:pPr lvl="1">
              <a:defRPr/>
            </a:pPr>
            <a:r>
              <a:rPr lang="en-US" altLang="ko-KR" sz="1600" dirty="0">
                <a:latin typeface="+mn-ea"/>
              </a:rPr>
              <a:t>		(</a:t>
            </a:r>
            <a:r>
              <a:rPr lang="en-US" altLang="ko-KR" sz="1600" b="1" dirty="0">
                <a:latin typeface="+mn-ea"/>
              </a:rPr>
              <a:t>select</a:t>
            </a:r>
            <a:r>
              <a:rPr lang="en-US" altLang="ko-KR" sz="1600" dirty="0">
                <a:latin typeface="+mn-ea"/>
              </a:rPr>
              <a:t> * </a:t>
            </a: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		from</a:t>
            </a:r>
            <a:r>
              <a:rPr lang="en-US" altLang="ko-KR" sz="1600" dirty="0">
                <a:latin typeface="+mn-ea"/>
              </a:rPr>
              <a:t> 	class </a:t>
            </a: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		where</a:t>
            </a:r>
            <a:r>
              <a:rPr lang="en-US" altLang="ko-KR" sz="1600" dirty="0">
                <a:latin typeface="+mn-ea"/>
              </a:rPr>
              <a:t> 	classroom = '301</a:t>
            </a:r>
            <a:r>
              <a:rPr lang="ko-KR" altLang="en-US" sz="1600" dirty="0">
                <a:latin typeface="+mn-ea"/>
              </a:rPr>
              <a:t>호</a:t>
            </a:r>
            <a:r>
              <a:rPr lang="en-US" altLang="ko-KR" sz="1600" dirty="0">
                <a:latin typeface="+mn-ea"/>
              </a:rPr>
              <a:t>' </a:t>
            </a:r>
            <a:r>
              <a:rPr lang="en-US" altLang="ko-KR" sz="1600" b="1" dirty="0">
                <a:latin typeface="+mn-ea"/>
              </a:rPr>
              <a:t>and</a:t>
            </a:r>
            <a:r>
              <a:rPr lang="en-US" altLang="ko-KR" sz="1600" dirty="0">
                <a:latin typeface="+mn-ea"/>
              </a:rPr>
              <a:t> </a:t>
            </a:r>
          </a:p>
          <a:p>
            <a:pPr lvl="1">
              <a:defRPr/>
            </a:pPr>
            <a:r>
              <a:rPr lang="en-US" altLang="ko-KR" sz="1600" dirty="0">
                <a:latin typeface="+mn-ea"/>
              </a:rPr>
              <a:t>			</a:t>
            </a:r>
            <a:r>
              <a:rPr lang="en-US" altLang="ko-KR" sz="1600" dirty="0" err="1">
                <a:latin typeface="+mn-ea"/>
              </a:rPr>
              <a:t>course.course_id</a:t>
            </a:r>
            <a:r>
              <a:rPr lang="en-US" altLang="ko-KR" sz="1600" dirty="0">
                <a:latin typeface="+mn-ea"/>
              </a:rPr>
              <a:t> = </a:t>
            </a:r>
            <a:r>
              <a:rPr lang="en-US" altLang="ko-KR" sz="1600" dirty="0" err="1">
                <a:latin typeface="+mn-ea"/>
              </a:rPr>
              <a:t>class.course_id</a:t>
            </a:r>
            <a:r>
              <a:rPr lang="en-US" altLang="ko-KR" sz="1600" dirty="0">
                <a:latin typeface="+mn-ea"/>
              </a:rPr>
              <a:t>)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101</a:t>
            </a:fld>
            <a:endParaRPr lang="ko-KR" altLang="en-US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EXISTS, NOT EXISTS</a:t>
            </a:r>
            <a:endParaRPr lang="ko-KR" altLang="en-US" smtClean="0"/>
          </a:p>
        </p:txBody>
      </p:sp>
      <p:sp>
        <p:nvSpPr>
          <p:cNvPr id="11673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16740" name="_x85199272" descr="EMB0000145035f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4575" y="1311275"/>
            <a:ext cx="6469063" cy="450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102</a:t>
            </a:fld>
            <a:endParaRPr lang="ko-KR" altLang="en-US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EXISTS, NOT EXIST</a:t>
            </a:r>
            <a:endParaRPr lang="ko-KR" altLang="en-US" smtClean="0"/>
          </a:p>
        </p:txBody>
      </p:sp>
      <p:sp>
        <p:nvSpPr>
          <p:cNvPr id="117763" name="내용 개체 틀 2"/>
          <p:cNvSpPr>
            <a:spLocks noGrp="1"/>
          </p:cNvSpPr>
          <p:nvPr>
            <p:ph sz="quarter" idx="1"/>
          </p:nvPr>
        </p:nvSpPr>
        <p:spPr>
          <a:xfrm>
            <a:off x="354013" y="1211263"/>
            <a:ext cx="8418512" cy="4129087"/>
          </a:xfrm>
        </p:spPr>
        <p:txBody>
          <a:bodyPr/>
          <a:lstStyle/>
          <a:p>
            <a:r>
              <a:rPr lang="en-US" altLang="ko-KR" sz="2000" smtClean="0"/>
              <a:t>(</a:t>
            </a:r>
            <a:r>
              <a:rPr lang="ko-KR" altLang="en-US" sz="2000" smtClean="0"/>
              <a:t>질의 </a:t>
            </a:r>
            <a:r>
              <a:rPr lang="en-US" altLang="ko-KR" sz="2000" smtClean="0"/>
              <a:t>68)</a:t>
            </a:r>
            <a:r>
              <a:rPr lang="ko-KR" altLang="en-US" sz="2000" smtClean="0"/>
              <a:t>을 </a:t>
            </a:r>
            <a:r>
              <a:rPr lang="en-US" altLang="ko-KR" sz="2000" smtClean="0"/>
              <a:t>not exists</a:t>
            </a:r>
            <a:r>
              <a:rPr lang="ko-KR" altLang="en-US" sz="2000" smtClean="0"/>
              <a:t>로 표현 가능</a:t>
            </a:r>
          </a:p>
        </p:txBody>
      </p:sp>
      <p:sp>
        <p:nvSpPr>
          <p:cNvPr id="11776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776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77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776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776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776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77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777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777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777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46113" y="1711325"/>
            <a:ext cx="8221662" cy="23082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71)</a:t>
            </a:r>
            <a:endParaRPr lang="ko-KR" altLang="en-US" sz="1600" dirty="0">
              <a:latin typeface="+mn-ea"/>
            </a:endParaRP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select</a:t>
            </a:r>
            <a:r>
              <a:rPr lang="en-US" altLang="ko-KR" sz="1600" dirty="0">
                <a:latin typeface="+mn-ea"/>
              </a:rPr>
              <a:t> 	title</a:t>
            </a: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from</a:t>
            </a:r>
            <a:r>
              <a:rPr lang="en-US" altLang="ko-KR" sz="1600" dirty="0">
                <a:latin typeface="+mn-ea"/>
              </a:rPr>
              <a:t> 	course</a:t>
            </a: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where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b="1" dirty="0">
                <a:latin typeface="+mn-ea"/>
              </a:rPr>
              <a:t>not exists</a:t>
            </a:r>
            <a:endParaRPr lang="en-US" altLang="ko-KR" sz="1600" dirty="0">
              <a:latin typeface="+mn-ea"/>
            </a:endParaRPr>
          </a:p>
          <a:p>
            <a:pPr lvl="1">
              <a:defRPr/>
            </a:pPr>
            <a:r>
              <a:rPr lang="en-US" altLang="ko-KR" sz="1600" dirty="0">
                <a:latin typeface="+mn-ea"/>
              </a:rPr>
              <a:t>		(</a:t>
            </a:r>
            <a:r>
              <a:rPr lang="en-US" altLang="ko-KR" sz="1600" b="1" dirty="0">
                <a:latin typeface="+mn-ea"/>
              </a:rPr>
              <a:t>select</a:t>
            </a:r>
            <a:r>
              <a:rPr lang="en-US" altLang="ko-KR" sz="1600" dirty="0">
                <a:latin typeface="+mn-ea"/>
              </a:rPr>
              <a:t> 	* </a:t>
            </a: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		from</a:t>
            </a:r>
            <a:r>
              <a:rPr lang="en-US" altLang="ko-KR" sz="1600" dirty="0">
                <a:latin typeface="+mn-ea"/>
              </a:rPr>
              <a:t> 	class </a:t>
            </a: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		where</a:t>
            </a:r>
            <a:r>
              <a:rPr lang="en-US" altLang="ko-KR" sz="1600" dirty="0">
                <a:latin typeface="+mn-ea"/>
              </a:rPr>
              <a:t> 	year = 2012 </a:t>
            </a:r>
            <a:r>
              <a:rPr lang="en-US" altLang="ko-KR" sz="1600" b="1" dirty="0">
                <a:latin typeface="+mn-ea"/>
              </a:rPr>
              <a:t>and</a:t>
            </a:r>
            <a:r>
              <a:rPr lang="en-US" altLang="ko-KR" sz="1600" dirty="0">
                <a:latin typeface="+mn-ea"/>
              </a:rPr>
              <a:t> </a:t>
            </a:r>
          </a:p>
          <a:p>
            <a:pPr lvl="1">
              <a:defRPr/>
            </a:pPr>
            <a:r>
              <a:rPr lang="en-US" altLang="ko-KR" sz="1600" dirty="0">
                <a:latin typeface="+mn-ea"/>
              </a:rPr>
              <a:t>			semester = 2 </a:t>
            </a:r>
            <a:r>
              <a:rPr lang="en-US" altLang="ko-KR" sz="1600" b="1" dirty="0">
                <a:latin typeface="+mn-ea"/>
              </a:rPr>
              <a:t>and</a:t>
            </a:r>
            <a:r>
              <a:rPr lang="en-US" altLang="ko-KR" sz="1600" dirty="0">
                <a:latin typeface="+mn-ea"/>
              </a:rPr>
              <a:t> </a:t>
            </a:r>
          </a:p>
          <a:p>
            <a:pPr lvl="1">
              <a:defRPr/>
            </a:pPr>
            <a:r>
              <a:rPr lang="en-US" altLang="ko-KR" sz="1600" dirty="0">
                <a:latin typeface="+mn-ea"/>
              </a:rPr>
              <a:t>			</a:t>
            </a:r>
            <a:r>
              <a:rPr lang="en-US" altLang="ko-KR" sz="1600" dirty="0" err="1">
                <a:latin typeface="+mn-ea"/>
              </a:rPr>
              <a:t>course.course_id</a:t>
            </a:r>
            <a:r>
              <a:rPr lang="en-US" altLang="ko-KR" sz="1600" dirty="0">
                <a:latin typeface="+mn-ea"/>
              </a:rPr>
              <a:t> = </a:t>
            </a:r>
            <a:r>
              <a:rPr lang="en-US" altLang="ko-KR" sz="1600" dirty="0" err="1">
                <a:latin typeface="+mn-ea"/>
              </a:rPr>
              <a:t>class.course_id</a:t>
            </a:r>
            <a:r>
              <a:rPr lang="en-US" altLang="ko-KR" sz="1600" dirty="0">
                <a:latin typeface="+mn-ea"/>
              </a:rPr>
              <a:t>)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103</a:t>
            </a:fld>
            <a:endParaRPr lang="ko-KR" altLang="en-US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 smtClean="0">
                <a:latin typeface="+mn-ea"/>
                <a:ea typeface="+mn-ea"/>
              </a:rPr>
              <a:t>뷰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en-US" altLang="ko-KR" dirty="0" smtClean="0">
                <a:latin typeface="+mn-ea"/>
                <a:ea typeface="+mn-ea"/>
              </a:rPr>
              <a:t>(view)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118787" name="내용 개체 틀 2"/>
          <p:cNvSpPr>
            <a:spLocks noGrp="1"/>
          </p:cNvSpPr>
          <p:nvPr>
            <p:ph sz="quarter" idx="1"/>
          </p:nvPr>
        </p:nvSpPr>
        <p:spPr>
          <a:xfrm>
            <a:off x="354013" y="1211263"/>
            <a:ext cx="8418512" cy="4129087"/>
          </a:xfrm>
        </p:spPr>
        <p:txBody>
          <a:bodyPr/>
          <a:lstStyle/>
          <a:p>
            <a:r>
              <a:rPr lang="ko-KR" altLang="en-US" sz="2000" smtClean="0"/>
              <a:t>기존 테이블들로부터 생성되는 </a:t>
            </a:r>
            <a:r>
              <a:rPr lang="ko-KR" altLang="en-US" sz="2000" smtClean="0">
                <a:solidFill>
                  <a:srgbClr val="FF0000"/>
                </a:solidFill>
              </a:rPr>
              <a:t>가상의 테이블</a:t>
            </a:r>
          </a:p>
          <a:p>
            <a:r>
              <a:rPr lang="ko-KR" altLang="en-US" sz="2000" smtClean="0"/>
              <a:t>테이블처럼 물리적으로 생성되는 것이 아니라 기존의 테이블들을 조합하여 사용자에게 실제로 존재하는 테이블인 것처럼 보이게 함</a:t>
            </a:r>
          </a:p>
          <a:p>
            <a:r>
              <a:rPr lang="ko-KR" altLang="en-US" sz="2000" smtClean="0"/>
              <a:t>기능</a:t>
            </a:r>
            <a:endParaRPr lang="en-US" altLang="ko-KR" sz="2000" smtClean="0"/>
          </a:p>
          <a:p>
            <a:pPr lvl="1"/>
            <a:r>
              <a:rPr lang="ko-KR" altLang="en-US" sz="1800" smtClean="0"/>
              <a:t>특정 사용자에게 테이블의 내용 중 일부를 숨길 수 있기 때문에 보안의 효과</a:t>
            </a:r>
          </a:p>
          <a:p>
            <a:pPr lvl="1"/>
            <a:r>
              <a:rPr lang="ko-KR" altLang="en-US" sz="1800" smtClean="0"/>
              <a:t>복잡한 질의의 결과를 뷰로 만들어서 사용하게 되면 질의를 간단히 표현 할 수 있음</a:t>
            </a:r>
          </a:p>
          <a:p>
            <a:pPr lvl="1"/>
            <a:endParaRPr lang="ko-KR" altLang="en-US" sz="1700" smtClean="0"/>
          </a:p>
        </p:txBody>
      </p:sp>
      <p:sp>
        <p:nvSpPr>
          <p:cNvPr id="11878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878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87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879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87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879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87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879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879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879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104</a:t>
            </a:fld>
            <a:endParaRPr lang="ko-KR" altLang="en-US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뷰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54013" y="1211263"/>
            <a:ext cx="8418512" cy="4129087"/>
          </a:xfrm>
        </p:spPr>
        <p:txBody>
          <a:bodyPr/>
          <a:lstStyle/>
          <a:p>
            <a:pPr>
              <a:defRPr/>
            </a:pPr>
            <a:r>
              <a:rPr lang="ko-KR" altLang="en-US" sz="2000" dirty="0" smtClean="0"/>
              <a:t>생성된 </a:t>
            </a:r>
            <a:r>
              <a:rPr lang="ko-KR" altLang="en-US" sz="2000" dirty="0" err="1" smtClean="0"/>
              <a:t>뷰는</a:t>
            </a:r>
            <a:r>
              <a:rPr lang="ko-KR" altLang="en-US" sz="2000" dirty="0" smtClean="0"/>
              <a:t> 테이블과 동등하게 사용</a:t>
            </a:r>
          </a:p>
          <a:p>
            <a:pPr>
              <a:defRPr/>
            </a:pPr>
            <a:r>
              <a:rPr lang="ko-KR" altLang="en-US" sz="2000" dirty="0" smtClean="0"/>
              <a:t>형식</a:t>
            </a:r>
            <a:endParaRPr lang="en-US" altLang="ko-KR" sz="2000" dirty="0" smtClean="0"/>
          </a:p>
          <a:p>
            <a:pPr lvl="1">
              <a:defRPr/>
            </a:pPr>
            <a:endParaRPr lang="en-US" altLang="ko-KR" sz="1700" dirty="0" smtClean="0"/>
          </a:p>
          <a:p>
            <a:pPr lvl="1">
              <a:defRPr/>
            </a:pPr>
            <a:endParaRPr lang="en-US" altLang="ko-KR" sz="1700" dirty="0" smtClean="0"/>
          </a:p>
          <a:p>
            <a:pPr lvl="1">
              <a:defRPr/>
            </a:pPr>
            <a:endParaRPr lang="en-US" altLang="ko-KR" sz="1700" dirty="0" smtClean="0"/>
          </a:p>
          <a:p>
            <a:pPr lvl="1">
              <a:defRPr/>
            </a:pPr>
            <a:r>
              <a:rPr lang="en-US" altLang="ko-KR" sz="1800" b="1" dirty="0" smtClean="0"/>
              <a:t>or replace </a:t>
            </a:r>
            <a:r>
              <a:rPr lang="ko-KR" altLang="en-US" sz="1800" dirty="0" smtClean="0"/>
              <a:t>키워드를 추가하면 </a:t>
            </a:r>
            <a:r>
              <a:rPr lang="en-US" altLang="ko-KR" sz="1800" dirty="0" smtClean="0"/>
              <a:t>&lt;</a:t>
            </a:r>
            <a:r>
              <a:rPr lang="ko-KR" altLang="en-US" sz="1800" dirty="0" err="1" smtClean="0"/>
              <a:t>뷰이름</a:t>
            </a:r>
            <a:r>
              <a:rPr lang="en-US" altLang="ko-KR" sz="1800" dirty="0" smtClean="0"/>
              <a:t>&gt;</a:t>
            </a:r>
            <a:r>
              <a:rPr lang="ko-KR" altLang="en-US" sz="1800" dirty="0" smtClean="0"/>
              <a:t>과 같은 뷰가 이미 존재하는 경우 기존의 </a:t>
            </a:r>
            <a:r>
              <a:rPr lang="ko-KR" altLang="en-US" sz="1800" dirty="0" err="1" smtClean="0"/>
              <a:t>뷰를</a:t>
            </a:r>
            <a:r>
              <a:rPr lang="ko-KR" altLang="en-US" sz="1800" dirty="0" smtClean="0"/>
              <a:t> 지우고 새로 생성</a:t>
            </a:r>
            <a:endParaRPr lang="en-US" altLang="ko-KR" sz="1800" dirty="0" smtClean="0"/>
          </a:p>
          <a:p>
            <a:pPr lvl="1">
              <a:defRPr/>
            </a:pPr>
            <a:r>
              <a:rPr lang="en-US" altLang="ko-KR" sz="1800" dirty="0" smtClean="0">
                <a:latin typeface="+mn-ea"/>
              </a:rPr>
              <a:t>&lt;select</a:t>
            </a:r>
            <a:r>
              <a:rPr lang="ko-KR" altLang="en-US" sz="1800" dirty="0" smtClean="0">
                <a:latin typeface="+mn-ea"/>
              </a:rPr>
              <a:t>문</a:t>
            </a:r>
            <a:r>
              <a:rPr lang="en-US" altLang="ko-KR" sz="1800" dirty="0" smtClean="0">
                <a:latin typeface="+mn-ea"/>
              </a:rPr>
              <a:t>&gt;</a:t>
            </a:r>
            <a:endParaRPr lang="ko-KR" altLang="en-US" sz="1800" dirty="0" smtClean="0">
              <a:latin typeface="+mn-ea"/>
            </a:endParaRPr>
          </a:p>
          <a:p>
            <a:pPr lvl="2">
              <a:defRPr/>
            </a:pPr>
            <a:r>
              <a:rPr lang="ko-KR" altLang="en-US" sz="1600" dirty="0" err="1" smtClean="0"/>
              <a:t>뷰</a:t>
            </a:r>
            <a:r>
              <a:rPr lang="ko-KR" altLang="en-US" sz="1600" dirty="0" smtClean="0"/>
              <a:t> 생성에 사용될 </a:t>
            </a:r>
            <a:r>
              <a:rPr lang="en-US" altLang="ko-KR" sz="1600" b="1" dirty="0" smtClean="0"/>
              <a:t>select</a:t>
            </a:r>
            <a:r>
              <a:rPr lang="ko-KR" altLang="en-US" sz="1600" dirty="0" smtClean="0"/>
              <a:t>문</a:t>
            </a:r>
          </a:p>
          <a:p>
            <a:pPr lvl="3">
              <a:defRPr/>
            </a:pPr>
            <a:endParaRPr lang="ko-KR" altLang="en-US" sz="1300" b="1" dirty="0" smtClean="0"/>
          </a:p>
          <a:p>
            <a:pPr lvl="1">
              <a:defRPr/>
            </a:pPr>
            <a:endParaRPr lang="ko-KR" altLang="en-US" sz="1700" dirty="0" smtClean="0"/>
          </a:p>
        </p:txBody>
      </p:sp>
      <p:sp>
        <p:nvSpPr>
          <p:cNvPr id="11981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981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98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981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981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981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9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981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982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982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76288" y="2055813"/>
            <a:ext cx="7116762" cy="584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create or replace view 	</a:t>
            </a:r>
            <a:r>
              <a:rPr lang="en-US" altLang="ko-KR" sz="1600" dirty="0">
                <a:latin typeface="+mn-ea"/>
              </a:rPr>
              <a:t>&lt;</a:t>
            </a:r>
            <a:r>
              <a:rPr lang="ko-KR" altLang="en-US" sz="1600" dirty="0" err="1">
                <a:latin typeface="+mn-ea"/>
              </a:rPr>
              <a:t>뷰이름</a:t>
            </a:r>
            <a:r>
              <a:rPr lang="en-US" altLang="ko-KR" sz="1600" dirty="0">
                <a:latin typeface="+mn-ea"/>
              </a:rPr>
              <a:t>&gt;</a:t>
            </a:r>
            <a:r>
              <a:rPr lang="ko-KR" altLang="en-US" sz="1600" b="1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	as</a:t>
            </a:r>
            <a:endParaRPr lang="en-US" altLang="ko-KR" sz="1600" dirty="0">
              <a:latin typeface="+mn-ea"/>
            </a:endParaRPr>
          </a:p>
          <a:p>
            <a:pPr>
              <a:defRPr/>
            </a:pPr>
            <a:r>
              <a:rPr lang="en-US" altLang="ko-KR" sz="1600" dirty="0">
                <a:latin typeface="+mn-ea"/>
              </a:rPr>
              <a:t>			&lt;select</a:t>
            </a:r>
            <a:r>
              <a:rPr lang="ko-KR" altLang="en-US" sz="1600" dirty="0">
                <a:latin typeface="+mn-ea"/>
              </a:rPr>
              <a:t>문</a:t>
            </a:r>
            <a:r>
              <a:rPr lang="en-US" altLang="ko-KR" sz="1600" dirty="0">
                <a:latin typeface="+mn-ea"/>
              </a:rPr>
              <a:t>&gt;</a:t>
            </a:r>
            <a:endParaRPr lang="ko-KR" altLang="en-US" sz="1600" dirty="0">
              <a:latin typeface="+mn-ea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105</a:t>
            </a:fld>
            <a:endParaRPr lang="ko-KR" altLang="en-US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뷰 생성</a:t>
            </a:r>
          </a:p>
        </p:txBody>
      </p:sp>
      <p:sp>
        <p:nvSpPr>
          <p:cNvPr id="120835" name="내용 개체 틀 2"/>
          <p:cNvSpPr>
            <a:spLocks noGrp="1"/>
          </p:cNvSpPr>
          <p:nvPr>
            <p:ph sz="quarter" idx="1"/>
          </p:nvPr>
        </p:nvSpPr>
        <p:spPr>
          <a:xfrm>
            <a:off x="354013" y="1211263"/>
            <a:ext cx="8418512" cy="4129087"/>
          </a:xfrm>
        </p:spPr>
        <p:txBody>
          <a:bodyPr/>
          <a:lstStyle/>
          <a:p>
            <a:r>
              <a:rPr lang="ko-KR" altLang="en-US" sz="2000" smtClean="0"/>
              <a:t>대부분의 </a:t>
            </a:r>
            <a:r>
              <a:rPr lang="en-US" altLang="ko-KR" sz="2000" smtClean="0"/>
              <a:t>DBMS</a:t>
            </a:r>
            <a:r>
              <a:rPr lang="ko-KR" altLang="en-US" sz="2000" smtClean="0"/>
              <a:t>에서는 사용자 계정에는 뷰 생성 권한이 부여되지 않음</a:t>
            </a:r>
            <a:endParaRPr lang="en-US" altLang="ko-KR" sz="2000" smtClean="0"/>
          </a:p>
          <a:p>
            <a:r>
              <a:rPr lang="ko-KR" altLang="en-US" sz="2000" smtClean="0"/>
              <a:t>관리자 계정이 아닌 사용자 계정으로 로그인하여 뷰를 생성하려면 뷰 생성과 관련된 권한이 부여되어야 함</a:t>
            </a:r>
          </a:p>
          <a:p>
            <a:r>
              <a:rPr lang="ko-KR" altLang="en-US" sz="2000" smtClean="0"/>
              <a:t>오라클에서 뷰 생성 권한을 부여하기 위한 형식</a:t>
            </a:r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pPr>
              <a:buFont typeface="Wingdings 3" pitchFamily="18" charset="2"/>
              <a:buNone/>
            </a:pPr>
            <a:r>
              <a:rPr lang="en-US" altLang="ko-KR" sz="2000" smtClean="0"/>
              <a:t>    </a:t>
            </a:r>
          </a:p>
          <a:p>
            <a:pPr>
              <a:buFont typeface="Wingdings 3" pitchFamily="18" charset="2"/>
              <a:buNone/>
            </a:pPr>
            <a:r>
              <a:rPr lang="en-US" altLang="ko-KR" sz="2000" smtClean="0"/>
              <a:t>    scott</a:t>
            </a:r>
            <a:r>
              <a:rPr lang="ko-KR" altLang="en-US" sz="2000" smtClean="0"/>
              <a:t>에게 뷰 생성</a:t>
            </a:r>
            <a:endParaRPr lang="en-US" altLang="ko-KR" sz="2000" smtClean="0"/>
          </a:p>
          <a:p>
            <a:pPr>
              <a:buFont typeface="Wingdings 3" pitchFamily="18" charset="2"/>
              <a:buNone/>
            </a:pPr>
            <a:r>
              <a:rPr lang="ko-KR" altLang="en-US" sz="2000" smtClean="0"/>
              <a:t>    권한의 부여</a:t>
            </a:r>
            <a:endParaRPr lang="en-US" altLang="ko-KR" sz="2000" smtClean="0"/>
          </a:p>
        </p:txBody>
      </p:sp>
      <p:sp>
        <p:nvSpPr>
          <p:cNvPr id="12083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083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08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083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084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084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0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084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084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084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947738" y="2814638"/>
            <a:ext cx="7118350" cy="3381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grant create view to </a:t>
            </a:r>
            <a:r>
              <a:rPr lang="en-US" altLang="ko-KR" sz="1600" dirty="0">
                <a:latin typeface="+mn-ea"/>
              </a:rPr>
              <a:t>&lt;</a:t>
            </a:r>
            <a:r>
              <a:rPr lang="ko-KR" altLang="en-US" sz="1600" dirty="0">
                <a:latin typeface="+mn-ea"/>
              </a:rPr>
              <a:t>사용자 계정</a:t>
            </a:r>
            <a:r>
              <a:rPr lang="en-US" altLang="ko-KR" sz="1600" dirty="0">
                <a:latin typeface="+mn-ea"/>
              </a:rPr>
              <a:t>&gt;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2084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106</a:t>
            </a:fld>
            <a:endParaRPr lang="ko-KR" altLang="en-US"/>
          </a:p>
        </p:txBody>
      </p:sp>
      <p:pic>
        <p:nvPicPr>
          <p:cNvPr id="120848" name="_x85186736" descr="EMB0000145036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65413" y="3241675"/>
            <a:ext cx="5830887" cy="348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뷰 생성</a:t>
            </a:r>
          </a:p>
        </p:txBody>
      </p:sp>
      <p:sp>
        <p:nvSpPr>
          <p:cNvPr id="121859" name="내용 개체 틀 2"/>
          <p:cNvSpPr>
            <a:spLocks noGrp="1"/>
          </p:cNvSpPr>
          <p:nvPr>
            <p:ph sz="quarter" idx="1"/>
          </p:nvPr>
        </p:nvSpPr>
        <p:spPr>
          <a:xfrm>
            <a:off x="354013" y="1211263"/>
            <a:ext cx="8418512" cy="4129087"/>
          </a:xfrm>
        </p:spPr>
        <p:txBody>
          <a:bodyPr/>
          <a:lstStyle/>
          <a:p>
            <a:r>
              <a:rPr lang="ko-KR" altLang="en-US" sz="2000" smtClean="0"/>
              <a:t>예</a:t>
            </a:r>
            <a:r>
              <a:rPr lang="en-US" altLang="ko-KR" sz="2000" smtClean="0"/>
              <a:t>) takes </a:t>
            </a:r>
            <a:r>
              <a:rPr lang="ko-KR" altLang="en-US" sz="2000" smtClean="0"/>
              <a:t>테이블에서 </a:t>
            </a:r>
            <a:r>
              <a:rPr lang="en-US" altLang="ko-KR" sz="2000" smtClean="0"/>
              <a:t>grade </a:t>
            </a:r>
            <a:r>
              <a:rPr lang="ko-KR" altLang="en-US" sz="2000" smtClean="0"/>
              <a:t>필드를 제외한 나머지 필드만으로 구성된 뷰를 생성</a:t>
            </a:r>
          </a:p>
          <a:p>
            <a:endParaRPr lang="en-US" altLang="ko-KR" sz="2000" smtClean="0"/>
          </a:p>
          <a:p>
            <a:endParaRPr lang="en-US" altLang="ko-KR" sz="2000" smtClean="0"/>
          </a:p>
        </p:txBody>
      </p:sp>
      <p:sp>
        <p:nvSpPr>
          <p:cNvPr id="12186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186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18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186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186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186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18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186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186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186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76288" y="2055813"/>
            <a:ext cx="7116762" cy="10779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72)</a:t>
            </a:r>
            <a:endParaRPr lang="ko-KR" altLang="en-US" sz="1600" dirty="0">
              <a:latin typeface="+mn-ea"/>
            </a:endParaRP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create or replace view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dirty="0" err="1">
                <a:latin typeface="+mn-ea"/>
              </a:rPr>
              <a:t>v_takes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b="1" dirty="0">
                <a:latin typeface="+mn-ea"/>
              </a:rPr>
              <a:t>as</a:t>
            </a:r>
            <a:endParaRPr lang="en-US" altLang="ko-KR" sz="1600" dirty="0">
              <a:latin typeface="+mn-ea"/>
            </a:endParaRP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				select </a:t>
            </a:r>
            <a:r>
              <a:rPr lang="en-US" altLang="ko-KR" sz="1600" dirty="0" err="1">
                <a:latin typeface="+mn-ea"/>
              </a:rPr>
              <a:t>stu_id</a:t>
            </a:r>
            <a:r>
              <a:rPr lang="en-US" altLang="ko-KR" sz="1600" dirty="0">
                <a:latin typeface="+mn-ea"/>
              </a:rPr>
              <a:t>, </a:t>
            </a:r>
            <a:r>
              <a:rPr lang="en-US" altLang="ko-KR" sz="1600" dirty="0" err="1">
                <a:latin typeface="+mn-ea"/>
              </a:rPr>
              <a:t>class_id</a:t>
            </a:r>
            <a:endParaRPr lang="en-US" altLang="ko-KR" sz="1600" dirty="0">
              <a:latin typeface="+mn-ea"/>
            </a:endParaRP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				from </a:t>
            </a:r>
            <a:r>
              <a:rPr lang="en-US" altLang="ko-KR" sz="1600" dirty="0">
                <a:latin typeface="+mn-ea"/>
              </a:rPr>
              <a:t>takes</a:t>
            </a:r>
          </a:p>
        </p:txBody>
      </p:sp>
      <p:sp>
        <p:nvSpPr>
          <p:cNvPr id="12187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21872" name="_x51287792" descr="EMB00001450360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3750" y="3355975"/>
            <a:ext cx="6296025" cy="275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107</a:t>
            </a:fld>
            <a:endParaRPr lang="ko-KR" altLang="en-US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뷰 생성</a:t>
            </a:r>
          </a:p>
        </p:txBody>
      </p:sp>
      <p:sp>
        <p:nvSpPr>
          <p:cNvPr id="122883" name="내용 개체 틀 2"/>
          <p:cNvSpPr>
            <a:spLocks noGrp="1"/>
          </p:cNvSpPr>
          <p:nvPr>
            <p:ph sz="quarter" idx="1"/>
          </p:nvPr>
        </p:nvSpPr>
        <p:spPr>
          <a:xfrm>
            <a:off x="354013" y="1211263"/>
            <a:ext cx="8418512" cy="4129087"/>
          </a:xfrm>
        </p:spPr>
        <p:txBody>
          <a:bodyPr/>
          <a:lstStyle/>
          <a:p>
            <a:r>
              <a:rPr lang="ko-KR" altLang="en-US" sz="2000" smtClean="0"/>
              <a:t>예</a:t>
            </a:r>
            <a:r>
              <a:rPr lang="en-US" altLang="ko-KR" sz="2000" smtClean="0"/>
              <a:t>) student </a:t>
            </a:r>
            <a:r>
              <a:rPr lang="ko-KR" altLang="en-US" sz="2000" smtClean="0"/>
              <a:t>테이블에서 컴퓨터공학과 학생들 레코드만 추출하여 뷰를 생성</a:t>
            </a:r>
          </a:p>
          <a:p>
            <a:endParaRPr lang="ko-KR" altLang="en-US" sz="2000" smtClean="0"/>
          </a:p>
          <a:p>
            <a:endParaRPr lang="en-US" altLang="ko-KR" sz="2000" smtClean="0"/>
          </a:p>
          <a:p>
            <a:endParaRPr lang="en-US" altLang="ko-KR" sz="2000" smtClean="0"/>
          </a:p>
        </p:txBody>
      </p:sp>
      <p:sp>
        <p:nvSpPr>
          <p:cNvPr id="12288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288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28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288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288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288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28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289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28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289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66763" y="2392363"/>
            <a:ext cx="7997825" cy="15700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73)</a:t>
            </a:r>
            <a:endParaRPr lang="ko-KR" altLang="en-US" sz="1600" dirty="0">
              <a:latin typeface="+mn-ea"/>
            </a:endParaRP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create or replace view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dirty="0" err="1">
                <a:latin typeface="+mn-ea"/>
              </a:rPr>
              <a:t>cs_student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as</a:t>
            </a:r>
            <a:endParaRPr lang="en-US" altLang="ko-KR" sz="1600" dirty="0">
              <a:latin typeface="+mn-ea"/>
            </a:endParaRP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	select 	</a:t>
            </a:r>
            <a:r>
              <a:rPr lang="en-US" altLang="ko-KR" sz="1600" dirty="0" err="1">
                <a:latin typeface="+mn-ea"/>
              </a:rPr>
              <a:t>s.stu_id</a:t>
            </a:r>
            <a:r>
              <a:rPr lang="en-US" altLang="ko-KR" sz="1600" dirty="0">
                <a:latin typeface="+mn-ea"/>
              </a:rPr>
              <a:t>, </a:t>
            </a:r>
            <a:r>
              <a:rPr lang="en-US" altLang="ko-KR" sz="1600" dirty="0" err="1">
                <a:latin typeface="+mn-ea"/>
              </a:rPr>
              <a:t>s.resident_id</a:t>
            </a:r>
            <a:r>
              <a:rPr lang="en-US" altLang="ko-KR" sz="1600" dirty="0">
                <a:latin typeface="+mn-ea"/>
              </a:rPr>
              <a:t>, s.name, </a:t>
            </a:r>
            <a:r>
              <a:rPr lang="en-US" altLang="ko-KR" sz="1600" dirty="0" err="1">
                <a:latin typeface="+mn-ea"/>
              </a:rPr>
              <a:t>s.year</a:t>
            </a:r>
            <a:r>
              <a:rPr lang="en-US" altLang="ko-KR" sz="1600" dirty="0">
                <a:latin typeface="+mn-ea"/>
              </a:rPr>
              <a:t>, </a:t>
            </a:r>
            <a:r>
              <a:rPr lang="en-US" altLang="ko-KR" sz="1600" dirty="0" err="1">
                <a:latin typeface="+mn-ea"/>
              </a:rPr>
              <a:t>s.address</a:t>
            </a:r>
            <a:r>
              <a:rPr lang="en-US" altLang="ko-KR" sz="1600" dirty="0">
                <a:latin typeface="+mn-ea"/>
              </a:rPr>
              <a:t>, </a:t>
            </a:r>
            <a:r>
              <a:rPr lang="en-US" altLang="ko-KR" sz="1600" dirty="0" err="1">
                <a:latin typeface="+mn-ea"/>
              </a:rPr>
              <a:t>s.dept_id</a:t>
            </a:r>
            <a:endParaRPr lang="en-US" altLang="ko-KR" sz="1600" dirty="0">
              <a:latin typeface="+mn-ea"/>
            </a:endParaRP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	from 	</a:t>
            </a:r>
            <a:r>
              <a:rPr lang="en-US" altLang="ko-KR" sz="1600" dirty="0">
                <a:latin typeface="+mn-ea"/>
              </a:rPr>
              <a:t>student s, department d</a:t>
            </a: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	where 	</a:t>
            </a:r>
            <a:r>
              <a:rPr lang="en-US" altLang="ko-KR" sz="1600" dirty="0" err="1">
                <a:latin typeface="+mn-ea"/>
              </a:rPr>
              <a:t>s.dept_id</a:t>
            </a:r>
            <a:r>
              <a:rPr lang="en-US" altLang="ko-KR" sz="1600" dirty="0">
                <a:latin typeface="+mn-ea"/>
              </a:rPr>
              <a:t> = </a:t>
            </a:r>
            <a:r>
              <a:rPr lang="en-US" altLang="ko-KR" sz="1600" dirty="0" err="1">
                <a:latin typeface="+mn-ea"/>
              </a:rPr>
              <a:t>d.dept_id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and</a:t>
            </a:r>
            <a:r>
              <a:rPr lang="en-US" altLang="ko-KR" sz="1600" dirty="0">
                <a:latin typeface="+mn-ea"/>
              </a:rPr>
              <a:t> </a:t>
            </a:r>
          </a:p>
          <a:p>
            <a:pPr lvl="1">
              <a:defRPr/>
            </a:pPr>
            <a:r>
              <a:rPr lang="en-US" altLang="ko-KR" sz="1600" dirty="0">
                <a:latin typeface="+mn-ea"/>
              </a:rPr>
              <a:t>		</a:t>
            </a:r>
            <a:r>
              <a:rPr lang="en-US" altLang="ko-KR" sz="1600" dirty="0" err="1">
                <a:latin typeface="+mn-ea"/>
              </a:rPr>
              <a:t>d.dept_name</a:t>
            </a:r>
            <a:r>
              <a:rPr lang="en-US" altLang="ko-KR" sz="1600" dirty="0">
                <a:latin typeface="+mn-ea"/>
              </a:rPr>
              <a:t> = '</a:t>
            </a:r>
            <a:r>
              <a:rPr lang="ko-KR" altLang="en-US" sz="1600" dirty="0">
                <a:latin typeface="+mn-ea"/>
              </a:rPr>
              <a:t>컴퓨터공학과</a:t>
            </a:r>
            <a:r>
              <a:rPr lang="en-US" altLang="ko-KR" sz="1600" dirty="0">
                <a:latin typeface="+mn-ea"/>
              </a:rPr>
              <a:t>'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2289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108</a:t>
            </a:fld>
            <a:endParaRPr lang="ko-KR" altLang="en-US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뷰 생성</a:t>
            </a:r>
          </a:p>
        </p:txBody>
      </p:sp>
      <p:sp>
        <p:nvSpPr>
          <p:cNvPr id="12390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390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390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39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391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391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391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39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391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391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391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39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23919" name="_x84849688" descr="EMB00001450360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30300" y="1336675"/>
            <a:ext cx="6556375" cy="457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109</a:t>
            </a:fld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smtClean="0">
                <a:latin typeface="+mn-ea"/>
              </a:rPr>
              <a:t>테이블 생성</a:t>
            </a:r>
            <a:r>
              <a:rPr lang="en-US" altLang="ko-KR" dirty="0" smtClean="0">
                <a:latin typeface="+mn-ea"/>
              </a:rPr>
              <a:t>(student table)</a:t>
            </a:r>
            <a:endParaRPr lang="ko-KR" altLang="en-US" dirty="0" smtClean="0"/>
          </a:p>
        </p:txBody>
      </p:sp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3556" name="Picture 5" descr="D:\개인문서\오라클\04장 SQL 정재헌\그림\04-0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47788" y="1716088"/>
            <a:ext cx="6448425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뷰 사용</a:t>
            </a:r>
          </a:p>
        </p:txBody>
      </p:sp>
      <p:sp>
        <p:nvSpPr>
          <p:cNvPr id="124931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66738"/>
          </a:xfrm>
        </p:spPr>
        <p:txBody>
          <a:bodyPr/>
          <a:lstStyle/>
          <a:p>
            <a:r>
              <a:rPr lang="ko-KR" altLang="en-US" sz="2000" smtClean="0"/>
              <a:t>예</a:t>
            </a:r>
            <a:r>
              <a:rPr lang="en-US" altLang="ko-KR" sz="2000" smtClean="0"/>
              <a:t>) v_takes </a:t>
            </a:r>
            <a:r>
              <a:rPr lang="ko-KR" altLang="en-US" sz="2000" smtClean="0"/>
              <a:t>뷰에 대해 </a:t>
            </a:r>
            <a:r>
              <a:rPr lang="en-US" altLang="ko-KR" sz="2000" smtClean="0"/>
              <a:t>select</a:t>
            </a:r>
            <a:r>
              <a:rPr lang="ko-KR" altLang="en-US" sz="2000" smtClean="0"/>
              <a:t>문을 실행</a:t>
            </a:r>
          </a:p>
          <a:p>
            <a:endParaRPr lang="ko-KR" altLang="en-US" sz="2000" smtClean="0"/>
          </a:p>
        </p:txBody>
      </p:sp>
      <p:sp>
        <p:nvSpPr>
          <p:cNvPr id="12493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24933" name="_x85181112" descr="EMB00001450360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30300" y="1958975"/>
            <a:ext cx="6659563" cy="290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110</a:t>
            </a:fld>
            <a:endParaRPr lang="ko-KR" altLang="en-US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뷰 사용</a:t>
            </a:r>
          </a:p>
        </p:txBody>
      </p:sp>
      <p:sp>
        <p:nvSpPr>
          <p:cNvPr id="125955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66738"/>
          </a:xfrm>
        </p:spPr>
        <p:txBody>
          <a:bodyPr/>
          <a:lstStyle/>
          <a:p>
            <a:r>
              <a:rPr lang="ko-KR" altLang="en-US" sz="2000" smtClean="0"/>
              <a:t>뷰에 대해서 </a:t>
            </a:r>
            <a:r>
              <a:rPr lang="en-US" altLang="ko-KR" sz="2000" b="1" smtClean="0"/>
              <a:t>insert</a:t>
            </a:r>
            <a:r>
              <a:rPr lang="en-US" altLang="ko-KR" sz="2000" smtClean="0"/>
              <a:t>, </a:t>
            </a:r>
            <a:r>
              <a:rPr lang="en-US" altLang="ko-KR" sz="2000" b="1" smtClean="0"/>
              <a:t>update</a:t>
            </a:r>
            <a:r>
              <a:rPr lang="en-US" altLang="ko-KR" sz="2000" smtClean="0"/>
              <a:t>, </a:t>
            </a:r>
            <a:r>
              <a:rPr lang="en-US" altLang="ko-KR" sz="2000" b="1" smtClean="0"/>
              <a:t>delete</a:t>
            </a:r>
            <a:r>
              <a:rPr lang="ko-KR" altLang="en-US" sz="2000" smtClean="0"/>
              <a:t>문을 실행</a:t>
            </a:r>
          </a:p>
          <a:p>
            <a:r>
              <a:rPr lang="ko-KR" altLang="en-US" sz="2000" smtClean="0"/>
              <a:t>예</a:t>
            </a:r>
            <a:r>
              <a:rPr lang="en-US" altLang="ko-KR" sz="2000" smtClean="0"/>
              <a:t>) v_takes </a:t>
            </a:r>
            <a:r>
              <a:rPr lang="ko-KR" altLang="en-US" sz="2000" smtClean="0"/>
              <a:t>뷰에 대해 레코드를 삽입</a:t>
            </a:r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pPr lvl="1"/>
            <a:r>
              <a:rPr lang="en-US" altLang="ko-KR" sz="1800" smtClean="0"/>
              <a:t>v_takes </a:t>
            </a:r>
            <a:r>
              <a:rPr lang="ko-KR" altLang="en-US" sz="1800" smtClean="0"/>
              <a:t>뷰에 포함되지 않은 </a:t>
            </a:r>
            <a:r>
              <a:rPr lang="en-US" altLang="ko-KR" sz="1800" smtClean="0"/>
              <a:t>grade </a:t>
            </a:r>
            <a:r>
              <a:rPr lang="ko-KR" altLang="en-US" sz="1800" smtClean="0"/>
              <a:t>필드에는 널이 삽입</a:t>
            </a:r>
          </a:p>
          <a:p>
            <a:pPr lvl="1"/>
            <a:endParaRPr lang="ko-KR" altLang="en-US" sz="1700" smtClean="0"/>
          </a:p>
          <a:p>
            <a:endParaRPr lang="ko-KR" altLang="en-US" sz="2000" smtClean="0"/>
          </a:p>
          <a:p>
            <a:endParaRPr lang="ko-KR" altLang="en-US" sz="2000" smtClean="0"/>
          </a:p>
        </p:txBody>
      </p:sp>
      <p:sp>
        <p:nvSpPr>
          <p:cNvPr id="12595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66763" y="2151063"/>
            <a:ext cx="7997825" cy="8302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74)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insert into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dirty="0" err="1">
                <a:latin typeface="+mn-ea"/>
              </a:rPr>
              <a:t>v_takes</a:t>
            </a:r>
            <a:endParaRPr lang="en-US" altLang="ko-KR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values </a:t>
            </a:r>
            <a:r>
              <a:rPr lang="en-US" altLang="ko-KR" sz="1600" dirty="0">
                <a:latin typeface="+mn-ea"/>
              </a:rPr>
              <a:t>('1292502', 'C101-01')</a:t>
            </a:r>
          </a:p>
        </p:txBody>
      </p:sp>
      <p:sp>
        <p:nvSpPr>
          <p:cNvPr id="1259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25959" name="_x84858984" descr="EMB00001450360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1213" y="3568700"/>
            <a:ext cx="5581650" cy="318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111</a:t>
            </a:fld>
            <a:endParaRPr lang="ko-KR" altLang="en-US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뷰 사용</a:t>
            </a:r>
          </a:p>
        </p:txBody>
      </p:sp>
      <p:sp>
        <p:nvSpPr>
          <p:cNvPr id="126979" name="내용 개체 틀 2"/>
          <p:cNvSpPr>
            <a:spLocks noGrp="1"/>
          </p:cNvSpPr>
          <p:nvPr>
            <p:ph sz="quarter" idx="1"/>
          </p:nvPr>
        </p:nvSpPr>
        <p:spPr>
          <a:xfrm>
            <a:off x="354013" y="1211263"/>
            <a:ext cx="8418512" cy="1127125"/>
          </a:xfrm>
        </p:spPr>
        <p:txBody>
          <a:bodyPr/>
          <a:lstStyle/>
          <a:p>
            <a:r>
              <a:rPr lang="ko-KR" altLang="en-US" sz="2000" smtClean="0"/>
              <a:t>형식</a:t>
            </a:r>
          </a:p>
          <a:p>
            <a:endParaRPr lang="ko-KR" altLang="en-US" sz="2000" smtClean="0"/>
          </a:p>
          <a:p>
            <a:endParaRPr lang="en-US" altLang="ko-KR" sz="2000" smtClean="0"/>
          </a:p>
          <a:p>
            <a:endParaRPr lang="en-US" altLang="ko-KR" sz="2000" smtClean="0"/>
          </a:p>
        </p:txBody>
      </p:sp>
      <p:sp>
        <p:nvSpPr>
          <p:cNvPr id="12698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698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69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698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698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698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69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698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698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698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69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699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44550" y="1719263"/>
            <a:ext cx="2312988" cy="3381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drop view</a:t>
            </a:r>
            <a:r>
              <a:rPr lang="en-US" altLang="ko-KR" sz="1600" dirty="0">
                <a:latin typeface="+mn-ea"/>
              </a:rPr>
              <a:t> &lt;</a:t>
            </a:r>
            <a:r>
              <a:rPr lang="ko-KR" altLang="en-US" sz="1600" dirty="0" err="1">
                <a:latin typeface="+mn-ea"/>
              </a:rPr>
              <a:t>뷰이름</a:t>
            </a:r>
            <a:r>
              <a:rPr lang="en-US" altLang="ko-KR" sz="1600" dirty="0">
                <a:latin typeface="+mn-ea"/>
              </a:rPr>
              <a:t>&gt;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2699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26994" name="_x50842656" descr="EMB00001450360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6025" y="2587625"/>
            <a:ext cx="6078538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112</a:t>
            </a:fld>
            <a:endParaRPr lang="ko-KR" altLang="en-US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뷰 삭제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54013" y="1211263"/>
            <a:ext cx="8418512" cy="1127125"/>
          </a:xfrm>
        </p:spPr>
        <p:txBody>
          <a:bodyPr/>
          <a:lstStyle/>
          <a:p>
            <a:pPr>
              <a:defRPr/>
            </a:pPr>
            <a:r>
              <a:rPr lang="ko-KR" altLang="en-US" sz="2000" dirty="0" smtClean="0">
                <a:latin typeface="+mn-ea"/>
              </a:rPr>
              <a:t>읽기 전용 </a:t>
            </a:r>
            <a:r>
              <a:rPr lang="ko-KR" altLang="en-US" sz="2000" dirty="0" err="1" smtClean="0">
                <a:latin typeface="+mn-ea"/>
              </a:rPr>
              <a:t>뷰</a:t>
            </a:r>
            <a:endParaRPr lang="en-US" altLang="ko-KR" sz="2000" dirty="0" smtClean="0">
              <a:latin typeface="+mn-ea"/>
            </a:endParaRPr>
          </a:p>
          <a:p>
            <a:pPr lvl="1">
              <a:defRPr/>
            </a:pPr>
            <a:r>
              <a:rPr lang="ko-KR" altLang="en-US" sz="1700" dirty="0" err="1" smtClean="0">
                <a:latin typeface="+mn-ea"/>
              </a:rPr>
              <a:t>뷰를</a:t>
            </a:r>
            <a:r>
              <a:rPr lang="ko-KR" altLang="en-US" sz="1700" dirty="0" smtClean="0">
                <a:latin typeface="+mn-ea"/>
              </a:rPr>
              <a:t> 생성할 때 </a:t>
            </a:r>
            <a:r>
              <a:rPr lang="en-US" altLang="ko-KR" sz="1700" dirty="0" smtClean="0">
                <a:latin typeface="+mn-ea"/>
              </a:rPr>
              <a:t>insert, update, delete</a:t>
            </a:r>
            <a:r>
              <a:rPr lang="ko-KR" altLang="en-US" sz="1700" dirty="0" smtClean="0">
                <a:latin typeface="+mn-ea"/>
              </a:rPr>
              <a:t>문과 같은 데이터 조작 언어의 사용을 불가능하게 하려면</a:t>
            </a:r>
            <a:r>
              <a:rPr lang="en-US" altLang="ko-KR" sz="1700" dirty="0" smtClean="0">
                <a:latin typeface="+mn-ea"/>
              </a:rPr>
              <a:t>, with read only </a:t>
            </a:r>
            <a:r>
              <a:rPr lang="ko-KR" altLang="en-US" sz="1700" dirty="0" smtClean="0">
                <a:latin typeface="+mn-ea"/>
              </a:rPr>
              <a:t>키워드를 추가</a:t>
            </a:r>
          </a:p>
          <a:p>
            <a:pPr>
              <a:defRPr/>
            </a:pPr>
            <a:endParaRPr lang="ko-KR" altLang="en-US" sz="2000" dirty="0" smtClean="0"/>
          </a:p>
          <a:p>
            <a:pPr>
              <a:defRPr/>
            </a:pPr>
            <a:endParaRPr lang="ko-KR" altLang="en-US" sz="2000" dirty="0" smtClean="0"/>
          </a:p>
          <a:p>
            <a:pPr>
              <a:defRPr/>
            </a:pPr>
            <a:endParaRPr lang="en-US" altLang="ko-KR" sz="2000" dirty="0" smtClean="0"/>
          </a:p>
          <a:p>
            <a:pPr>
              <a:defRPr/>
            </a:pPr>
            <a:endParaRPr lang="en-US" altLang="ko-KR" sz="2000" dirty="0" smtClean="0"/>
          </a:p>
        </p:txBody>
      </p:sp>
      <p:sp>
        <p:nvSpPr>
          <p:cNvPr id="12800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800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80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800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800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800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80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801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801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801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80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801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28016" name="_x85192080" descr="EMB00001450360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4638" y="2278063"/>
            <a:ext cx="5745162" cy="400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113</a:t>
            </a:fld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테이블 생성</a:t>
            </a:r>
          </a:p>
        </p:txBody>
      </p:sp>
      <p:sp>
        <p:nvSpPr>
          <p:cNvPr id="24579" name="내용 개체 틀 2"/>
          <p:cNvSpPr>
            <a:spLocks noGrp="1"/>
          </p:cNvSpPr>
          <p:nvPr>
            <p:ph sz="quarter" idx="1"/>
          </p:nvPr>
        </p:nvSpPr>
        <p:spPr>
          <a:xfrm>
            <a:off x="517525" y="1346200"/>
            <a:ext cx="8229600" cy="628650"/>
          </a:xfrm>
        </p:spPr>
        <p:txBody>
          <a:bodyPr/>
          <a:lstStyle/>
          <a:p>
            <a:r>
              <a:rPr lang="en-US" altLang="ko-KR" sz="2000" smtClean="0"/>
              <a:t>professor </a:t>
            </a:r>
            <a:r>
              <a:rPr lang="ko-KR" altLang="en-US" sz="2000" smtClean="0"/>
              <a:t>테이블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66788" y="1966913"/>
            <a:ext cx="8056562" cy="32940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5)</a:t>
            </a:r>
          </a:p>
          <a:p>
            <a:pPr algn="just">
              <a:defRPr/>
            </a:pPr>
            <a:r>
              <a:rPr lang="en-US" altLang="ko-KR" sz="1600" b="1" dirty="0">
                <a:latin typeface="+mn-ea"/>
              </a:rPr>
              <a:t>	create table professor </a:t>
            </a:r>
          </a:p>
          <a:p>
            <a:pPr algn="just">
              <a:defRPr/>
            </a:pPr>
            <a:r>
              <a:rPr lang="ko-KR" altLang="en-US" sz="1600" dirty="0">
                <a:latin typeface="+mn-ea"/>
              </a:rPr>
              <a:t>	</a:t>
            </a:r>
            <a:r>
              <a:rPr lang="en-US" altLang="ko-KR" sz="1600" dirty="0">
                <a:latin typeface="+mn-ea"/>
              </a:rPr>
              <a:t>(</a:t>
            </a:r>
          </a:p>
          <a:p>
            <a:pPr algn="just">
              <a:defRPr/>
            </a:pPr>
            <a:r>
              <a:rPr lang="en-US" altLang="ko-KR" sz="1600" dirty="0">
                <a:latin typeface="+mn-ea"/>
              </a:rPr>
              <a:t>		</a:t>
            </a:r>
            <a:r>
              <a:rPr lang="en-US" altLang="ko-KR" sz="1600" dirty="0" err="1">
                <a:latin typeface="+mn-ea"/>
              </a:rPr>
              <a:t>prof_id</a:t>
            </a:r>
            <a:r>
              <a:rPr lang="en-US" altLang="ko-KR" sz="1600" dirty="0">
                <a:latin typeface="+mn-ea"/>
              </a:rPr>
              <a:t> 		</a:t>
            </a:r>
            <a:r>
              <a:rPr lang="en-US" altLang="ko-KR" sz="1600" b="1" dirty="0">
                <a:latin typeface="+mn-ea"/>
              </a:rPr>
              <a:t>varchar2(10) ,</a:t>
            </a:r>
          </a:p>
          <a:p>
            <a:pPr algn="just">
              <a:defRPr/>
            </a:pPr>
            <a:r>
              <a:rPr lang="en-US" altLang="ko-KR" sz="1600" dirty="0">
                <a:latin typeface="+mn-ea"/>
              </a:rPr>
              <a:t>		</a:t>
            </a:r>
            <a:r>
              <a:rPr lang="en-US" altLang="ko-KR" sz="1600" dirty="0" err="1">
                <a:latin typeface="+mn-ea"/>
              </a:rPr>
              <a:t>resident_id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b="1" dirty="0">
                <a:latin typeface="+mn-ea"/>
              </a:rPr>
              <a:t>varchar2(14) 	not null,</a:t>
            </a:r>
          </a:p>
          <a:p>
            <a:pPr algn="just">
              <a:defRPr/>
            </a:pPr>
            <a:r>
              <a:rPr lang="en-US" altLang="ko-KR" sz="1600" dirty="0">
                <a:latin typeface="+mn-ea"/>
              </a:rPr>
              <a:t>		name 		</a:t>
            </a:r>
            <a:r>
              <a:rPr lang="en-US" altLang="ko-KR" sz="1600" b="1" dirty="0">
                <a:latin typeface="+mn-ea"/>
              </a:rPr>
              <a:t>varchar2(10) 	not null,</a:t>
            </a:r>
          </a:p>
          <a:p>
            <a:pPr algn="just">
              <a:defRPr/>
            </a:pPr>
            <a:r>
              <a:rPr lang="en-US" altLang="ko-KR" sz="1600" dirty="0">
                <a:latin typeface="+mn-ea"/>
              </a:rPr>
              <a:t>		</a:t>
            </a:r>
            <a:r>
              <a:rPr lang="en-US" altLang="ko-KR" sz="1600" dirty="0" err="1">
                <a:latin typeface="+mn-ea"/>
              </a:rPr>
              <a:t>dept_id</a:t>
            </a:r>
            <a:r>
              <a:rPr lang="en-US" altLang="ko-KR" sz="1600" dirty="0">
                <a:latin typeface="+mn-ea"/>
              </a:rPr>
              <a:t> 		</a:t>
            </a:r>
            <a:r>
              <a:rPr lang="en-US" altLang="ko-KR" sz="1600" b="1" dirty="0">
                <a:latin typeface="+mn-ea"/>
              </a:rPr>
              <a:t>varchar2(10),</a:t>
            </a:r>
          </a:p>
          <a:p>
            <a:pPr algn="just">
              <a:defRPr/>
            </a:pPr>
            <a:r>
              <a:rPr lang="en-US" altLang="ko-KR" sz="1600" dirty="0">
                <a:latin typeface="+mn-ea"/>
              </a:rPr>
              <a:t>		position 		</a:t>
            </a:r>
            <a:r>
              <a:rPr lang="en-US" altLang="ko-KR" sz="1600" b="1" dirty="0">
                <a:latin typeface="+mn-ea"/>
              </a:rPr>
              <a:t>varchar2(10),</a:t>
            </a:r>
          </a:p>
          <a:p>
            <a:pPr algn="just">
              <a:defRPr/>
            </a:pPr>
            <a:r>
              <a:rPr lang="en-US" altLang="ko-KR" sz="1600" dirty="0">
                <a:latin typeface="+mn-ea"/>
              </a:rPr>
              <a:t>		</a:t>
            </a:r>
            <a:r>
              <a:rPr lang="en-US" altLang="ko-KR" sz="1600" dirty="0" err="1">
                <a:latin typeface="+mn-ea"/>
              </a:rPr>
              <a:t>year_emp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b="1" dirty="0" err="1">
                <a:latin typeface="+mn-ea"/>
              </a:rPr>
              <a:t>int</a:t>
            </a:r>
            <a:r>
              <a:rPr lang="en-US" altLang="ko-KR" sz="1600" b="1" dirty="0">
                <a:latin typeface="+mn-ea"/>
              </a:rPr>
              <a:t>,</a:t>
            </a:r>
          </a:p>
          <a:p>
            <a:pPr algn="just">
              <a:defRPr/>
            </a:pPr>
            <a:r>
              <a:rPr lang="en-US" altLang="ko-KR" sz="1600" b="1" dirty="0">
                <a:latin typeface="+mn-ea"/>
              </a:rPr>
              <a:t>		constraint 	</a:t>
            </a:r>
            <a:r>
              <a:rPr lang="en-US" altLang="ko-KR" sz="1600" b="1" dirty="0" err="1">
                <a:latin typeface="+mn-ea"/>
              </a:rPr>
              <a:t>pk_professor</a:t>
            </a:r>
            <a:r>
              <a:rPr lang="en-US" altLang="ko-KR" sz="1600" b="1" dirty="0">
                <a:latin typeface="+mn-ea"/>
              </a:rPr>
              <a:t> 	primary key(</a:t>
            </a:r>
            <a:r>
              <a:rPr lang="en-US" altLang="ko-KR" sz="1600" b="1" dirty="0" err="1">
                <a:latin typeface="+mn-ea"/>
              </a:rPr>
              <a:t>prof_id</a:t>
            </a:r>
            <a:r>
              <a:rPr lang="en-US" altLang="ko-KR" sz="1600" b="1" dirty="0">
                <a:latin typeface="+mn-ea"/>
              </a:rPr>
              <a:t>),</a:t>
            </a:r>
          </a:p>
          <a:p>
            <a:pPr algn="just">
              <a:defRPr/>
            </a:pPr>
            <a:r>
              <a:rPr lang="en-US" altLang="ko-KR" sz="1600" b="1" dirty="0">
                <a:latin typeface="+mn-ea"/>
              </a:rPr>
              <a:t>		constraint 	</a:t>
            </a:r>
            <a:r>
              <a:rPr lang="en-US" altLang="ko-KR" sz="1600" b="1" dirty="0" err="1">
                <a:latin typeface="+mn-ea"/>
              </a:rPr>
              <a:t>fk_professor</a:t>
            </a:r>
            <a:r>
              <a:rPr lang="en-US" altLang="ko-KR" sz="1600" b="1" dirty="0">
                <a:latin typeface="+mn-ea"/>
              </a:rPr>
              <a:t> 	foreign key(</a:t>
            </a:r>
            <a:r>
              <a:rPr lang="en-US" altLang="ko-KR" sz="1600" b="1" dirty="0" err="1">
                <a:latin typeface="+mn-ea"/>
              </a:rPr>
              <a:t>dept_id</a:t>
            </a:r>
            <a:r>
              <a:rPr lang="en-US" altLang="ko-KR" sz="1600" b="1" dirty="0">
                <a:latin typeface="+mn-ea"/>
              </a:rPr>
              <a:t>) </a:t>
            </a:r>
          </a:p>
          <a:p>
            <a:pPr algn="just">
              <a:defRPr/>
            </a:pPr>
            <a:r>
              <a:rPr lang="en-US" altLang="ko-KR" sz="1600" b="1" dirty="0">
                <a:latin typeface="+mn-ea"/>
              </a:rPr>
              <a:t>				references </a:t>
            </a:r>
            <a:r>
              <a:rPr lang="en-US" altLang="ko-KR" sz="1600" dirty="0">
                <a:latin typeface="+mn-ea"/>
              </a:rPr>
              <a:t>department(</a:t>
            </a:r>
            <a:r>
              <a:rPr lang="en-US" altLang="ko-KR" sz="1600" dirty="0" err="1">
                <a:latin typeface="+mn-ea"/>
              </a:rPr>
              <a:t>dept_id</a:t>
            </a:r>
            <a:r>
              <a:rPr lang="en-US" altLang="ko-KR" sz="1600" dirty="0">
                <a:latin typeface="+mn-ea"/>
              </a:rPr>
              <a:t>)</a:t>
            </a:r>
          </a:p>
          <a:p>
            <a:pPr algn="just">
              <a:defRPr/>
            </a:pPr>
            <a:r>
              <a:rPr lang="ko-KR" altLang="en-US" sz="1600" dirty="0">
                <a:latin typeface="+mn-ea"/>
              </a:rPr>
              <a:t>	</a:t>
            </a:r>
            <a:r>
              <a:rPr lang="en-US" altLang="ko-KR" sz="1600" dirty="0">
                <a:latin typeface="+mn-ea"/>
              </a:rPr>
              <a:t>)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테이블 생성</a:t>
            </a:r>
          </a:p>
        </p:txBody>
      </p:sp>
      <p:sp>
        <p:nvSpPr>
          <p:cNvPr id="25603" name="내용 개체 틀 2"/>
          <p:cNvSpPr>
            <a:spLocks noGrp="1"/>
          </p:cNvSpPr>
          <p:nvPr>
            <p:ph sz="quarter" idx="1"/>
          </p:nvPr>
        </p:nvSpPr>
        <p:spPr>
          <a:xfrm>
            <a:off x="517525" y="1346200"/>
            <a:ext cx="8229600" cy="628650"/>
          </a:xfrm>
        </p:spPr>
        <p:txBody>
          <a:bodyPr/>
          <a:lstStyle/>
          <a:p>
            <a:r>
              <a:rPr lang="en-US" altLang="ko-KR" sz="2000" smtClean="0"/>
              <a:t>professor </a:t>
            </a:r>
            <a:r>
              <a:rPr lang="ko-KR" altLang="en-US" sz="2000" smtClean="0"/>
              <a:t>테이블</a:t>
            </a:r>
          </a:p>
        </p:txBody>
      </p:sp>
      <p:sp>
        <p:nvSpPr>
          <p:cNvPr id="2560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5605" name="Picture 6" descr="D:\개인문서\오라클\04장 SQL 정재헌\그림\04-0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47788" y="1820863"/>
            <a:ext cx="6448425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테이블 생성</a:t>
            </a:r>
          </a:p>
        </p:txBody>
      </p:sp>
      <p:sp>
        <p:nvSpPr>
          <p:cNvPr id="26627" name="내용 개체 틀 2"/>
          <p:cNvSpPr>
            <a:spLocks noGrp="1"/>
          </p:cNvSpPr>
          <p:nvPr>
            <p:ph sz="quarter" idx="1"/>
          </p:nvPr>
        </p:nvSpPr>
        <p:spPr>
          <a:xfrm>
            <a:off x="517525" y="1346200"/>
            <a:ext cx="8229600" cy="628650"/>
          </a:xfrm>
        </p:spPr>
        <p:txBody>
          <a:bodyPr/>
          <a:lstStyle/>
          <a:p>
            <a:r>
              <a:rPr lang="en-US" altLang="ko-KR" sz="2000" smtClean="0"/>
              <a:t>course </a:t>
            </a:r>
            <a:r>
              <a:rPr lang="ko-KR" altLang="en-US" sz="2000" smtClean="0"/>
              <a:t>테이블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50888" y="1828800"/>
            <a:ext cx="8056562" cy="20621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6)</a:t>
            </a:r>
          </a:p>
          <a:p>
            <a:pPr algn="just">
              <a:defRPr/>
            </a:pPr>
            <a:r>
              <a:rPr lang="en-US" altLang="ko-KR" sz="1600" b="1" dirty="0">
                <a:latin typeface="+mn-ea"/>
              </a:rPr>
              <a:t>	create table course </a:t>
            </a:r>
          </a:p>
          <a:p>
            <a:pPr algn="just">
              <a:defRPr/>
            </a:pPr>
            <a:r>
              <a:rPr lang="ko-KR" altLang="en-US" sz="1600" dirty="0">
                <a:latin typeface="+mn-ea"/>
              </a:rPr>
              <a:t>	</a:t>
            </a:r>
            <a:r>
              <a:rPr lang="en-US" altLang="ko-KR" sz="1600" dirty="0">
                <a:latin typeface="+mn-ea"/>
              </a:rPr>
              <a:t>(</a:t>
            </a:r>
          </a:p>
          <a:p>
            <a:pPr algn="just">
              <a:defRPr/>
            </a:pPr>
            <a:r>
              <a:rPr lang="en-US" altLang="ko-KR" sz="1600" dirty="0">
                <a:latin typeface="+mn-ea"/>
              </a:rPr>
              <a:t>		</a:t>
            </a:r>
            <a:r>
              <a:rPr lang="en-US" altLang="ko-KR" sz="1600" dirty="0" err="1">
                <a:latin typeface="+mn-ea"/>
              </a:rPr>
              <a:t>course_id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b="1" dirty="0">
                <a:latin typeface="+mn-ea"/>
              </a:rPr>
              <a:t>varchar2</a:t>
            </a:r>
            <a:r>
              <a:rPr lang="en-US" altLang="ko-KR" sz="1600" dirty="0">
                <a:latin typeface="+mn-ea"/>
              </a:rPr>
              <a:t>(10)</a:t>
            </a:r>
            <a:r>
              <a:rPr lang="en-US" altLang="ko-KR" sz="1600" b="1" dirty="0">
                <a:latin typeface="+mn-ea"/>
              </a:rPr>
              <a:t> ,</a:t>
            </a:r>
          </a:p>
          <a:p>
            <a:pPr algn="just">
              <a:defRPr/>
            </a:pPr>
            <a:r>
              <a:rPr lang="en-US" altLang="ko-KR" sz="1600" dirty="0">
                <a:latin typeface="+mn-ea"/>
              </a:rPr>
              <a:t>		title 		</a:t>
            </a:r>
            <a:r>
              <a:rPr lang="en-US" altLang="ko-KR" sz="1600" b="1" dirty="0">
                <a:latin typeface="+mn-ea"/>
              </a:rPr>
              <a:t>varchar2</a:t>
            </a:r>
            <a:r>
              <a:rPr lang="en-US" altLang="ko-KR" sz="1600" dirty="0">
                <a:latin typeface="+mn-ea"/>
              </a:rPr>
              <a:t>(14)</a:t>
            </a:r>
            <a:r>
              <a:rPr lang="en-US" altLang="ko-KR" sz="1600" b="1" dirty="0">
                <a:latin typeface="+mn-ea"/>
              </a:rPr>
              <a:t> 	not null,</a:t>
            </a:r>
          </a:p>
          <a:p>
            <a:pPr algn="just">
              <a:defRPr/>
            </a:pPr>
            <a:r>
              <a:rPr lang="en-US" altLang="ko-KR" sz="1600" dirty="0">
                <a:latin typeface="+mn-ea"/>
              </a:rPr>
              <a:t>		credit 		</a:t>
            </a:r>
            <a:r>
              <a:rPr lang="en-US" altLang="ko-KR" sz="1600" b="1" dirty="0" err="1">
                <a:latin typeface="+mn-ea"/>
              </a:rPr>
              <a:t>int</a:t>
            </a:r>
            <a:r>
              <a:rPr lang="en-US" altLang="ko-KR" sz="1600" b="1" dirty="0">
                <a:latin typeface="+mn-ea"/>
              </a:rPr>
              <a:t>,</a:t>
            </a:r>
          </a:p>
          <a:p>
            <a:pPr algn="just">
              <a:defRPr/>
            </a:pPr>
            <a:r>
              <a:rPr lang="en-US" altLang="ko-KR" sz="1600" b="1" dirty="0">
                <a:latin typeface="+mn-ea"/>
              </a:rPr>
              <a:t>		constraint 	</a:t>
            </a:r>
            <a:r>
              <a:rPr lang="en-US" altLang="ko-KR" sz="1600" dirty="0" err="1">
                <a:latin typeface="+mn-ea"/>
              </a:rPr>
              <a:t>pk_course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	primary key</a:t>
            </a:r>
            <a:r>
              <a:rPr lang="en-US" altLang="ko-KR" sz="1600" dirty="0">
                <a:latin typeface="+mn-ea"/>
              </a:rPr>
              <a:t>(</a:t>
            </a:r>
            <a:r>
              <a:rPr lang="en-US" altLang="ko-KR" sz="1600" dirty="0" err="1">
                <a:latin typeface="+mn-ea"/>
              </a:rPr>
              <a:t>course_id</a:t>
            </a:r>
            <a:r>
              <a:rPr lang="en-US" altLang="ko-KR" sz="1600" dirty="0">
                <a:latin typeface="+mn-ea"/>
              </a:rPr>
              <a:t>)</a:t>
            </a:r>
          </a:p>
          <a:p>
            <a:pPr algn="just">
              <a:defRPr/>
            </a:pPr>
            <a:r>
              <a:rPr lang="ko-KR" altLang="en-US" sz="1600" dirty="0">
                <a:latin typeface="+mn-ea"/>
              </a:rPr>
              <a:t>	</a:t>
            </a:r>
            <a:r>
              <a:rPr lang="en-US" altLang="ko-KR" sz="1600" dirty="0">
                <a:latin typeface="+mn-ea"/>
              </a:rPr>
              <a:t>)</a:t>
            </a:r>
          </a:p>
        </p:txBody>
      </p:sp>
      <p:sp>
        <p:nvSpPr>
          <p:cNvPr id="2662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테이블 생성</a:t>
            </a:r>
          </a:p>
        </p:txBody>
      </p:sp>
      <p:sp>
        <p:nvSpPr>
          <p:cNvPr id="27651" name="내용 개체 틀 2"/>
          <p:cNvSpPr>
            <a:spLocks noGrp="1"/>
          </p:cNvSpPr>
          <p:nvPr>
            <p:ph sz="quarter" idx="1"/>
          </p:nvPr>
        </p:nvSpPr>
        <p:spPr>
          <a:xfrm>
            <a:off x="517525" y="1346200"/>
            <a:ext cx="8229600" cy="628650"/>
          </a:xfrm>
        </p:spPr>
        <p:txBody>
          <a:bodyPr/>
          <a:lstStyle/>
          <a:p>
            <a:r>
              <a:rPr lang="en-US" altLang="ko-KR" sz="2000" smtClean="0"/>
              <a:t>course </a:t>
            </a:r>
            <a:r>
              <a:rPr lang="ko-KR" altLang="en-US" sz="2000" smtClean="0"/>
              <a:t>테이블</a:t>
            </a:r>
          </a:p>
        </p:txBody>
      </p:sp>
      <p:sp>
        <p:nvSpPr>
          <p:cNvPr id="2765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765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7654" name="Picture 7" descr="D:\개인문서\오라클\04장 SQL 정재헌\그림\04-0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47788" y="1822450"/>
            <a:ext cx="6448425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테이블 생성</a:t>
            </a:r>
          </a:p>
        </p:txBody>
      </p:sp>
      <p:sp>
        <p:nvSpPr>
          <p:cNvPr id="28675" name="내용 개체 틀 2"/>
          <p:cNvSpPr>
            <a:spLocks noGrp="1"/>
          </p:cNvSpPr>
          <p:nvPr>
            <p:ph sz="quarter" idx="1"/>
          </p:nvPr>
        </p:nvSpPr>
        <p:spPr>
          <a:xfrm>
            <a:off x="517525" y="1346200"/>
            <a:ext cx="8229600" cy="628650"/>
          </a:xfrm>
        </p:spPr>
        <p:txBody>
          <a:bodyPr/>
          <a:lstStyle/>
          <a:p>
            <a:r>
              <a:rPr lang="en-US" altLang="ko-KR" sz="2000" smtClean="0"/>
              <a:t>class </a:t>
            </a:r>
            <a:r>
              <a:rPr lang="ko-KR" altLang="en-US" sz="2000" smtClean="0"/>
              <a:t>테이블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50888" y="1828800"/>
            <a:ext cx="8056562" cy="42783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7)</a:t>
            </a:r>
          </a:p>
          <a:p>
            <a:pPr algn="just">
              <a:defRPr/>
            </a:pPr>
            <a:r>
              <a:rPr lang="en-US" altLang="ko-KR" sz="1600" b="1" dirty="0">
                <a:latin typeface="+mn-ea"/>
              </a:rPr>
              <a:t>	create table class </a:t>
            </a:r>
          </a:p>
          <a:p>
            <a:pPr algn="just">
              <a:defRPr/>
            </a:pPr>
            <a:r>
              <a:rPr lang="ko-KR" altLang="en-US" sz="1600" dirty="0">
                <a:latin typeface="+mn-ea"/>
              </a:rPr>
              <a:t>	</a:t>
            </a:r>
            <a:r>
              <a:rPr lang="en-US" altLang="ko-KR" sz="1600" dirty="0">
                <a:latin typeface="+mn-ea"/>
              </a:rPr>
              <a:t>(</a:t>
            </a:r>
          </a:p>
          <a:p>
            <a:pPr algn="just">
              <a:defRPr/>
            </a:pPr>
            <a:r>
              <a:rPr lang="en-US" altLang="ko-KR" sz="1600" dirty="0">
                <a:latin typeface="+mn-ea"/>
              </a:rPr>
              <a:t>		</a:t>
            </a:r>
            <a:r>
              <a:rPr lang="en-US" altLang="ko-KR" sz="1600" dirty="0" err="1">
                <a:latin typeface="+mn-ea"/>
              </a:rPr>
              <a:t>class_id</a:t>
            </a:r>
            <a:r>
              <a:rPr lang="en-US" altLang="ko-KR" sz="1600" dirty="0">
                <a:latin typeface="+mn-ea"/>
              </a:rPr>
              <a:t> 		</a:t>
            </a:r>
            <a:r>
              <a:rPr lang="en-US" altLang="ko-KR" sz="1600" b="1" dirty="0">
                <a:latin typeface="+mn-ea"/>
              </a:rPr>
              <a:t>varchar2(10) ,</a:t>
            </a:r>
          </a:p>
          <a:p>
            <a:pPr algn="just">
              <a:defRPr/>
            </a:pPr>
            <a:r>
              <a:rPr lang="en-US" altLang="ko-KR" sz="1600" dirty="0">
                <a:latin typeface="+mn-ea"/>
              </a:rPr>
              <a:t>		</a:t>
            </a:r>
            <a:r>
              <a:rPr lang="en-US" altLang="ko-KR" sz="1600" dirty="0" err="1">
                <a:latin typeface="+mn-ea"/>
              </a:rPr>
              <a:t>course_id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b="1" dirty="0">
                <a:latin typeface="+mn-ea"/>
              </a:rPr>
              <a:t>varchar2(10),</a:t>
            </a:r>
          </a:p>
          <a:p>
            <a:pPr algn="just">
              <a:defRPr/>
            </a:pPr>
            <a:r>
              <a:rPr lang="en-US" altLang="ko-KR" sz="1600" dirty="0">
                <a:latin typeface="+mn-ea"/>
              </a:rPr>
              <a:t>		year 		</a:t>
            </a:r>
            <a:r>
              <a:rPr lang="en-US" altLang="ko-KR" sz="1600" b="1" dirty="0" err="1">
                <a:latin typeface="+mn-ea"/>
              </a:rPr>
              <a:t>int</a:t>
            </a:r>
            <a:r>
              <a:rPr lang="en-US" altLang="ko-KR" sz="1600" b="1" dirty="0">
                <a:latin typeface="+mn-ea"/>
              </a:rPr>
              <a:t>,</a:t>
            </a:r>
          </a:p>
          <a:p>
            <a:pPr algn="just">
              <a:defRPr/>
            </a:pPr>
            <a:r>
              <a:rPr lang="en-US" altLang="ko-KR" sz="1600" dirty="0">
                <a:latin typeface="+mn-ea"/>
              </a:rPr>
              <a:t>		semester 		</a:t>
            </a:r>
            <a:r>
              <a:rPr lang="en-US" altLang="ko-KR" sz="1600" b="1" dirty="0" err="1">
                <a:latin typeface="+mn-ea"/>
              </a:rPr>
              <a:t>int</a:t>
            </a:r>
            <a:r>
              <a:rPr lang="en-US" altLang="ko-KR" sz="1600" b="1" dirty="0">
                <a:latin typeface="+mn-ea"/>
              </a:rPr>
              <a:t>,</a:t>
            </a:r>
          </a:p>
          <a:p>
            <a:pPr algn="just">
              <a:defRPr/>
            </a:pPr>
            <a:r>
              <a:rPr lang="en-US" altLang="ko-KR" sz="1600" dirty="0">
                <a:latin typeface="+mn-ea"/>
              </a:rPr>
              <a:t>		division 		</a:t>
            </a:r>
            <a:r>
              <a:rPr lang="en-US" altLang="ko-KR" sz="1600" b="1" dirty="0">
                <a:latin typeface="+mn-ea"/>
              </a:rPr>
              <a:t>char(1),</a:t>
            </a:r>
          </a:p>
          <a:p>
            <a:pPr algn="just">
              <a:defRPr/>
            </a:pPr>
            <a:r>
              <a:rPr lang="en-US" altLang="ko-KR" sz="1600" dirty="0">
                <a:latin typeface="+mn-ea"/>
              </a:rPr>
              <a:t>		</a:t>
            </a:r>
            <a:r>
              <a:rPr lang="en-US" altLang="ko-KR" sz="1600" dirty="0" err="1">
                <a:latin typeface="+mn-ea"/>
              </a:rPr>
              <a:t>prof_id</a:t>
            </a:r>
            <a:r>
              <a:rPr lang="en-US" altLang="ko-KR" sz="1600" dirty="0">
                <a:latin typeface="+mn-ea"/>
              </a:rPr>
              <a:t> 		</a:t>
            </a:r>
            <a:r>
              <a:rPr lang="en-US" altLang="ko-KR" sz="1600" b="1" dirty="0">
                <a:latin typeface="+mn-ea"/>
              </a:rPr>
              <a:t>varchar2(10),</a:t>
            </a:r>
          </a:p>
          <a:p>
            <a:pPr algn="just">
              <a:defRPr/>
            </a:pPr>
            <a:r>
              <a:rPr lang="en-US" altLang="ko-KR" sz="1600" dirty="0">
                <a:latin typeface="+mn-ea"/>
              </a:rPr>
              <a:t>		classroom 	</a:t>
            </a:r>
            <a:r>
              <a:rPr lang="en-US" altLang="ko-KR" sz="1600" b="1" dirty="0">
                <a:latin typeface="+mn-ea"/>
              </a:rPr>
              <a:t>varchar2(9),</a:t>
            </a:r>
          </a:p>
          <a:p>
            <a:pPr algn="just">
              <a:defRPr/>
            </a:pPr>
            <a:r>
              <a:rPr lang="en-US" altLang="ko-KR" sz="1600" dirty="0">
                <a:latin typeface="+mn-ea"/>
              </a:rPr>
              <a:t>		enroll 		</a:t>
            </a:r>
            <a:r>
              <a:rPr lang="en-US" altLang="ko-KR" sz="1600" b="1" dirty="0" err="1">
                <a:latin typeface="+mn-ea"/>
              </a:rPr>
              <a:t>int</a:t>
            </a:r>
            <a:r>
              <a:rPr lang="en-US" altLang="ko-KR" sz="1600" b="1" dirty="0">
                <a:latin typeface="+mn-ea"/>
              </a:rPr>
              <a:t>,</a:t>
            </a:r>
          </a:p>
          <a:p>
            <a:pPr algn="just">
              <a:defRPr/>
            </a:pPr>
            <a:r>
              <a:rPr lang="en-US" altLang="ko-KR" sz="1600" b="1" dirty="0">
                <a:latin typeface="+mn-ea"/>
              </a:rPr>
              <a:t>		constraint 	</a:t>
            </a:r>
            <a:r>
              <a:rPr lang="en-US" altLang="ko-KR" sz="1600" dirty="0" err="1">
                <a:latin typeface="+mn-ea"/>
              </a:rPr>
              <a:t>pk_class</a:t>
            </a:r>
            <a:r>
              <a:rPr lang="en-US" altLang="ko-KR" sz="1600" b="1" dirty="0">
                <a:latin typeface="+mn-ea"/>
              </a:rPr>
              <a:t> 		primary key</a:t>
            </a:r>
            <a:r>
              <a:rPr lang="en-US" altLang="ko-KR" sz="1600" dirty="0">
                <a:latin typeface="+mn-ea"/>
              </a:rPr>
              <a:t>(</a:t>
            </a:r>
            <a:r>
              <a:rPr lang="en-US" altLang="ko-KR" sz="1600" dirty="0" err="1">
                <a:latin typeface="+mn-ea"/>
              </a:rPr>
              <a:t>class_id</a:t>
            </a:r>
            <a:r>
              <a:rPr lang="en-US" altLang="ko-KR" sz="1600" dirty="0">
                <a:latin typeface="+mn-ea"/>
              </a:rPr>
              <a:t>),</a:t>
            </a:r>
          </a:p>
          <a:p>
            <a:pPr algn="just">
              <a:defRPr/>
            </a:pPr>
            <a:r>
              <a:rPr lang="en-US" altLang="ko-KR" sz="1600" b="1" dirty="0">
                <a:latin typeface="+mn-ea"/>
              </a:rPr>
              <a:t>		constraint 	</a:t>
            </a:r>
            <a:r>
              <a:rPr lang="en-US" altLang="ko-KR" sz="1600" dirty="0">
                <a:latin typeface="+mn-ea"/>
              </a:rPr>
              <a:t>fk_class1</a:t>
            </a:r>
            <a:r>
              <a:rPr lang="en-US" altLang="ko-KR" sz="1600" b="1" dirty="0">
                <a:latin typeface="+mn-ea"/>
              </a:rPr>
              <a:t>		foreign key</a:t>
            </a:r>
            <a:r>
              <a:rPr lang="en-US" altLang="ko-KR" sz="1600" dirty="0">
                <a:latin typeface="+mn-ea"/>
              </a:rPr>
              <a:t>(</a:t>
            </a:r>
            <a:r>
              <a:rPr lang="en-US" altLang="ko-KR" sz="1600" dirty="0" err="1">
                <a:latin typeface="+mn-ea"/>
              </a:rPr>
              <a:t>course_id</a:t>
            </a:r>
            <a:r>
              <a:rPr lang="en-US" altLang="ko-KR" sz="1600" dirty="0">
                <a:latin typeface="+mn-ea"/>
              </a:rPr>
              <a:t>)</a:t>
            </a:r>
            <a:r>
              <a:rPr lang="en-US" altLang="ko-KR" sz="1600" b="1" dirty="0">
                <a:latin typeface="+mn-ea"/>
              </a:rPr>
              <a:t> </a:t>
            </a:r>
          </a:p>
          <a:p>
            <a:pPr algn="just">
              <a:defRPr/>
            </a:pPr>
            <a:r>
              <a:rPr lang="en-US" altLang="ko-KR" sz="1600" b="1" dirty="0">
                <a:latin typeface="+mn-ea"/>
              </a:rPr>
              <a:t>				references  	</a:t>
            </a:r>
            <a:r>
              <a:rPr lang="en-US" altLang="ko-KR" sz="1600" dirty="0">
                <a:latin typeface="+mn-ea"/>
              </a:rPr>
              <a:t>course(</a:t>
            </a:r>
            <a:r>
              <a:rPr lang="en-US" altLang="ko-KR" sz="1600" dirty="0" err="1">
                <a:latin typeface="+mn-ea"/>
              </a:rPr>
              <a:t>course_id</a:t>
            </a:r>
            <a:r>
              <a:rPr lang="en-US" altLang="ko-KR" sz="1600" dirty="0">
                <a:latin typeface="+mn-ea"/>
              </a:rPr>
              <a:t>),</a:t>
            </a:r>
          </a:p>
          <a:p>
            <a:pPr algn="just">
              <a:defRPr/>
            </a:pPr>
            <a:r>
              <a:rPr lang="en-US" altLang="ko-KR" sz="1600" b="1" dirty="0">
                <a:latin typeface="+mn-ea"/>
              </a:rPr>
              <a:t>		constraint 	</a:t>
            </a:r>
            <a:r>
              <a:rPr lang="en-US" altLang="ko-KR" sz="1600" dirty="0">
                <a:latin typeface="+mn-ea"/>
              </a:rPr>
              <a:t>fk_class2 </a:t>
            </a:r>
            <a:r>
              <a:rPr lang="en-US" altLang="ko-KR" sz="1600" b="1" dirty="0">
                <a:latin typeface="+mn-ea"/>
              </a:rPr>
              <a:t>		foreign key</a:t>
            </a:r>
            <a:r>
              <a:rPr lang="en-US" altLang="ko-KR" sz="1600" dirty="0">
                <a:latin typeface="+mn-ea"/>
              </a:rPr>
              <a:t>(</a:t>
            </a:r>
            <a:r>
              <a:rPr lang="en-US" altLang="ko-KR" sz="1600" dirty="0" err="1">
                <a:latin typeface="+mn-ea"/>
              </a:rPr>
              <a:t>prof_id</a:t>
            </a:r>
            <a:r>
              <a:rPr lang="en-US" altLang="ko-KR" sz="1600" dirty="0">
                <a:latin typeface="+mn-ea"/>
              </a:rPr>
              <a:t>) 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			references 	</a:t>
            </a:r>
            <a:r>
              <a:rPr lang="en-US" altLang="ko-KR" sz="1600" dirty="0">
                <a:latin typeface="+mn-ea"/>
              </a:rPr>
              <a:t>professor(</a:t>
            </a:r>
            <a:r>
              <a:rPr lang="en-US" altLang="ko-KR" sz="1600" dirty="0" err="1">
                <a:latin typeface="+mn-ea"/>
              </a:rPr>
              <a:t>prof_id</a:t>
            </a:r>
            <a:r>
              <a:rPr lang="en-US" altLang="ko-KR" sz="1600" dirty="0">
                <a:latin typeface="+mn-ea"/>
              </a:rPr>
              <a:t>)</a:t>
            </a:r>
          </a:p>
          <a:p>
            <a:pPr algn="just">
              <a:defRPr/>
            </a:pPr>
            <a:r>
              <a:rPr lang="ko-KR" altLang="en-US" sz="1600" dirty="0">
                <a:latin typeface="+mn-ea"/>
              </a:rPr>
              <a:t>	</a:t>
            </a:r>
            <a:r>
              <a:rPr lang="en-US" altLang="ko-KR" sz="1600" dirty="0">
                <a:latin typeface="+mn-ea"/>
              </a:rPr>
              <a:t>)</a:t>
            </a:r>
          </a:p>
        </p:txBody>
      </p:sp>
      <p:sp>
        <p:nvSpPr>
          <p:cNvPr id="2867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테이블 생성</a:t>
            </a:r>
          </a:p>
        </p:txBody>
      </p:sp>
      <p:sp>
        <p:nvSpPr>
          <p:cNvPr id="29699" name="내용 개체 틀 2"/>
          <p:cNvSpPr>
            <a:spLocks noGrp="1"/>
          </p:cNvSpPr>
          <p:nvPr>
            <p:ph sz="quarter" idx="1"/>
          </p:nvPr>
        </p:nvSpPr>
        <p:spPr>
          <a:xfrm>
            <a:off x="517525" y="1346200"/>
            <a:ext cx="8229600" cy="628650"/>
          </a:xfrm>
        </p:spPr>
        <p:txBody>
          <a:bodyPr/>
          <a:lstStyle/>
          <a:p>
            <a:r>
              <a:rPr lang="en-US" altLang="ko-KR" sz="2000" smtClean="0"/>
              <a:t>class </a:t>
            </a:r>
            <a:r>
              <a:rPr lang="ko-KR" altLang="en-US" sz="2000" smtClean="0"/>
              <a:t>테이블</a:t>
            </a:r>
          </a:p>
        </p:txBody>
      </p:sp>
      <p:sp>
        <p:nvSpPr>
          <p:cNvPr id="2970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970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97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9703" name="Picture 8" descr="D:\개인문서\오라클\04장 SQL 정재헌\그림\04-0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47788" y="1858963"/>
            <a:ext cx="6448425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테이블 생성</a:t>
            </a:r>
          </a:p>
        </p:txBody>
      </p:sp>
      <p:sp>
        <p:nvSpPr>
          <p:cNvPr id="30723" name="내용 개체 틀 2"/>
          <p:cNvSpPr>
            <a:spLocks noGrp="1"/>
          </p:cNvSpPr>
          <p:nvPr>
            <p:ph sz="quarter" idx="1"/>
          </p:nvPr>
        </p:nvSpPr>
        <p:spPr>
          <a:xfrm>
            <a:off x="517525" y="1346200"/>
            <a:ext cx="8229600" cy="628650"/>
          </a:xfrm>
        </p:spPr>
        <p:txBody>
          <a:bodyPr/>
          <a:lstStyle/>
          <a:p>
            <a:r>
              <a:rPr lang="en-US" altLang="ko-KR" sz="2000" smtClean="0"/>
              <a:t>takes </a:t>
            </a:r>
            <a:r>
              <a:rPr lang="ko-KR" altLang="en-US" sz="2000" smtClean="0"/>
              <a:t>테이블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69913" y="1820863"/>
            <a:ext cx="8393112" cy="304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8)</a:t>
            </a:r>
          </a:p>
          <a:p>
            <a:pPr algn="just">
              <a:defRPr/>
            </a:pPr>
            <a:r>
              <a:rPr lang="en-US" altLang="ko-KR" sz="1600" b="1" dirty="0">
                <a:latin typeface="+mn-ea"/>
              </a:rPr>
              <a:t>	create table takes </a:t>
            </a:r>
          </a:p>
          <a:p>
            <a:pPr algn="just">
              <a:defRPr/>
            </a:pPr>
            <a:r>
              <a:rPr lang="ko-KR" altLang="en-US" sz="1600" dirty="0">
                <a:latin typeface="+mn-ea"/>
              </a:rPr>
              <a:t>	</a:t>
            </a:r>
            <a:r>
              <a:rPr lang="en-US" altLang="ko-KR" sz="1600" dirty="0">
                <a:latin typeface="+mn-ea"/>
              </a:rPr>
              <a:t>(</a:t>
            </a:r>
          </a:p>
          <a:p>
            <a:pPr algn="just">
              <a:defRPr/>
            </a:pPr>
            <a:r>
              <a:rPr lang="en-US" altLang="ko-KR" sz="1600" dirty="0">
                <a:latin typeface="+mn-ea"/>
              </a:rPr>
              <a:t>		</a:t>
            </a:r>
            <a:r>
              <a:rPr lang="en-US" altLang="ko-KR" sz="1600" dirty="0" err="1">
                <a:latin typeface="+mn-ea"/>
              </a:rPr>
              <a:t>stu_id</a:t>
            </a:r>
            <a:r>
              <a:rPr lang="en-US" altLang="ko-KR" sz="1600" dirty="0">
                <a:latin typeface="+mn-ea"/>
              </a:rPr>
              <a:t> 		</a:t>
            </a:r>
            <a:r>
              <a:rPr lang="en-US" altLang="ko-KR" sz="1600" b="1" dirty="0">
                <a:latin typeface="+mn-ea"/>
              </a:rPr>
              <a:t>varchar2(10) ,</a:t>
            </a:r>
          </a:p>
          <a:p>
            <a:pPr algn="just">
              <a:defRPr/>
            </a:pPr>
            <a:r>
              <a:rPr lang="en-US" altLang="ko-KR" sz="1600" dirty="0">
                <a:latin typeface="+mn-ea"/>
              </a:rPr>
              <a:t>		</a:t>
            </a:r>
            <a:r>
              <a:rPr lang="en-US" altLang="ko-KR" sz="1600" dirty="0" err="1">
                <a:latin typeface="+mn-ea"/>
              </a:rPr>
              <a:t>class_id</a:t>
            </a:r>
            <a:r>
              <a:rPr lang="en-US" altLang="ko-KR" sz="1600" dirty="0">
                <a:latin typeface="+mn-ea"/>
              </a:rPr>
              <a:t> 		</a:t>
            </a:r>
            <a:r>
              <a:rPr lang="en-US" altLang="ko-KR" sz="1600" b="1" dirty="0">
                <a:latin typeface="+mn-ea"/>
              </a:rPr>
              <a:t>varchar2(10),</a:t>
            </a:r>
          </a:p>
          <a:p>
            <a:pPr algn="just">
              <a:defRPr/>
            </a:pPr>
            <a:r>
              <a:rPr lang="en-US" altLang="ko-KR" sz="1600" dirty="0">
                <a:latin typeface="+mn-ea"/>
              </a:rPr>
              <a:t>		grade 		</a:t>
            </a:r>
            <a:r>
              <a:rPr lang="en-US" altLang="ko-KR" sz="1600" b="1" dirty="0">
                <a:latin typeface="+mn-ea"/>
              </a:rPr>
              <a:t>char(5),</a:t>
            </a:r>
          </a:p>
          <a:p>
            <a:pPr algn="just">
              <a:defRPr/>
            </a:pPr>
            <a:r>
              <a:rPr lang="en-US" altLang="ko-KR" sz="1600" b="1" dirty="0">
                <a:latin typeface="+mn-ea"/>
              </a:rPr>
              <a:t>		constraint 	</a:t>
            </a:r>
            <a:r>
              <a:rPr lang="en-US" altLang="ko-KR" sz="1600" dirty="0" err="1">
                <a:latin typeface="+mn-ea"/>
              </a:rPr>
              <a:t>pk_takes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		primary key</a:t>
            </a:r>
            <a:r>
              <a:rPr lang="en-US" altLang="ko-KR" sz="1600" dirty="0">
                <a:latin typeface="+mn-ea"/>
              </a:rPr>
              <a:t>(</a:t>
            </a:r>
            <a:r>
              <a:rPr lang="en-US" altLang="ko-KR" sz="1600" dirty="0" err="1">
                <a:latin typeface="+mn-ea"/>
              </a:rPr>
              <a:t>stu_id</a:t>
            </a:r>
            <a:r>
              <a:rPr lang="en-US" altLang="ko-KR" sz="1600" dirty="0">
                <a:latin typeface="+mn-ea"/>
              </a:rPr>
              <a:t>, </a:t>
            </a:r>
            <a:r>
              <a:rPr lang="en-US" altLang="ko-KR" sz="1600" dirty="0" err="1">
                <a:latin typeface="+mn-ea"/>
              </a:rPr>
              <a:t>class_id</a:t>
            </a:r>
            <a:r>
              <a:rPr lang="en-US" altLang="ko-KR" sz="1600" dirty="0">
                <a:latin typeface="+mn-ea"/>
              </a:rPr>
              <a:t>),</a:t>
            </a:r>
          </a:p>
          <a:p>
            <a:pPr algn="just">
              <a:defRPr/>
            </a:pPr>
            <a:r>
              <a:rPr lang="en-US" altLang="ko-KR" sz="1600" b="1" dirty="0">
                <a:latin typeface="+mn-ea"/>
              </a:rPr>
              <a:t>		constraint 	</a:t>
            </a:r>
            <a:r>
              <a:rPr lang="en-US" altLang="ko-KR" sz="1600" dirty="0">
                <a:latin typeface="+mn-ea"/>
              </a:rPr>
              <a:t>fk_takes1 	</a:t>
            </a:r>
            <a:r>
              <a:rPr lang="en-US" altLang="ko-KR" sz="1600" b="1" dirty="0">
                <a:latin typeface="+mn-ea"/>
              </a:rPr>
              <a:t>	foreign key</a:t>
            </a:r>
            <a:r>
              <a:rPr lang="en-US" altLang="ko-KR" sz="1600" dirty="0">
                <a:latin typeface="+mn-ea"/>
              </a:rPr>
              <a:t>(</a:t>
            </a:r>
            <a:r>
              <a:rPr lang="en-US" altLang="ko-KR" sz="1600" dirty="0" err="1">
                <a:latin typeface="+mn-ea"/>
              </a:rPr>
              <a:t>stu_id</a:t>
            </a:r>
            <a:r>
              <a:rPr lang="en-US" altLang="ko-KR" sz="1600" dirty="0">
                <a:latin typeface="+mn-ea"/>
              </a:rPr>
              <a:t>) </a:t>
            </a:r>
          </a:p>
          <a:p>
            <a:pPr algn="just">
              <a:defRPr/>
            </a:pPr>
            <a:r>
              <a:rPr lang="en-US" altLang="ko-KR" sz="1600" b="1" dirty="0">
                <a:latin typeface="+mn-ea"/>
              </a:rPr>
              <a:t>				references 	</a:t>
            </a:r>
            <a:r>
              <a:rPr lang="en-US" altLang="ko-KR" sz="1600" dirty="0">
                <a:latin typeface="+mn-ea"/>
              </a:rPr>
              <a:t>student(</a:t>
            </a:r>
            <a:r>
              <a:rPr lang="en-US" altLang="ko-KR" sz="1600" dirty="0" err="1">
                <a:latin typeface="+mn-ea"/>
              </a:rPr>
              <a:t>stu_id</a:t>
            </a:r>
            <a:r>
              <a:rPr lang="en-US" altLang="ko-KR" sz="1600" dirty="0">
                <a:latin typeface="+mn-ea"/>
              </a:rPr>
              <a:t>),</a:t>
            </a:r>
          </a:p>
          <a:p>
            <a:pPr algn="just">
              <a:defRPr/>
            </a:pPr>
            <a:r>
              <a:rPr lang="en-US" altLang="ko-KR" sz="1600" b="1" dirty="0">
                <a:latin typeface="+mn-ea"/>
              </a:rPr>
              <a:t>		constraint 	</a:t>
            </a:r>
            <a:r>
              <a:rPr lang="en-US" altLang="ko-KR" sz="1600" dirty="0">
                <a:latin typeface="+mn-ea"/>
              </a:rPr>
              <a:t>fk_takes2 </a:t>
            </a:r>
            <a:r>
              <a:rPr lang="en-US" altLang="ko-KR" sz="1600" b="1" dirty="0">
                <a:latin typeface="+mn-ea"/>
              </a:rPr>
              <a:t>		foreign key</a:t>
            </a:r>
            <a:r>
              <a:rPr lang="en-US" altLang="ko-KR" sz="1600" dirty="0">
                <a:latin typeface="+mn-ea"/>
              </a:rPr>
              <a:t>(</a:t>
            </a:r>
            <a:r>
              <a:rPr lang="en-US" altLang="ko-KR" sz="1600" dirty="0" err="1">
                <a:latin typeface="+mn-ea"/>
              </a:rPr>
              <a:t>class_id</a:t>
            </a:r>
            <a:r>
              <a:rPr lang="en-US" altLang="ko-KR" sz="1600" dirty="0">
                <a:latin typeface="+mn-ea"/>
              </a:rPr>
              <a:t>) </a:t>
            </a:r>
          </a:p>
          <a:p>
            <a:pPr algn="just">
              <a:defRPr/>
            </a:pPr>
            <a:r>
              <a:rPr lang="en-US" altLang="ko-KR" sz="1600" b="1" dirty="0">
                <a:latin typeface="+mn-ea"/>
              </a:rPr>
              <a:t>				references 	</a:t>
            </a:r>
            <a:r>
              <a:rPr lang="en-US" altLang="ko-KR" sz="1600" dirty="0">
                <a:latin typeface="+mn-ea"/>
              </a:rPr>
              <a:t>class(</a:t>
            </a:r>
            <a:r>
              <a:rPr lang="en-US" altLang="ko-KR" sz="1600" dirty="0" err="1">
                <a:latin typeface="+mn-ea"/>
              </a:rPr>
              <a:t>class_id</a:t>
            </a:r>
            <a:r>
              <a:rPr lang="en-US" altLang="ko-KR" sz="1600" dirty="0">
                <a:latin typeface="+mn-ea"/>
              </a:rPr>
              <a:t>)</a:t>
            </a:r>
          </a:p>
          <a:p>
            <a:pPr algn="just">
              <a:defRPr/>
            </a:pPr>
            <a:r>
              <a:rPr lang="ko-KR" altLang="en-US" sz="1600" dirty="0">
                <a:latin typeface="+mn-ea"/>
              </a:rPr>
              <a:t>	</a:t>
            </a:r>
            <a:r>
              <a:rPr lang="en-US" altLang="ko-KR" sz="1600" dirty="0">
                <a:latin typeface="+mn-ea"/>
              </a:rPr>
              <a:t>)</a:t>
            </a:r>
          </a:p>
        </p:txBody>
      </p:sp>
      <p:sp>
        <p:nvSpPr>
          <p:cNvPr id="3072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테이블 생성</a:t>
            </a:r>
          </a:p>
        </p:txBody>
      </p:sp>
      <p:sp>
        <p:nvSpPr>
          <p:cNvPr id="31747" name="내용 개체 틀 2"/>
          <p:cNvSpPr>
            <a:spLocks noGrp="1"/>
          </p:cNvSpPr>
          <p:nvPr>
            <p:ph sz="quarter" idx="1"/>
          </p:nvPr>
        </p:nvSpPr>
        <p:spPr>
          <a:xfrm>
            <a:off x="517525" y="1346200"/>
            <a:ext cx="8229600" cy="628650"/>
          </a:xfrm>
        </p:spPr>
        <p:txBody>
          <a:bodyPr/>
          <a:lstStyle/>
          <a:p>
            <a:r>
              <a:rPr lang="en-US" altLang="ko-KR" sz="2000" smtClean="0"/>
              <a:t>takes </a:t>
            </a:r>
            <a:r>
              <a:rPr lang="ko-KR" altLang="en-US" sz="2000" smtClean="0"/>
              <a:t>테이블</a:t>
            </a:r>
          </a:p>
        </p:txBody>
      </p:sp>
      <p:sp>
        <p:nvSpPr>
          <p:cNvPr id="3174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174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17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175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1752" name="Picture 9" descr="D:\개인문서\오라클\04장 SQL 정재헌\그림\04-0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47788" y="1801813"/>
            <a:ext cx="6448425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질의어와 </a:t>
            </a:r>
            <a:r>
              <a:rPr lang="en-US" altLang="ko-KR" smtClean="0"/>
              <a:t>SQL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066800"/>
            <a:ext cx="8001000" cy="51816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ko-KR" sz="2200" smtClean="0"/>
              <a:t>Structured Query Language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2200" smtClean="0"/>
              <a:t>1974</a:t>
            </a:r>
            <a:r>
              <a:rPr lang="ko-KR" altLang="en-US" sz="2200" smtClean="0"/>
              <a:t>년 </a:t>
            </a:r>
            <a:r>
              <a:rPr lang="en-US" altLang="ko-KR" sz="2200" smtClean="0"/>
              <a:t>IBM</a:t>
            </a:r>
            <a:r>
              <a:rPr lang="ko-KR" altLang="en-US" sz="2200" smtClean="0"/>
              <a:t>의 </a:t>
            </a:r>
            <a:r>
              <a:rPr lang="en-US" altLang="ko-KR" sz="2200" smtClean="0"/>
              <a:t>System R project</a:t>
            </a:r>
            <a:r>
              <a:rPr lang="ko-KR" altLang="en-US" sz="2200" smtClean="0"/>
              <a:t>에서 개발된  </a:t>
            </a:r>
            <a:r>
              <a:rPr lang="en-US" altLang="ko-KR" sz="2200" smtClean="0"/>
              <a:t>Sequel</a:t>
            </a:r>
            <a:r>
              <a:rPr lang="ko-KR" altLang="en-US" sz="2200" smtClean="0"/>
              <a:t>이란 언어에 기초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sz="2200" smtClean="0"/>
              <a:t>표준 질의어로 채택되어  널리 쓰이는 관계형 질의언어</a:t>
            </a:r>
            <a:endParaRPr lang="en-US" altLang="ko-KR" sz="2200" smtClean="0"/>
          </a:p>
          <a:p>
            <a:pPr lvl="1" eaLnBrk="1" hangingPunct="1">
              <a:lnSpc>
                <a:spcPct val="130000"/>
              </a:lnSpc>
            </a:pPr>
            <a:r>
              <a:rPr lang="en-US" altLang="ko-KR" sz="2000" smtClean="0"/>
              <a:t>1986</a:t>
            </a:r>
            <a:r>
              <a:rPr lang="ko-KR" altLang="en-US" sz="2000" smtClean="0"/>
              <a:t>년 </a:t>
            </a:r>
            <a:r>
              <a:rPr lang="en-US" altLang="ko-KR" sz="2000" smtClean="0"/>
              <a:t>ANSI</a:t>
            </a:r>
            <a:r>
              <a:rPr lang="ko-KR" altLang="en-US" sz="2000" smtClean="0"/>
              <a:t>와 </a:t>
            </a:r>
            <a:r>
              <a:rPr lang="en-US" altLang="ko-KR" sz="2000" smtClean="0"/>
              <a:t>ISO</a:t>
            </a:r>
            <a:r>
              <a:rPr lang="ko-KR" altLang="en-US" sz="2000" smtClean="0"/>
              <a:t>에서 표준 질의어로 채택</a:t>
            </a:r>
            <a:endParaRPr lang="en-US" altLang="ko-KR" sz="2000" smtClean="0"/>
          </a:p>
          <a:p>
            <a:pPr lvl="1" eaLnBrk="1" hangingPunct="1">
              <a:lnSpc>
                <a:spcPct val="130000"/>
              </a:lnSpc>
            </a:pPr>
            <a:r>
              <a:rPr lang="en-US" altLang="ko-KR" sz="2000" smtClean="0"/>
              <a:t>1992</a:t>
            </a:r>
            <a:r>
              <a:rPr lang="ko-KR" altLang="en-US" sz="2000" smtClean="0"/>
              <a:t>년 </a:t>
            </a:r>
            <a:r>
              <a:rPr lang="en-US" altLang="ko-KR" sz="2000" smtClean="0"/>
              <a:t>SQL2(SQL-92) </a:t>
            </a:r>
            <a:r>
              <a:rPr lang="ko-KR" altLang="en-US" sz="2000" smtClean="0"/>
              <a:t>발표</a:t>
            </a:r>
            <a:endParaRPr lang="en-US" altLang="ko-KR" sz="2000" smtClean="0"/>
          </a:p>
          <a:p>
            <a:pPr lvl="1" eaLnBrk="1" hangingPunct="1">
              <a:lnSpc>
                <a:spcPct val="130000"/>
              </a:lnSpc>
            </a:pPr>
            <a:r>
              <a:rPr lang="en-US" altLang="ko-KR" sz="2000" smtClean="0"/>
              <a:t>2003</a:t>
            </a:r>
            <a:r>
              <a:rPr lang="ko-KR" altLang="en-US" sz="2000" smtClean="0"/>
              <a:t>년 </a:t>
            </a:r>
            <a:r>
              <a:rPr lang="en-US" altLang="ko-KR" sz="2000" smtClean="0"/>
              <a:t>SQL3</a:t>
            </a:r>
            <a:r>
              <a:rPr lang="ko-KR" altLang="en-US" sz="2000" smtClean="0"/>
              <a:t>발표 </a:t>
            </a:r>
            <a:r>
              <a:rPr lang="en-US" altLang="ko-KR" sz="2000" smtClean="0"/>
              <a:t>(</a:t>
            </a:r>
            <a:r>
              <a:rPr lang="ko-KR" altLang="en-US" sz="2000" smtClean="0"/>
              <a:t>최신</a:t>
            </a:r>
            <a:r>
              <a:rPr lang="en-US" altLang="ko-KR" sz="2000" smtClean="0"/>
              <a:t>)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sz="2200" smtClean="0"/>
              <a:t> 관계 대수나 관계 해석은 확실한 이론적 배경을 제공하나 상용으로 쓰이기에는 어렵고 적절치 않음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ko-KR" sz="2000" smtClean="0"/>
              <a:t>SQL</a:t>
            </a:r>
            <a:r>
              <a:rPr lang="ko-KR" altLang="en-US" sz="2000" smtClean="0"/>
              <a:t>은 자연어와 유사하고 비절차적 언어이므로 사용하기 용이함</a:t>
            </a:r>
            <a:endParaRPr lang="en-US" altLang="ko-KR" sz="2000" smtClean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테이블 삭제</a:t>
            </a:r>
            <a:endParaRPr lang="en-US" altLang="ko-KR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2644775"/>
          </a:xfrm>
        </p:spPr>
        <p:txBody>
          <a:bodyPr/>
          <a:lstStyle/>
          <a:p>
            <a:pPr eaLnBrk="1" hangingPunct="1"/>
            <a:r>
              <a:rPr lang="ko-KR" altLang="en-US" sz="2000" smtClean="0">
                <a:latin typeface="돋움" pitchFamily="50" charset="-127"/>
                <a:ea typeface="돋움" pitchFamily="50" charset="-127"/>
              </a:rPr>
              <a:t>형식</a:t>
            </a:r>
            <a:endParaRPr lang="en-US" altLang="ko-KR" sz="2000" smtClean="0">
              <a:latin typeface="돋움" pitchFamily="50" charset="-127"/>
              <a:ea typeface="돋움" pitchFamily="50" charset="-127"/>
            </a:endParaRPr>
          </a:p>
          <a:p>
            <a:pPr algn="just" eaLnBrk="1" hangingPunct="1">
              <a:buFont typeface="Wingdings 3" pitchFamily="18" charset="2"/>
              <a:buNone/>
            </a:pPr>
            <a:r>
              <a:rPr lang="en-US" altLang="ko-KR" sz="1800" b="1" smtClean="0"/>
              <a:t>		</a:t>
            </a:r>
            <a:endParaRPr lang="en-US" altLang="ko-KR" sz="1600" smtClean="0"/>
          </a:p>
          <a:p>
            <a:pPr algn="just" eaLnBrk="1" hangingPunct="1"/>
            <a:r>
              <a:rPr lang="ko-KR" altLang="en-US" sz="2000" smtClean="0"/>
              <a:t>주의</a:t>
            </a:r>
            <a:endParaRPr lang="en-US" altLang="ko-KR" sz="2000" smtClean="0"/>
          </a:p>
          <a:p>
            <a:pPr lvl="1" algn="just" eaLnBrk="1" hangingPunct="1"/>
            <a:r>
              <a:rPr lang="ko-KR" altLang="en-US" sz="2000" smtClean="0"/>
              <a:t>다른 테이블에서 외래키로 참조되는 경우에는 삭제할 수 없음</a:t>
            </a:r>
          </a:p>
          <a:p>
            <a:pPr lvl="1" algn="just" eaLnBrk="1" hangingPunct="1"/>
            <a:r>
              <a:rPr lang="ko-KR" altLang="en-US" sz="2000" smtClean="0"/>
              <a:t>예</a:t>
            </a:r>
            <a:endParaRPr lang="en-US" altLang="ko-KR" sz="2000" smtClean="0"/>
          </a:p>
          <a:p>
            <a:pPr lvl="2" algn="just" eaLnBrk="1" hangingPunct="1"/>
            <a:r>
              <a:rPr lang="en-US" altLang="ko-KR" sz="1600" smtClean="0"/>
              <a:t>class </a:t>
            </a:r>
            <a:r>
              <a:rPr lang="ko-KR" altLang="en-US" sz="1600" smtClean="0"/>
              <a:t>테이블은 </a:t>
            </a:r>
            <a:r>
              <a:rPr lang="en-US" altLang="ko-KR" sz="1600" smtClean="0"/>
              <a:t>takes </a:t>
            </a:r>
            <a:r>
              <a:rPr lang="ko-KR" altLang="en-US" sz="1600" smtClean="0"/>
              <a:t>테이블에서 </a:t>
            </a:r>
            <a:endParaRPr lang="en-US" altLang="ko-KR" sz="1600" smtClean="0"/>
          </a:p>
          <a:p>
            <a:pPr lvl="2" algn="just" eaLnBrk="1" hangingPunct="1">
              <a:buFont typeface="Wingdings 3" pitchFamily="18" charset="2"/>
              <a:buNone/>
            </a:pPr>
            <a:r>
              <a:rPr lang="ko-KR" altLang="en-US" sz="1600" smtClean="0"/>
              <a:t>    외래키로 참조됨</a:t>
            </a:r>
            <a:endParaRPr lang="en-US" altLang="ko-KR" sz="1600" smtClean="0"/>
          </a:p>
          <a:p>
            <a:pPr lvl="2" algn="just" eaLnBrk="1" hangingPunct="1"/>
            <a:r>
              <a:rPr lang="en-US" altLang="ko-KR" sz="1600" smtClean="0"/>
              <a:t>takes </a:t>
            </a:r>
            <a:r>
              <a:rPr lang="ko-KR" altLang="en-US" sz="1600" smtClean="0"/>
              <a:t>테이블을 삭제하기 전에는 </a:t>
            </a:r>
            <a:endParaRPr lang="en-US" altLang="ko-KR" sz="1600" smtClean="0"/>
          </a:p>
          <a:p>
            <a:pPr lvl="2" algn="just" eaLnBrk="1" hangingPunct="1">
              <a:buFont typeface="Wingdings 3" pitchFamily="18" charset="2"/>
              <a:buNone/>
            </a:pPr>
            <a:r>
              <a:rPr lang="en-US" altLang="ko-KR" sz="1600" smtClean="0"/>
              <a:t>    class </a:t>
            </a:r>
            <a:r>
              <a:rPr lang="ko-KR" altLang="en-US" sz="1600" smtClean="0"/>
              <a:t>테이블을 삭제할 수 없</a:t>
            </a:r>
            <a:r>
              <a:rPr lang="ko-KR" altLang="en-US" sz="1800" smtClean="0"/>
              <a:t>음</a:t>
            </a:r>
            <a:endParaRPr lang="ko-KR" altLang="en-US" sz="1600" smtClean="0"/>
          </a:p>
        </p:txBody>
      </p:sp>
      <p:sp>
        <p:nvSpPr>
          <p:cNvPr id="8" name="직사각형 7"/>
          <p:cNvSpPr/>
          <p:nvPr/>
        </p:nvSpPr>
        <p:spPr>
          <a:xfrm>
            <a:off x="1587500" y="1598613"/>
            <a:ext cx="7013575" cy="3381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/>
              <a:t>drop table </a:t>
            </a:r>
            <a:r>
              <a:rPr lang="en-US" altLang="ko-KR" sz="1600" dirty="0"/>
              <a:t>&lt;</a:t>
            </a:r>
            <a:r>
              <a:rPr lang="ko-KR" altLang="en-US" sz="1600" dirty="0"/>
              <a:t>테이블이름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  <p:sp>
        <p:nvSpPr>
          <p:cNvPr id="3277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2774" name="_x84503872" descr="EMB000011b414d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48163" y="3008313"/>
            <a:ext cx="4719637" cy="328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테이블 수정</a:t>
            </a:r>
            <a:endParaRPr lang="en-US" altLang="ko-KR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1654175"/>
          </a:xfrm>
        </p:spPr>
        <p:txBody>
          <a:bodyPr/>
          <a:lstStyle/>
          <a:p>
            <a:pPr eaLnBrk="1" hangingPunct="1"/>
            <a:r>
              <a:rPr lang="ko-KR" altLang="en-US" sz="2000" smtClean="0"/>
              <a:t>기존 테이블에 새로운 필드를 추가하거나 기존 필드를 삭제</a:t>
            </a:r>
            <a:endParaRPr lang="en-US" altLang="ko-KR" sz="2000" smtClean="0">
              <a:latin typeface="돋움" pitchFamily="50" charset="-127"/>
              <a:ea typeface="돋움" pitchFamily="50" charset="-127"/>
            </a:endParaRPr>
          </a:p>
          <a:p>
            <a:pPr eaLnBrk="1" hangingPunct="1"/>
            <a:r>
              <a:rPr lang="ko-KR" altLang="en-US" sz="2000" smtClean="0">
                <a:latin typeface="돋움" pitchFamily="50" charset="-127"/>
                <a:ea typeface="돋움" pitchFamily="50" charset="-127"/>
              </a:rPr>
              <a:t>필드 추가 형식</a:t>
            </a:r>
            <a:endParaRPr lang="en-US" altLang="ko-KR" sz="2000" smtClean="0">
              <a:latin typeface="돋움" pitchFamily="50" charset="-127"/>
              <a:ea typeface="돋움" pitchFamily="50" charset="-127"/>
            </a:endParaRPr>
          </a:p>
          <a:p>
            <a:pPr eaLnBrk="1" hangingPunct="1"/>
            <a:endParaRPr lang="en-US" altLang="ko-KR" sz="2000" smtClean="0">
              <a:latin typeface="돋움" pitchFamily="50" charset="-127"/>
              <a:ea typeface="돋움" pitchFamily="50" charset="-127"/>
            </a:endParaRPr>
          </a:p>
          <a:p>
            <a:pPr eaLnBrk="1" hangingPunct="1"/>
            <a:endParaRPr lang="en-US" altLang="ko-KR" sz="2000" smtClean="0">
              <a:latin typeface="돋움" pitchFamily="50" charset="-127"/>
              <a:ea typeface="돋움" pitchFamily="50" charset="-127"/>
            </a:endParaRPr>
          </a:p>
          <a:p>
            <a:pPr eaLnBrk="1" hangingPunct="1"/>
            <a:r>
              <a:rPr lang="ko-KR" altLang="en-US" sz="2000" smtClean="0">
                <a:latin typeface="돋움" pitchFamily="50" charset="-127"/>
                <a:ea typeface="돋움" pitchFamily="50" charset="-127"/>
              </a:rPr>
              <a:t>예</a:t>
            </a:r>
            <a:r>
              <a:rPr lang="en-US" altLang="ko-KR" sz="2000" smtClean="0">
                <a:latin typeface="돋움" pitchFamily="50" charset="-127"/>
                <a:ea typeface="돋움" pitchFamily="50" charset="-127"/>
              </a:rPr>
              <a:t>) </a:t>
            </a:r>
            <a:r>
              <a:rPr lang="en-US" altLang="ko-KR" sz="2000" smtClean="0"/>
              <a:t>student </a:t>
            </a:r>
            <a:r>
              <a:rPr lang="ko-KR" altLang="en-US" sz="2000" smtClean="0"/>
              <a:t>테이블에 </a:t>
            </a:r>
            <a:r>
              <a:rPr lang="en-US" altLang="ko-KR" sz="2000" smtClean="0"/>
              <a:t>age </a:t>
            </a:r>
            <a:r>
              <a:rPr lang="ko-KR" altLang="en-US" sz="2000" smtClean="0"/>
              <a:t>필드를 추가</a:t>
            </a:r>
          </a:p>
          <a:p>
            <a:pPr eaLnBrk="1" hangingPunct="1">
              <a:buFont typeface="Wingdings 3" pitchFamily="18" charset="2"/>
              <a:buNone/>
            </a:pPr>
            <a:endParaRPr lang="en-US" altLang="ko-KR" sz="2000" smtClean="0">
              <a:latin typeface="돋움" pitchFamily="50" charset="-127"/>
              <a:ea typeface="돋움" pitchFamily="50" charset="-127"/>
            </a:endParaRPr>
          </a:p>
          <a:p>
            <a:pPr algn="just" eaLnBrk="1" hangingPunct="1">
              <a:buFont typeface="Wingdings 3" pitchFamily="18" charset="2"/>
              <a:buNone/>
            </a:pPr>
            <a:r>
              <a:rPr lang="en-US" altLang="ko-KR" sz="1800" b="1" smtClean="0"/>
              <a:t>		</a:t>
            </a:r>
            <a:endParaRPr lang="en-US" altLang="ko-KR" sz="1600" smtClean="0"/>
          </a:p>
        </p:txBody>
      </p:sp>
      <p:sp>
        <p:nvSpPr>
          <p:cNvPr id="8" name="직사각형 7"/>
          <p:cNvSpPr/>
          <p:nvPr/>
        </p:nvSpPr>
        <p:spPr>
          <a:xfrm>
            <a:off x="1017588" y="2003425"/>
            <a:ext cx="7013575" cy="3397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/>
              <a:t>alter table </a:t>
            </a:r>
            <a:r>
              <a:rPr lang="en-US" altLang="ko-KR" sz="1600" dirty="0"/>
              <a:t>&lt;</a:t>
            </a:r>
            <a:r>
              <a:rPr lang="ko-KR" altLang="en-US" sz="1600" dirty="0"/>
              <a:t>테이블이름</a:t>
            </a:r>
            <a:r>
              <a:rPr lang="en-US" altLang="ko-KR" sz="1600" dirty="0"/>
              <a:t>&gt;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add </a:t>
            </a:r>
            <a:r>
              <a:rPr lang="en-US" altLang="ko-KR" sz="1600" dirty="0"/>
              <a:t>&lt;</a:t>
            </a:r>
            <a:r>
              <a:rPr lang="ko-KR" altLang="en-US" sz="1600" dirty="0" err="1"/>
              <a:t>추가할필드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  <p:sp>
        <p:nvSpPr>
          <p:cNvPr id="3379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37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41400" y="3200400"/>
            <a:ext cx="3159125" cy="8302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9)</a:t>
            </a:r>
          </a:p>
          <a:p>
            <a:pPr algn="just">
              <a:defRPr/>
            </a:pPr>
            <a:r>
              <a:rPr lang="en-US" altLang="ko-KR" sz="1600" b="1" dirty="0">
                <a:latin typeface="+mn-ea"/>
              </a:rPr>
              <a:t>	alter table </a:t>
            </a:r>
            <a:r>
              <a:rPr lang="en-US" altLang="ko-KR" sz="1600" dirty="0">
                <a:latin typeface="+mn-ea"/>
              </a:rPr>
              <a:t>student </a:t>
            </a:r>
          </a:p>
          <a:p>
            <a:pPr algn="just">
              <a:defRPr/>
            </a:pPr>
            <a:r>
              <a:rPr lang="en-US" altLang="ko-KR" sz="1600" b="1" dirty="0">
                <a:latin typeface="+mn-ea"/>
              </a:rPr>
              <a:t>	add </a:t>
            </a:r>
            <a:r>
              <a:rPr lang="en-US" altLang="ko-KR" sz="1600" dirty="0">
                <a:latin typeface="+mn-ea"/>
              </a:rPr>
              <a:t>age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en-US" altLang="ko-KR" sz="1600" b="1" dirty="0" err="1">
                <a:latin typeface="+mn-ea"/>
              </a:rPr>
              <a:t>int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  <p:pic>
        <p:nvPicPr>
          <p:cNvPr id="33799" name="_x84799320" descr="EMB000011b414d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44975" y="3152775"/>
            <a:ext cx="4795838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테이블 수정</a:t>
            </a:r>
            <a:endParaRPr lang="en-US" altLang="ko-KR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1654175"/>
          </a:xfrm>
        </p:spPr>
        <p:txBody>
          <a:bodyPr/>
          <a:lstStyle/>
          <a:p>
            <a:pPr eaLnBrk="1" hangingPunct="1"/>
            <a:r>
              <a:rPr lang="ko-KR" altLang="en-US" sz="2000" smtClean="0">
                <a:latin typeface="돋움" pitchFamily="50" charset="-127"/>
                <a:ea typeface="돋움" pitchFamily="50" charset="-127"/>
              </a:rPr>
              <a:t>필드 삭제 형식</a:t>
            </a:r>
            <a:endParaRPr lang="en-US" altLang="ko-KR" sz="2000" smtClean="0">
              <a:latin typeface="돋움" pitchFamily="50" charset="-127"/>
              <a:ea typeface="돋움" pitchFamily="50" charset="-127"/>
            </a:endParaRPr>
          </a:p>
          <a:p>
            <a:pPr eaLnBrk="1" hangingPunct="1"/>
            <a:endParaRPr lang="en-US" altLang="ko-KR" sz="2000" smtClean="0">
              <a:latin typeface="돋움" pitchFamily="50" charset="-127"/>
              <a:ea typeface="돋움" pitchFamily="50" charset="-127"/>
            </a:endParaRPr>
          </a:p>
          <a:p>
            <a:pPr eaLnBrk="1" hangingPunct="1"/>
            <a:endParaRPr lang="en-US" altLang="ko-KR" sz="2000" smtClean="0">
              <a:latin typeface="돋움" pitchFamily="50" charset="-127"/>
              <a:ea typeface="돋움" pitchFamily="50" charset="-127"/>
            </a:endParaRPr>
          </a:p>
          <a:p>
            <a:pPr eaLnBrk="1" hangingPunct="1"/>
            <a:r>
              <a:rPr lang="ko-KR" altLang="en-US" sz="2000" smtClean="0">
                <a:latin typeface="돋움" pitchFamily="50" charset="-127"/>
                <a:ea typeface="돋움" pitchFamily="50" charset="-127"/>
              </a:rPr>
              <a:t>예</a:t>
            </a:r>
            <a:r>
              <a:rPr lang="en-US" altLang="ko-KR" sz="2000" smtClean="0">
                <a:latin typeface="돋움" pitchFamily="50" charset="-127"/>
                <a:ea typeface="돋움" pitchFamily="50" charset="-127"/>
              </a:rPr>
              <a:t>)</a:t>
            </a:r>
            <a:endParaRPr lang="ko-KR" altLang="en-US" sz="2000" smtClean="0"/>
          </a:p>
          <a:p>
            <a:pPr eaLnBrk="1" hangingPunct="1">
              <a:buFont typeface="Wingdings 3" pitchFamily="18" charset="2"/>
              <a:buNone/>
            </a:pPr>
            <a:endParaRPr lang="en-US" altLang="ko-KR" sz="2000" smtClean="0">
              <a:latin typeface="돋움" pitchFamily="50" charset="-127"/>
              <a:ea typeface="돋움" pitchFamily="50" charset="-127"/>
            </a:endParaRPr>
          </a:p>
          <a:p>
            <a:pPr algn="just" eaLnBrk="1" hangingPunct="1">
              <a:buFont typeface="Wingdings 3" pitchFamily="18" charset="2"/>
              <a:buNone/>
            </a:pPr>
            <a:r>
              <a:rPr lang="en-US" altLang="ko-KR" sz="1800" b="1" smtClean="0"/>
              <a:t>		</a:t>
            </a:r>
            <a:endParaRPr lang="en-US" altLang="ko-KR" sz="1600" smtClean="0"/>
          </a:p>
        </p:txBody>
      </p:sp>
      <p:sp>
        <p:nvSpPr>
          <p:cNvPr id="8" name="직사각형 7"/>
          <p:cNvSpPr/>
          <p:nvPr/>
        </p:nvSpPr>
        <p:spPr>
          <a:xfrm>
            <a:off x="896938" y="1771650"/>
            <a:ext cx="7013575" cy="3381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/>
              <a:t>alter table </a:t>
            </a:r>
            <a:r>
              <a:rPr lang="en-US" altLang="ko-KR" sz="1600" dirty="0"/>
              <a:t>&lt;</a:t>
            </a:r>
            <a:r>
              <a:rPr lang="ko-KR" altLang="en-US" sz="1600" dirty="0"/>
              <a:t>테이블이름</a:t>
            </a:r>
            <a:r>
              <a:rPr lang="en-US" altLang="ko-KR" sz="1600" dirty="0"/>
              <a:t>&gt;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drop column </a:t>
            </a:r>
            <a:r>
              <a:rPr lang="en-US" altLang="ko-KR" sz="1600" dirty="0"/>
              <a:t>&lt;</a:t>
            </a:r>
            <a:r>
              <a:rPr lang="ko-KR" altLang="en-US" sz="1600" dirty="0" err="1"/>
              <a:t>삭제할필드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  <p:sp>
        <p:nvSpPr>
          <p:cNvPr id="3482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48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85825" y="2828925"/>
            <a:ext cx="2944813" cy="831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10)</a:t>
            </a:r>
          </a:p>
          <a:p>
            <a:pPr algn="just">
              <a:defRPr/>
            </a:pPr>
            <a:r>
              <a:rPr lang="en-US" altLang="ko-KR" sz="1600" b="1" dirty="0">
                <a:latin typeface="+mn-ea"/>
              </a:rPr>
              <a:t>	alter table </a:t>
            </a:r>
            <a:r>
              <a:rPr lang="en-US" altLang="ko-KR" sz="1600" dirty="0">
                <a:latin typeface="+mn-ea"/>
              </a:rPr>
              <a:t>student </a:t>
            </a:r>
          </a:p>
          <a:p>
            <a:pPr algn="just">
              <a:defRPr/>
            </a:pPr>
            <a:r>
              <a:rPr lang="en-US" altLang="ko-KR" sz="1600" b="1" dirty="0">
                <a:latin typeface="+mn-ea"/>
              </a:rPr>
              <a:t>	drop column </a:t>
            </a:r>
            <a:r>
              <a:rPr lang="en-US" altLang="ko-KR" sz="1600" dirty="0">
                <a:latin typeface="+mn-ea"/>
              </a:rPr>
              <a:t>age</a:t>
            </a:r>
          </a:p>
        </p:txBody>
      </p:sp>
      <p:sp>
        <p:nvSpPr>
          <p:cNvPr id="3482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4825" name="_x84481768" descr="EMB000011b414d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27475" y="2838450"/>
            <a:ext cx="5099050" cy="355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기본키</a:t>
            </a:r>
            <a:r>
              <a:rPr lang="en-US" altLang="ko-KR" smtClean="0"/>
              <a:t>, </a:t>
            </a:r>
            <a:r>
              <a:rPr lang="ko-KR" altLang="en-US" smtClean="0"/>
              <a:t>외래키 관련 주의사항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1654175"/>
          </a:xfrm>
        </p:spPr>
        <p:txBody>
          <a:bodyPr/>
          <a:lstStyle/>
          <a:p>
            <a:r>
              <a:rPr lang="ko-KR" altLang="en-US" sz="2000" smtClean="0"/>
              <a:t>외래키를 필드로 갖는 테이블을 생성 할 때</a:t>
            </a:r>
            <a:endParaRPr lang="en-US" altLang="ko-KR" sz="2000" smtClean="0"/>
          </a:p>
          <a:p>
            <a:pPr lvl="1"/>
            <a:r>
              <a:rPr lang="ko-KR" altLang="en-US" sz="1800" smtClean="0"/>
              <a:t>외래키가 참조하는 테이블을 먼저 생성</a:t>
            </a:r>
          </a:p>
          <a:p>
            <a:pPr eaLnBrk="1" hangingPunct="1"/>
            <a:r>
              <a:rPr lang="ko-KR" altLang="en-US" sz="2000" smtClean="0">
                <a:latin typeface="돋움" pitchFamily="50" charset="-127"/>
                <a:ea typeface="돋움" pitchFamily="50" charset="-127"/>
              </a:rPr>
              <a:t>예</a:t>
            </a:r>
            <a:r>
              <a:rPr lang="en-US" altLang="ko-KR" sz="2000" smtClean="0">
                <a:latin typeface="돋움" pitchFamily="50" charset="-127"/>
                <a:ea typeface="돋움" pitchFamily="50" charset="-127"/>
              </a:rPr>
              <a:t>) </a:t>
            </a:r>
            <a:r>
              <a:rPr lang="ko-KR" altLang="en-US" sz="2000" smtClean="0"/>
              <a:t>만일 </a:t>
            </a:r>
            <a:r>
              <a:rPr lang="en-US" altLang="ko-KR" sz="2000" smtClean="0"/>
              <a:t>department </a:t>
            </a:r>
            <a:r>
              <a:rPr lang="ko-KR" altLang="en-US" sz="2000" smtClean="0"/>
              <a:t>테이블이 존재하지 않는 상태에서 </a:t>
            </a:r>
            <a:r>
              <a:rPr lang="en-US" altLang="ko-KR" sz="2000" smtClean="0"/>
              <a:t>student </a:t>
            </a:r>
            <a:r>
              <a:rPr lang="ko-KR" altLang="en-US" sz="2000" smtClean="0"/>
              <a:t>테이블을 먼저 생성하면 다음과 같은 오류발생</a:t>
            </a:r>
          </a:p>
          <a:p>
            <a:pPr eaLnBrk="1" hangingPunct="1"/>
            <a:endParaRPr lang="ko-KR" altLang="en-US" sz="2000" smtClean="0"/>
          </a:p>
          <a:p>
            <a:pPr eaLnBrk="1" hangingPunct="1">
              <a:buFont typeface="Wingdings 3" pitchFamily="18" charset="2"/>
              <a:buNone/>
            </a:pPr>
            <a:endParaRPr lang="en-US" altLang="ko-KR" sz="2000" smtClean="0">
              <a:latin typeface="돋움" pitchFamily="50" charset="-127"/>
              <a:ea typeface="돋움" pitchFamily="50" charset="-127"/>
            </a:endParaRPr>
          </a:p>
          <a:p>
            <a:pPr algn="just" eaLnBrk="1" hangingPunct="1">
              <a:buFont typeface="Wingdings 3" pitchFamily="18" charset="2"/>
              <a:buNone/>
            </a:pPr>
            <a:r>
              <a:rPr lang="en-US" altLang="ko-KR" sz="1800" b="1" smtClean="0"/>
              <a:t>		</a:t>
            </a:r>
            <a:endParaRPr lang="en-US" altLang="ko-KR" sz="1600" smtClean="0"/>
          </a:p>
        </p:txBody>
      </p:sp>
      <p:sp>
        <p:nvSpPr>
          <p:cNvPr id="3584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584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58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584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5848" name="Picture 9" descr="D:\개인문서\오라클\04장 SQL 정재헌\그림\04-1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0700" y="2670175"/>
            <a:ext cx="5562600" cy="363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기본키</a:t>
            </a:r>
            <a:r>
              <a:rPr lang="en-US" altLang="ko-KR" smtClean="0"/>
              <a:t>, </a:t>
            </a:r>
            <a:r>
              <a:rPr lang="ko-KR" altLang="en-US" smtClean="0"/>
              <a:t>외래키 관련 주의사항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129213"/>
          </a:xfrm>
        </p:spPr>
        <p:txBody>
          <a:bodyPr/>
          <a:lstStyle/>
          <a:p>
            <a:pPr eaLnBrk="1" hangingPunct="1"/>
            <a:r>
              <a:rPr lang="ko-KR" altLang="en-US" sz="2000" smtClean="0"/>
              <a:t>테이블을 삭제할 때도 같은 문제가 발생함</a:t>
            </a:r>
            <a:endParaRPr lang="en-US" altLang="ko-KR" sz="2000" smtClean="0"/>
          </a:p>
          <a:p>
            <a:pPr eaLnBrk="1" hangingPunct="1"/>
            <a:r>
              <a:rPr lang="ko-KR" altLang="en-US" sz="2000" smtClean="0"/>
              <a:t>예</a:t>
            </a:r>
            <a:r>
              <a:rPr lang="en-US" altLang="ko-KR" sz="2000" smtClean="0"/>
              <a:t>)</a:t>
            </a:r>
          </a:p>
          <a:p>
            <a:pPr eaLnBrk="1" hangingPunct="1"/>
            <a:endParaRPr lang="en-US" altLang="ko-KR" sz="2000" smtClean="0"/>
          </a:p>
          <a:p>
            <a:pPr eaLnBrk="1" hangingPunct="1"/>
            <a:endParaRPr lang="en-US" altLang="ko-KR" sz="2000" smtClean="0"/>
          </a:p>
          <a:p>
            <a:pPr eaLnBrk="1" hangingPunct="1"/>
            <a:endParaRPr lang="en-US" altLang="ko-KR" sz="2000" smtClean="0"/>
          </a:p>
          <a:p>
            <a:pPr eaLnBrk="1" hangingPunct="1"/>
            <a:endParaRPr lang="en-US" altLang="ko-KR" sz="2000" smtClean="0"/>
          </a:p>
          <a:p>
            <a:pPr eaLnBrk="1" hangingPunct="1"/>
            <a:endParaRPr lang="en-US" altLang="ko-KR" sz="2000" smtClean="0"/>
          </a:p>
          <a:p>
            <a:pPr lvl="1" eaLnBrk="1" hangingPunct="1"/>
            <a:r>
              <a:rPr lang="en-US" altLang="ko-KR" sz="1700" smtClean="0"/>
              <a:t>member </a:t>
            </a:r>
            <a:r>
              <a:rPr lang="ko-KR" altLang="en-US" sz="1700" smtClean="0"/>
              <a:t>테이블이 있는 한 </a:t>
            </a:r>
            <a:r>
              <a:rPr lang="en-US" altLang="ko-KR" sz="1700" smtClean="0"/>
              <a:t>dept </a:t>
            </a:r>
            <a:r>
              <a:rPr lang="ko-KR" altLang="en-US" sz="1700" smtClean="0"/>
              <a:t>테이블을 삭제할 수 없음</a:t>
            </a:r>
            <a:endParaRPr lang="en-US" altLang="ko-KR" sz="1700" smtClean="0"/>
          </a:p>
          <a:p>
            <a:pPr lvl="1" eaLnBrk="1" hangingPunct="1"/>
            <a:r>
              <a:rPr lang="en-US" altLang="ko-KR" sz="1700" smtClean="0"/>
              <a:t>dept </a:t>
            </a:r>
            <a:r>
              <a:rPr lang="ko-KR" altLang="en-US" sz="1700" smtClean="0"/>
              <a:t>테이블을 삭제하려면 </a:t>
            </a:r>
            <a:r>
              <a:rPr lang="en-US" altLang="ko-KR" sz="1700" smtClean="0"/>
              <a:t>member </a:t>
            </a:r>
            <a:r>
              <a:rPr lang="ko-KR" altLang="en-US" sz="1700" smtClean="0"/>
              <a:t>테이블을 먼저 삭제하던지</a:t>
            </a:r>
            <a:r>
              <a:rPr lang="en-US" altLang="ko-KR" sz="1700" smtClean="0"/>
              <a:t>,</a:t>
            </a:r>
            <a:r>
              <a:rPr lang="ko-KR" altLang="en-US" sz="1700" smtClean="0"/>
              <a:t> 외래키를 해제해야 함</a:t>
            </a:r>
            <a:endParaRPr lang="en-US" altLang="ko-KR" sz="1700" smtClean="0"/>
          </a:p>
          <a:p>
            <a:pPr lvl="2" eaLnBrk="1" hangingPunct="1"/>
            <a:r>
              <a:rPr lang="ko-KR" altLang="en-US" sz="1400" smtClean="0"/>
              <a:t>외래키 해제는 </a:t>
            </a:r>
            <a:r>
              <a:rPr lang="en-US" altLang="ko-KR" sz="1400" smtClean="0"/>
              <a:t>5</a:t>
            </a:r>
            <a:r>
              <a:rPr lang="ko-KR" altLang="en-US" sz="1400" smtClean="0"/>
              <a:t>장에서 다룸</a:t>
            </a:r>
          </a:p>
          <a:p>
            <a:pPr eaLnBrk="1" hangingPunct="1">
              <a:buFont typeface="Wingdings 3" pitchFamily="18" charset="2"/>
              <a:buNone/>
            </a:pPr>
            <a:endParaRPr lang="en-US" altLang="ko-KR" sz="2000" smtClean="0">
              <a:latin typeface="돋움" pitchFamily="50" charset="-127"/>
              <a:ea typeface="돋움" pitchFamily="50" charset="-127"/>
            </a:endParaRPr>
          </a:p>
          <a:p>
            <a:pPr algn="just" eaLnBrk="1" hangingPunct="1">
              <a:buFont typeface="Wingdings 3" pitchFamily="18" charset="2"/>
              <a:buNone/>
            </a:pPr>
            <a:r>
              <a:rPr lang="en-US" altLang="ko-KR" sz="1800" b="1" smtClean="0"/>
              <a:t>		</a:t>
            </a:r>
            <a:endParaRPr lang="en-US" altLang="ko-KR" sz="1600" smtClean="0"/>
          </a:p>
        </p:txBody>
      </p:sp>
      <p:sp>
        <p:nvSpPr>
          <p:cNvPr id="3686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686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68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687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660525" y="2085975"/>
          <a:ext cx="1763713" cy="1170200"/>
        </p:xfrm>
        <a:graphic>
          <a:graphicData uri="http://schemas.openxmlformats.org/drawingml/2006/table">
            <a:tbl>
              <a:tblPr/>
              <a:tblGrid>
                <a:gridCol w="692074"/>
                <a:gridCol w="1071639"/>
              </a:tblGrid>
              <a:tr h="2924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name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91457" marR="91457" marT="45691" marB="4569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dept_id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91457" marR="91457" marT="45691" marB="4569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924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>
                          <a:solidFill>
                            <a:srgbClr val="000000"/>
                          </a:solidFill>
                          <a:latin typeface="굴림"/>
                        </a:rPr>
                        <a:t>김광식</a:t>
                      </a:r>
                      <a:endParaRPr lang="ko-KR" altLang="en-US" sz="11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91457" marR="91457" marT="45691" marB="4569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100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91457" marR="91457" marT="45691" marB="4569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4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>
                          <a:solidFill>
                            <a:srgbClr val="000000"/>
                          </a:solidFill>
                          <a:latin typeface="굴림"/>
                        </a:rPr>
                        <a:t>김현정</a:t>
                      </a:r>
                      <a:endParaRPr lang="ko-KR" altLang="en-US" sz="11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91457" marR="91457" marT="45691" marB="4569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101</a:t>
                      </a:r>
                      <a:endParaRPr lang="en-US" sz="11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91457" marR="91457" marT="45691" marB="4569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4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dirty="0">
                          <a:solidFill>
                            <a:srgbClr val="000000"/>
                          </a:solidFill>
                          <a:latin typeface="굴림"/>
                        </a:rPr>
                        <a:t>조영수</a:t>
                      </a:r>
                      <a:endParaRPr lang="ko-KR" altLang="en-US" sz="1100" b="1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91457" marR="91457" marT="45691" marB="4569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101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91457" marR="91457" marT="45691" marB="4569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688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4786313" y="2217738"/>
          <a:ext cx="2468562" cy="877887"/>
        </p:xfrm>
        <a:graphic>
          <a:graphicData uri="http://schemas.openxmlformats.org/drawingml/2006/table">
            <a:tbl>
              <a:tblPr/>
              <a:tblGrid>
                <a:gridCol w="1021099"/>
                <a:gridCol w="1447463"/>
              </a:tblGrid>
              <a:tr h="2926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dept_id</a:t>
                      </a:r>
                      <a:endParaRPr lang="en-US" sz="11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91466" marR="91466" marT="45723" marB="45723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name</a:t>
                      </a:r>
                      <a:endParaRPr lang="en-US" sz="11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91466" marR="91466" marT="45723" marB="45723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926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100</a:t>
                      </a:r>
                      <a:endParaRPr lang="en-US" sz="11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91466" marR="91466" marT="45723" marB="45723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>
                          <a:solidFill>
                            <a:srgbClr val="000000"/>
                          </a:solidFill>
                          <a:latin typeface="굴림"/>
                        </a:rPr>
                        <a:t>컴퓨터공학과</a:t>
                      </a:r>
                      <a:endParaRPr lang="ko-KR" altLang="en-US" sz="11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91466" marR="91466" marT="45723" marB="45723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6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101</a:t>
                      </a:r>
                      <a:endParaRPr lang="en-US" sz="11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91466" marR="91466" marT="45723" marB="45723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dirty="0">
                          <a:solidFill>
                            <a:srgbClr val="000000"/>
                          </a:solidFill>
                          <a:latin typeface="굴림"/>
                        </a:rPr>
                        <a:t>산업공학과</a:t>
                      </a:r>
                      <a:endParaRPr lang="ko-KR" altLang="en-US" sz="1100" b="1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91466" marR="91466" marT="45723" marB="45723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690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6905" name="TextBox 12"/>
          <p:cNvSpPr txBox="1">
            <a:spLocks noChangeArrowheads="1"/>
          </p:cNvSpPr>
          <p:nvPr/>
        </p:nvSpPr>
        <p:spPr bwMode="auto">
          <a:xfrm>
            <a:off x="1949450" y="3243263"/>
            <a:ext cx="10461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600"/>
              <a:t>member</a:t>
            </a:r>
            <a:endParaRPr lang="ko-KR" altLang="en-US" sz="1600"/>
          </a:p>
        </p:txBody>
      </p:sp>
      <p:sp>
        <p:nvSpPr>
          <p:cNvPr id="36906" name="TextBox 13"/>
          <p:cNvSpPr txBox="1">
            <a:spLocks noChangeArrowheads="1"/>
          </p:cNvSpPr>
          <p:nvPr/>
        </p:nvSpPr>
        <p:spPr bwMode="auto">
          <a:xfrm>
            <a:off x="5716588" y="3284538"/>
            <a:ext cx="6429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600"/>
              <a:t>dept</a:t>
            </a:r>
            <a:endParaRPr lang="ko-KR" altLang="en-US" sz="160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3416300" y="2243138"/>
            <a:ext cx="1362075" cy="682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08" name="TextBox 16"/>
          <p:cNvSpPr txBox="1">
            <a:spLocks noChangeArrowheads="1"/>
          </p:cNvSpPr>
          <p:nvPr/>
        </p:nvSpPr>
        <p:spPr bwMode="auto">
          <a:xfrm>
            <a:off x="3665538" y="2424113"/>
            <a:ext cx="9032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400" b="1"/>
              <a:t>외래키로</a:t>
            </a:r>
            <a:endParaRPr lang="en-US" altLang="ko-KR" sz="1400" b="1"/>
          </a:p>
          <a:p>
            <a:pPr eaLnBrk="1" hangingPunct="1"/>
            <a:r>
              <a:rPr lang="ko-KR" altLang="en-US" sz="1400" b="1"/>
              <a:t> 참조함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512763"/>
            <a:ext cx="8162925" cy="579437"/>
          </a:xfrm>
        </p:spPr>
        <p:txBody>
          <a:bodyPr/>
          <a:lstStyle/>
          <a:p>
            <a:r>
              <a:rPr lang="ko-KR" altLang="en-US" smtClean="0"/>
              <a:t>데이터 조작 언어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000" smtClean="0"/>
              <a:t>레코드 삽입</a:t>
            </a:r>
            <a:endParaRPr lang="en-US" altLang="ko-KR" sz="2000" smtClean="0"/>
          </a:p>
          <a:p>
            <a:pPr>
              <a:lnSpc>
                <a:spcPct val="150000"/>
              </a:lnSpc>
            </a:pPr>
            <a:r>
              <a:rPr lang="ko-KR" altLang="en-US" sz="2000" smtClean="0"/>
              <a:t>레코드 수정</a:t>
            </a:r>
            <a:endParaRPr lang="en-US" altLang="ko-KR" sz="2000" smtClean="0"/>
          </a:p>
          <a:p>
            <a:pPr>
              <a:lnSpc>
                <a:spcPct val="150000"/>
              </a:lnSpc>
            </a:pPr>
            <a:r>
              <a:rPr lang="ko-KR" altLang="en-US" sz="2000" smtClean="0"/>
              <a:t>레코드 삭제</a:t>
            </a:r>
          </a:p>
          <a:p>
            <a:pPr>
              <a:lnSpc>
                <a:spcPct val="150000"/>
              </a:lnSpc>
            </a:pPr>
            <a:r>
              <a:rPr lang="ko-KR" altLang="en-US" sz="2000" smtClean="0"/>
              <a:t>레코드 검색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512763"/>
            <a:ext cx="8162925" cy="579437"/>
          </a:xfrm>
        </p:spPr>
        <p:txBody>
          <a:bodyPr/>
          <a:lstStyle/>
          <a:p>
            <a:r>
              <a:rPr lang="ko-KR" altLang="en-US" smtClean="0"/>
              <a:t>레코드 삽입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r>
              <a:rPr lang="ko-KR" altLang="en-US" sz="2000" dirty="0" smtClean="0"/>
              <a:t>형식</a:t>
            </a:r>
            <a:endParaRPr lang="en-US" altLang="ko-KR" sz="2000" dirty="0" smtClean="0"/>
          </a:p>
          <a:p>
            <a:pPr>
              <a:defRPr/>
            </a:pPr>
            <a:endParaRPr lang="en-US" altLang="ko-KR" sz="2000" dirty="0" smtClean="0"/>
          </a:p>
          <a:p>
            <a:pPr lvl="1">
              <a:defRPr/>
            </a:pPr>
            <a:endParaRPr lang="en-US" altLang="ko-KR" sz="1800" dirty="0" smtClean="0"/>
          </a:p>
          <a:p>
            <a:pPr lvl="1">
              <a:defRPr/>
            </a:pPr>
            <a:r>
              <a:rPr lang="en-US" altLang="ko-KR" sz="1800" dirty="0" smtClean="0">
                <a:latin typeface="+mn-ea"/>
              </a:rPr>
              <a:t>&lt;</a:t>
            </a:r>
            <a:r>
              <a:rPr lang="ko-KR" altLang="en-US" sz="1800" dirty="0" smtClean="0">
                <a:latin typeface="+mn-ea"/>
              </a:rPr>
              <a:t>필드리스트</a:t>
            </a:r>
            <a:r>
              <a:rPr lang="en-US" altLang="ko-KR" sz="1800" dirty="0" smtClean="0">
                <a:latin typeface="+mn-ea"/>
              </a:rPr>
              <a:t>&gt;</a:t>
            </a:r>
          </a:p>
          <a:p>
            <a:pPr lvl="2">
              <a:defRPr/>
            </a:pPr>
            <a:r>
              <a:rPr lang="ko-KR" altLang="en-US" sz="1500" dirty="0" smtClean="0">
                <a:latin typeface="+mn-ea"/>
              </a:rPr>
              <a:t>삽입에 사용될 테이블의 필드들</a:t>
            </a:r>
            <a:endParaRPr lang="en-US" altLang="ko-KR" sz="1500" dirty="0" smtClean="0">
              <a:latin typeface="+mn-ea"/>
            </a:endParaRPr>
          </a:p>
          <a:p>
            <a:pPr lvl="1">
              <a:defRPr/>
            </a:pPr>
            <a:r>
              <a:rPr lang="en-US" altLang="ko-KR" sz="1800" dirty="0" smtClean="0">
                <a:latin typeface="+mn-ea"/>
              </a:rPr>
              <a:t>&lt;</a:t>
            </a:r>
            <a:r>
              <a:rPr lang="ko-KR" altLang="en-US" sz="1800" dirty="0" err="1" smtClean="0">
                <a:latin typeface="+mn-ea"/>
              </a:rPr>
              <a:t>값리스트</a:t>
            </a:r>
            <a:r>
              <a:rPr lang="en-US" altLang="ko-KR" sz="1800" dirty="0" smtClean="0">
                <a:latin typeface="+mn-ea"/>
              </a:rPr>
              <a:t>&gt;</a:t>
            </a:r>
          </a:p>
          <a:p>
            <a:pPr lvl="2">
              <a:defRPr/>
            </a:pPr>
            <a:r>
              <a:rPr lang="en-US" altLang="ko-KR" sz="1500" dirty="0" smtClean="0">
                <a:latin typeface="+mn-ea"/>
              </a:rPr>
              <a:t>&lt;</a:t>
            </a:r>
            <a:r>
              <a:rPr lang="ko-KR" altLang="en-US" sz="1500" dirty="0" smtClean="0">
                <a:latin typeface="+mn-ea"/>
              </a:rPr>
              <a:t>필드리스트</a:t>
            </a:r>
            <a:r>
              <a:rPr lang="en-US" altLang="ko-KR" sz="1500" dirty="0" smtClean="0">
                <a:latin typeface="+mn-ea"/>
              </a:rPr>
              <a:t>&gt;</a:t>
            </a:r>
            <a:r>
              <a:rPr lang="ko-KR" altLang="en-US" sz="1500" dirty="0" smtClean="0">
                <a:latin typeface="+mn-ea"/>
              </a:rPr>
              <a:t>의 순서에 맞춰 삽입될 값</a:t>
            </a:r>
            <a:endParaRPr lang="en-US" altLang="ko-KR" sz="1500" dirty="0" smtClean="0">
              <a:latin typeface="+mn-ea"/>
            </a:endParaRPr>
          </a:p>
          <a:p>
            <a:pPr lvl="2">
              <a:defRPr/>
            </a:pPr>
            <a:endParaRPr lang="en-US" altLang="ko-KR" sz="1500" dirty="0" smtClean="0">
              <a:latin typeface="+mn-ea"/>
            </a:endParaRPr>
          </a:p>
          <a:p>
            <a:pPr lvl="1">
              <a:defRPr/>
            </a:pPr>
            <a:r>
              <a:rPr lang="en-US" altLang="ko-KR" sz="1800" dirty="0" smtClean="0">
                <a:latin typeface="+mn-ea"/>
              </a:rPr>
              <a:t>&lt;</a:t>
            </a:r>
            <a:r>
              <a:rPr lang="ko-KR" altLang="en-US" sz="1800" dirty="0" smtClean="0">
                <a:latin typeface="+mn-ea"/>
              </a:rPr>
              <a:t>필드리스트</a:t>
            </a:r>
            <a:r>
              <a:rPr lang="en-US" altLang="ko-KR" sz="1800" dirty="0" smtClean="0">
                <a:latin typeface="+mn-ea"/>
              </a:rPr>
              <a:t>&gt;</a:t>
            </a:r>
            <a:r>
              <a:rPr lang="ko-KR" altLang="en-US" sz="1800" dirty="0" smtClean="0">
                <a:latin typeface="+mn-ea"/>
              </a:rPr>
              <a:t>에 나열되지 않은 필드에 대해서는 널값이 입력됨</a:t>
            </a:r>
            <a:endParaRPr lang="en-US" altLang="ko-KR" sz="1800" dirty="0" smtClean="0">
              <a:latin typeface="+mn-ea"/>
            </a:endParaRPr>
          </a:p>
          <a:p>
            <a:pPr lvl="1">
              <a:defRPr/>
            </a:pPr>
            <a:r>
              <a:rPr lang="en-US" altLang="ko-KR" sz="1800" dirty="0" smtClean="0">
                <a:latin typeface="+mn-ea"/>
              </a:rPr>
              <a:t>&lt;</a:t>
            </a:r>
            <a:r>
              <a:rPr lang="ko-KR" altLang="en-US" sz="1800" dirty="0" smtClean="0">
                <a:latin typeface="+mn-ea"/>
              </a:rPr>
              <a:t>필드리스트</a:t>
            </a:r>
            <a:r>
              <a:rPr lang="en-US" altLang="ko-KR" sz="1800" dirty="0" smtClean="0">
                <a:latin typeface="+mn-ea"/>
              </a:rPr>
              <a:t>&gt;</a:t>
            </a:r>
            <a:r>
              <a:rPr lang="ko-KR" altLang="en-US" sz="1800" dirty="0" smtClean="0">
                <a:latin typeface="+mn-ea"/>
              </a:rPr>
              <a:t>를 생략할 경우 </a:t>
            </a:r>
            <a:r>
              <a:rPr lang="en-US" altLang="ko-KR" sz="1800" dirty="0" smtClean="0">
                <a:latin typeface="+mn-ea"/>
              </a:rPr>
              <a:t>&lt;</a:t>
            </a:r>
            <a:r>
              <a:rPr lang="ko-KR" altLang="en-US" sz="1800" dirty="0" err="1" smtClean="0">
                <a:latin typeface="+mn-ea"/>
              </a:rPr>
              <a:t>값리스트</a:t>
            </a:r>
            <a:r>
              <a:rPr lang="en-US" altLang="ko-KR" sz="1800" dirty="0" smtClean="0">
                <a:latin typeface="+mn-ea"/>
              </a:rPr>
              <a:t>&gt;</a:t>
            </a:r>
            <a:r>
              <a:rPr lang="ko-KR" altLang="en-US" sz="1800" dirty="0" smtClean="0">
                <a:latin typeface="+mn-ea"/>
              </a:rPr>
              <a:t>에는 테이블을 생성할 때 나열한 필드의 순서에 맞춰서 값을 나열</a:t>
            </a:r>
          </a:p>
          <a:p>
            <a:pPr lvl="1">
              <a:defRPr/>
            </a:pPr>
            <a:endParaRPr lang="en-US" altLang="ko-KR" sz="1700" dirty="0" smtClean="0">
              <a:latin typeface="+mn-ea"/>
            </a:endParaRPr>
          </a:p>
          <a:p>
            <a:pPr>
              <a:defRPr/>
            </a:pPr>
            <a:endParaRPr lang="en-US" altLang="ko-KR" sz="2000" dirty="0" smtClean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96938" y="1668463"/>
            <a:ext cx="7013575" cy="3381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/>
              <a:t>insert into </a:t>
            </a:r>
            <a:r>
              <a:rPr lang="en-US" altLang="ko-KR" sz="1600" dirty="0"/>
              <a:t>&lt;</a:t>
            </a:r>
            <a:r>
              <a:rPr lang="ko-KR" altLang="en-US" sz="1600" dirty="0"/>
              <a:t>테이블이름</a:t>
            </a:r>
            <a:r>
              <a:rPr lang="en-US" altLang="ko-KR" sz="1600" dirty="0"/>
              <a:t>&gt;</a:t>
            </a:r>
            <a:r>
              <a:rPr lang="ko-KR" altLang="en-US" sz="1600" b="1" dirty="0"/>
              <a:t> </a:t>
            </a:r>
            <a:r>
              <a:rPr lang="en-US" altLang="ko-KR" sz="1600" dirty="0"/>
              <a:t>(&lt;</a:t>
            </a:r>
            <a:r>
              <a:rPr lang="ko-KR" altLang="en-US" sz="1600" dirty="0"/>
              <a:t>필드리스트</a:t>
            </a:r>
            <a:r>
              <a:rPr lang="en-US" altLang="ko-KR" sz="1600" dirty="0"/>
              <a:t>&gt;)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values </a:t>
            </a:r>
            <a:r>
              <a:rPr lang="en-US" altLang="ko-KR" sz="1600" dirty="0"/>
              <a:t>(&lt;</a:t>
            </a:r>
            <a:r>
              <a:rPr lang="ko-KR" altLang="en-US" sz="1600" dirty="0" err="1"/>
              <a:t>값리스트</a:t>
            </a:r>
            <a:r>
              <a:rPr lang="en-US" altLang="ko-KR" sz="1600" dirty="0"/>
              <a:t>&gt;)</a:t>
            </a:r>
            <a:endParaRPr lang="ko-KR" altLang="en-US" sz="1600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512763"/>
            <a:ext cx="8162925" cy="579437"/>
          </a:xfrm>
        </p:spPr>
        <p:txBody>
          <a:bodyPr/>
          <a:lstStyle/>
          <a:p>
            <a:r>
              <a:rPr lang="ko-KR" altLang="en-US" smtClean="0"/>
              <a:t>레코드 삽입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1273175"/>
          </a:xfrm>
        </p:spPr>
        <p:txBody>
          <a:bodyPr/>
          <a:lstStyle/>
          <a:p>
            <a:r>
              <a:rPr lang="ko-KR" altLang="en-US" sz="2000" smtClean="0"/>
              <a:t>예</a:t>
            </a:r>
            <a:endParaRPr lang="en-US" altLang="ko-KR" sz="2000" smtClean="0"/>
          </a:p>
        </p:txBody>
      </p:sp>
      <p:sp>
        <p:nvSpPr>
          <p:cNvPr id="4" name="직사각형 3"/>
          <p:cNvSpPr/>
          <p:nvPr/>
        </p:nvSpPr>
        <p:spPr>
          <a:xfrm>
            <a:off x="896938" y="1668463"/>
            <a:ext cx="7013575" cy="8302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11)</a:t>
            </a:r>
          </a:p>
          <a:p>
            <a:pPr algn="just">
              <a:defRPr/>
            </a:pPr>
            <a:r>
              <a:rPr lang="en-US" altLang="ko-KR" sz="1600" b="1" dirty="0">
                <a:latin typeface="+mn-ea"/>
              </a:rPr>
              <a:t>	insert into </a:t>
            </a:r>
            <a:r>
              <a:rPr lang="en-US" altLang="ko-KR" sz="1600" dirty="0">
                <a:latin typeface="+mn-ea"/>
              </a:rPr>
              <a:t>department (</a:t>
            </a:r>
            <a:r>
              <a:rPr lang="en-US" altLang="ko-KR" sz="1600" dirty="0" err="1">
                <a:latin typeface="+mn-ea"/>
              </a:rPr>
              <a:t>dept_id</a:t>
            </a:r>
            <a:r>
              <a:rPr lang="en-US" altLang="ko-KR" sz="1600" dirty="0">
                <a:latin typeface="+mn-ea"/>
              </a:rPr>
              <a:t>, </a:t>
            </a:r>
            <a:r>
              <a:rPr lang="en-US" altLang="ko-KR" sz="1600" dirty="0" err="1">
                <a:latin typeface="+mn-ea"/>
              </a:rPr>
              <a:t>dept_name</a:t>
            </a:r>
            <a:r>
              <a:rPr lang="en-US" altLang="ko-KR" sz="1600" dirty="0">
                <a:latin typeface="+mn-ea"/>
              </a:rPr>
              <a:t>, office) </a:t>
            </a:r>
          </a:p>
          <a:p>
            <a:pPr algn="just">
              <a:defRPr/>
            </a:pPr>
            <a:r>
              <a:rPr lang="ko-KR" altLang="en-US" sz="1600" dirty="0">
                <a:latin typeface="+mn-ea"/>
              </a:rPr>
              <a:t>	</a:t>
            </a:r>
            <a:r>
              <a:rPr lang="en-US" altLang="ko-KR" sz="1600" b="1" dirty="0">
                <a:latin typeface="+mn-ea"/>
              </a:rPr>
              <a:t>values </a:t>
            </a:r>
            <a:r>
              <a:rPr lang="en-US" altLang="ko-KR" sz="1600" dirty="0">
                <a:latin typeface="+mn-ea"/>
              </a:rPr>
              <a:t>('920', '</a:t>
            </a:r>
            <a:r>
              <a:rPr lang="ko-KR" altLang="en-US" sz="1600" dirty="0">
                <a:latin typeface="+mn-ea"/>
              </a:rPr>
              <a:t>컴퓨터공학과</a:t>
            </a:r>
            <a:r>
              <a:rPr lang="en-US" altLang="ko-KR" sz="1600" dirty="0">
                <a:latin typeface="+mn-ea"/>
              </a:rPr>
              <a:t>', '201</a:t>
            </a:r>
            <a:r>
              <a:rPr lang="ko-KR" altLang="en-US" sz="1600" dirty="0">
                <a:latin typeface="+mn-ea"/>
              </a:rPr>
              <a:t>호</a:t>
            </a:r>
            <a:r>
              <a:rPr lang="en-US" altLang="ko-KR" sz="1600" dirty="0">
                <a:latin typeface="+mn-ea"/>
              </a:rPr>
              <a:t>')</a:t>
            </a:r>
            <a:endParaRPr lang="ko-KR" altLang="en-US" sz="1600" dirty="0">
              <a:latin typeface="+mn-ea"/>
            </a:endParaRPr>
          </a:p>
        </p:txBody>
      </p:sp>
      <p:sp>
        <p:nvSpPr>
          <p:cNvPr id="3994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906463" y="3959225"/>
            <a:ext cx="1241425" cy="7334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44" name="TextBox 8"/>
          <p:cNvSpPr txBox="1">
            <a:spLocks noChangeArrowheads="1"/>
          </p:cNvSpPr>
          <p:nvPr/>
        </p:nvSpPr>
        <p:spPr bwMode="auto">
          <a:xfrm>
            <a:off x="233363" y="4745038"/>
            <a:ext cx="1316037" cy="4603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200" b="1"/>
              <a:t>입력확인을 위한</a:t>
            </a:r>
            <a:endParaRPr lang="en-US" altLang="ko-KR" sz="1200" b="1"/>
          </a:p>
          <a:p>
            <a:pPr eaLnBrk="1" hangingPunct="1"/>
            <a:r>
              <a:rPr lang="en-US" altLang="ko-KR" sz="1200" b="1"/>
              <a:t>SQL </a:t>
            </a:r>
            <a:r>
              <a:rPr lang="ko-KR" altLang="en-US" sz="1200" b="1"/>
              <a:t>명령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  <p:pic>
        <p:nvPicPr>
          <p:cNvPr id="39942" name="_x84688464" descr="EMB000011b4151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65288" y="2562225"/>
            <a:ext cx="5908675" cy="411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512763"/>
            <a:ext cx="8162925" cy="579437"/>
          </a:xfrm>
        </p:spPr>
        <p:txBody>
          <a:bodyPr/>
          <a:lstStyle/>
          <a:p>
            <a:r>
              <a:rPr lang="ko-KR" altLang="en-US" smtClean="0"/>
              <a:t>레코드 삽입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4338" y="1193800"/>
            <a:ext cx="8229600" cy="1273175"/>
          </a:xfrm>
        </p:spPr>
        <p:txBody>
          <a:bodyPr/>
          <a:lstStyle/>
          <a:p>
            <a:r>
              <a:rPr lang="ko-KR" altLang="en-US" sz="2000" smtClean="0"/>
              <a:t>삽입 명령문에 필드 이름을 나열할 경우 그 순서는 테이블을 생성할 때 지정한 순서와 반드시 일치할 필요는 없음</a:t>
            </a:r>
          </a:p>
          <a:p>
            <a:r>
              <a:rPr lang="ko-KR" altLang="en-US" sz="2000" smtClean="0"/>
              <a:t>예</a:t>
            </a:r>
            <a:r>
              <a:rPr lang="en-US" altLang="ko-KR" sz="2000" smtClean="0"/>
              <a:t>) (</a:t>
            </a:r>
            <a:r>
              <a:rPr lang="ko-KR" altLang="en-US" sz="2000" smtClean="0"/>
              <a:t>질의 </a:t>
            </a:r>
            <a:r>
              <a:rPr lang="en-US" altLang="ko-KR" sz="2000" smtClean="0"/>
              <a:t>11)</a:t>
            </a:r>
            <a:r>
              <a:rPr lang="ko-KR" altLang="en-US" sz="2000" smtClean="0"/>
              <a:t>과 동일한 </a:t>
            </a:r>
            <a:r>
              <a:rPr lang="en-US" altLang="ko-KR" sz="2000" smtClean="0"/>
              <a:t>SQL</a:t>
            </a:r>
          </a:p>
          <a:p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r>
              <a:rPr lang="en-US" altLang="ko-KR" sz="2000" smtClean="0"/>
              <a:t>department </a:t>
            </a:r>
            <a:r>
              <a:rPr lang="ko-KR" altLang="en-US" sz="2000" smtClean="0"/>
              <a:t>테이블의 필드들 중에서 </a:t>
            </a:r>
            <a:r>
              <a:rPr lang="en-US" altLang="ko-KR" sz="2000" smtClean="0"/>
              <a:t>office </a:t>
            </a:r>
            <a:r>
              <a:rPr lang="ko-KR" altLang="en-US" sz="2000" smtClean="0"/>
              <a:t>필드를 생략하는</a:t>
            </a:r>
            <a:r>
              <a:rPr lang="en-US" altLang="ko-KR" sz="2000" smtClean="0"/>
              <a:t> </a:t>
            </a:r>
            <a:r>
              <a:rPr lang="ko-KR" altLang="en-US" sz="2000" smtClean="0"/>
              <a:t>경우</a:t>
            </a:r>
            <a:endParaRPr lang="en-US" altLang="ko-KR" sz="2000" smtClean="0"/>
          </a:p>
          <a:p>
            <a:pPr lvl="1"/>
            <a:r>
              <a:rPr lang="ko-KR" altLang="en-US" sz="1800" smtClean="0"/>
              <a:t>생략된 필드에는 널이 입력</a:t>
            </a:r>
            <a:endParaRPr lang="en-US" altLang="ko-KR" sz="1800" smtClean="0"/>
          </a:p>
          <a:p>
            <a:pPr lvl="1"/>
            <a:endParaRPr lang="en-US" altLang="ko-KR" sz="1800" smtClean="0"/>
          </a:p>
          <a:p>
            <a:pPr lvl="1"/>
            <a:endParaRPr lang="en-US" altLang="ko-KR" sz="1800" smtClean="0"/>
          </a:p>
          <a:p>
            <a:pPr lvl="1"/>
            <a:endParaRPr lang="en-US" altLang="ko-KR" sz="1800" smtClean="0"/>
          </a:p>
          <a:p>
            <a:pPr lvl="1"/>
            <a:endParaRPr lang="en-US" altLang="ko-KR" sz="1800" smtClean="0"/>
          </a:p>
          <a:p>
            <a:pPr lvl="1"/>
            <a:r>
              <a:rPr lang="ko-KR" altLang="en-US" sz="1800" smtClean="0"/>
              <a:t>단</a:t>
            </a:r>
            <a:r>
              <a:rPr lang="en-US" altLang="ko-KR" sz="1800" smtClean="0"/>
              <a:t>, </a:t>
            </a:r>
            <a:r>
              <a:rPr lang="en-US" altLang="ko-KR" sz="1800" b="1" smtClean="0"/>
              <a:t>not null</a:t>
            </a:r>
            <a:r>
              <a:rPr lang="ko-KR" altLang="en-US" sz="1800" smtClean="0"/>
              <a:t>로 설정된 필드는 널 값이 들어갈 수 없는 필드이기 때문에 </a:t>
            </a:r>
            <a:r>
              <a:rPr lang="en-US" altLang="ko-KR" sz="1800" b="1" smtClean="0"/>
              <a:t>insert</a:t>
            </a:r>
            <a:r>
              <a:rPr lang="ko-KR" altLang="en-US" sz="1800" smtClean="0"/>
              <a:t>문의 </a:t>
            </a:r>
            <a:r>
              <a:rPr lang="en-US" altLang="ko-KR" sz="1800" smtClean="0"/>
              <a:t>&lt;</a:t>
            </a:r>
            <a:r>
              <a:rPr lang="ko-KR" altLang="en-US" sz="1800" smtClean="0"/>
              <a:t>필드리스트</a:t>
            </a:r>
            <a:r>
              <a:rPr lang="en-US" altLang="ko-KR" sz="1800" smtClean="0"/>
              <a:t>&gt;</a:t>
            </a:r>
            <a:r>
              <a:rPr lang="ko-KR" altLang="en-US" sz="1800" smtClean="0"/>
              <a:t>에서 생략할 수 없음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328738" y="2357438"/>
            <a:ext cx="7013575" cy="831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12)</a:t>
            </a:r>
          </a:p>
          <a:p>
            <a:pPr algn="just">
              <a:defRPr/>
            </a:pPr>
            <a:r>
              <a:rPr lang="en-US" altLang="ko-KR" sz="1600" b="1" dirty="0">
                <a:latin typeface="+mn-ea"/>
              </a:rPr>
              <a:t>	insert into </a:t>
            </a:r>
            <a:r>
              <a:rPr lang="en-US" altLang="ko-KR" sz="1600" dirty="0">
                <a:latin typeface="+mn-ea"/>
              </a:rPr>
              <a:t>department (office, </a:t>
            </a:r>
            <a:r>
              <a:rPr lang="en-US" altLang="ko-KR" sz="1600" dirty="0" err="1">
                <a:latin typeface="+mn-ea"/>
              </a:rPr>
              <a:t>dept_id</a:t>
            </a:r>
            <a:r>
              <a:rPr lang="en-US" altLang="ko-KR" sz="1600" dirty="0">
                <a:latin typeface="+mn-ea"/>
              </a:rPr>
              <a:t>, </a:t>
            </a:r>
            <a:r>
              <a:rPr lang="en-US" altLang="ko-KR" sz="1600" dirty="0" err="1">
                <a:latin typeface="+mn-ea"/>
              </a:rPr>
              <a:t>dept_name</a:t>
            </a:r>
            <a:r>
              <a:rPr lang="en-US" altLang="ko-KR" sz="1600" dirty="0">
                <a:latin typeface="+mn-ea"/>
              </a:rPr>
              <a:t>) </a:t>
            </a:r>
          </a:p>
          <a:p>
            <a:pPr algn="just">
              <a:defRPr/>
            </a:pPr>
            <a:r>
              <a:rPr lang="ko-KR" altLang="en-US" sz="1600" dirty="0">
                <a:latin typeface="+mn-ea"/>
              </a:rPr>
              <a:t>	</a:t>
            </a:r>
            <a:r>
              <a:rPr lang="en-US" altLang="ko-KR" sz="1600" b="1" dirty="0">
                <a:latin typeface="+mn-ea"/>
              </a:rPr>
              <a:t>values </a:t>
            </a:r>
            <a:r>
              <a:rPr lang="en-US" altLang="ko-KR" sz="1600" dirty="0">
                <a:latin typeface="+mn-ea"/>
              </a:rPr>
              <a:t>('201</a:t>
            </a:r>
            <a:r>
              <a:rPr lang="ko-KR" altLang="en-US" sz="1600" dirty="0">
                <a:latin typeface="+mn-ea"/>
              </a:rPr>
              <a:t>호</a:t>
            </a:r>
            <a:r>
              <a:rPr lang="en-US" altLang="ko-KR" sz="1600" dirty="0">
                <a:latin typeface="+mn-ea"/>
              </a:rPr>
              <a:t>', '920', '</a:t>
            </a:r>
            <a:r>
              <a:rPr lang="ko-KR" altLang="en-US" sz="1600" dirty="0">
                <a:latin typeface="+mn-ea"/>
              </a:rPr>
              <a:t>컴퓨터공학과</a:t>
            </a:r>
            <a:r>
              <a:rPr lang="en-US" altLang="ko-KR" sz="1600" dirty="0">
                <a:latin typeface="+mn-ea"/>
              </a:rPr>
              <a:t>')</a:t>
            </a:r>
            <a:endParaRPr lang="ko-KR" altLang="en-US" sz="1600" dirty="0">
              <a:latin typeface="+mn-ea"/>
            </a:endParaRPr>
          </a:p>
        </p:txBody>
      </p:sp>
      <p:sp>
        <p:nvSpPr>
          <p:cNvPr id="4096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354138" y="4341813"/>
            <a:ext cx="7013575" cy="831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13)</a:t>
            </a:r>
          </a:p>
          <a:p>
            <a:pPr algn="just">
              <a:defRPr/>
            </a:pPr>
            <a:r>
              <a:rPr lang="en-US" altLang="ko-KR" sz="1600" b="1" dirty="0">
                <a:latin typeface="+mn-ea"/>
              </a:rPr>
              <a:t>	insert into </a:t>
            </a:r>
            <a:r>
              <a:rPr lang="en-US" altLang="ko-KR" sz="1600" dirty="0">
                <a:latin typeface="+mn-ea"/>
              </a:rPr>
              <a:t>department (</a:t>
            </a:r>
            <a:r>
              <a:rPr lang="en-US" altLang="ko-KR" sz="1600" dirty="0" err="1">
                <a:latin typeface="+mn-ea"/>
              </a:rPr>
              <a:t>dept_id</a:t>
            </a:r>
            <a:r>
              <a:rPr lang="en-US" altLang="ko-KR" sz="1600" dirty="0">
                <a:latin typeface="+mn-ea"/>
              </a:rPr>
              <a:t>, </a:t>
            </a:r>
            <a:r>
              <a:rPr lang="en-US" altLang="ko-KR" sz="1600" dirty="0" err="1">
                <a:latin typeface="+mn-ea"/>
              </a:rPr>
              <a:t>dept_name</a:t>
            </a:r>
            <a:r>
              <a:rPr lang="en-US" altLang="ko-KR" sz="1600" dirty="0">
                <a:latin typeface="+mn-ea"/>
              </a:rPr>
              <a:t>) </a:t>
            </a:r>
          </a:p>
          <a:p>
            <a:pPr algn="just">
              <a:defRPr/>
            </a:pPr>
            <a:r>
              <a:rPr lang="ko-KR" altLang="en-US" sz="1600" dirty="0">
                <a:latin typeface="+mn-ea"/>
              </a:rPr>
              <a:t>	</a:t>
            </a:r>
            <a:r>
              <a:rPr lang="en-US" altLang="ko-KR" sz="1600" b="1" dirty="0">
                <a:latin typeface="+mn-ea"/>
              </a:rPr>
              <a:t>values </a:t>
            </a:r>
            <a:r>
              <a:rPr lang="en-US" altLang="ko-KR" sz="1600" dirty="0">
                <a:latin typeface="+mn-ea"/>
              </a:rPr>
              <a:t>('920', '</a:t>
            </a:r>
            <a:r>
              <a:rPr lang="ko-KR" altLang="en-US" sz="1600" dirty="0">
                <a:latin typeface="+mn-ea"/>
              </a:rPr>
              <a:t>컴퓨터공학과</a:t>
            </a:r>
            <a:r>
              <a:rPr lang="en-US" altLang="ko-KR" sz="1600" dirty="0">
                <a:latin typeface="+mn-ea"/>
              </a:rPr>
              <a:t>')</a:t>
            </a:r>
            <a:endParaRPr lang="ko-KR" altLang="en-US" sz="1600" dirty="0">
              <a:latin typeface="+mn-ea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512763"/>
            <a:ext cx="8162925" cy="579437"/>
          </a:xfrm>
        </p:spPr>
        <p:txBody>
          <a:bodyPr/>
          <a:lstStyle/>
          <a:p>
            <a:r>
              <a:rPr lang="ko-KR" altLang="en-US" smtClean="0"/>
              <a:t>레코드 삽입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4338" y="1193800"/>
            <a:ext cx="8229600" cy="1273175"/>
          </a:xfrm>
        </p:spPr>
        <p:txBody>
          <a:bodyPr/>
          <a:lstStyle/>
          <a:p>
            <a:r>
              <a:rPr lang="en-US" altLang="ko-KR" sz="2000" smtClean="0"/>
              <a:t>&lt;</a:t>
            </a:r>
            <a:r>
              <a:rPr lang="ko-KR" altLang="en-US" sz="2000" smtClean="0"/>
              <a:t>필드리스트</a:t>
            </a:r>
            <a:r>
              <a:rPr lang="en-US" altLang="ko-KR" sz="2000" smtClean="0"/>
              <a:t>&gt;</a:t>
            </a:r>
            <a:r>
              <a:rPr lang="ko-KR" altLang="en-US" sz="2000" smtClean="0"/>
              <a:t>를 사용하지 않고 데이터를 삽입하는 예</a:t>
            </a:r>
          </a:p>
          <a:p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 smtClean="0"/>
          </a:p>
        </p:txBody>
      </p:sp>
      <p:sp>
        <p:nvSpPr>
          <p:cNvPr id="4" name="직사각형 3"/>
          <p:cNvSpPr/>
          <p:nvPr/>
        </p:nvSpPr>
        <p:spPr>
          <a:xfrm>
            <a:off x="1293813" y="2003425"/>
            <a:ext cx="7013575" cy="831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14)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insert into</a:t>
            </a:r>
            <a:r>
              <a:rPr lang="en-US" altLang="ko-KR" sz="1600" dirty="0">
                <a:latin typeface="+mn-ea"/>
              </a:rPr>
              <a:t> 	department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values</a:t>
            </a:r>
            <a:r>
              <a:rPr lang="en-US" altLang="ko-KR" sz="1600" dirty="0">
                <a:latin typeface="+mn-ea"/>
              </a:rPr>
              <a:t> 		('923', '</a:t>
            </a:r>
            <a:r>
              <a:rPr lang="ko-KR" altLang="en-US" sz="1600" dirty="0">
                <a:latin typeface="+mn-ea"/>
              </a:rPr>
              <a:t>산업공학과</a:t>
            </a:r>
            <a:r>
              <a:rPr lang="en-US" altLang="ko-KR" sz="1600" dirty="0">
                <a:latin typeface="+mn-ea"/>
              </a:rPr>
              <a:t>', '207</a:t>
            </a:r>
            <a:r>
              <a:rPr lang="ko-KR" altLang="en-US" sz="1600" dirty="0">
                <a:latin typeface="+mn-ea"/>
              </a:rPr>
              <a:t>호</a:t>
            </a:r>
            <a:r>
              <a:rPr lang="en-US" altLang="ko-KR" sz="1600" dirty="0">
                <a:latin typeface="+mn-ea"/>
              </a:rPr>
              <a:t>')</a:t>
            </a:r>
            <a:endParaRPr lang="ko-KR" altLang="en-US" sz="1600" dirty="0">
              <a:latin typeface="+mn-ea"/>
            </a:endParaRPr>
          </a:p>
        </p:txBody>
      </p:sp>
      <p:sp>
        <p:nvSpPr>
          <p:cNvPr id="4198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512763"/>
            <a:ext cx="8162925" cy="579437"/>
          </a:xfrm>
        </p:spPr>
        <p:txBody>
          <a:bodyPr/>
          <a:lstStyle/>
          <a:p>
            <a:pPr eaLnBrk="1" hangingPunct="1"/>
            <a:r>
              <a:rPr lang="en-US" altLang="ko-KR" smtClean="0"/>
              <a:t>SQL</a:t>
            </a:r>
            <a:r>
              <a:rPr lang="ko-KR" altLang="en-US" smtClean="0"/>
              <a:t>의 구성</a:t>
            </a:r>
            <a:r>
              <a:rPr lang="en-US" altLang="ko-KR" smtClean="0"/>
              <a:t>: DDL &amp; DML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ko-KR" sz="2000" smtClean="0"/>
              <a:t>SQL</a:t>
            </a:r>
            <a:r>
              <a:rPr lang="ko-KR" altLang="en-US" sz="2000" smtClean="0"/>
              <a:t>은 크게 </a:t>
            </a:r>
            <a:r>
              <a:rPr lang="en-US" altLang="ko-KR" sz="2000" smtClean="0"/>
              <a:t>DDL</a:t>
            </a:r>
            <a:r>
              <a:rPr lang="ko-KR" altLang="en-US" sz="2000" smtClean="0"/>
              <a:t>과 </a:t>
            </a:r>
            <a:r>
              <a:rPr lang="en-US" altLang="ko-KR" sz="2000" smtClean="0"/>
              <a:t>DML</a:t>
            </a:r>
            <a:r>
              <a:rPr lang="ko-KR" altLang="en-US" sz="2000" smtClean="0"/>
              <a:t>로 구성됨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sz="2000" smtClean="0"/>
              <a:t>데이터 정의 언어 (</a:t>
            </a:r>
            <a:r>
              <a:rPr lang="en-US" altLang="ko-KR" sz="2000" smtClean="0"/>
              <a:t>DDL: Data Definition Language)</a:t>
            </a:r>
          </a:p>
          <a:p>
            <a:pPr lvl="1" eaLnBrk="1" hangingPunct="1">
              <a:lnSpc>
                <a:spcPct val="150000"/>
              </a:lnSpc>
            </a:pPr>
            <a:r>
              <a:rPr lang="ko-KR" altLang="en-US" sz="1800" smtClean="0"/>
              <a:t>데이터 저장 구조를 명시하는 언어</a:t>
            </a:r>
          </a:p>
          <a:p>
            <a:pPr lvl="1" eaLnBrk="1" hangingPunct="1">
              <a:lnSpc>
                <a:spcPct val="150000"/>
              </a:lnSpc>
            </a:pPr>
            <a:r>
              <a:rPr lang="ko-KR" altLang="en-US" sz="1800" smtClean="0"/>
              <a:t>테이블 스키마의 정의, 수정, 삭제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sz="2000" smtClean="0"/>
              <a:t>데이터 조작 언어 (</a:t>
            </a:r>
            <a:r>
              <a:rPr lang="en-US" altLang="ko-KR" sz="2000" smtClean="0"/>
              <a:t>DML: Data Manipulation Language)</a:t>
            </a:r>
          </a:p>
          <a:p>
            <a:pPr lvl="1" eaLnBrk="1" hangingPunct="1">
              <a:lnSpc>
                <a:spcPct val="150000"/>
              </a:lnSpc>
            </a:pPr>
            <a:r>
              <a:rPr lang="ko-KR" altLang="en-US" sz="1800" smtClean="0"/>
              <a:t>사용자가 데이터를 접근하고 조작할 수 있게 하는 언어</a:t>
            </a:r>
          </a:p>
          <a:p>
            <a:pPr lvl="1" eaLnBrk="1" hangingPunct="1">
              <a:lnSpc>
                <a:spcPct val="150000"/>
              </a:lnSpc>
            </a:pPr>
            <a:r>
              <a:rPr lang="ko-KR" altLang="en-US" sz="1800" smtClean="0"/>
              <a:t>레코드의 검색</a:t>
            </a:r>
            <a:r>
              <a:rPr lang="en-US" altLang="ko-KR" sz="1800" smtClean="0"/>
              <a:t>(search), </a:t>
            </a:r>
            <a:r>
              <a:rPr lang="ko-KR" altLang="en-US" sz="1800" smtClean="0"/>
              <a:t>삽입(</a:t>
            </a:r>
            <a:r>
              <a:rPr lang="en-US" altLang="ko-KR" sz="1800" smtClean="0"/>
              <a:t>insert), </a:t>
            </a:r>
            <a:r>
              <a:rPr lang="ko-KR" altLang="en-US" sz="1800" smtClean="0"/>
              <a:t>삭제(</a:t>
            </a:r>
            <a:r>
              <a:rPr lang="en-US" altLang="ko-KR" sz="1800" smtClean="0"/>
              <a:t>delete), </a:t>
            </a:r>
            <a:r>
              <a:rPr lang="ko-KR" altLang="en-US" sz="1800" smtClean="0"/>
              <a:t>수정(</a:t>
            </a:r>
            <a:r>
              <a:rPr lang="en-US" altLang="ko-KR" sz="1800" smtClean="0"/>
              <a:t>update)</a:t>
            </a:r>
            <a:endParaRPr lang="ko-KR" altLang="en-US" sz="1800" smtClean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512763"/>
            <a:ext cx="8162925" cy="579437"/>
          </a:xfrm>
        </p:spPr>
        <p:txBody>
          <a:bodyPr/>
          <a:lstStyle/>
          <a:p>
            <a:r>
              <a:rPr lang="ko-KR" altLang="en-US" smtClean="0"/>
              <a:t>학사 데이터베이스의 데이터 삽입 예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98500" y="1349375"/>
            <a:ext cx="8013700" cy="50165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insert into</a:t>
            </a:r>
            <a:r>
              <a:rPr lang="en-US" altLang="ko-KR" sz="1600" dirty="0">
                <a:latin typeface="+mn-ea"/>
              </a:rPr>
              <a:t> department </a:t>
            </a:r>
            <a:r>
              <a:rPr lang="en-US" altLang="ko-KR" sz="1600" b="1" dirty="0">
                <a:latin typeface="+mn-ea"/>
              </a:rPr>
              <a:t>values</a:t>
            </a:r>
            <a:r>
              <a:rPr lang="en-US" altLang="ko-KR" sz="1600" dirty="0">
                <a:latin typeface="+mn-ea"/>
              </a:rPr>
              <a:t>('920', '</a:t>
            </a:r>
            <a:r>
              <a:rPr lang="ko-KR" altLang="en-US" sz="1600" dirty="0">
                <a:latin typeface="+mn-ea"/>
              </a:rPr>
              <a:t>컴퓨터공학과</a:t>
            </a:r>
            <a:r>
              <a:rPr lang="en-US" altLang="ko-KR" sz="1600" dirty="0">
                <a:latin typeface="+mn-ea"/>
              </a:rPr>
              <a:t>', '201</a:t>
            </a:r>
            <a:r>
              <a:rPr lang="ko-KR" altLang="en-US" sz="1600" dirty="0">
                <a:latin typeface="+mn-ea"/>
              </a:rPr>
              <a:t>호</a:t>
            </a:r>
            <a:r>
              <a:rPr lang="en-US" altLang="ko-KR" sz="1600" dirty="0">
                <a:latin typeface="+mn-ea"/>
              </a:rPr>
              <a:t>')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insert into</a:t>
            </a:r>
            <a:r>
              <a:rPr lang="en-US" altLang="ko-KR" sz="1600" dirty="0">
                <a:latin typeface="+mn-ea"/>
              </a:rPr>
              <a:t> department </a:t>
            </a:r>
            <a:r>
              <a:rPr lang="en-US" altLang="ko-KR" sz="1600" b="1" dirty="0">
                <a:latin typeface="+mn-ea"/>
              </a:rPr>
              <a:t>values</a:t>
            </a:r>
            <a:r>
              <a:rPr lang="en-US" altLang="ko-KR" sz="1600" dirty="0">
                <a:latin typeface="+mn-ea"/>
              </a:rPr>
              <a:t>('923', '</a:t>
            </a:r>
            <a:r>
              <a:rPr lang="ko-KR" altLang="en-US" sz="1600" dirty="0">
                <a:latin typeface="+mn-ea"/>
              </a:rPr>
              <a:t>산업공학과</a:t>
            </a:r>
            <a:r>
              <a:rPr lang="en-US" altLang="ko-KR" sz="1600" dirty="0">
                <a:latin typeface="+mn-ea"/>
              </a:rPr>
              <a:t>', '207</a:t>
            </a:r>
            <a:r>
              <a:rPr lang="ko-KR" altLang="en-US" sz="1600" dirty="0">
                <a:latin typeface="+mn-ea"/>
              </a:rPr>
              <a:t>호</a:t>
            </a:r>
            <a:r>
              <a:rPr lang="en-US" altLang="ko-KR" sz="1600" dirty="0">
                <a:latin typeface="+mn-ea"/>
              </a:rPr>
              <a:t>')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insert into</a:t>
            </a:r>
            <a:r>
              <a:rPr lang="en-US" altLang="ko-KR" sz="1600" dirty="0">
                <a:latin typeface="+mn-ea"/>
              </a:rPr>
              <a:t> department </a:t>
            </a:r>
            <a:r>
              <a:rPr lang="en-US" altLang="ko-KR" sz="1600" b="1" dirty="0">
                <a:latin typeface="+mn-ea"/>
              </a:rPr>
              <a:t>values</a:t>
            </a:r>
            <a:r>
              <a:rPr lang="en-US" altLang="ko-KR" sz="1600" dirty="0">
                <a:latin typeface="+mn-ea"/>
              </a:rPr>
              <a:t>('925', '</a:t>
            </a:r>
            <a:r>
              <a:rPr lang="ko-KR" altLang="en-US" sz="1600" dirty="0">
                <a:latin typeface="+mn-ea"/>
              </a:rPr>
              <a:t>전자공학과</a:t>
            </a:r>
            <a:r>
              <a:rPr lang="en-US" altLang="ko-KR" sz="1600" dirty="0">
                <a:latin typeface="+mn-ea"/>
              </a:rPr>
              <a:t>', '308</a:t>
            </a:r>
            <a:r>
              <a:rPr lang="ko-KR" altLang="en-US" sz="1600" dirty="0">
                <a:latin typeface="+mn-ea"/>
              </a:rPr>
              <a:t>호</a:t>
            </a:r>
            <a:r>
              <a:rPr lang="en-US" altLang="ko-KR" sz="1600" dirty="0">
                <a:latin typeface="+mn-ea"/>
              </a:rPr>
              <a:t>')</a:t>
            </a:r>
          </a:p>
          <a:p>
            <a:pPr>
              <a:defRPr/>
            </a:pP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insert into</a:t>
            </a:r>
            <a:r>
              <a:rPr lang="en-US" altLang="ko-KR" sz="1600" dirty="0">
                <a:latin typeface="+mn-ea"/>
              </a:rPr>
              <a:t> student 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values</a:t>
            </a:r>
            <a:r>
              <a:rPr lang="en-US" altLang="ko-KR" sz="1600" dirty="0">
                <a:latin typeface="+mn-ea"/>
              </a:rPr>
              <a:t>('1292001', </a:t>
            </a:r>
            <a:r>
              <a:rPr lang="en-US" altLang="ko-KR" sz="1600" dirty="0" smtClean="0">
                <a:latin typeface="+mn-ea"/>
              </a:rPr>
              <a:t>'900424*1825409</a:t>
            </a:r>
            <a:r>
              <a:rPr lang="en-US" altLang="ko-KR" sz="1600" dirty="0">
                <a:latin typeface="+mn-ea"/>
              </a:rPr>
              <a:t>', '</a:t>
            </a:r>
            <a:r>
              <a:rPr lang="ko-KR" altLang="en-US" sz="1600" dirty="0">
                <a:latin typeface="+mn-ea"/>
              </a:rPr>
              <a:t>김광식</a:t>
            </a:r>
            <a:r>
              <a:rPr lang="en-US" altLang="ko-KR" sz="1600" dirty="0">
                <a:latin typeface="+mn-ea"/>
              </a:rPr>
              <a:t>', 3, '</a:t>
            </a:r>
            <a:r>
              <a:rPr lang="ko-KR" altLang="en-US" sz="1600" dirty="0">
                <a:latin typeface="+mn-ea"/>
              </a:rPr>
              <a:t>서울</a:t>
            </a:r>
            <a:r>
              <a:rPr lang="en-US" altLang="ko-KR" sz="1600" dirty="0">
                <a:latin typeface="+mn-ea"/>
              </a:rPr>
              <a:t>', 920)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insert into</a:t>
            </a:r>
            <a:r>
              <a:rPr lang="en-US" altLang="ko-KR" sz="1600" dirty="0">
                <a:latin typeface="+mn-ea"/>
              </a:rPr>
              <a:t> student 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values</a:t>
            </a:r>
            <a:r>
              <a:rPr lang="en-US" altLang="ko-KR" sz="1600" dirty="0">
                <a:latin typeface="+mn-ea"/>
              </a:rPr>
              <a:t>('1292002', </a:t>
            </a:r>
            <a:r>
              <a:rPr lang="en-US" altLang="ko-KR" sz="1600" dirty="0" smtClean="0">
                <a:latin typeface="+mn-ea"/>
              </a:rPr>
              <a:t>'900305*1730021</a:t>
            </a:r>
            <a:r>
              <a:rPr lang="en-US" altLang="ko-KR" sz="1600" dirty="0">
                <a:latin typeface="+mn-ea"/>
              </a:rPr>
              <a:t>', '</a:t>
            </a:r>
            <a:r>
              <a:rPr lang="ko-KR" altLang="en-US" sz="1600" dirty="0">
                <a:latin typeface="+mn-ea"/>
              </a:rPr>
              <a:t>김정현</a:t>
            </a:r>
            <a:r>
              <a:rPr lang="en-US" altLang="ko-KR" sz="1600" dirty="0">
                <a:latin typeface="+mn-ea"/>
              </a:rPr>
              <a:t>', 3, '</a:t>
            </a:r>
            <a:r>
              <a:rPr lang="ko-KR" altLang="en-US" sz="1600" dirty="0">
                <a:latin typeface="+mn-ea"/>
              </a:rPr>
              <a:t>서울</a:t>
            </a:r>
            <a:r>
              <a:rPr lang="en-US" altLang="ko-KR" sz="1600" dirty="0">
                <a:latin typeface="+mn-ea"/>
              </a:rPr>
              <a:t>', 920)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insert into</a:t>
            </a:r>
            <a:r>
              <a:rPr lang="en-US" altLang="ko-KR" sz="1600" dirty="0">
                <a:latin typeface="+mn-ea"/>
              </a:rPr>
              <a:t> student 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values</a:t>
            </a:r>
            <a:r>
              <a:rPr lang="en-US" altLang="ko-KR" sz="1600" dirty="0">
                <a:latin typeface="+mn-ea"/>
              </a:rPr>
              <a:t>('1292003', </a:t>
            </a:r>
            <a:r>
              <a:rPr lang="en-US" altLang="ko-KR" sz="1600" dirty="0" smtClean="0">
                <a:latin typeface="+mn-ea"/>
              </a:rPr>
              <a:t>'891021*2308302</a:t>
            </a:r>
            <a:r>
              <a:rPr lang="en-US" altLang="ko-KR" sz="1600" dirty="0">
                <a:latin typeface="+mn-ea"/>
              </a:rPr>
              <a:t>', '</a:t>
            </a:r>
            <a:r>
              <a:rPr lang="ko-KR" altLang="en-US" sz="1600" dirty="0">
                <a:latin typeface="+mn-ea"/>
              </a:rPr>
              <a:t>김현정</a:t>
            </a:r>
            <a:r>
              <a:rPr lang="en-US" altLang="ko-KR" sz="1600" dirty="0">
                <a:latin typeface="+mn-ea"/>
              </a:rPr>
              <a:t>', 4, '</a:t>
            </a:r>
            <a:r>
              <a:rPr lang="ko-KR" altLang="en-US" sz="1600" dirty="0">
                <a:latin typeface="+mn-ea"/>
              </a:rPr>
              <a:t>대전</a:t>
            </a:r>
            <a:r>
              <a:rPr lang="en-US" altLang="ko-KR" sz="1600" dirty="0">
                <a:latin typeface="+mn-ea"/>
              </a:rPr>
              <a:t>', 920)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insert into</a:t>
            </a:r>
            <a:r>
              <a:rPr lang="en-US" altLang="ko-KR" sz="1600" dirty="0">
                <a:latin typeface="+mn-ea"/>
              </a:rPr>
              <a:t> student 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values</a:t>
            </a:r>
            <a:r>
              <a:rPr lang="en-US" altLang="ko-KR" sz="1600" dirty="0">
                <a:latin typeface="+mn-ea"/>
              </a:rPr>
              <a:t>('1292301', </a:t>
            </a:r>
            <a:r>
              <a:rPr lang="en-US" altLang="ko-KR" sz="1600" dirty="0" smtClean="0">
                <a:latin typeface="+mn-ea"/>
              </a:rPr>
              <a:t>'890902*2704012</a:t>
            </a:r>
            <a:r>
              <a:rPr lang="en-US" altLang="ko-KR" sz="1600" dirty="0">
                <a:latin typeface="+mn-ea"/>
              </a:rPr>
              <a:t>', '</a:t>
            </a:r>
            <a:r>
              <a:rPr lang="ko-KR" altLang="en-US" sz="1600" dirty="0">
                <a:latin typeface="+mn-ea"/>
              </a:rPr>
              <a:t>김현정</a:t>
            </a:r>
            <a:r>
              <a:rPr lang="en-US" altLang="ko-KR" sz="1600" dirty="0">
                <a:latin typeface="+mn-ea"/>
              </a:rPr>
              <a:t>', 2, '</a:t>
            </a:r>
            <a:r>
              <a:rPr lang="ko-KR" altLang="en-US" sz="1600" dirty="0">
                <a:latin typeface="+mn-ea"/>
              </a:rPr>
              <a:t>대구</a:t>
            </a:r>
            <a:r>
              <a:rPr lang="en-US" altLang="ko-KR" sz="1600" dirty="0">
                <a:latin typeface="+mn-ea"/>
              </a:rPr>
              <a:t>', 923)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insert into</a:t>
            </a:r>
            <a:r>
              <a:rPr lang="en-US" altLang="ko-KR" sz="1600" dirty="0">
                <a:latin typeface="+mn-ea"/>
              </a:rPr>
              <a:t> student 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values</a:t>
            </a:r>
            <a:r>
              <a:rPr lang="en-US" altLang="ko-KR" sz="1600" dirty="0">
                <a:latin typeface="+mn-ea"/>
              </a:rPr>
              <a:t>('1292303', </a:t>
            </a:r>
            <a:r>
              <a:rPr lang="en-US" altLang="ko-KR" sz="1600" dirty="0" smtClean="0">
                <a:latin typeface="+mn-ea"/>
              </a:rPr>
              <a:t>'910715*1524390</a:t>
            </a:r>
            <a:r>
              <a:rPr lang="en-US" altLang="ko-KR" sz="1600" dirty="0">
                <a:latin typeface="+mn-ea"/>
              </a:rPr>
              <a:t>', '</a:t>
            </a:r>
            <a:r>
              <a:rPr lang="ko-KR" altLang="en-US" sz="1600" dirty="0">
                <a:latin typeface="+mn-ea"/>
              </a:rPr>
              <a:t>박광수</a:t>
            </a:r>
            <a:r>
              <a:rPr lang="en-US" altLang="ko-KR" sz="1600" dirty="0">
                <a:latin typeface="+mn-ea"/>
              </a:rPr>
              <a:t>', 3, '</a:t>
            </a:r>
            <a:r>
              <a:rPr lang="ko-KR" altLang="en-US" sz="1600" dirty="0">
                <a:latin typeface="+mn-ea"/>
              </a:rPr>
              <a:t>광주</a:t>
            </a:r>
            <a:r>
              <a:rPr lang="en-US" altLang="ko-KR" sz="1600" dirty="0">
                <a:latin typeface="+mn-ea"/>
              </a:rPr>
              <a:t>', 923)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insert into</a:t>
            </a:r>
            <a:r>
              <a:rPr lang="en-US" altLang="ko-KR" sz="1600" dirty="0">
                <a:latin typeface="+mn-ea"/>
              </a:rPr>
              <a:t> student 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values</a:t>
            </a:r>
            <a:r>
              <a:rPr lang="en-US" altLang="ko-KR" sz="1600" dirty="0">
                <a:latin typeface="+mn-ea"/>
              </a:rPr>
              <a:t>('1292305', </a:t>
            </a:r>
            <a:r>
              <a:rPr lang="en-US" altLang="ko-KR" sz="1600" dirty="0" smtClean="0">
                <a:latin typeface="+mn-ea"/>
              </a:rPr>
              <a:t>'921011*1809003</a:t>
            </a:r>
            <a:r>
              <a:rPr lang="en-US" altLang="ko-KR" sz="1600" dirty="0">
                <a:latin typeface="+mn-ea"/>
              </a:rPr>
              <a:t>', '</a:t>
            </a:r>
            <a:r>
              <a:rPr lang="ko-KR" altLang="en-US" sz="1600" dirty="0">
                <a:latin typeface="+mn-ea"/>
              </a:rPr>
              <a:t>김우주</a:t>
            </a:r>
            <a:r>
              <a:rPr lang="en-US" altLang="ko-KR" sz="1600" dirty="0">
                <a:latin typeface="+mn-ea"/>
              </a:rPr>
              <a:t>', 4, '</a:t>
            </a:r>
            <a:r>
              <a:rPr lang="ko-KR" altLang="en-US" sz="1600" dirty="0">
                <a:latin typeface="+mn-ea"/>
              </a:rPr>
              <a:t>부산</a:t>
            </a:r>
            <a:r>
              <a:rPr lang="en-US" altLang="ko-KR" sz="1600" dirty="0">
                <a:latin typeface="+mn-ea"/>
              </a:rPr>
              <a:t>', 923)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insert into</a:t>
            </a:r>
            <a:r>
              <a:rPr lang="en-US" altLang="ko-KR" sz="1600" dirty="0">
                <a:latin typeface="+mn-ea"/>
              </a:rPr>
              <a:t> student 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values</a:t>
            </a:r>
            <a:r>
              <a:rPr lang="en-US" altLang="ko-KR" sz="1600" dirty="0">
                <a:latin typeface="+mn-ea"/>
              </a:rPr>
              <a:t>('1292501', </a:t>
            </a:r>
            <a:r>
              <a:rPr lang="en-US" altLang="ko-KR" sz="1600" dirty="0" smtClean="0">
                <a:latin typeface="+mn-ea"/>
              </a:rPr>
              <a:t>'900825*1506390</a:t>
            </a:r>
            <a:r>
              <a:rPr lang="en-US" altLang="ko-KR" sz="1600" dirty="0">
                <a:latin typeface="+mn-ea"/>
              </a:rPr>
              <a:t>', '</a:t>
            </a:r>
            <a:r>
              <a:rPr lang="ko-KR" altLang="en-US" sz="1600" dirty="0">
                <a:latin typeface="+mn-ea"/>
              </a:rPr>
              <a:t>박철수</a:t>
            </a:r>
            <a:r>
              <a:rPr lang="en-US" altLang="ko-KR" sz="1600" dirty="0">
                <a:latin typeface="+mn-ea"/>
              </a:rPr>
              <a:t>', 3, '</a:t>
            </a:r>
            <a:r>
              <a:rPr lang="ko-KR" altLang="en-US" sz="1600" dirty="0">
                <a:latin typeface="+mn-ea"/>
              </a:rPr>
              <a:t>대전</a:t>
            </a:r>
            <a:r>
              <a:rPr lang="en-US" altLang="ko-KR" sz="1600" dirty="0">
                <a:latin typeface="+mn-ea"/>
              </a:rPr>
              <a:t>', 925)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insert into</a:t>
            </a:r>
            <a:r>
              <a:rPr lang="en-US" altLang="ko-KR" sz="1600" dirty="0">
                <a:latin typeface="+mn-ea"/>
              </a:rPr>
              <a:t> student 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values</a:t>
            </a:r>
            <a:r>
              <a:rPr lang="en-US" altLang="ko-KR" sz="1600" dirty="0">
                <a:latin typeface="+mn-ea"/>
              </a:rPr>
              <a:t>('1292502', </a:t>
            </a:r>
            <a:r>
              <a:rPr lang="en-US" altLang="ko-KR" sz="1600" dirty="0" smtClean="0">
                <a:latin typeface="+mn-ea"/>
              </a:rPr>
              <a:t>'911011*1809003</a:t>
            </a:r>
            <a:r>
              <a:rPr lang="en-US" altLang="ko-KR" sz="1600" dirty="0">
                <a:latin typeface="+mn-ea"/>
              </a:rPr>
              <a:t>', '</a:t>
            </a:r>
            <a:r>
              <a:rPr lang="ko-KR" altLang="en-US" sz="1600" dirty="0">
                <a:latin typeface="+mn-ea"/>
              </a:rPr>
              <a:t>백태성</a:t>
            </a:r>
            <a:r>
              <a:rPr lang="en-US" altLang="ko-KR" sz="1600" dirty="0">
                <a:latin typeface="+mn-ea"/>
              </a:rPr>
              <a:t>', 3, '</a:t>
            </a:r>
            <a:r>
              <a:rPr lang="ko-KR" altLang="en-US" sz="1600" dirty="0">
                <a:latin typeface="+mn-ea"/>
              </a:rPr>
              <a:t>서울</a:t>
            </a:r>
            <a:r>
              <a:rPr lang="en-US" altLang="ko-KR" sz="1600" dirty="0">
                <a:latin typeface="+mn-ea"/>
              </a:rPr>
              <a:t>', 925)</a:t>
            </a:r>
            <a:endParaRPr lang="ko-KR" altLang="en-US" sz="1600" dirty="0">
              <a:latin typeface="+mn-ea"/>
            </a:endParaRPr>
          </a:p>
        </p:txBody>
      </p:sp>
      <p:sp>
        <p:nvSpPr>
          <p:cNvPr id="4301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512763"/>
            <a:ext cx="8162925" cy="579437"/>
          </a:xfrm>
        </p:spPr>
        <p:txBody>
          <a:bodyPr/>
          <a:lstStyle/>
          <a:p>
            <a:r>
              <a:rPr lang="ko-KR" altLang="en-US" smtClean="0"/>
              <a:t>학사 데이터베이스의 데이터 삽입 예</a:t>
            </a:r>
          </a:p>
        </p:txBody>
      </p:sp>
      <p:sp>
        <p:nvSpPr>
          <p:cNvPr id="4403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98500" y="1349375"/>
            <a:ext cx="8013700" cy="52625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insert into</a:t>
            </a:r>
            <a:r>
              <a:rPr lang="en-US" altLang="ko-KR" sz="1600" dirty="0">
                <a:latin typeface="+mn-ea"/>
              </a:rPr>
              <a:t> professor 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values</a:t>
            </a:r>
            <a:r>
              <a:rPr lang="en-US" altLang="ko-KR" sz="1600" dirty="0">
                <a:latin typeface="+mn-ea"/>
              </a:rPr>
              <a:t>('92001', </a:t>
            </a:r>
            <a:r>
              <a:rPr lang="en-US" altLang="ko-KR" sz="1600" dirty="0" smtClean="0">
                <a:latin typeface="+mn-ea"/>
              </a:rPr>
              <a:t>'590327*1839240</a:t>
            </a:r>
            <a:r>
              <a:rPr lang="en-US" altLang="ko-KR" sz="1600" dirty="0">
                <a:latin typeface="+mn-ea"/>
              </a:rPr>
              <a:t>', '</a:t>
            </a:r>
            <a:r>
              <a:rPr lang="ko-KR" altLang="en-US" sz="1600" dirty="0">
                <a:latin typeface="+mn-ea"/>
              </a:rPr>
              <a:t>이태규</a:t>
            </a:r>
            <a:r>
              <a:rPr lang="en-US" altLang="ko-KR" sz="1600" dirty="0">
                <a:latin typeface="+mn-ea"/>
              </a:rPr>
              <a:t>', '920', '</a:t>
            </a:r>
            <a:r>
              <a:rPr lang="ko-KR" altLang="en-US" sz="1600" dirty="0">
                <a:latin typeface="+mn-ea"/>
              </a:rPr>
              <a:t>교수</a:t>
            </a:r>
            <a:r>
              <a:rPr lang="en-US" altLang="ko-KR" sz="1600" dirty="0">
                <a:latin typeface="+mn-ea"/>
              </a:rPr>
              <a:t>', 1997)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insert into</a:t>
            </a:r>
            <a:r>
              <a:rPr lang="en-US" altLang="ko-KR" sz="1600" dirty="0">
                <a:latin typeface="+mn-ea"/>
              </a:rPr>
              <a:t> professor 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values</a:t>
            </a:r>
            <a:r>
              <a:rPr lang="en-US" altLang="ko-KR" sz="1600" dirty="0">
                <a:latin typeface="+mn-ea"/>
              </a:rPr>
              <a:t>('92002', </a:t>
            </a:r>
            <a:r>
              <a:rPr lang="en-US" altLang="ko-KR" sz="1600" dirty="0" smtClean="0">
                <a:latin typeface="+mn-ea"/>
              </a:rPr>
              <a:t>'690702*1350026</a:t>
            </a:r>
            <a:r>
              <a:rPr lang="en-US" altLang="ko-KR" sz="1600" dirty="0">
                <a:latin typeface="+mn-ea"/>
              </a:rPr>
              <a:t>', '</a:t>
            </a:r>
            <a:r>
              <a:rPr lang="ko-KR" altLang="en-US" sz="1600" dirty="0">
                <a:latin typeface="+mn-ea"/>
              </a:rPr>
              <a:t>고희석</a:t>
            </a:r>
            <a:r>
              <a:rPr lang="en-US" altLang="ko-KR" sz="1600" dirty="0">
                <a:latin typeface="+mn-ea"/>
              </a:rPr>
              <a:t>', '920', '</a:t>
            </a:r>
            <a:r>
              <a:rPr lang="ko-KR" altLang="en-US" sz="1600" dirty="0">
                <a:latin typeface="+mn-ea"/>
              </a:rPr>
              <a:t>부교수</a:t>
            </a:r>
            <a:r>
              <a:rPr lang="en-US" altLang="ko-KR" sz="1600" dirty="0">
                <a:latin typeface="+mn-ea"/>
              </a:rPr>
              <a:t>', 2003)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insert into</a:t>
            </a:r>
            <a:r>
              <a:rPr lang="en-US" altLang="ko-KR" sz="1600" dirty="0">
                <a:latin typeface="+mn-ea"/>
              </a:rPr>
              <a:t> professor 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values</a:t>
            </a:r>
            <a:r>
              <a:rPr lang="en-US" altLang="ko-KR" sz="1600" dirty="0">
                <a:latin typeface="+mn-ea"/>
              </a:rPr>
              <a:t>('92301', </a:t>
            </a:r>
            <a:r>
              <a:rPr lang="en-US" altLang="ko-KR" sz="1600" dirty="0" smtClean="0">
                <a:latin typeface="+mn-ea"/>
              </a:rPr>
              <a:t>'741011*2765501</a:t>
            </a:r>
            <a:r>
              <a:rPr lang="en-US" altLang="ko-KR" sz="1600" dirty="0">
                <a:latin typeface="+mn-ea"/>
              </a:rPr>
              <a:t>', '</a:t>
            </a:r>
            <a:r>
              <a:rPr lang="ko-KR" altLang="en-US" sz="1600" dirty="0">
                <a:latin typeface="+mn-ea"/>
              </a:rPr>
              <a:t>최성희</a:t>
            </a:r>
            <a:r>
              <a:rPr lang="en-US" altLang="ko-KR" sz="1600" dirty="0">
                <a:latin typeface="+mn-ea"/>
              </a:rPr>
              <a:t>', '923', '</a:t>
            </a:r>
            <a:r>
              <a:rPr lang="ko-KR" altLang="en-US" sz="1600" dirty="0">
                <a:latin typeface="+mn-ea"/>
              </a:rPr>
              <a:t>부교수</a:t>
            </a:r>
            <a:r>
              <a:rPr lang="en-US" altLang="ko-KR" sz="1600" dirty="0">
                <a:latin typeface="+mn-ea"/>
              </a:rPr>
              <a:t>', 2005)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insert into</a:t>
            </a:r>
            <a:r>
              <a:rPr lang="en-US" altLang="ko-KR" sz="1600" dirty="0">
                <a:latin typeface="+mn-ea"/>
              </a:rPr>
              <a:t> professor 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values</a:t>
            </a:r>
            <a:r>
              <a:rPr lang="en-US" altLang="ko-KR" sz="1600" dirty="0">
                <a:latin typeface="+mn-ea"/>
              </a:rPr>
              <a:t>('92302', </a:t>
            </a:r>
            <a:r>
              <a:rPr lang="en-US" altLang="ko-KR" sz="1600" dirty="0" smtClean="0">
                <a:latin typeface="+mn-ea"/>
              </a:rPr>
              <a:t>'750728*1102458</a:t>
            </a:r>
            <a:r>
              <a:rPr lang="en-US" altLang="ko-KR" sz="1600" dirty="0">
                <a:latin typeface="+mn-ea"/>
              </a:rPr>
              <a:t>', '</a:t>
            </a:r>
            <a:r>
              <a:rPr lang="ko-KR" altLang="en-US" sz="1600" dirty="0">
                <a:latin typeface="+mn-ea"/>
              </a:rPr>
              <a:t>김태석</a:t>
            </a:r>
            <a:r>
              <a:rPr lang="en-US" altLang="ko-KR" sz="1600" dirty="0">
                <a:latin typeface="+mn-ea"/>
              </a:rPr>
              <a:t>', '923', '</a:t>
            </a:r>
            <a:r>
              <a:rPr lang="ko-KR" altLang="en-US" sz="1600" dirty="0">
                <a:latin typeface="+mn-ea"/>
              </a:rPr>
              <a:t>교수</a:t>
            </a:r>
            <a:r>
              <a:rPr lang="en-US" altLang="ko-KR" sz="1600" dirty="0">
                <a:latin typeface="+mn-ea"/>
              </a:rPr>
              <a:t>', 1999)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insert into</a:t>
            </a:r>
            <a:r>
              <a:rPr lang="en-US" altLang="ko-KR" sz="1600" dirty="0">
                <a:latin typeface="+mn-ea"/>
              </a:rPr>
              <a:t> professor 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values</a:t>
            </a:r>
            <a:r>
              <a:rPr lang="en-US" altLang="ko-KR" sz="1600" dirty="0">
                <a:latin typeface="+mn-ea"/>
              </a:rPr>
              <a:t>('92501', </a:t>
            </a:r>
            <a:r>
              <a:rPr lang="en-US" altLang="ko-KR" sz="1600" dirty="0" smtClean="0">
                <a:latin typeface="+mn-ea"/>
              </a:rPr>
              <a:t>'620505*1200546</a:t>
            </a:r>
            <a:r>
              <a:rPr lang="en-US" altLang="ko-KR" sz="1600" dirty="0">
                <a:latin typeface="+mn-ea"/>
              </a:rPr>
              <a:t>', '</a:t>
            </a:r>
            <a:r>
              <a:rPr lang="ko-KR" altLang="en-US" sz="1600" dirty="0">
                <a:latin typeface="+mn-ea"/>
              </a:rPr>
              <a:t>박철재</a:t>
            </a:r>
            <a:r>
              <a:rPr lang="en-US" altLang="ko-KR" sz="1600" dirty="0">
                <a:latin typeface="+mn-ea"/>
              </a:rPr>
              <a:t>', '925', '</a:t>
            </a:r>
            <a:r>
              <a:rPr lang="ko-KR" altLang="en-US" sz="1600" dirty="0">
                <a:latin typeface="+mn-ea"/>
              </a:rPr>
              <a:t>조교수</a:t>
            </a:r>
            <a:r>
              <a:rPr lang="en-US" altLang="ko-KR" sz="1600" dirty="0">
                <a:latin typeface="+mn-ea"/>
              </a:rPr>
              <a:t>', 2007)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insert into</a:t>
            </a:r>
            <a:r>
              <a:rPr lang="en-US" altLang="ko-KR" sz="1600" dirty="0">
                <a:latin typeface="+mn-ea"/>
              </a:rPr>
              <a:t> professor 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values</a:t>
            </a:r>
            <a:r>
              <a:rPr lang="en-US" altLang="ko-KR" sz="1600" dirty="0">
                <a:latin typeface="+mn-ea"/>
              </a:rPr>
              <a:t>('92502', </a:t>
            </a:r>
            <a:r>
              <a:rPr lang="en-US" altLang="ko-KR" sz="1600" dirty="0" smtClean="0">
                <a:latin typeface="+mn-ea"/>
              </a:rPr>
              <a:t>'740101*1830264</a:t>
            </a:r>
            <a:r>
              <a:rPr lang="en-US" altLang="ko-KR" sz="1600" dirty="0">
                <a:latin typeface="+mn-ea"/>
              </a:rPr>
              <a:t>', '</a:t>
            </a:r>
            <a:r>
              <a:rPr lang="ko-KR" altLang="en-US" sz="1600" dirty="0">
                <a:latin typeface="+mn-ea"/>
              </a:rPr>
              <a:t>장민석</a:t>
            </a:r>
            <a:r>
              <a:rPr lang="en-US" altLang="ko-KR" sz="1600" dirty="0">
                <a:latin typeface="+mn-ea"/>
              </a:rPr>
              <a:t>', '925', '</a:t>
            </a:r>
            <a:r>
              <a:rPr lang="ko-KR" altLang="en-US" sz="1600" dirty="0">
                <a:latin typeface="+mn-ea"/>
              </a:rPr>
              <a:t>부교수</a:t>
            </a:r>
            <a:r>
              <a:rPr lang="en-US" altLang="ko-KR" sz="1600" dirty="0">
                <a:latin typeface="+mn-ea"/>
              </a:rPr>
              <a:t>', 2005)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insert into</a:t>
            </a:r>
            <a:r>
              <a:rPr lang="en-US" altLang="ko-KR" sz="1600" dirty="0">
                <a:latin typeface="+mn-ea"/>
              </a:rPr>
              <a:t> course </a:t>
            </a:r>
            <a:r>
              <a:rPr lang="en-US" altLang="ko-KR" sz="1600" b="1" dirty="0">
                <a:latin typeface="+mn-ea"/>
              </a:rPr>
              <a:t>values</a:t>
            </a:r>
            <a:r>
              <a:rPr lang="en-US" altLang="ko-KR" sz="1600" dirty="0">
                <a:latin typeface="+mn-ea"/>
              </a:rPr>
              <a:t>('C101', '</a:t>
            </a:r>
            <a:r>
              <a:rPr lang="ko-KR" altLang="en-US" sz="1600" dirty="0">
                <a:latin typeface="+mn-ea"/>
              </a:rPr>
              <a:t>전산개론</a:t>
            </a:r>
            <a:r>
              <a:rPr lang="en-US" altLang="ko-KR" sz="1600" dirty="0">
                <a:latin typeface="+mn-ea"/>
              </a:rPr>
              <a:t>', 3)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insert into</a:t>
            </a:r>
            <a:r>
              <a:rPr lang="en-US" altLang="ko-KR" sz="1600" dirty="0">
                <a:latin typeface="+mn-ea"/>
              </a:rPr>
              <a:t> course </a:t>
            </a:r>
            <a:r>
              <a:rPr lang="en-US" altLang="ko-KR" sz="1600" b="1" dirty="0">
                <a:latin typeface="+mn-ea"/>
              </a:rPr>
              <a:t>values</a:t>
            </a:r>
            <a:r>
              <a:rPr lang="en-US" altLang="ko-KR" sz="1600" dirty="0">
                <a:latin typeface="+mn-ea"/>
              </a:rPr>
              <a:t>('C102', '</a:t>
            </a:r>
            <a:r>
              <a:rPr lang="ko-KR" altLang="en-US" sz="1600" dirty="0">
                <a:latin typeface="+mn-ea"/>
              </a:rPr>
              <a:t>자료구조</a:t>
            </a:r>
            <a:r>
              <a:rPr lang="en-US" altLang="ko-KR" sz="1600" dirty="0">
                <a:latin typeface="+mn-ea"/>
              </a:rPr>
              <a:t>', 3)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insert into</a:t>
            </a:r>
            <a:r>
              <a:rPr lang="en-US" altLang="ko-KR" sz="1600" dirty="0">
                <a:latin typeface="+mn-ea"/>
              </a:rPr>
              <a:t> course </a:t>
            </a:r>
            <a:r>
              <a:rPr lang="en-US" altLang="ko-KR" sz="1600" b="1" dirty="0">
                <a:latin typeface="+mn-ea"/>
              </a:rPr>
              <a:t>values</a:t>
            </a:r>
            <a:r>
              <a:rPr lang="en-US" altLang="ko-KR" sz="1600" dirty="0">
                <a:latin typeface="+mn-ea"/>
              </a:rPr>
              <a:t>('C103', '</a:t>
            </a:r>
            <a:r>
              <a:rPr lang="ko-KR" altLang="en-US" sz="1600" dirty="0">
                <a:latin typeface="+mn-ea"/>
              </a:rPr>
              <a:t>데이터베이스</a:t>
            </a:r>
            <a:r>
              <a:rPr lang="en-US" altLang="ko-KR" sz="1600" dirty="0">
                <a:latin typeface="+mn-ea"/>
              </a:rPr>
              <a:t>', 4)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insert into</a:t>
            </a:r>
            <a:r>
              <a:rPr lang="en-US" altLang="ko-KR" sz="1600" dirty="0">
                <a:latin typeface="+mn-ea"/>
              </a:rPr>
              <a:t> course </a:t>
            </a:r>
            <a:r>
              <a:rPr lang="en-US" altLang="ko-KR" sz="1600" b="1" dirty="0">
                <a:latin typeface="+mn-ea"/>
              </a:rPr>
              <a:t>values</a:t>
            </a:r>
            <a:r>
              <a:rPr lang="en-US" altLang="ko-KR" sz="1600" dirty="0">
                <a:latin typeface="+mn-ea"/>
              </a:rPr>
              <a:t>('C301', '</a:t>
            </a:r>
            <a:r>
              <a:rPr lang="ko-KR" altLang="en-US" sz="1600" dirty="0">
                <a:latin typeface="+mn-ea"/>
              </a:rPr>
              <a:t>운영체제</a:t>
            </a:r>
            <a:r>
              <a:rPr lang="en-US" altLang="ko-KR" sz="1600" dirty="0">
                <a:latin typeface="+mn-ea"/>
              </a:rPr>
              <a:t>', 3)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insert into</a:t>
            </a:r>
            <a:r>
              <a:rPr lang="en-US" altLang="ko-KR" sz="1600" dirty="0">
                <a:latin typeface="+mn-ea"/>
              </a:rPr>
              <a:t> course </a:t>
            </a:r>
            <a:r>
              <a:rPr lang="en-US" altLang="ko-KR" sz="1600" b="1" dirty="0">
                <a:latin typeface="+mn-ea"/>
              </a:rPr>
              <a:t>values</a:t>
            </a:r>
            <a:r>
              <a:rPr lang="en-US" altLang="ko-KR" sz="1600" dirty="0">
                <a:latin typeface="+mn-ea"/>
              </a:rPr>
              <a:t>('C302', '</a:t>
            </a:r>
            <a:r>
              <a:rPr lang="ko-KR" altLang="en-US" sz="1600" dirty="0">
                <a:latin typeface="+mn-ea"/>
              </a:rPr>
              <a:t>컴퓨터구조</a:t>
            </a:r>
            <a:r>
              <a:rPr lang="en-US" altLang="ko-KR" sz="1600" dirty="0">
                <a:latin typeface="+mn-ea"/>
              </a:rPr>
              <a:t>', 3)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insert into</a:t>
            </a:r>
            <a:r>
              <a:rPr lang="en-US" altLang="ko-KR" sz="1600" dirty="0">
                <a:latin typeface="+mn-ea"/>
              </a:rPr>
              <a:t> course </a:t>
            </a:r>
            <a:r>
              <a:rPr lang="en-US" altLang="ko-KR" sz="1600" b="1" dirty="0">
                <a:latin typeface="+mn-ea"/>
              </a:rPr>
              <a:t>values</a:t>
            </a:r>
            <a:r>
              <a:rPr lang="en-US" altLang="ko-KR" sz="1600" dirty="0">
                <a:latin typeface="+mn-ea"/>
              </a:rPr>
              <a:t>('C303', '</a:t>
            </a:r>
            <a:r>
              <a:rPr lang="ko-KR" altLang="en-US" sz="1600" dirty="0">
                <a:latin typeface="+mn-ea"/>
              </a:rPr>
              <a:t>이산수학</a:t>
            </a:r>
            <a:r>
              <a:rPr lang="en-US" altLang="ko-KR" sz="1600" dirty="0">
                <a:latin typeface="+mn-ea"/>
              </a:rPr>
              <a:t>', 4)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insert into</a:t>
            </a:r>
            <a:r>
              <a:rPr lang="en-US" altLang="ko-KR" sz="1600" dirty="0">
                <a:latin typeface="+mn-ea"/>
              </a:rPr>
              <a:t> course </a:t>
            </a:r>
            <a:r>
              <a:rPr lang="en-US" altLang="ko-KR" sz="1600" b="1" dirty="0">
                <a:latin typeface="+mn-ea"/>
              </a:rPr>
              <a:t>values</a:t>
            </a:r>
            <a:r>
              <a:rPr lang="en-US" altLang="ko-KR" sz="1600" dirty="0">
                <a:latin typeface="+mn-ea"/>
              </a:rPr>
              <a:t>('C304', '</a:t>
            </a:r>
            <a:r>
              <a:rPr lang="ko-KR" altLang="en-US" sz="1600" dirty="0">
                <a:latin typeface="+mn-ea"/>
              </a:rPr>
              <a:t>객체지향언어</a:t>
            </a:r>
            <a:r>
              <a:rPr lang="en-US" altLang="ko-KR" sz="1600" dirty="0">
                <a:latin typeface="+mn-ea"/>
              </a:rPr>
              <a:t>', 4)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insert into</a:t>
            </a:r>
            <a:r>
              <a:rPr lang="en-US" altLang="ko-KR" sz="1600" dirty="0">
                <a:latin typeface="+mn-ea"/>
              </a:rPr>
              <a:t> course </a:t>
            </a:r>
            <a:r>
              <a:rPr lang="en-US" altLang="ko-KR" sz="1600" b="1" dirty="0">
                <a:latin typeface="+mn-ea"/>
              </a:rPr>
              <a:t>values</a:t>
            </a:r>
            <a:r>
              <a:rPr lang="en-US" altLang="ko-KR" sz="1600" dirty="0">
                <a:latin typeface="+mn-ea"/>
              </a:rPr>
              <a:t>('C501', '</a:t>
            </a:r>
            <a:r>
              <a:rPr lang="ko-KR" altLang="en-US" sz="1600" dirty="0">
                <a:latin typeface="+mn-ea"/>
              </a:rPr>
              <a:t>인공지능</a:t>
            </a:r>
            <a:r>
              <a:rPr lang="en-US" altLang="ko-KR" sz="1600" dirty="0">
                <a:latin typeface="+mn-ea"/>
              </a:rPr>
              <a:t>', 3)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insert into</a:t>
            </a:r>
            <a:r>
              <a:rPr lang="en-US" altLang="ko-KR" sz="1600" dirty="0">
                <a:latin typeface="+mn-ea"/>
              </a:rPr>
              <a:t> course </a:t>
            </a:r>
            <a:r>
              <a:rPr lang="en-US" altLang="ko-KR" sz="1600" b="1" dirty="0">
                <a:latin typeface="+mn-ea"/>
              </a:rPr>
              <a:t>values</a:t>
            </a:r>
            <a:r>
              <a:rPr lang="en-US" altLang="ko-KR" sz="1600" dirty="0">
                <a:latin typeface="+mn-ea"/>
              </a:rPr>
              <a:t>('C502', '</a:t>
            </a:r>
            <a:r>
              <a:rPr lang="ko-KR" altLang="en-US" sz="1600" dirty="0">
                <a:latin typeface="+mn-ea"/>
              </a:rPr>
              <a:t>알고리즘</a:t>
            </a:r>
            <a:r>
              <a:rPr lang="en-US" altLang="ko-KR" sz="1600" dirty="0">
                <a:latin typeface="+mn-ea"/>
              </a:rPr>
              <a:t>', 2)</a:t>
            </a:r>
            <a:endParaRPr lang="ko-KR" altLang="en-US" sz="16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512763"/>
            <a:ext cx="8162925" cy="579437"/>
          </a:xfrm>
        </p:spPr>
        <p:txBody>
          <a:bodyPr/>
          <a:lstStyle/>
          <a:p>
            <a:r>
              <a:rPr lang="ko-KR" altLang="en-US" smtClean="0"/>
              <a:t>학사 데이터베이스의 데이터 삽입 예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98500" y="1349375"/>
            <a:ext cx="8013700" cy="25542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insert into</a:t>
            </a:r>
            <a:r>
              <a:rPr lang="en-US" altLang="ko-KR" sz="1600" dirty="0">
                <a:latin typeface="+mn-ea"/>
              </a:rPr>
              <a:t> class </a:t>
            </a:r>
            <a:r>
              <a:rPr lang="en-US" altLang="ko-KR" sz="1600" b="1" dirty="0">
                <a:latin typeface="+mn-ea"/>
              </a:rPr>
              <a:t>values</a:t>
            </a:r>
            <a:r>
              <a:rPr lang="en-US" altLang="ko-KR" sz="1600" dirty="0">
                <a:latin typeface="+mn-ea"/>
              </a:rPr>
              <a:t>('C101-01', 'C101', 2012, 1, 'A', '92301', '301</a:t>
            </a:r>
            <a:r>
              <a:rPr lang="ko-KR" altLang="en-US" sz="1600" dirty="0">
                <a:latin typeface="+mn-ea"/>
              </a:rPr>
              <a:t>호</a:t>
            </a:r>
            <a:r>
              <a:rPr lang="en-US" altLang="ko-KR" sz="1600" dirty="0">
                <a:latin typeface="+mn-ea"/>
              </a:rPr>
              <a:t>', 40)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insert into</a:t>
            </a:r>
            <a:r>
              <a:rPr lang="en-US" altLang="ko-KR" sz="1600" dirty="0">
                <a:latin typeface="+mn-ea"/>
              </a:rPr>
              <a:t> class </a:t>
            </a:r>
            <a:r>
              <a:rPr lang="en-US" altLang="ko-KR" sz="1600" b="1" dirty="0">
                <a:latin typeface="+mn-ea"/>
              </a:rPr>
              <a:t>values</a:t>
            </a:r>
            <a:r>
              <a:rPr lang="en-US" altLang="ko-KR" sz="1600" dirty="0">
                <a:latin typeface="+mn-ea"/>
              </a:rPr>
              <a:t>('C102-01', 'C102', 2012, 1, 'A', '92001', '209</a:t>
            </a:r>
            <a:r>
              <a:rPr lang="ko-KR" altLang="en-US" sz="1600" dirty="0">
                <a:latin typeface="+mn-ea"/>
              </a:rPr>
              <a:t>호</a:t>
            </a:r>
            <a:r>
              <a:rPr lang="en-US" altLang="ko-KR" sz="1600" dirty="0">
                <a:latin typeface="+mn-ea"/>
              </a:rPr>
              <a:t>', 30)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insert into</a:t>
            </a:r>
            <a:r>
              <a:rPr lang="en-US" altLang="ko-KR" sz="1600" dirty="0">
                <a:latin typeface="+mn-ea"/>
              </a:rPr>
              <a:t> class </a:t>
            </a:r>
            <a:r>
              <a:rPr lang="en-US" altLang="ko-KR" sz="1600" b="1" dirty="0">
                <a:latin typeface="+mn-ea"/>
              </a:rPr>
              <a:t>values</a:t>
            </a:r>
            <a:r>
              <a:rPr lang="en-US" altLang="ko-KR" sz="1600" dirty="0">
                <a:latin typeface="+mn-ea"/>
              </a:rPr>
              <a:t>('C103-01', 'C103', 2012, 1, 'A', '92501', '208</a:t>
            </a:r>
            <a:r>
              <a:rPr lang="ko-KR" altLang="en-US" sz="1600" dirty="0">
                <a:latin typeface="+mn-ea"/>
              </a:rPr>
              <a:t>호</a:t>
            </a:r>
            <a:r>
              <a:rPr lang="en-US" altLang="ko-KR" sz="1600" dirty="0">
                <a:latin typeface="+mn-ea"/>
              </a:rPr>
              <a:t>', 30)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insert into</a:t>
            </a:r>
            <a:r>
              <a:rPr lang="en-US" altLang="ko-KR" sz="1600" dirty="0">
                <a:latin typeface="+mn-ea"/>
              </a:rPr>
              <a:t> class </a:t>
            </a:r>
            <a:r>
              <a:rPr lang="en-US" altLang="ko-KR" sz="1600" b="1" dirty="0">
                <a:latin typeface="+mn-ea"/>
              </a:rPr>
              <a:t>values</a:t>
            </a:r>
            <a:r>
              <a:rPr lang="en-US" altLang="ko-KR" sz="1600" dirty="0">
                <a:latin typeface="+mn-ea"/>
              </a:rPr>
              <a:t>('C103-02', 'C103', 2012, 1, 'B', '92301', '301</a:t>
            </a:r>
            <a:r>
              <a:rPr lang="ko-KR" altLang="en-US" sz="1600" dirty="0">
                <a:latin typeface="+mn-ea"/>
              </a:rPr>
              <a:t>호</a:t>
            </a:r>
            <a:r>
              <a:rPr lang="en-US" altLang="ko-KR" sz="1600" dirty="0">
                <a:latin typeface="+mn-ea"/>
              </a:rPr>
              <a:t>', 30)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insert into</a:t>
            </a:r>
            <a:r>
              <a:rPr lang="en-US" altLang="ko-KR" sz="1600" dirty="0">
                <a:latin typeface="+mn-ea"/>
              </a:rPr>
              <a:t> class </a:t>
            </a:r>
            <a:r>
              <a:rPr lang="en-US" altLang="ko-KR" sz="1600" b="1" dirty="0">
                <a:latin typeface="+mn-ea"/>
              </a:rPr>
              <a:t>values</a:t>
            </a:r>
            <a:r>
              <a:rPr lang="en-US" altLang="ko-KR" sz="1600" dirty="0">
                <a:latin typeface="+mn-ea"/>
              </a:rPr>
              <a:t>('C501-01', 'C501', 2012, 1, 'A', '92501', '103</a:t>
            </a:r>
            <a:r>
              <a:rPr lang="ko-KR" altLang="en-US" sz="1600" dirty="0">
                <a:latin typeface="+mn-ea"/>
              </a:rPr>
              <a:t>호</a:t>
            </a:r>
            <a:r>
              <a:rPr lang="en-US" altLang="ko-KR" sz="1600" dirty="0">
                <a:latin typeface="+mn-ea"/>
              </a:rPr>
              <a:t>', 45)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insert into</a:t>
            </a:r>
            <a:r>
              <a:rPr lang="en-US" altLang="ko-KR" sz="1600" dirty="0">
                <a:latin typeface="+mn-ea"/>
              </a:rPr>
              <a:t> class </a:t>
            </a:r>
            <a:r>
              <a:rPr lang="en-US" altLang="ko-KR" sz="1600" b="1" dirty="0">
                <a:latin typeface="+mn-ea"/>
              </a:rPr>
              <a:t>values</a:t>
            </a:r>
            <a:r>
              <a:rPr lang="en-US" altLang="ko-KR" sz="1600" dirty="0">
                <a:latin typeface="+mn-ea"/>
              </a:rPr>
              <a:t>('C501-02', 'C501', 2012, 1, 'B', '92502', '204</a:t>
            </a:r>
            <a:r>
              <a:rPr lang="ko-KR" altLang="en-US" sz="1600" dirty="0">
                <a:latin typeface="+mn-ea"/>
              </a:rPr>
              <a:t>호</a:t>
            </a:r>
            <a:r>
              <a:rPr lang="en-US" altLang="ko-KR" sz="1600" dirty="0">
                <a:latin typeface="+mn-ea"/>
              </a:rPr>
              <a:t>', 25)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insert into</a:t>
            </a:r>
            <a:r>
              <a:rPr lang="en-US" altLang="ko-KR" sz="1600" dirty="0">
                <a:latin typeface="+mn-ea"/>
              </a:rPr>
              <a:t> class </a:t>
            </a:r>
            <a:r>
              <a:rPr lang="en-US" altLang="ko-KR" sz="1600" b="1" dirty="0">
                <a:latin typeface="+mn-ea"/>
              </a:rPr>
              <a:t>values</a:t>
            </a:r>
            <a:r>
              <a:rPr lang="en-US" altLang="ko-KR" sz="1600" dirty="0">
                <a:latin typeface="+mn-ea"/>
              </a:rPr>
              <a:t>('C301-01', 'C301', 2012, 2, 'A', '92502', '301</a:t>
            </a:r>
            <a:r>
              <a:rPr lang="ko-KR" altLang="en-US" sz="1600" dirty="0">
                <a:latin typeface="+mn-ea"/>
              </a:rPr>
              <a:t>호</a:t>
            </a:r>
            <a:r>
              <a:rPr lang="en-US" altLang="ko-KR" sz="1600" dirty="0">
                <a:latin typeface="+mn-ea"/>
              </a:rPr>
              <a:t>', 30)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insert into</a:t>
            </a:r>
            <a:r>
              <a:rPr lang="en-US" altLang="ko-KR" sz="1600" dirty="0">
                <a:latin typeface="+mn-ea"/>
              </a:rPr>
              <a:t> class </a:t>
            </a:r>
            <a:r>
              <a:rPr lang="en-US" altLang="ko-KR" sz="1600" b="1" dirty="0">
                <a:latin typeface="+mn-ea"/>
              </a:rPr>
              <a:t>values</a:t>
            </a:r>
            <a:r>
              <a:rPr lang="en-US" altLang="ko-KR" sz="1600" dirty="0">
                <a:latin typeface="+mn-ea"/>
              </a:rPr>
              <a:t>('C302-01', 'C302', 2012, 2, 'A', '92501', '209</a:t>
            </a:r>
            <a:r>
              <a:rPr lang="ko-KR" altLang="en-US" sz="1600" dirty="0">
                <a:latin typeface="+mn-ea"/>
              </a:rPr>
              <a:t>호</a:t>
            </a:r>
            <a:r>
              <a:rPr lang="en-US" altLang="ko-KR" sz="1600" dirty="0">
                <a:latin typeface="+mn-ea"/>
              </a:rPr>
              <a:t>', 45)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insert into</a:t>
            </a:r>
            <a:r>
              <a:rPr lang="en-US" altLang="ko-KR" sz="1600" dirty="0">
                <a:latin typeface="+mn-ea"/>
              </a:rPr>
              <a:t> class </a:t>
            </a:r>
            <a:r>
              <a:rPr lang="en-US" altLang="ko-KR" sz="1600" b="1" dirty="0">
                <a:latin typeface="+mn-ea"/>
              </a:rPr>
              <a:t>values</a:t>
            </a:r>
            <a:r>
              <a:rPr lang="en-US" altLang="ko-KR" sz="1600" dirty="0">
                <a:latin typeface="+mn-ea"/>
              </a:rPr>
              <a:t>('C502-01', 'C502', 2012, 2, 'A', '92001', '209</a:t>
            </a:r>
            <a:r>
              <a:rPr lang="ko-KR" altLang="en-US" sz="1600" dirty="0">
                <a:latin typeface="+mn-ea"/>
              </a:rPr>
              <a:t>호</a:t>
            </a:r>
            <a:r>
              <a:rPr lang="en-US" altLang="ko-KR" sz="1600" dirty="0">
                <a:latin typeface="+mn-ea"/>
              </a:rPr>
              <a:t>', 30)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insert into</a:t>
            </a:r>
            <a:r>
              <a:rPr lang="en-US" altLang="ko-KR" sz="1600" dirty="0">
                <a:latin typeface="+mn-ea"/>
              </a:rPr>
              <a:t> class </a:t>
            </a:r>
            <a:r>
              <a:rPr lang="en-US" altLang="ko-KR" sz="1600" b="1" dirty="0">
                <a:latin typeface="+mn-ea"/>
              </a:rPr>
              <a:t>values</a:t>
            </a:r>
            <a:r>
              <a:rPr lang="en-US" altLang="ko-KR" sz="1600" dirty="0">
                <a:latin typeface="+mn-ea"/>
              </a:rPr>
              <a:t>('C502-02', 'C502', 2012, 2, 'B', '92301', '103</a:t>
            </a:r>
            <a:r>
              <a:rPr lang="ko-KR" altLang="en-US" sz="1600" dirty="0">
                <a:latin typeface="+mn-ea"/>
              </a:rPr>
              <a:t>호</a:t>
            </a:r>
            <a:r>
              <a:rPr lang="en-US" altLang="ko-KR" sz="1600" dirty="0">
                <a:latin typeface="+mn-ea"/>
              </a:rPr>
              <a:t>', 26)</a:t>
            </a:r>
            <a:endParaRPr lang="ko-KR" altLang="en-US" sz="1600" dirty="0">
              <a:latin typeface="+mn-ea"/>
            </a:endParaRPr>
          </a:p>
        </p:txBody>
      </p:sp>
      <p:sp>
        <p:nvSpPr>
          <p:cNvPr id="4506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512763"/>
            <a:ext cx="8162925" cy="579437"/>
          </a:xfrm>
        </p:spPr>
        <p:txBody>
          <a:bodyPr/>
          <a:lstStyle/>
          <a:p>
            <a:r>
              <a:rPr lang="ko-KR" altLang="en-US" smtClean="0"/>
              <a:t>학사 데이터베이스의 데이터 삽입 예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98500" y="1349375"/>
            <a:ext cx="8013700" cy="3046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insert into</a:t>
            </a:r>
            <a:r>
              <a:rPr lang="en-US" altLang="ko-KR" sz="1600" dirty="0">
                <a:latin typeface="+mn-ea"/>
              </a:rPr>
              <a:t> takes </a:t>
            </a:r>
            <a:r>
              <a:rPr lang="en-US" altLang="ko-KR" sz="1600" b="1" dirty="0">
                <a:latin typeface="+mn-ea"/>
              </a:rPr>
              <a:t>values</a:t>
            </a:r>
            <a:r>
              <a:rPr lang="en-US" altLang="ko-KR" sz="1600" dirty="0">
                <a:latin typeface="+mn-ea"/>
              </a:rPr>
              <a:t>('1292001', 'C101-01', 'B+')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insert into</a:t>
            </a:r>
            <a:r>
              <a:rPr lang="en-US" altLang="ko-KR" sz="1600" dirty="0">
                <a:latin typeface="+mn-ea"/>
              </a:rPr>
              <a:t> takes </a:t>
            </a:r>
            <a:r>
              <a:rPr lang="en-US" altLang="ko-KR" sz="1600" b="1" dirty="0">
                <a:latin typeface="+mn-ea"/>
              </a:rPr>
              <a:t>values</a:t>
            </a:r>
            <a:r>
              <a:rPr lang="en-US" altLang="ko-KR" sz="1600" dirty="0">
                <a:latin typeface="+mn-ea"/>
              </a:rPr>
              <a:t>('1292001', 'C103-01', 'A+')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insert into</a:t>
            </a:r>
            <a:r>
              <a:rPr lang="en-US" altLang="ko-KR" sz="1600" dirty="0">
                <a:latin typeface="+mn-ea"/>
              </a:rPr>
              <a:t> takes </a:t>
            </a:r>
            <a:r>
              <a:rPr lang="en-US" altLang="ko-KR" sz="1600" b="1" dirty="0">
                <a:latin typeface="+mn-ea"/>
              </a:rPr>
              <a:t>values</a:t>
            </a:r>
            <a:r>
              <a:rPr lang="en-US" altLang="ko-KR" sz="1600" dirty="0">
                <a:latin typeface="+mn-ea"/>
              </a:rPr>
              <a:t>('1292001', 'C301-01', 'A')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insert into</a:t>
            </a:r>
            <a:r>
              <a:rPr lang="en-US" altLang="ko-KR" sz="1600" dirty="0">
                <a:latin typeface="+mn-ea"/>
              </a:rPr>
              <a:t> takes </a:t>
            </a:r>
            <a:r>
              <a:rPr lang="en-US" altLang="ko-KR" sz="1600" b="1" dirty="0">
                <a:latin typeface="+mn-ea"/>
              </a:rPr>
              <a:t>values</a:t>
            </a:r>
            <a:r>
              <a:rPr lang="en-US" altLang="ko-KR" sz="1600" dirty="0">
                <a:latin typeface="+mn-ea"/>
              </a:rPr>
              <a:t>('1292002', 'C102-01', 'A')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insert into</a:t>
            </a:r>
            <a:r>
              <a:rPr lang="en-US" altLang="ko-KR" sz="1600" dirty="0">
                <a:latin typeface="+mn-ea"/>
              </a:rPr>
              <a:t> takes </a:t>
            </a:r>
            <a:r>
              <a:rPr lang="en-US" altLang="ko-KR" sz="1600" b="1" dirty="0">
                <a:latin typeface="+mn-ea"/>
              </a:rPr>
              <a:t>values</a:t>
            </a:r>
            <a:r>
              <a:rPr lang="en-US" altLang="ko-KR" sz="1600" dirty="0">
                <a:latin typeface="+mn-ea"/>
              </a:rPr>
              <a:t>('1292002', 'C103-01', 'B+')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insert into</a:t>
            </a:r>
            <a:r>
              <a:rPr lang="en-US" altLang="ko-KR" sz="1600" dirty="0">
                <a:latin typeface="+mn-ea"/>
              </a:rPr>
              <a:t> takes </a:t>
            </a:r>
            <a:r>
              <a:rPr lang="en-US" altLang="ko-KR" sz="1600" b="1" dirty="0">
                <a:latin typeface="+mn-ea"/>
              </a:rPr>
              <a:t>values</a:t>
            </a:r>
            <a:r>
              <a:rPr lang="en-US" altLang="ko-KR" sz="1600" dirty="0">
                <a:latin typeface="+mn-ea"/>
              </a:rPr>
              <a:t>('1292002', 'C502-01', 'C+')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insert into</a:t>
            </a:r>
            <a:r>
              <a:rPr lang="en-US" altLang="ko-KR" sz="1600" dirty="0">
                <a:latin typeface="+mn-ea"/>
              </a:rPr>
              <a:t> takes </a:t>
            </a:r>
            <a:r>
              <a:rPr lang="en-US" altLang="ko-KR" sz="1600" b="1" dirty="0">
                <a:latin typeface="+mn-ea"/>
              </a:rPr>
              <a:t>values</a:t>
            </a:r>
            <a:r>
              <a:rPr lang="en-US" altLang="ko-KR" sz="1600" dirty="0">
                <a:latin typeface="+mn-ea"/>
              </a:rPr>
              <a:t>('1292003', 'C103-02', 'B')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insert into</a:t>
            </a:r>
            <a:r>
              <a:rPr lang="en-US" altLang="ko-KR" sz="1600" dirty="0">
                <a:latin typeface="+mn-ea"/>
              </a:rPr>
              <a:t> takes </a:t>
            </a:r>
            <a:r>
              <a:rPr lang="en-US" altLang="ko-KR" sz="1600" b="1" dirty="0">
                <a:latin typeface="+mn-ea"/>
              </a:rPr>
              <a:t>values</a:t>
            </a:r>
            <a:r>
              <a:rPr lang="en-US" altLang="ko-KR" sz="1600" dirty="0">
                <a:latin typeface="+mn-ea"/>
              </a:rPr>
              <a:t>('1292003', 'C501-02', 'A+')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insert into</a:t>
            </a:r>
            <a:r>
              <a:rPr lang="en-US" altLang="ko-KR" sz="1600" dirty="0">
                <a:latin typeface="+mn-ea"/>
              </a:rPr>
              <a:t> takes </a:t>
            </a:r>
            <a:r>
              <a:rPr lang="en-US" altLang="ko-KR" sz="1600" b="1" dirty="0">
                <a:latin typeface="+mn-ea"/>
              </a:rPr>
              <a:t>values</a:t>
            </a:r>
            <a:r>
              <a:rPr lang="en-US" altLang="ko-KR" sz="1600" dirty="0">
                <a:latin typeface="+mn-ea"/>
              </a:rPr>
              <a:t>('1292301', 'C102-01', 'C+')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insert into</a:t>
            </a:r>
            <a:r>
              <a:rPr lang="en-US" altLang="ko-KR" sz="1600" dirty="0">
                <a:latin typeface="+mn-ea"/>
              </a:rPr>
              <a:t> takes </a:t>
            </a:r>
            <a:r>
              <a:rPr lang="en-US" altLang="ko-KR" sz="1600" b="1" dirty="0">
                <a:latin typeface="+mn-ea"/>
              </a:rPr>
              <a:t>values</a:t>
            </a:r>
            <a:r>
              <a:rPr lang="en-US" altLang="ko-KR" sz="1600" dirty="0">
                <a:latin typeface="+mn-ea"/>
              </a:rPr>
              <a:t>('1292303', 'C102-01', 'C')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insert into</a:t>
            </a:r>
            <a:r>
              <a:rPr lang="en-US" altLang="ko-KR" sz="1600" dirty="0">
                <a:latin typeface="+mn-ea"/>
              </a:rPr>
              <a:t> takes </a:t>
            </a:r>
            <a:r>
              <a:rPr lang="en-US" altLang="ko-KR" sz="1600" b="1" dirty="0">
                <a:latin typeface="+mn-ea"/>
              </a:rPr>
              <a:t>values</a:t>
            </a:r>
            <a:r>
              <a:rPr lang="en-US" altLang="ko-KR" sz="1600" dirty="0">
                <a:latin typeface="+mn-ea"/>
              </a:rPr>
              <a:t>('1292303', 'C103-02', 'B+')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insert into</a:t>
            </a:r>
            <a:r>
              <a:rPr lang="en-US" altLang="ko-KR" sz="1600" dirty="0">
                <a:latin typeface="+mn-ea"/>
              </a:rPr>
              <a:t> takes </a:t>
            </a:r>
            <a:r>
              <a:rPr lang="en-US" altLang="ko-KR" sz="1600" b="1" dirty="0">
                <a:latin typeface="+mn-ea"/>
              </a:rPr>
              <a:t>values</a:t>
            </a:r>
            <a:r>
              <a:rPr lang="en-US" altLang="ko-KR" sz="1600" dirty="0">
                <a:latin typeface="+mn-ea"/>
              </a:rPr>
              <a:t>('1292303', 'C501-01', 'A+')</a:t>
            </a:r>
          </a:p>
        </p:txBody>
      </p:sp>
      <p:sp>
        <p:nvSpPr>
          <p:cNvPr id="4608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512763"/>
            <a:ext cx="8162925" cy="579437"/>
          </a:xfrm>
        </p:spPr>
        <p:txBody>
          <a:bodyPr/>
          <a:lstStyle/>
          <a:p>
            <a:r>
              <a:rPr lang="ko-KR" altLang="en-US" smtClean="0"/>
              <a:t>레코드 수정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ko-KR" altLang="en-US" sz="2000" smtClean="0"/>
              <a:t>형식</a:t>
            </a:r>
            <a:endParaRPr lang="en-US" altLang="ko-KR" sz="2000" smtClean="0"/>
          </a:p>
          <a:p>
            <a:endParaRPr lang="en-US" altLang="ko-KR" sz="2000" smtClean="0"/>
          </a:p>
          <a:p>
            <a:pPr lvl="1"/>
            <a:endParaRPr lang="en-US" altLang="ko-KR" sz="1800" smtClean="0"/>
          </a:p>
          <a:p>
            <a:pPr lvl="1"/>
            <a:endParaRPr lang="en-US" altLang="ko-KR" sz="1800" smtClean="0"/>
          </a:p>
          <a:p>
            <a:pPr lvl="1"/>
            <a:r>
              <a:rPr lang="en-US" altLang="ko-KR" sz="2000" smtClean="0"/>
              <a:t>&lt;</a:t>
            </a:r>
            <a:r>
              <a:rPr lang="ko-KR" altLang="en-US" sz="2000" smtClean="0"/>
              <a:t>수정내역</a:t>
            </a:r>
            <a:r>
              <a:rPr lang="en-US" altLang="ko-KR" sz="2000" smtClean="0"/>
              <a:t>&gt;</a:t>
            </a:r>
          </a:p>
          <a:p>
            <a:pPr lvl="2"/>
            <a:r>
              <a:rPr lang="ko-KR" altLang="en-US" sz="1600" smtClean="0"/>
              <a:t>대상 테이블의 필드에 들어가는 값을 수정하기위한 산술식</a:t>
            </a:r>
            <a:endParaRPr lang="en-US" altLang="ko-KR" sz="1600" smtClean="0"/>
          </a:p>
          <a:p>
            <a:pPr lvl="2"/>
            <a:r>
              <a:rPr lang="en-US" altLang="ko-KR" sz="1600" smtClean="0"/>
              <a:t>‘,’</a:t>
            </a:r>
            <a:r>
              <a:rPr lang="ko-KR" altLang="en-US" sz="1600" smtClean="0"/>
              <a:t>를 이용해서 여러 필드에 대한 수정 내역을 지정</a:t>
            </a:r>
            <a:endParaRPr lang="en-US" altLang="ko-KR" sz="1600" smtClean="0"/>
          </a:p>
          <a:p>
            <a:pPr lvl="1"/>
            <a:r>
              <a:rPr lang="en-US" altLang="ko-KR" sz="2000" smtClean="0"/>
              <a:t>&lt;</a:t>
            </a:r>
            <a:r>
              <a:rPr lang="ko-KR" altLang="en-US" sz="2000" smtClean="0"/>
              <a:t>조건</a:t>
            </a:r>
            <a:r>
              <a:rPr lang="en-US" altLang="ko-KR" sz="2000" smtClean="0"/>
              <a:t>&gt;</a:t>
            </a:r>
          </a:p>
          <a:p>
            <a:pPr lvl="2"/>
            <a:r>
              <a:rPr lang="ko-KR" altLang="en-US" sz="1600" smtClean="0"/>
              <a:t>대상이 되는 레코드에 대한 조건을 기술</a:t>
            </a:r>
            <a:endParaRPr lang="en-US" altLang="ko-KR" sz="1600" smtClean="0"/>
          </a:p>
          <a:p>
            <a:pPr lvl="2"/>
            <a:r>
              <a:rPr lang="ko-KR" altLang="en-US" sz="1600" smtClean="0"/>
              <a:t>관계대수에서 선택 연산의 조건식과 같은 의미</a:t>
            </a:r>
            <a:endParaRPr lang="en-US" altLang="ko-KR" sz="1600" smtClean="0"/>
          </a:p>
          <a:p>
            <a:pPr lvl="2"/>
            <a:r>
              <a:rPr lang="ko-KR" altLang="en-US" sz="1600" smtClean="0"/>
              <a:t>테이블의 모든 레코드에 대해 수정을 적용하려면 </a:t>
            </a:r>
            <a:r>
              <a:rPr lang="en-US" altLang="ko-KR" sz="1600" b="1" smtClean="0"/>
              <a:t>where</a:t>
            </a:r>
            <a:r>
              <a:rPr lang="ko-KR" altLang="en-US" sz="1600" smtClean="0"/>
              <a:t> 절을 생략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96938" y="1668463"/>
            <a:ext cx="2708275" cy="8302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update </a:t>
            </a:r>
            <a:r>
              <a:rPr lang="en-US" altLang="ko-KR" sz="1600" dirty="0">
                <a:latin typeface="+mn-ea"/>
              </a:rPr>
              <a:t>&lt;</a:t>
            </a:r>
            <a:r>
              <a:rPr lang="ko-KR" altLang="en-US" sz="1600" dirty="0">
                <a:latin typeface="+mn-ea"/>
              </a:rPr>
              <a:t>테이블이름</a:t>
            </a:r>
            <a:r>
              <a:rPr lang="en-US" altLang="ko-KR" sz="1600" dirty="0">
                <a:latin typeface="+mn-ea"/>
              </a:rPr>
              <a:t>&gt;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set </a:t>
            </a:r>
            <a:r>
              <a:rPr lang="en-US" altLang="ko-KR" sz="1600" dirty="0">
                <a:latin typeface="+mn-ea"/>
              </a:rPr>
              <a:t>&lt;</a:t>
            </a:r>
            <a:r>
              <a:rPr lang="ko-KR" altLang="en-US" sz="1600" dirty="0">
                <a:latin typeface="+mn-ea"/>
              </a:rPr>
              <a:t>수정내역</a:t>
            </a:r>
            <a:r>
              <a:rPr lang="en-US" altLang="ko-KR" sz="1600" dirty="0">
                <a:latin typeface="+mn-ea"/>
              </a:rPr>
              <a:t>&gt; 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where </a:t>
            </a:r>
            <a:r>
              <a:rPr lang="en-US" altLang="ko-KR" sz="1600" dirty="0">
                <a:latin typeface="+mn-ea"/>
              </a:rPr>
              <a:t>&lt;</a:t>
            </a:r>
            <a:r>
              <a:rPr lang="ko-KR" altLang="en-US" sz="1600" dirty="0">
                <a:latin typeface="+mn-ea"/>
              </a:rPr>
              <a:t>조건</a:t>
            </a:r>
            <a:r>
              <a:rPr lang="en-US" altLang="ko-KR" sz="1600" dirty="0">
                <a:latin typeface="+mn-ea"/>
              </a:rPr>
              <a:t>&gt;</a:t>
            </a:r>
            <a:endParaRPr lang="ko-KR" altLang="en-US" sz="1600" dirty="0">
              <a:latin typeface="+mn-ea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512763"/>
            <a:ext cx="8162925" cy="579437"/>
          </a:xfrm>
        </p:spPr>
        <p:txBody>
          <a:bodyPr/>
          <a:lstStyle/>
          <a:p>
            <a:r>
              <a:rPr lang="ko-KR" altLang="en-US" smtClean="0"/>
              <a:t>레코드 수정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ko-KR" altLang="en-US" sz="2000" smtClean="0"/>
              <a:t>예</a:t>
            </a:r>
            <a:r>
              <a:rPr lang="en-US" altLang="ko-KR" sz="2000" smtClean="0"/>
              <a:t>) student </a:t>
            </a:r>
            <a:r>
              <a:rPr lang="ko-KR" altLang="en-US" sz="2000" smtClean="0"/>
              <a:t>테이블에서 모든 학생들의 학년을 하나씩 증가</a:t>
            </a:r>
          </a:p>
          <a:p>
            <a:endParaRPr lang="en-US" altLang="ko-KR" sz="2000" smtClean="0"/>
          </a:p>
          <a:p>
            <a:pPr lvl="1"/>
            <a:endParaRPr lang="en-US" altLang="ko-KR" sz="1800" smtClean="0"/>
          </a:p>
          <a:p>
            <a:pPr lvl="1"/>
            <a:endParaRPr lang="en-US" altLang="ko-KR" sz="1800" smtClean="0"/>
          </a:p>
          <a:p>
            <a:r>
              <a:rPr lang="ko-KR" altLang="en-US" sz="2000" smtClean="0"/>
              <a:t>예</a:t>
            </a:r>
            <a:r>
              <a:rPr lang="en-US" altLang="ko-KR" sz="2000" smtClean="0"/>
              <a:t>) professor </a:t>
            </a:r>
            <a:r>
              <a:rPr lang="ko-KR" altLang="en-US" sz="2000" smtClean="0"/>
              <a:t>테이블에서 ‘고희석’ 교수의 직위를 ‘교수’로 수정하고 학과번호를 ‘</a:t>
            </a:r>
            <a:r>
              <a:rPr lang="en-US" altLang="ko-KR" sz="2000" smtClean="0"/>
              <a:t>923’</a:t>
            </a:r>
            <a:r>
              <a:rPr lang="ko-KR" altLang="en-US" sz="2000" smtClean="0"/>
              <a:t>으로 수정</a:t>
            </a:r>
          </a:p>
          <a:p>
            <a:endParaRPr lang="en-US" altLang="ko-KR" sz="2000" smtClean="0"/>
          </a:p>
          <a:p>
            <a:endParaRPr lang="en-US" altLang="ko-KR" sz="2000" smtClean="0"/>
          </a:p>
        </p:txBody>
      </p:sp>
      <p:sp>
        <p:nvSpPr>
          <p:cNvPr id="4" name="직사각형 3"/>
          <p:cNvSpPr/>
          <p:nvPr/>
        </p:nvSpPr>
        <p:spPr>
          <a:xfrm>
            <a:off x="914400" y="1719263"/>
            <a:ext cx="5813425" cy="831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16)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update</a:t>
            </a:r>
            <a:r>
              <a:rPr lang="en-US" altLang="ko-KR" sz="1600" dirty="0">
                <a:latin typeface="+mn-ea"/>
              </a:rPr>
              <a:t> 	student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set 	</a:t>
            </a:r>
            <a:r>
              <a:rPr lang="en-US" altLang="ko-KR" sz="1600" dirty="0">
                <a:latin typeface="+mn-ea"/>
              </a:rPr>
              <a:t>year = year + 1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46150" y="3511550"/>
            <a:ext cx="5813425" cy="1076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17)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update</a:t>
            </a:r>
            <a:r>
              <a:rPr lang="en-US" altLang="ko-KR" sz="1600" dirty="0">
                <a:latin typeface="+mn-ea"/>
              </a:rPr>
              <a:t> 	professor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set</a:t>
            </a:r>
            <a:r>
              <a:rPr lang="en-US" altLang="ko-KR" sz="1600" dirty="0">
                <a:latin typeface="+mn-ea"/>
              </a:rPr>
              <a:t> 	position='</a:t>
            </a:r>
            <a:r>
              <a:rPr lang="ko-KR" altLang="en-US" sz="1600" dirty="0">
                <a:latin typeface="+mn-ea"/>
              </a:rPr>
              <a:t>교수‘</a:t>
            </a:r>
            <a:r>
              <a:rPr lang="en-US" altLang="ko-KR" sz="1600" dirty="0">
                <a:latin typeface="+mn-ea"/>
              </a:rPr>
              <a:t>, </a:t>
            </a:r>
            <a:r>
              <a:rPr lang="en-US" altLang="ko-KR" sz="1600" dirty="0" err="1">
                <a:latin typeface="+mn-ea"/>
              </a:rPr>
              <a:t>dept_id</a:t>
            </a:r>
            <a:r>
              <a:rPr lang="en-US" altLang="ko-KR" sz="1600" dirty="0">
                <a:latin typeface="+mn-ea"/>
              </a:rPr>
              <a:t>='923'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where</a:t>
            </a:r>
            <a:r>
              <a:rPr lang="en-US" altLang="ko-KR" sz="1600" dirty="0">
                <a:latin typeface="+mn-ea"/>
              </a:rPr>
              <a:t> 	name='</a:t>
            </a:r>
            <a:r>
              <a:rPr lang="ko-KR" altLang="en-US" sz="1600" dirty="0">
                <a:latin typeface="+mn-ea"/>
              </a:rPr>
              <a:t>고희석‘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512763"/>
            <a:ext cx="8162925" cy="579437"/>
          </a:xfrm>
        </p:spPr>
        <p:txBody>
          <a:bodyPr/>
          <a:lstStyle/>
          <a:p>
            <a:r>
              <a:rPr lang="ko-KR" altLang="en-US" smtClean="0"/>
              <a:t>레코드 삭제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20100" cy="4937125"/>
          </a:xfrm>
        </p:spPr>
        <p:txBody>
          <a:bodyPr/>
          <a:lstStyle/>
          <a:p>
            <a:pPr>
              <a:defRPr/>
            </a:pPr>
            <a:r>
              <a:rPr lang="ko-KR" altLang="en-US" sz="2000" dirty="0" smtClean="0"/>
              <a:t>형식</a:t>
            </a:r>
            <a:endParaRPr lang="en-US" altLang="ko-KR" sz="2000" dirty="0" smtClean="0"/>
          </a:p>
          <a:p>
            <a:pPr>
              <a:defRPr/>
            </a:pPr>
            <a:endParaRPr lang="en-US" altLang="ko-KR" sz="2000" dirty="0" smtClean="0"/>
          </a:p>
          <a:p>
            <a:pPr lvl="1">
              <a:defRPr/>
            </a:pPr>
            <a:endParaRPr lang="en-US" altLang="ko-KR" sz="1800" dirty="0" smtClean="0"/>
          </a:p>
          <a:p>
            <a:pPr lvl="1">
              <a:defRPr/>
            </a:pPr>
            <a:r>
              <a:rPr lang="en-US" altLang="ko-KR" sz="1800" b="1" dirty="0" smtClean="0"/>
              <a:t>where</a:t>
            </a:r>
            <a:r>
              <a:rPr lang="ko-KR" altLang="en-US" sz="1800" dirty="0" smtClean="0"/>
              <a:t>절에 지정된 조건을 만족하는 레코드를 삭제</a:t>
            </a:r>
            <a:endParaRPr lang="en-US" altLang="ko-KR" sz="1800" dirty="0" smtClean="0"/>
          </a:p>
          <a:p>
            <a:pPr lvl="1">
              <a:defRPr/>
            </a:pPr>
            <a:r>
              <a:rPr lang="en-US" altLang="ko-KR" sz="1800" b="1" dirty="0" smtClean="0"/>
              <a:t>where</a:t>
            </a:r>
            <a:r>
              <a:rPr lang="ko-KR" altLang="en-US" sz="1800" dirty="0" smtClean="0"/>
              <a:t>절이 생략되면 테이블에서 모든 레코드를 삭제</a:t>
            </a:r>
          </a:p>
          <a:p>
            <a:pPr>
              <a:defRPr/>
            </a:pPr>
            <a:r>
              <a:rPr lang="ko-KR" altLang="en-US" sz="2000" dirty="0" smtClean="0">
                <a:latin typeface="+mn-ea"/>
              </a:rPr>
              <a:t>예</a:t>
            </a:r>
            <a:r>
              <a:rPr lang="en-US" altLang="ko-KR" sz="2000" dirty="0" smtClean="0">
                <a:latin typeface="+mn-ea"/>
              </a:rPr>
              <a:t>) </a:t>
            </a:r>
            <a:r>
              <a:rPr lang="en-US" altLang="ko-KR" sz="1800" dirty="0" smtClean="0"/>
              <a:t>professor </a:t>
            </a:r>
            <a:r>
              <a:rPr lang="ko-KR" altLang="en-US" sz="1800" dirty="0" smtClean="0"/>
              <a:t>테이블에서 이름이 ‘김태석’인 교수를 삭제</a:t>
            </a:r>
            <a:endParaRPr lang="en-US" altLang="ko-KR" sz="1800" dirty="0" smtClean="0"/>
          </a:p>
          <a:p>
            <a:pPr>
              <a:defRPr/>
            </a:pPr>
            <a:endParaRPr lang="en-US" altLang="ko-KR" sz="1800" dirty="0" smtClean="0"/>
          </a:p>
          <a:p>
            <a:pPr>
              <a:defRPr/>
            </a:pPr>
            <a:endParaRPr lang="en-US" altLang="ko-KR" sz="1800" dirty="0" smtClean="0"/>
          </a:p>
          <a:p>
            <a:pPr>
              <a:defRPr/>
            </a:pPr>
            <a:endParaRPr lang="en-US" altLang="ko-KR" sz="1800" dirty="0" smtClean="0"/>
          </a:p>
          <a:p>
            <a:pPr>
              <a:defRPr/>
            </a:pPr>
            <a:endParaRPr lang="en-US" altLang="ko-KR" sz="1800" dirty="0" smtClean="0"/>
          </a:p>
          <a:p>
            <a:pPr lvl="1">
              <a:defRPr/>
            </a:pPr>
            <a:r>
              <a:rPr lang="en-US" altLang="ko-KR" sz="1600" b="1" dirty="0" smtClean="0"/>
              <a:t>delete</a:t>
            </a:r>
            <a:r>
              <a:rPr lang="ko-KR" altLang="en-US" sz="1600" dirty="0" smtClean="0"/>
              <a:t>문을 이용하여 테이블의 모든 레코드를 삭제하더라도 테이블은 삭제되지 않음</a:t>
            </a:r>
            <a:endParaRPr lang="ko-KR" altLang="en-US" sz="1500" dirty="0" smtClean="0"/>
          </a:p>
          <a:p>
            <a:pPr>
              <a:defRPr/>
            </a:pPr>
            <a:endParaRPr lang="en-US" altLang="ko-KR" sz="1800" dirty="0" smtClean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96938" y="1668463"/>
            <a:ext cx="3692525" cy="584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delete from 	</a:t>
            </a:r>
            <a:r>
              <a:rPr lang="en-US" altLang="ko-KR" sz="1600" dirty="0">
                <a:latin typeface="+mn-ea"/>
              </a:rPr>
              <a:t>&lt;</a:t>
            </a:r>
            <a:r>
              <a:rPr lang="ko-KR" altLang="en-US" sz="1600" dirty="0">
                <a:latin typeface="+mn-ea"/>
              </a:rPr>
              <a:t>테이블이름</a:t>
            </a:r>
            <a:r>
              <a:rPr lang="en-US" altLang="ko-KR" sz="1600" dirty="0">
                <a:latin typeface="+mn-ea"/>
              </a:rPr>
              <a:t>&gt;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where 		</a:t>
            </a:r>
            <a:r>
              <a:rPr lang="en-US" altLang="ko-KR" sz="1600" dirty="0">
                <a:latin typeface="+mn-ea"/>
              </a:rPr>
              <a:t>&lt;</a:t>
            </a:r>
            <a:r>
              <a:rPr lang="ko-KR" altLang="en-US" sz="1600" dirty="0">
                <a:latin typeface="+mn-ea"/>
              </a:rPr>
              <a:t>조건</a:t>
            </a:r>
            <a:r>
              <a:rPr lang="en-US" altLang="ko-KR" sz="1600" dirty="0">
                <a:latin typeface="+mn-ea"/>
              </a:rPr>
              <a:t>&gt;</a:t>
            </a:r>
            <a:endParaRPr lang="ko-KR" altLang="en-US" sz="160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20750" y="3657600"/>
            <a:ext cx="5238750" cy="8302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18)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delete from</a:t>
            </a:r>
            <a:r>
              <a:rPr lang="en-US" altLang="ko-KR" sz="1600" dirty="0">
                <a:latin typeface="+mn-ea"/>
              </a:rPr>
              <a:t> 	professor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where</a:t>
            </a:r>
            <a:r>
              <a:rPr lang="en-US" altLang="ko-KR" sz="1600" dirty="0">
                <a:latin typeface="+mn-ea"/>
              </a:rPr>
              <a:t> 		name='</a:t>
            </a:r>
            <a:r>
              <a:rPr lang="ko-KR" altLang="en-US" sz="1600" dirty="0">
                <a:latin typeface="+mn-ea"/>
              </a:rPr>
              <a:t>김태석</a:t>
            </a:r>
            <a:r>
              <a:rPr lang="en-US" altLang="ko-KR" sz="1600" dirty="0">
                <a:latin typeface="+mn-ea"/>
              </a:rPr>
              <a:t>'</a:t>
            </a:r>
            <a:endParaRPr lang="ko-KR" altLang="en-US" sz="1600" dirty="0">
              <a:latin typeface="+mn-ea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레코드 삽입 시 주의사항</a:t>
            </a:r>
          </a:p>
        </p:txBody>
      </p:sp>
      <p:sp>
        <p:nvSpPr>
          <p:cNvPr id="50179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ko-KR" altLang="en-US" sz="2000" smtClean="0"/>
              <a:t>외래키로 사용되는 필드에 대해 데이터를 삽입할 때</a:t>
            </a:r>
            <a:endParaRPr lang="en-US" altLang="ko-KR" sz="2000" smtClean="0"/>
          </a:p>
          <a:p>
            <a:pPr lvl="1"/>
            <a:r>
              <a:rPr lang="ko-KR" altLang="en-US" sz="1600" smtClean="0"/>
              <a:t>참조하는 테이블의 해당 필드에 그 값을 먼저 삽입해야 함</a:t>
            </a:r>
            <a:endParaRPr lang="en-US" altLang="ko-KR" sz="1600" smtClean="0"/>
          </a:p>
          <a:p>
            <a:pPr lvl="1"/>
            <a:r>
              <a:rPr lang="ko-KR" altLang="en-US" sz="1600" smtClean="0"/>
              <a:t>예</a:t>
            </a:r>
            <a:r>
              <a:rPr lang="en-US" altLang="ko-KR" sz="1600" smtClean="0"/>
              <a:t>) department </a:t>
            </a:r>
            <a:r>
              <a:rPr lang="ko-KR" altLang="en-US" sz="1600" smtClean="0"/>
              <a:t>테이블이 생성되긴 했지만 아직 레코드가 삽입되지 않은 상태에서 다음질의의 실행 결과</a:t>
            </a:r>
          </a:p>
          <a:p>
            <a:pPr lvl="1"/>
            <a:endParaRPr lang="ko-KR" altLang="en-US" sz="1800" smtClean="0"/>
          </a:p>
        </p:txBody>
      </p:sp>
      <p:sp>
        <p:nvSpPr>
          <p:cNvPr id="4" name="직사각형 3"/>
          <p:cNvSpPr/>
          <p:nvPr/>
        </p:nvSpPr>
        <p:spPr>
          <a:xfrm>
            <a:off x="1092200" y="2562225"/>
            <a:ext cx="7948613" cy="8302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19)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insert into</a:t>
            </a:r>
            <a:r>
              <a:rPr lang="en-US" altLang="ko-KR" sz="1600" dirty="0">
                <a:latin typeface="+mn-ea"/>
              </a:rPr>
              <a:t> 	student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values 		</a:t>
            </a:r>
            <a:r>
              <a:rPr lang="en-US" altLang="ko-KR" sz="1600" dirty="0">
                <a:latin typeface="+mn-ea"/>
              </a:rPr>
              <a:t>('1292002', </a:t>
            </a:r>
            <a:r>
              <a:rPr lang="en-US" altLang="ko-KR" sz="1600" dirty="0" smtClean="0">
                <a:latin typeface="+mn-ea"/>
              </a:rPr>
              <a:t>'900305*1730021</a:t>
            </a:r>
            <a:r>
              <a:rPr lang="en-US" altLang="ko-KR" sz="1600" dirty="0">
                <a:latin typeface="+mn-ea"/>
              </a:rPr>
              <a:t>', '</a:t>
            </a:r>
            <a:r>
              <a:rPr lang="ko-KR" altLang="en-US" sz="1600" dirty="0">
                <a:latin typeface="+mn-ea"/>
              </a:rPr>
              <a:t>김정현</a:t>
            </a:r>
            <a:r>
              <a:rPr lang="en-US" altLang="ko-KR" sz="1600" dirty="0">
                <a:latin typeface="+mn-ea"/>
              </a:rPr>
              <a:t>', 3, '</a:t>
            </a:r>
            <a:r>
              <a:rPr lang="ko-KR" altLang="en-US" sz="1600" dirty="0">
                <a:latin typeface="+mn-ea"/>
              </a:rPr>
              <a:t>서울</a:t>
            </a:r>
            <a:r>
              <a:rPr lang="en-US" altLang="ko-KR" sz="1600" dirty="0">
                <a:latin typeface="+mn-ea"/>
              </a:rPr>
              <a:t>', '920')</a:t>
            </a:r>
            <a:endParaRPr lang="ko-KR" altLang="en-US" sz="1600" dirty="0">
              <a:latin typeface="+mn-ea"/>
            </a:endParaRPr>
          </a:p>
        </p:txBody>
      </p:sp>
      <p:sp>
        <p:nvSpPr>
          <p:cNvPr id="5018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  <p:pic>
        <p:nvPicPr>
          <p:cNvPr id="50182" name="_x84705944" descr="EMB000011b4151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30488" y="3490913"/>
            <a:ext cx="4830762" cy="336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레코드 삽입 시 주의사항</a:t>
            </a:r>
          </a:p>
        </p:txBody>
      </p:sp>
      <p:sp>
        <p:nvSpPr>
          <p:cNvPr id="5120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altLang="ko-KR" sz="2000" smtClean="0"/>
              <a:t>department </a:t>
            </a:r>
            <a:r>
              <a:rPr lang="ko-KR" altLang="en-US" sz="2000" smtClean="0"/>
              <a:t>테이블에 </a:t>
            </a:r>
            <a:r>
              <a:rPr lang="en-US" altLang="ko-KR" sz="2000" smtClean="0"/>
              <a:t>dept_id </a:t>
            </a:r>
            <a:r>
              <a:rPr lang="ko-KR" altLang="en-US" sz="2000" smtClean="0"/>
              <a:t>필드의 값이 ‘</a:t>
            </a:r>
            <a:r>
              <a:rPr lang="en-US" altLang="ko-KR" sz="2000" smtClean="0"/>
              <a:t>920’</a:t>
            </a:r>
            <a:r>
              <a:rPr lang="ko-KR" altLang="en-US" sz="2000" smtClean="0"/>
              <a:t>인 레코드가 먼저 삽입</a:t>
            </a:r>
          </a:p>
        </p:txBody>
      </p:sp>
      <p:sp>
        <p:nvSpPr>
          <p:cNvPr id="5120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120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51206" name="_x84513096" descr="EMB000011b4151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19213" y="1776413"/>
            <a:ext cx="6530975" cy="455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레코드 수정 시 주의사항</a:t>
            </a:r>
          </a:p>
        </p:txBody>
      </p:sp>
      <p:sp>
        <p:nvSpPr>
          <p:cNvPr id="52227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ko-KR" altLang="en-US" sz="2000" smtClean="0"/>
              <a:t>외래키로 사용되는 필드의 값을 수정할 때</a:t>
            </a:r>
          </a:p>
          <a:p>
            <a:pPr lvl="1"/>
            <a:r>
              <a:rPr lang="ko-KR" altLang="en-US" sz="1800" smtClean="0"/>
              <a:t>외래키가 참조하는 테이블에 삽입되어 있는 값으로만 수정이 가능</a:t>
            </a:r>
          </a:p>
          <a:p>
            <a:pPr lvl="1"/>
            <a:r>
              <a:rPr lang="ko-KR" altLang="en-US" sz="1600" smtClean="0"/>
              <a:t>예</a:t>
            </a:r>
            <a:r>
              <a:rPr lang="en-US" altLang="ko-KR" sz="1600" smtClean="0"/>
              <a:t>) department </a:t>
            </a:r>
            <a:r>
              <a:rPr lang="ko-KR" altLang="en-US" sz="1600" smtClean="0"/>
              <a:t>테이블에 </a:t>
            </a:r>
            <a:r>
              <a:rPr lang="en-US" altLang="ko-KR" sz="1600" smtClean="0"/>
              <a:t>dept_id </a:t>
            </a:r>
            <a:r>
              <a:rPr lang="ko-KR" altLang="en-US" sz="1600" smtClean="0"/>
              <a:t>필드의 값이 ‘</a:t>
            </a:r>
            <a:r>
              <a:rPr lang="en-US" altLang="ko-KR" sz="1600" smtClean="0"/>
              <a:t>920’</a:t>
            </a:r>
            <a:r>
              <a:rPr lang="ko-KR" altLang="en-US" sz="1600" smtClean="0"/>
              <a:t>인 레코드만 삽입되어 있는 상황</a:t>
            </a:r>
          </a:p>
          <a:p>
            <a:pPr lvl="1"/>
            <a:endParaRPr lang="ko-KR" altLang="en-US" sz="1600" smtClean="0"/>
          </a:p>
          <a:p>
            <a:pPr lvl="1"/>
            <a:endParaRPr lang="ko-KR" altLang="en-US" sz="1800" smtClean="0"/>
          </a:p>
        </p:txBody>
      </p:sp>
      <p:sp>
        <p:nvSpPr>
          <p:cNvPr id="5222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222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  <p:pic>
        <p:nvPicPr>
          <p:cNvPr id="52230" name="_x84488392" descr="EMB000011b4151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46263" y="2459038"/>
            <a:ext cx="5770562" cy="402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512763"/>
            <a:ext cx="8162925" cy="579437"/>
          </a:xfrm>
        </p:spPr>
        <p:txBody>
          <a:bodyPr/>
          <a:lstStyle/>
          <a:p>
            <a:r>
              <a:rPr lang="ko-KR" altLang="en-US" smtClean="0"/>
              <a:t>데이터 정의 언어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ko-KR" altLang="en-US" sz="2000" smtClean="0"/>
              <a:t>테이블 생성 </a:t>
            </a:r>
            <a:r>
              <a:rPr lang="en-US" altLang="ko-KR" sz="2000" smtClean="0"/>
              <a:t>(create table)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sz="2000" smtClean="0"/>
              <a:t>기본키</a:t>
            </a:r>
            <a:r>
              <a:rPr lang="en-US" altLang="ko-KR" sz="2000" smtClean="0"/>
              <a:t>, </a:t>
            </a:r>
            <a:r>
              <a:rPr lang="ko-KR" altLang="en-US" sz="2000" smtClean="0"/>
              <a:t>외래키 설정</a:t>
            </a:r>
            <a:endParaRPr lang="en-US" altLang="ko-KR" sz="2000" smtClean="0"/>
          </a:p>
          <a:p>
            <a:pPr eaLnBrk="1" hangingPunct="1">
              <a:lnSpc>
                <a:spcPct val="150000"/>
              </a:lnSpc>
            </a:pPr>
            <a:r>
              <a:rPr lang="ko-KR" altLang="en-US" sz="2000" smtClean="0"/>
              <a:t>테이블 삭제 </a:t>
            </a:r>
            <a:r>
              <a:rPr lang="en-US" altLang="ko-KR" sz="2000" smtClean="0"/>
              <a:t>(drop table)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sz="2000" smtClean="0"/>
              <a:t>테이블 수정 </a:t>
            </a:r>
            <a:r>
              <a:rPr lang="en-US" altLang="ko-KR" sz="2000" smtClean="0"/>
              <a:t>(alter table)</a:t>
            </a:r>
            <a:endParaRPr lang="ko-KR" altLang="en-US" sz="2000" smtClean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레코드 삭제 시 주의사항</a:t>
            </a:r>
          </a:p>
        </p:txBody>
      </p:sp>
      <p:sp>
        <p:nvSpPr>
          <p:cNvPr id="53251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ko-KR" altLang="en-US" sz="2000" smtClean="0"/>
              <a:t>외래키로 참조되는 필드를 가지고 있는 테이블에서 레코드를 삭제할 경우에도 오류가 발생할 수 있음</a:t>
            </a:r>
          </a:p>
          <a:p>
            <a:pPr lvl="1"/>
            <a:r>
              <a:rPr lang="en-US" altLang="ko-KR" sz="1800" smtClean="0"/>
              <a:t>student </a:t>
            </a:r>
            <a:r>
              <a:rPr lang="ko-KR" altLang="en-US" sz="1800" smtClean="0"/>
              <a:t>테이블에서 외래키로 참조하는 </a:t>
            </a:r>
            <a:r>
              <a:rPr lang="en-US" altLang="ko-KR" sz="1800" smtClean="0"/>
              <a:t>department </a:t>
            </a:r>
            <a:r>
              <a:rPr lang="ko-KR" altLang="en-US" sz="1800" smtClean="0"/>
              <a:t>테이블의 레코드에 대한 삭제 시도</a:t>
            </a:r>
          </a:p>
          <a:p>
            <a:pPr lvl="1">
              <a:buFont typeface="Wingdings 3" pitchFamily="18" charset="2"/>
              <a:buNone/>
            </a:pPr>
            <a:endParaRPr lang="ko-KR" altLang="en-US" sz="1800" smtClean="0"/>
          </a:p>
        </p:txBody>
      </p:sp>
      <p:sp>
        <p:nvSpPr>
          <p:cNvPr id="5325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325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  <p:pic>
        <p:nvPicPr>
          <p:cNvPr id="53254" name="_x84800712" descr="EMB000011b4151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24050" y="2552700"/>
            <a:ext cx="5780088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레코드 검색</a:t>
            </a:r>
          </a:p>
        </p:txBody>
      </p:sp>
      <p:sp>
        <p:nvSpPr>
          <p:cNvPr id="54275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altLang="ko-KR" sz="2000" smtClean="0"/>
              <a:t>SQL</a:t>
            </a:r>
            <a:r>
              <a:rPr lang="ko-KR" altLang="en-US" sz="2000" smtClean="0"/>
              <a:t>에서 </a:t>
            </a:r>
            <a:r>
              <a:rPr lang="ko-KR" altLang="en-US" sz="2000" b="1" smtClean="0">
                <a:solidFill>
                  <a:srgbClr val="002060"/>
                </a:solidFill>
              </a:rPr>
              <a:t>가장 많이 사용하고</a:t>
            </a:r>
            <a:r>
              <a:rPr lang="en-US" altLang="ko-KR" sz="2000" b="1" smtClean="0">
                <a:solidFill>
                  <a:srgbClr val="002060"/>
                </a:solidFill>
              </a:rPr>
              <a:t>, </a:t>
            </a:r>
            <a:r>
              <a:rPr lang="ko-KR" altLang="en-US" sz="2000" b="1" smtClean="0">
                <a:solidFill>
                  <a:srgbClr val="002060"/>
                </a:solidFill>
              </a:rPr>
              <a:t>중요하며</a:t>
            </a:r>
            <a:r>
              <a:rPr lang="en-US" altLang="ko-KR" sz="2000" b="1" smtClean="0">
                <a:solidFill>
                  <a:srgbClr val="002060"/>
                </a:solidFill>
              </a:rPr>
              <a:t>, </a:t>
            </a:r>
            <a:r>
              <a:rPr lang="ko-KR" altLang="en-US" sz="2000" b="1" smtClean="0">
                <a:solidFill>
                  <a:srgbClr val="002060"/>
                </a:solidFill>
              </a:rPr>
              <a:t>복잡함</a:t>
            </a:r>
            <a:endParaRPr lang="en-US" altLang="ko-KR" sz="2000" b="1" smtClean="0">
              <a:solidFill>
                <a:srgbClr val="002060"/>
              </a:solidFill>
            </a:endParaRPr>
          </a:p>
          <a:p>
            <a:endParaRPr lang="en-US" altLang="ko-KR" sz="2000" smtClean="0"/>
          </a:p>
          <a:p>
            <a:r>
              <a:rPr lang="ko-KR" altLang="en-US" sz="2000" smtClean="0"/>
              <a:t>종류</a:t>
            </a:r>
            <a:endParaRPr lang="en-US" altLang="ko-KR" sz="2000" smtClean="0"/>
          </a:p>
          <a:p>
            <a:pPr lvl="1"/>
            <a:r>
              <a:rPr lang="ko-KR" altLang="en-US" sz="1800" smtClean="0"/>
              <a:t>기본 구조</a:t>
            </a:r>
          </a:p>
          <a:p>
            <a:pPr lvl="1"/>
            <a:r>
              <a:rPr lang="ko-KR" altLang="en-US" sz="1800" smtClean="0"/>
              <a:t>재명명 연산</a:t>
            </a:r>
          </a:p>
          <a:p>
            <a:pPr lvl="1"/>
            <a:r>
              <a:rPr lang="en-US" altLang="ko-KR" sz="1800" smtClean="0"/>
              <a:t>LIKE </a:t>
            </a:r>
            <a:r>
              <a:rPr lang="ko-KR" altLang="en-US" sz="1800" smtClean="0"/>
              <a:t>연산자</a:t>
            </a:r>
          </a:p>
          <a:p>
            <a:pPr lvl="1"/>
            <a:r>
              <a:rPr lang="ko-KR" altLang="en-US" sz="1800" smtClean="0"/>
              <a:t>집합 연산</a:t>
            </a:r>
          </a:p>
          <a:p>
            <a:pPr lvl="1"/>
            <a:r>
              <a:rPr lang="ko-KR" altLang="en-US" sz="1800" smtClean="0"/>
              <a:t>외부조인</a:t>
            </a:r>
          </a:p>
          <a:p>
            <a:pPr lvl="1"/>
            <a:r>
              <a:rPr lang="ko-KR" altLang="en-US" sz="1800" smtClean="0"/>
              <a:t>집계 함수</a:t>
            </a:r>
          </a:p>
          <a:p>
            <a:pPr lvl="1"/>
            <a:r>
              <a:rPr lang="ko-KR" altLang="en-US" sz="1800" smtClean="0"/>
              <a:t>널의 처리</a:t>
            </a:r>
          </a:p>
          <a:p>
            <a:pPr lvl="1"/>
            <a:r>
              <a:rPr lang="ko-KR" altLang="en-US" sz="1800" smtClean="0"/>
              <a:t>중첩 질의</a:t>
            </a:r>
          </a:p>
          <a:p>
            <a:pPr lvl="1"/>
            <a:endParaRPr lang="ko-KR" altLang="en-US" sz="1700" b="1" smtClean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기본 구조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19200"/>
            <a:ext cx="8420100" cy="440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r>
              <a:rPr kumimoji="0" lang="ko-KR" altLang="en-US" sz="2000" dirty="0">
                <a:latin typeface="+mn-lt"/>
                <a:ea typeface="+mn-ea"/>
              </a:rPr>
              <a:t>형식</a:t>
            </a:r>
            <a:endParaRPr kumimoji="0" lang="en-US" altLang="ko-KR" sz="2000" dirty="0">
              <a:latin typeface="+mn-lt"/>
              <a:ea typeface="+mn-ea"/>
            </a:endParaRPr>
          </a:p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endParaRPr kumimoji="0" lang="en-US" altLang="ko-KR" sz="2000" dirty="0">
              <a:latin typeface="+mn-lt"/>
              <a:ea typeface="+mn-ea"/>
            </a:endParaRPr>
          </a:p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endParaRPr kumimoji="0" lang="en-US" altLang="ko-KR" sz="2000" dirty="0">
              <a:latin typeface="+mn-lt"/>
              <a:ea typeface="+mn-ea"/>
            </a:endParaRPr>
          </a:p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r>
              <a:rPr kumimoji="0" lang="en-US" altLang="ko-KR" sz="2000" dirty="0">
                <a:latin typeface="+mn-ea"/>
                <a:ea typeface="+mn-ea"/>
              </a:rPr>
              <a:t>select</a:t>
            </a:r>
          </a:p>
          <a:p>
            <a:pPr marL="730250" lvl="1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r>
              <a:rPr lang="ko-KR" altLang="en-US" sz="1800" dirty="0">
                <a:latin typeface="+mn-ea"/>
                <a:ea typeface="+mn-ea"/>
              </a:rPr>
              <a:t>질의 결과로 출력할 필드들의 리스트</a:t>
            </a:r>
            <a:r>
              <a:rPr lang="en-US" altLang="ko-KR" sz="1800" dirty="0">
                <a:latin typeface="+mn-ea"/>
                <a:ea typeface="+mn-ea"/>
              </a:rPr>
              <a:t>, </a:t>
            </a:r>
            <a:r>
              <a:rPr lang="ko-KR" altLang="en-US" sz="1800" dirty="0">
                <a:latin typeface="+mn-ea"/>
                <a:ea typeface="+mn-ea"/>
              </a:rPr>
              <a:t>관계대수의 추출연산에 </a:t>
            </a:r>
            <a:endParaRPr lang="en-US" altLang="ko-KR" sz="1800" dirty="0">
              <a:latin typeface="+mn-ea"/>
              <a:ea typeface="+mn-ea"/>
            </a:endParaRPr>
          </a:p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r>
              <a:rPr kumimoji="0" lang="en-US" altLang="ko-KR" sz="2000" dirty="0">
                <a:latin typeface="+mn-ea"/>
                <a:ea typeface="+mn-ea"/>
              </a:rPr>
              <a:t>from</a:t>
            </a:r>
          </a:p>
          <a:p>
            <a:pPr marL="730250" lvl="1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r>
              <a:rPr lang="ko-KR" altLang="en-US" sz="1800" dirty="0">
                <a:latin typeface="+mn-ea"/>
                <a:ea typeface="+mn-ea"/>
              </a:rPr>
              <a:t>질의 실행과정에 필요한 테이블들의 리스트를</a:t>
            </a:r>
            <a:r>
              <a:rPr lang="en-US" altLang="ko-KR" sz="1800" dirty="0">
                <a:latin typeface="+mn-ea"/>
                <a:ea typeface="+mn-ea"/>
              </a:rPr>
              <a:t>, </a:t>
            </a:r>
            <a:r>
              <a:rPr lang="ko-KR" altLang="en-US" sz="1800" dirty="0">
                <a:latin typeface="+mn-ea"/>
                <a:ea typeface="+mn-ea"/>
              </a:rPr>
              <a:t>관계대수의 </a:t>
            </a:r>
            <a:r>
              <a:rPr lang="ko-KR" altLang="en-US" sz="1800" dirty="0" err="1">
                <a:latin typeface="+mn-ea"/>
                <a:ea typeface="+mn-ea"/>
              </a:rPr>
              <a:t>카티션</a:t>
            </a:r>
            <a:r>
              <a:rPr lang="ko-KR" altLang="en-US" sz="1800" dirty="0">
                <a:latin typeface="+mn-ea"/>
                <a:ea typeface="+mn-ea"/>
              </a:rPr>
              <a:t> </a:t>
            </a:r>
            <a:r>
              <a:rPr lang="ko-KR" altLang="en-US" sz="1800" dirty="0" err="1">
                <a:latin typeface="+mn-ea"/>
                <a:ea typeface="+mn-ea"/>
              </a:rPr>
              <a:t>프로덕트</a:t>
            </a:r>
            <a:endParaRPr lang="en-US" altLang="ko-KR" sz="1800" dirty="0">
              <a:latin typeface="+mn-ea"/>
              <a:ea typeface="+mn-ea"/>
            </a:endParaRPr>
          </a:p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r>
              <a:rPr kumimoji="0" lang="en-US" altLang="ko-KR" sz="2000" dirty="0">
                <a:latin typeface="+mn-ea"/>
                <a:ea typeface="+mn-ea"/>
              </a:rPr>
              <a:t>where</a:t>
            </a:r>
          </a:p>
          <a:p>
            <a:pPr marL="730250" lvl="1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r>
              <a:rPr lang="ko-KR" altLang="en-US" sz="1800" dirty="0">
                <a:latin typeface="+mn-ea"/>
                <a:ea typeface="+mn-ea"/>
              </a:rPr>
              <a:t>검색되어야 하는 레코드에 대한 조건</a:t>
            </a:r>
            <a:r>
              <a:rPr lang="en-US" altLang="ko-KR" sz="1800" dirty="0">
                <a:latin typeface="+mn-ea"/>
                <a:ea typeface="+mn-ea"/>
              </a:rPr>
              <a:t>, </a:t>
            </a:r>
            <a:r>
              <a:rPr lang="ko-KR" altLang="en-US" sz="1800" dirty="0">
                <a:latin typeface="+mn-ea"/>
                <a:ea typeface="+mn-ea"/>
              </a:rPr>
              <a:t>관계대수의 선택연산에서 </a:t>
            </a:r>
            <a:endParaRPr lang="en-US" altLang="ko-KR" sz="1800" dirty="0">
              <a:latin typeface="+mn-ea"/>
              <a:ea typeface="+mn-ea"/>
            </a:endParaRPr>
          </a:p>
          <a:p>
            <a:pPr marL="730250" lvl="1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r>
              <a:rPr kumimoji="0" lang="ko-KR" altLang="en-US" sz="1800" dirty="0">
                <a:latin typeface="+mn-ea"/>
                <a:ea typeface="+mn-ea"/>
              </a:rPr>
              <a:t>생략 가능</a:t>
            </a:r>
            <a:endParaRPr kumimoji="0" lang="en-US" altLang="ko-KR" sz="1800" dirty="0">
              <a:latin typeface="+mn-ea"/>
              <a:ea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44575" y="1608138"/>
            <a:ext cx="3690938" cy="8302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select 	</a:t>
            </a:r>
            <a:r>
              <a:rPr lang="en-US" altLang="ko-KR" sz="1600" dirty="0">
                <a:latin typeface="+mn-ea"/>
              </a:rPr>
              <a:t>&lt;</a:t>
            </a:r>
            <a:r>
              <a:rPr lang="ko-KR" altLang="en-US" sz="1600" dirty="0">
                <a:latin typeface="+mn-ea"/>
              </a:rPr>
              <a:t>필드리스트</a:t>
            </a:r>
            <a:r>
              <a:rPr lang="en-US" altLang="ko-KR" sz="1600" dirty="0">
                <a:latin typeface="+mn-ea"/>
              </a:rPr>
              <a:t>&gt;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from 	</a:t>
            </a:r>
            <a:r>
              <a:rPr lang="en-US" altLang="ko-KR" sz="1600" dirty="0">
                <a:latin typeface="+mn-ea"/>
              </a:rPr>
              <a:t>&lt;</a:t>
            </a:r>
            <a:r>
              <a:rPr lang="ko-KR" altLang="en-US" sz="1600" dirty="0">
                <a:latin typeface="+mn-ea"/>
              </a:rPr>
              <a:t>테이블리스트</a:t>
            </a:r>
            <a:r>
              <a:rPr lang="en-US" altLang="ko-KR" sz="1600" dirty="0">
                <a:latin typeface="+mn-ea"/>
              </a:rPr>
              <a:t>&gt;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where 	</a:t>
            </a:r>
            <a:r>
              <a:rPr lang="en-US" altLang="ko-KR" sz="1600" dirty="0">
                <a:latin typeface="+mn-ea"/>
              </a:rPr>
              <a:t>&lt;</a:t>
            </a:r>
            <a:r>
              <a:rPr lang="ko-KR" altLang="en-US" sz="1600" dirty="0">
                <a:latin typeface="+mn-ea"/>
              </a:rPr>
              <a:t>조건</a:t>
            </a:r>
            <a:r>
              <a:rPr lang="en-US" altLang="ko-KR" sz="1600" dirty="0">
                <a:latin typeface="+mn-ea"/>
              </a:rPr>
              <a:t>&gt;</a:t>
            </a:r>
            <a:endParaRPr lang="ko-KR" altLang="en-US" sz="1600" dirty="0">
              <a:latin typeface="+mn-ea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기본 구조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19200"/>
            <a:ext cx="8583613" cy="440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r>
              <a:rPr kumimoji="0" lang="ko-KR" altLang="en-US" sz="2000" dirty="0">
                <a:latin typeface="+mn-lt"/>
                <a:ea typeface="+mn-ea"/>
              </a:rPr>
              <a:t>예</a:t>
            </a:r>
            <a:r>
              <a:rPr kumimoji="0" lang="en-US" altLang="ko-KR" sz="2000" dirty="0">
                <a:latin typeface="+mn-lt"/>
                <a:ea typeface="+mn-ea"/>
              </a:rPr>
              <a:t>)</a:t>
            </a:r>
          </a:p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endParaRPr kumimoji="0" lang="en-US" altLang="ko-KR" sz="2000" dirty="0">
              <a:latin typeface="+mn-lt"/>
              <a:ea typeface="+mn-ea"/>
            </a:endParaRPr>
          </a:p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endParaRPr kumimoji="0" lang="en-US" altLang="ko-KR" sz="2000" dirty="0">
              <a:latin typeface="+mn-ea"/>
              <a:ea typeface="+mn-ea"/>
            </a:endParaRPr>
          </a:p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endParaRPr kumimoji="0" lang="en-US" altLang="ko-KR" sz="2000" dirty="0">
              <a:latin typeface="+mn-ea"/>
              <a:ea typeface="+mn-ea"/>
            </a:endParaRPr>
          </a:p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r>
              <a:rPr lang="ko-KR" altLang="en-US" sz="1800" dirty="0">
                <a:latin typeface="+mn-ea"/>
                <a:ea typeface="+mn-ea"/>
              </a:rPr>
              <a:t>의미</a:t>
            </a:r>
            <a:endParaRPr lang="en-US" altLang="ko-KR" sz="1800" dirty="0">
              <a:latin typeface="+mn-ea"/>
              <a:ea typeface="+mn-ea"/>
            </a:endParaRPr>
          </a:p>
          <a:p>
            <a:pPr marL="730250" lvl="1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r>
              <a:rPr lang="en-US" altLang="ko-KR" sz="1800" dirty="0">
                <a:latin typeface="+mn-ea"/>
                <a:ea typeface="+mn-ea"/>
              </a:rPr>
              <a:t>from</a:t>
            </a:r>
            <a:r>
              <a:rPr lang="ko-KR" altLang="en-US" sz="1800" dirty="0">
                <a:latin typeface="+mn-ea"/>
                <a:ea typeface="+mn-ea"/>
              </a:rPr>
              <a:t>절에 나열된 </a:t>
            </a:r>
            <a:r>
              <a:rPr lang="en-US" altLang="ko-KR" sz="1800" dirty="0">
                <a:latin typeface="+mn-ea"/>
                <a:ea typeface="+mn-ea"/>
              </a:rPr>
              <a:t>department </a:t>
            </a:r>
            <a:r>
              <a:rPr lang="ko-KR" altLang="en-US" sz="1800" dirty="0">
                <a:latin typeface="+mn-ea"/>
                <a:ea typeface="+mn-ea"/>
              </a:rPr>
              <a:t>테이블과 </a:t>
            </a:r>
            <a:r>
              <a:rPr lang="en-US" altLang="ko-KR" sz="1800" dirty="0">
                <a:latin typeface="+mn-ea"/>
                <a:ea typeface="+mn-ea"/>
              </a:rPr>
              <a:t>student </a:t>
            </a:r>
            <a:r>
              <a:rPr lang="ko-KR" altLang="en-US" sz="1800" dirty="0">
                <a:latin typeface="+mn-ea"/>
                <a:ea typeface="+mn-ea"/>
              </a:rPr>
              <a:t>테이블을 </a:t>
            </a:r>
            <a:r>
              <a:rPr lang="ko-KR" altLang="en-US" sz="1800" dirty="0" err="1">
                <a:latin typeface="+mn-ea"/>
                <a:ea typeface="+mn-ea"/>
              </a:rPr>
              <a:t>카티션</a:t>
            </a:r>
            <a:r>
              <a:rPr lang="ko-KR" altLang="en-US" sz="1800" dirty="0">
                <a:latin typeface="+mn-ea"/>
                <a:ea typeface="+mn-ea"/>
              </a:rPr>
              <a:t> </a:t>
            </a:r>
            <a:r>
              <a:rPr lang="ko-KR" altLang="en-US" sz="1800" dirty="0" err="1">
                <a:latin typeface="+mn-ea"/>
                <a:ea typeface="+mn-ea"/>
              </a:rPr>
              <a:t>프로덕트</a:t>
            </a:r>
            <a:endParaRPr lang="en-US" altLang="ko-KR" sz="1800" dirty="0">
              <a:latin typeface="+mn-ea"/>
              <a:ea typeface="+mn-ea"/>
            </a:endParaRPr>
          </a:p>
          <a:p>
            <a:pPr marL="730250" lvl="1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r>
              <a:rPr lang="en-US" altLang="ko-KR" sz="1800" dirty="0">
                <a:latin typeface="+mn-ea"/>
                <a:ea typeface="+mn-ea"/>
              </a:rPr>
              <a:t>where</a:t>
            </a:r>
            <a:r>
              <a:rPr lang="ko-KR" altLang="en-US" sz="1800" dirty="0">
                <a:latin typeface="+mn-ea"/>
                <a:ea typeface="+mn-ea"/>
              </a:rPr>
              <a:t>절에 지정된 </a:t>
            </a:r>
            <a:r>
              <a:rPr lang="ko-KR" altLang="en-US" sz="1800" dirty="0" err="1">
                <a:latin typeface="+mn-ea"/>
                <a:ea typeface="+mn-ea"/>
              </a:rPr>
              <a:t>조건식을</a:t>
            </a:r>
            <a:r>
              <a:rPr lang="ko-KR" altLang="en-US" sz="1800" dirty="0">
                <a:latin typeface="+mn-ea"/>
                <a:ea typeface="+mn-ea"/>
              </a:rPr>
              <a:t> 만족하는 레코드만 선택</a:t>
            </a:r>
            <a:endParaRPr lang="en-US" altLang="ko-KR" sz="1800" dirty="0">
              <a:latin typeface="+mn-ea"/>
              <a:ea typeface="+mn-ea"/>
            </a:endParaRPr>
          </a:p>
          <a:p>
            <a:pPr marL="1187450" lvl="2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r>
              <a:rPr lang="ko-KR" altLang="en-US" sz="1600" dirty="0">
                <a:latin typeface="+mn-ea"/>
                <a:ea typeface="+mn-ea"/>
              </a:rPr>
              <a:t>같은 이름의 필드가 두 개 이상의 테이블에 나타날 때 혼동을 피하기 위해 ‘테이블이름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  <a:r>
              <a:rPr lang="ko-KR" altLang="en-US" sz="1600" dirty="0">
                <a:latin typeface="+mn-ea"/>
                <a:ea typeface="+mn-ea"/>
              </a:rPr>
              <a:t>필드이름’</a:t>
            </a:r>
            <a:r>
              <a:rPr lang="ko-KR" altLang="en-US" sz="1600" dirty="0" err="1">
                <a:latin typeface="+mn-ea"/>
                <a:ea typeface="+mn-ea"/>
              </a:rPr>
              <a:t>으로</a:t>
            </a:r>
            <a:r>
              <a:rPr lang="ko-KR" altLang="en-US" sz="1600" dirty="0">
                <a:latin typeface="+mn-ea"/>
                <a:ea typeface="+mn-ea"/>
              </a:rPr>
              <a:t> 표현</a:t>
            </a:r>
            <a:endParaRPr lang="en-US" altLang="ko-KR" sz="1800" dirty="0">
              <a:latin typeface="+mn-ea"/>
              <a:ea typeface="+mn-ea"/>
            </a:endParaRPr>
          </a:p>
          <a:p>
            <a:pPr marL="730250" lvl="1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r>
              <a:rPr lang="ko-KR" altLang="en-US" sz="1800" dirty="0">
                <a:latin typeface="+mn-ea"/>
                <a:ea typeface="+mn-ea"/>
              </a:rPr>
              <a:t>최종적으로 </a:t>
            </a:r>
            <a:r>
              <a:rPr lang="en-US" altLang="ko-KR" sz="1800" dirty="0">
                <a:latin typeface="+mn-ea"/>
                <a:ea typeface="+mn-ea"/>
              </a:rPr>
              <a:t>name </a:t>
            </a:r>
            <a:r>
              <a:rPr lang="ko-KR" altLang="en-US" sz="1800" dirty="0">
                <a:latin typeface="+mn-ea"/>
                <a:ea typeface="+mn-ea"/>
              </a:rPr>
              <a:t>필드와 </a:t>
            </a:r>
            <a:r>
              <a:rPr lang="en-US" altLang="ko-KR" sz="1800" dirty="0" err="1">
                <a:latin typeface="+mn-ea"/>
                <a:ea typeface="+mn-ea"/>
              </a:rPr>
              <a:t>dept_name</a:t>
            </a:r>
            <a:r>
              <a:rPr lang="en-US" altLang="ko-KR" sz="1800" dirty="0">
                <a:latin typeface="+mn-ea"/>
                <a:ea typeface="+mn-ea"/>
              </a:rPr>
              <a:t> </a:t>
            </a:r>
            <a:r>
              <a:rPr lang="ko-KR" altLang="en-US" sz="1800" dirty="0">
                <a:latin typeface="+mn-ea"/>
                <a:ea typeface="+mn-ea"/>
              </a:rPr>
              <a:t>필드의 값만을 추출하라</a:t>
            </a:r>
          </a:p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endParaRPr kumimoji="0" lang="en-US" altLang="ko-KR" sz="1800" dirty="0">
              <a:latin typeface="+mn-ea"/>
              <a:ea typeface="+mn-ea"/>
            </a:endParaRPr>
          </a:p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r>
              <a:rPr kumimoji="0" lang="ko-KR" altLang="en-US" sz="1800" dirty="0">
                <a:latin typeface="+mn-ea"/>
                <a:ea typeface="+mn-ea"/>
              </a:rPr>
              <a:t>다음과 같은 의미</a:t>
            </a:r>
            <a:endParaRPr kumimoji="0" lang="en-US" altLang="ko-KR" sz="1800" dirty="0">
              <a:latin typeface="+mn-ea"/>
              <a:ea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44575" y="1608138"/>
            <a:ext cx="6064250" cy="1076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20)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select</a:t>
            </a:r>
            <a:r>
              <a:rPr lang="en-US" altLang="ko-KR" sz="1600" dirty="0">
                <a:latin typeface="+mn-ea"/>
              </a:rPr>
              <a:t> 	name, </a:t>
            </a:r>
            <a:r>
              <a:rPr lang="en-US" altLang="ko-KR" sz="1600" dirty="0" err="1">
                <a:latin typeface="+mn-ea"/>
              </a:rPr>
              <a:t>dept_name</a:t>
            </a:r>
            <a:endParaRPr lang="en-US" altLang="ko-KR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from</a:t>
            </a:r>
            <a:r>
              <a:rPr lang="en-US" altLang="ko-KR" sz="1600" dirty="0">
                <a:latin typeface="+mn-ea"/>
              </a:rPr>
              <a:t> 	department, student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where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dirty="0" err="1">
                <a:latin typeface="+mn-ea"/>
              </a:rPr>
              <a:t>department.dept_id</a:t>
            </a:r>
            <a:r>
              <a:rPr lang="en-US" altLang="ko-KR" sz="1600" dirty="0">
                <a:latin typeface="+mn-ea"/>
              </a:rPr>
              <a:t> = </a:t>
            </a:r>
            <a:r>
              <a:rPr lang="en-US" altLang="ko-KR" sz="1600" dirty="0" err="1">
                <a:latin typeface="+mn-ea"/>
              </a:rPr>
              <a:t>student_dept_id</a:t>
            </a:r>
            <a:endParaRPr lang="en-US" altLang="ko-KR" sz="1600" dirty="0">
              <a:latin typeface="+mn-ea"/>
            </a:endParaRPr>
          </a:p>
        </p:txBody>
      </p:sp>
      <p:pic>
        <p:nvPicPr>
          <p:cNvPr id="5632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4075" y="5568950"/>
            <a:ext cx="80549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43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기본 구조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19200"/>
            <a:ext cx="8583613" cy="440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r>
              <a:rPr kumimoji="0" lang="ko-KR" altLang="en-US" sz="2000" dirty="0">
                <a:latin typeface="+mn-ea"/>
                <a:ea typeface="+mn-ea"/>
              </a:rPr>
              <a:t>예</a:t>
            </a:r>
            <a:r>
              <a:rPr kumimoji="0" lang="en-US" altLang="ko-KR" sz="2000" dirty="0">
                <a:latin typeface="+mn-ea"/>
                <a:ea typeface="+mn-ea"/>
              </a:rPr>
              <a:t>) </a:t>
            </a:r>
            <a:r>
              <a:rPr lang="en-US" altLang="ko-KR" sz="2000" dirty="0">
                <a:latin typeface="+mn-ea"/>
                <a:ea typeface="+mn-ea"/>
              </a:rPr>
              <a:t>student </a:t>
            </a:r>
            <a:r>
              <a:rPr lang="ko-KR" altLang="en-US" sz="2000" dirty="0">
                <a:latin typeface="+mn-ea"/>
                <a:ea typeface="+mn-ea"/>
              </a:rPr>
              <a:t>테이블에서 모든 학생들의 주소를 추출</a:t>
            </a:r>
          </a:p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endParaRPr kumimoji="0" lang="en-US" altLang="ko-KR" sz="2000" dirty="0">
              <a:latin typeface="+mn-lt"/>
              <a:ea typeface="+mn-ea"/>
            </a:endParaRPr>
          </a:p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endParaRPr kumimoji="0" lang="en-US" altLang="ko-KR" sz="2000" dirty="0">
              <a:latin typeface="+mn-lt"/>
              <a:ea typeface="+mn-ea"/>
            </a:endParaRPr>
          </a:p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endParaRPr kumimoji="0" lang="en-US" altLang="ko-KR" sz="2000" dirty="0">
              <a:latin typeface="+mn-ea"/>
              <a:ea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52513" y="1728788"/>
            <a:ext cx="6064250" cy="8302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21)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select</a:t>
            </a:r>
            <a:r>
              <a:rPr lang="en-US" altLang="ko-KR" sz="1600" dirty="0">
                <a:latin typeface="+mn-ea"/>
              </a:rPr>
              <a:t> 	address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from</a:t>
            </a:r>
            <a:r>
              <a:rPr lang="en-US" altLang="ko-KR" sz="1600" dirty="0">
                <a:latin typeface="+mn-ea"/>
              </a:rPr>
              <a:t> 	student</a:t>
            </a:r>
          </a:p>
        </p:txBody>
      </p:sp>
      <p:sp>
        <p:nvSpPr>
          <p:cNvPr id="5734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57350" name="_x84721416" descr="EMB000011b415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7913" y="2665413"/>
            <a:ext cx="5400675" cy="376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44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기본 구조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19200"/>
            <a:ext cx="8583613" cy="440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r>
              <a:rPr kumimoji="0" lang="ko-KR" altLang="en-US" sz="2000" dirty="0">
                <a:latin typeface="+mn-ea"/>
                <a:ea typeface="+mn-ea"/>
              </a:rPr>
              <a:t>중복된 레코드를 제거하고 검색하려면 </a:t>
            </a:r>
            <a:r>
              <a:rPr kumimoji="0" lang="en-US" altLang="ko-KR" sz="2000" dirty="0">
                <a:latin typeface="+mn-ea"/>
                <a:ea typeface="+mn-ea"/>
              </a:rPr>
              <a:t>distinct</a:t>
            </a:r>
            <a:r>
              <a:rPr kumimoji="0" lang="ko-KR" altLang="en-US" sz="2000" dirty="0">
                <a:latin typeface="+mn-ea"/>
                <a:ea typeface="+mn-ea"/>
              </a:rPr>
              <a:t>를 사용</a:t>
            </a:r>
            <a:endParaRPr kumimoji="0" lang="en-US" altLang="ko-KR" sz="2000" dirty="0">
              <a:latin typeface="+mn-ea"/>
              <a:ea typeface="+mn-ea"/>
            </a:endParaRPr>
          </a:p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r>
              <a:rPr kumimoji="0" lang="ko-KR" altLang="en-US" sz="2000" dirty="0">
                <a:latin typeface="+mn-ea"/>
                <a:ea typeface="+mn-ea"/>
              </a:rPr>
              <a:t>예</a:t>
            </a:r>
            <a:r>
              <a:rPr kumimoji="0" lang="en-US" altLang="ko-KR" sz="2000" dirty="0">
                <a:latin typeface="+mn-ea"/>
                <a:ea typeface="+mn-ea"/>
              </a:rPr>
              <a:t>) </a:t>
            </a:r>
            <a:r>
              <a:rPr lang="en-US" altLang="ko-KR" sz="2000" dirty="0">
                <a:latin typeface="+mn-ea"/>
                <a:ea typeface="+mn-ea"/>
              </a:rPr>
              <a:t>student </a:t>
            </a:r>
            <a:r>
              <a:rPr lang="ko-KR" altLang="en-US" sz="2000" dirty="0">
                <a:latin typeface="+mn-ea"/>
                <a:ea typeface="+mn-ea"/>
              </a:rPr>
              <a:t>테이블에서 모든 학생들의 주소를 추출</a:t>
            </a:r>
            <a:endParaRPr kumimoji="0" lang="en-US" altLang="ko-KR" sz="2000" dirty="0">
              <a:latin typeface="+mn-lt"/>
              <a:ea typeface="+mn-ea"/>
            </a:endParaRPr>
          </a:p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endParaRPr kumimoji="0" lang="en-US" altLang="ko-KR" sz="2000" dirty="0">
              <a:latin typeface="+mn-lt"/>
              <a:ea typeface="+mn-ea"/>
            </a:endParaRPr>
          </a:p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endParaRPr kumimoji="0" lang="en-US" altLang="ko-KR" sz="2000" dirty="0">
              <a:latin typeface="+mn-ea"/>
              <a:ea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44575" y="2003425"/>
            <a:ext cx="6064250" cy="831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22)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select</a:t>
            </a:r>
            <a:r>
              <a:rPr lang="en-US" altLang="ko-KR" sz="1600" dirty="0">
                <a:latin typeface="+mn-ea"/>
              </a:rPr>
              <a:t>   </a:t>
            </a:r>
            <a:r>
              <a:rPr lang="en-US" altLang="ko-KR" sz="1600" b="1" dirty="0">
                <a:solidFill>
                  <a:srgbClr val="C00000"/>
                </a:solidFill>
                <a:latin typeface="+mn-ea"/>
              </a:rPr>
              <a:t>distinct </a:t>
            </a:r>
            <a:r>
              <a:rPr lang="en-US" altLang="ko-KR" sz="1600" b="1" dirty="0">
                <a:latin typeface="+mn-ea"/>
              </a:rPr>
              <a:t> 	</a:t>
            </a:r>
            <a:r>
              <a:rPr lang="en-US" altLang="ko-KR" sz="1600" dirty="0">
                <a:latin typeface="+mn-ea"/>
              </a:rPr>
              <a:t>address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from</a:t>
            </a:r>
            <a:r>
              <a:rPr lang="en-US" altLang="ko-KR" sz="1600" dirty="0">
                <a:latin typeface="+mn-ea"/>
              </a:rPr>
              <a:t> 		student</a:t>
            </a:r>
          </a:p>
        </p:txBody>
      </p:sp>
      <p:sp>
        <p:nvSpPr>
          <p:cNvPr id="5837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3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58375" name="_x84484552" descr="EMB000011b4152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52513" y="2947988"/>
            <a:ext cx="5400675" cy="376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45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기본 구조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19200"/>
            <a:ext cx="8583613" cy="440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r>
              <a:rPr lang="en-US" altLang="ko-KR" sz="2000" dirty="0">
                <a:latin typeface="+mn-ea"/>
                <a:ea typeface="+mn-ea"/>
              </a:rPr>
              <a:t>from</a:t>
            </a:r>
            <a:r>
              <a:rPr lang="ko-KR" altLang="en-US" sz="2000" dirty="0">
                <a:latin typeface="+mn-ea"/>
                <a:ea typeface="+mn-ea"/>
              </a:rPr>
              <a:t> 절에 나타난 테이블에서 모든 필드의 값을 추출할 경우에는 </a:t>
            </a:r>
            <a:r>
              <a:rPr lang="en-US" altLang="ko-KR" sz="2000" dirty="0">
                <a:latin typeface="+mn-ea"/>
                <a:ea typeface="+mn-ea"/>
              </a:rPr>
              <a:t>select</a:t>
            </a:r>
            <a:r>
              <a:rPr lang="ko-KR" altLang="en-US" sz="2000" dirty="0">
                <a:latin typeface="+mn-ea"/>
                <a:ea typeface="+mn-ea"/>
              </a:rPr>
              <a:t> 절에 모든 필드를 명시할 필요 없이 </a:t>
            </a:r>
            <a:r>
              <a:rPr lang="en-US" altLang="ko-KR" sz="2000" dirty="0">
                <a:latin typeface="+mn-ea"/>
                <a:ea typeface="+mn-ea"/>
              </a:rPr>
              <a:t>'*'</a:t>
            </a:r>
            <a:r>
              <a:rPr lang="ko-KR" altLang="en-US" sz="2000" dirty="0">
                <a:latin typeface="+mn-ea"/>
                <a:ea typeface="+mn-ea"/>
              </a:rPr>
              <a:t>를 사용</a:t>
            </a:r>
            <a:endParaRPr lang="en-US" altLang="ko-KR" sz="2000" dirty="0">
              <a:latin typeface="+mn-ea"/>
              <a:ea typeface="+mn-ea"/>
            </a:endParaRPr>
          </a:p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endParaRPr lang="ko-KR" altLang="en-US" sz="2000" dirty="0">
              <a:latin typeface="+mn-ea"/>
              <a:ea typeface="+mn-ea"/>
            </a:endParaRPr>
          </a:p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r>
              <a:rPr kumimoji="0" lang="ko-KR" altLang="en-US" sz="2000" dirty="0">
                <a:latin typeface="+mn-ea"/>
                <a:ea typeface="+mn-ea"/>
              </a:rPr>
              <a:t>예</a:t>
            </a:r>
            <a:r>
              <a:rPr kumimoji="0" lang="en-US" altLang="ko-KR" sz="2000" dirty="0">
                <a:latin typeface="+mn-ea"/>
                <a:ea typeface="+mn-ea"/>
              </a:rPr>
              <a:t>) </a:t>
            </a:r>
            <a:r>
              <a:rPr lang="en-US" altLang="ko-KR" sz="2000" dirty="0">
                <a:latin typeface="+mn-ea"/>
                <a:ea typeface="+mn-ea"/>
              </a:rPr>
              <a:t>student </a:t>
            </a:r>
            <a:r>
              <a:rPr lang="ko-KR" altLang="en-US" sz="2000" dirty="0">
                <a:latin typeface="+mn-ea"/>
                <a:ea typeface="+mn-ea"/>
              </a:rPr>
              <a:t>테이블에서 모든 레코드의 모든 필드 값을 추출</a:t>
            </a:r>
          </a:p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endParaRPr lang="ko-KR" altLang="en-US" sz="2000" dirty="0">
              <a:latin typeface="+mn-ea"/>
              <a:ea typeface="+mn-ea"/>
            </a:endParaRPr>
          </a:p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endParaRPr kumimoji="0" lang="en-US" altLang="ko-KR" sz="2000" dirty="0">
              <a:latin typeface="+mn-lt"/>
              <a:ea typeface="+mn-ea"/>
            </a:endParaRPr>
          </a:p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endParaRPr kumimoji="0" lang="en-US" altLang="ko-KR" sz="2000" dirty="0">
              <a:latin typeface="+mn-lt"/>
              <a:ea typeface="+mn-ea"/>
            </a:endParaRPr>
          </a:p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endParaRPr kumimoji="0" lang="en-US" altLang="ko-KR" sz="2000" dirty="0">
              <a:latin typeface="+mn-ea"/>
              <a:ea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79475" y="3005138"/>
            <a:ext cx="6099175" cy="8302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23)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select</a:t>
            </a:r>
            <a:r>
              <a:rPr lang="en-US" altLang="ko-KR" sz="1600" dirty="0">
                <a:latin typeface="+mn-ea"/>
              </a:rPr>
              <a:t> 	*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from</a:t>
            </a:r>
            <a:r>
              <a:rPr lang="en-US" altLang="ko-KR" sz="1600" dirty="0">
                <a:latin typeface="+mn-ea"/>
              </a:rPr>
              <a:t> 	student</a:t>
            </a:r>
          </a:p>
        </p:txBody>
      </p:sp>
      <p:sp>
        <p:nvSpPr>
          <p:cNvPr id="5939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46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기본 구조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19200"/>
            <a:ext cx="8583613" cy="183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r>
              <a:rPr kumimoji="0" lang="en-US" altLang="ko-KR" sz="2000" dirty="0">
                <a:latin typeface="+mn-ea"/>
                <a:ea typeface="+mn-ea"/>
              </a:rPr>
              <a:t>select</a:t>
            </a:r>
            <a:r>
              <a:rPr kumimoji="0" lang="ko-KR" altLang="en-US" sz="2000" dirty="0">
                <a:latin typeface="+mn-ea"/>
                <a:ea typeface="+mn-ea"/>
              </a:rPr>
              <a:t>절에 필드이름 외에 </a:t>
            </a:r>
            <a:r>
              <a:rPr kumimoji="0" lang="ko-KR" altLang="en-US" sz="2000" dirty="0">
                <a:solidFill>
                  <a:srgbClr val="C00000"/>
                </a:solidFill>
                <a:latin typeface="+mn-ea"/>
                <a:ea typeface="+mn-ea"/>
              </a:rPr>
              <a:t>산술식</a:t>
            </a:r>
            <a:r>
              <a:rPr kumimoji="0" lang="ko-KR" altLang="en-US" sz="2000" dirty="0">
                <a:latin typeface="+mn-ea"/>
                <a:ea typeface="+mn-ea"/>
              </a:rPr>
              <a:t>이나 </a:t>
            </a:r>
            <a:r>
              <a:rPr kumimoji="0" lang="ko-KR" altLang="en-US" sz="2000" dirty="0">
                <a:solidFill>
                  <a:srgbClr val="C00000"/>
                </a:solidFill>
                <a:latin typeface="+mn-ea"/>
                <a:ea typeface="+mn-ea"/>
              </a:rPr>
              <a:t>상수</a:t>
            </a:r>
            <a:r>
              <a:rPr kumimoji="0" lang="ko-KR" altLang="en-US" sz="2000" dirty="0">
                <a:latin typeface="+mn-ea"/>
                <a:ea typeface="+mn-ea"/>
              </a:rPr>
              <a:t>의 사용이 가능</a:t>
            </a:r>
            <a:endParaRPr kumimoji="0" lang="en-US" altLang="ko-KR" sz="2000" dirty="0">
              <a:latin typeface="+mn-ea"/>
              <a:ea typeface="+mn-ea"/>
            </a:endParaRPr>
          </a:p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r>
              <a:rPr kumimoji="0" lang="ko-KR" altLang="en-US" sz="2000" dirty="0">
                <a:latin typeface="+mn-ea"/>
                <a:ea typeface="+mn-ea"/>
              </a:rPr>
              <a:t>예</a:t>
            </a:r>
            <a:r>
              <a:rPr kumimoji="0" lang="en-US" altLang="ko-KR" sz="2000" dirty="0">
                <a:latin typeface="+mn-ea"/>
                <a:ea typeface="+mn-ea"/>
              </a:rPr>
              <a:t>) </a:t>
            </a:r>
            <a:r>
              <a:rPr lang="en-US" altLang="ko-KR" sz="2000" dirty="0">
                <a:latin typeface="+mn-ea"/>
                <a:ea typeface="+mn-ea"/>
              </a:rPr>
              <a:t>professor </a:t>
            </a:r>
            <a:r>
              <a:rPr lang="ko-KR" altLang="en-US" sz="2000" dirty="0">
                <a:latin typeface="+mn-ea"/>
                <a:ea typeface="+mn-ea"/>
              </a:rPr>
              <a:t>테이블에서 교수의 이름과 현재까지의 재직연수를 검색</a:t>
            </a:r>
          </a:p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endParaRPr kumimoji="0" lang="en-US" altLang="ko-KR" sz="2000" dirty="0">
              <a:latin typeface="+mn-lt"/>
              <a:ea typeface="+mn-ea"/>
            </a:endParaRPr>
          </a:p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endParaRPr kumimoji="0" lang="en-US" altLang="ko-KR" sz="2000" dirty="0">
              <a:latin typeface="+mn-lt"/>
              <a:ea typeface="+mn-ea"/>
            </a:endParaRPr>
          </a:p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endParaRPr kumimoji="0" lang="en-US" altLang="ko-KR" sz="2000" dirty="0">
              <a:latin typeface="+mn-ea"/>
              <a:ea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44575" y="2003425"/>
            <a:ext cx="6064250" cy="831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24)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select</a:t>
            </a:r>
            <a:r>
              <a:rPr lang="en-US" altLang="ko-KR" sz="1600" dirty="0">
                <a:latin typeface="+mn-ea"/>
              </a:rPr>
              <a:t> 	name, 2012-year_emp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from</a:t>
            </a:r>
            <a:r>
              <a:rPr lang="en-US" altLang="ko-KR" sz="1600" dirty="0">
                <a:latin typeface="+mn-ea"/>
              </a:rPr>
              <a:t> 	professor</a:t>
            </a:r>
          </a:p>
        </p:txBody>
      </p:sp>
      <p:sp>
        <p:nvSpPr>
          <p:cNvPr id="6042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04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042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60424" name="_x84792144" descr="EMB000011b4152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7113" y="2895600"/>
            <a:ext cx="5400675" cy="376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47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기본 구조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19200"/>
            <a:ext cx="8583613" cy="183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r>
              <a:rPr lang="en-US" altLang="ko-KR" sz="2000" dirty="0">
                <a:latin typeface="+mn-ea"/>
                <a:ea typeface="+mn-ea"/>
              </a:rPr>
              <a:t>from</a:t>
            </a:r>
            <a:r>
              <a:rPr lang="ko-KR" altLang="en-US" sz="2000" dirty="0">
                <a:latin typeface="+mn-ea"/>
                <a:ea typeface="+mn-ea"/>
              </a:rPr>
              <a:t> 절에 두 개 이상의 테이블이 포함된 질의</a:t>
            </a:r>
          </a:p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r>
              <a:rPr kumimoji="0" lang="ko-KR" altLang="en-US" sz="2000" dirty="0">
                <a:latin typeface="+mn-ea"/>
                <a:ea typeface="+mn-ea"/>
              </a:rPr>
              <a:t>예</a:t>
            </a:r>
            <a:r>
              <a:rPr kumimoji="0" lang="en-US" altLang="ko-KR" sz="2000" dirty="0">
                <a:latin typeface="+mn-ea"/>
                <a:ea typeface="+mn-ea"/>
              </a:rPr>
              <a:t>) </a:t>
            </a:r>
            <a:r>
              <a:rPr lang="en-US" altLang="ko-KR" sz="2000" dirty="0">
                <a:latin typeface="+mn-ea"/>
                <a:ea typeface="+mn-ea"/>
              </a:rPr>
              <a:t>select</a:t>
            </a:r>
            <a:r>
              <a:rPr lang="ko-KR" altLang="en-US" sz="2000" dirty="0">
                <a:latin typeface="+mn-ea"/>
                <a:ea typeface="+mn-ea"/>
              </a:rPr>
              <a:t>문은 학생들의 이름</a:t>
            </a:r>
            <a:r>
              <a:rPr lang="en-US" altLang="ko-KR" sz="2000" dirty="0">
                <a:latin typeface="+mn-ea"/>
                <a:ea typeface="+mn-ea"/>
              </a:rPr>
              <a:t>, </a:t>
            </a:r>
            <a:r>
              <a:rPr lang="ko-KR" altLang="en-US" sz="2000" dirty="0">
                <a:latin typeface="+mn-ea"/>
                <a:ea typeface="+mn-ea"/>
              </a:rPr>
              <a:t>학번</a:t>
            </a:r>
            <a:r>
              <a:rPr lang="en-US" altLang="ko-KR" sz="2000" dirty="0">
                <a:latin typeface="+mn-ea"/>
                <a:ea typeface="+mn-ea"/>
              </a:rPr>
              <a:t>, </a:t>
            </a:r>
            <a:r>
              <a:rPr lang="ko-KR" altLang="en-US" sz="2000" dirty="0">
                <a:latin typeface="+mn-ea"/>
                <a:ea typeface="+mn-ea"/>
              </a:rPr>
              <a:t>그리고 소속 학과의 이름을 검색</a:t>
            </a:r>
          </a:p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endParaRPr lang="ko-KR" altLang="en-US" sz="2000" dirty="0">
              <a:latin typeface="+mn-ea"/>
              <a:ea typeface="+mn-ea"/>
            </a:endParaRPr>
          </a:p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endParaRPr kumimoji="0" lang="en-US" altLang="ko-KR" sz="2000" dirty="0">
              <a:latin typeface="+mn-lt"/>
              <a:ea typeface="+mn-ea"/>
            </a:endParaRPr>
          </a:p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endParaRPr kumimoji="0" lang="en-US" altLang="ko-KR" sz="2000" dirty="0">
              <a:latin typeface="+mn-lt"/>
              <a:ea typeface="+mn-ea"/>
            </a:endParaRPr>
          </a:p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endParaRPr kumimoji="0" lang="en-US" altLang="ko-KR" sz="2000" dirty="0">
              <a:latin typeface="+mn-ea"/>
              <a:ea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44575" y="2003425"/>
            <a:ext cx="7634288" cy="10779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25)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select</a:t>
            </a:r>
            <a:r>
              <a:rPr lang="en-US" altLang="ko-KR" sz="1600" dirty="0">
                <a:latin typeface="+mn-ea"/>
              </a:rPr>
              <a:t> 	student.name, </a:t>
            </a:r>
            <a:r>
              <a:rPr lang="en-US" altLang="ko-KR" sz="1600" dirty="0" err="1">
                <a:latin typeface="+mn-ea"/>
              </a:rPr>
              <a:t>student.stu_id</a:t>
            </a:r>
            <a:r>
              <a:rPr lang="en-US" altLang="ko-KR" sz="1600" dirty="0">
                <a:latin typeface="+mn-ea"/>
              </a:rPr>
              <a:t>, </a:t>
            </a:r>
            <a:r>
              <a:rPr lang="en-US" altLang="ko-KR" sz="1600" dirty="0" err="1">
                <a:latin typeface="+mn-ea"/>
              </a:rPr>
              <a:t>department.dept_name</a:t>
            </a:r>
            <a:endParaRPr lang="en-US" altLang="ko-KR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from</a:t>
            </a:r>
            <a:r>
              <a:rPr lang="en-US" altLang="ko-KR" sz="1600" dirty="0">
                <a:latin typeface="+mn-ea"/>
              </a:rPr>
              <a:t> 	student, department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where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dirty="0" err="1">
                <a:latin typeface="+mn-ea"/>
              </a:rPr>
              <a:t>student.dept_id</a:t>
            </a:r>
            <a:r>
              <a:rPr lang="en-US" altLang="ko-KR" sz="1600" dirty="0">
                <a:latin typeface="+mn-ea"/>
              </a:rPr>
              <a:t> = </a:t>
            </a:r>
            <a:r>
              <a:rPr lang="en-US" altLang="ko-KR" sz="1600" dirty="0" err="1">
                <a:latin typeface="+mn-ea"/>
              </a:rPr>
              <a:t>department.dept_id</a:t>
            </a:r>
            <a:endParaRPr lang="en-US" altLang="ko-KR" sz="1600" dirty="0">
              <a:latin typeface="+mn-ea"/>
            </a:endParaRPr>
          </a:p>
        </p:txBody>
      </p:sp>
      <p:sp>
        <p:nvSpPr>
          <p:cNvPr id="6144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14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144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48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기본 구조</a:t>
            </a:r>
          </a:p>
        </p:txBody>
      </p:sp>
      <p:sp>
        <p:nvSpPr>
          <p:cNvPr id="6246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246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246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88938" y="1311275"/>
            <a:ext cx="8582025" cy="183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r>
              <a:rPr lang="en-US" altLang="ko-KR" sz="2000" dirty="0">
                <a:latin typeface="+mn-ea"/>
                <a:ea typeface="+mn-ea"/>
              </a:rPr>
              <a:t>from</a:t>
            </a:r>
            <a:r>
              <a:rPr lang="ko-KR" altLang="en-US" sz="2000" dirty="0">
                <a:latin typeface="+mn-ea"/>
                <a:ea typeface="+mn-ea"/>
              </a:rPr>
              <a:t> 절에 두 개 이상의 테이블을 포함하는 질의</a:t>
            </a:r>
            <a:endParaRPr lang="en-US" altLang="ko-KR" sz="2000" dirty="0">
              <a:latin typeface="+mn-ea"/>
              <a:ea typeface="+mn-ea"/>
            </a:endParaRPr>
          </a:p>
          <a:p>
            <a:pPr marL="730250" lvl="1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r>
              <a:rPr lang="ko-KR" altLang="en-US" sz="1800" dirty="0">
                <a:latin typeface="+mn-ea"/>
                <a:ea typeface="+mn-ea"/>
              </a:rPr>
              <a:t>특정 조건이 없는 순수한 </a:t>
            </a:r>
            <a:r>
              <a:rPr lang="ko-KR" altLang="en-US" sz="1800" dirty="0" err="1">
                <a:latin typeface="+mn-ea"/>
                <a:ea typeface="+mn-ea"/>
              </a:rPr>
              <a:t>카티션</a:t>
            </a:r>
            <a:r>
              <a:rPr lang="ko-KR" altLang="en-US" sz="1800" dirty="0">
                <a:latin typeface="+mn-ea"/>
                <a:ea typeface="+mn-ea"/>
              </a:rPr>
              <a:t> </a:t>
            </a:r>
            <a:r>
              <a:rPr lang="ko-KR" altLang="en-US" sz="1800" dirty="0" err="1">
                <a:latin typeface="+mn-ea"/>
                <a:ea typeface="+mn-ea"/>
              </a:rPr>
              <a:t>프러덕트보다는</a:t>
            </a:r>
            <a:r>
              <a:rPr lang="ko-KR" altLang="en-US" sz="1800" dirty="0">
                <a:latin typeface="+mn-ea"/>
                <a:ea typeface="+mn-ea"/>
              </a:rPr>
              <a:t> 테이블 간의 레코드에 대한 관계가 명시된 조인이나 자연조인이 대부분</a:t>
            </a:r>
            <a:endParaRPr lang="en-US" altLang="ko-KR" sz="1800" dirty="0">
              <a:latin typeface="+mn-ea"/>
              <a:ea typeface="+mn-ea"/>
            </a:endParaRPr>
          </a:p>
          <a:p>
            <a:pPr marL="730250" lvl="1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r>
              <a:rPr lang="ko-KR" altLang="en-US" sz="1800" dirty="0">
                <a:latin typeface="+mn-ea"/>
                <a:ea typeface="+mn-ea"/>
              </a:rPr>
              <a:t>조인 질의</a:t>
            </a:r>
            <a:endParaRPr lang="en-US" altLang="ko-KR" sz="1800" dirty="0">
              <a:latin typeface="+mn-ea"/>
              <a:ea typeface="+mn-ea"/>
            </a:endParaRPr>
          </a:p>
          <a:p>
            <a:pPr marL="1187450" lvl="2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r>
              <a:rPr lang="en-US" altLang="ko-KR" sz="1800" dirty="0">
                <a:latin typeface="+mn-ea"/>
                <a:ea typeface="+mn-ea"/>
              </a:rPr>
              <a:t>from</a:t>
            </a:r>
            <a:r>
              <a:rPr lang="ko-KR" altLang="en-US" sz="1800" dirty="0">
                <a:latin typeface="+mn-ea"/>
                <a:ea typeface="+mn-ea"/>
              </a:rPr>
              <a:t> 절에 두 개 이상의 테이블을 포함하는 질의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49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512763"/>
            <a:ext cx="8162925" cy="579437"/>
          </a:xfrm>
        </p:spPr>
        <p:txBody>
          <a:bodyPr/>
          <a:lstStyle/>
          <a:p>
            <a:r>
              <a:rPr lang="ko-KR" altLang="en-US" smtClean="0"/>
              <a:t>데이터 정의 언어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ko-KR" altLang="en-US" sz="2000" smtClean="0"/>
              <a:t>종류</a:t>
            </a:r>
            <a:endParaRPr lang="en-US" altLang="ko-KR" sz="2000" smtClean="0"/>
          </a:p>
          <a:p>
            <a:pPr lvl="1" eaLnBrk="1" hangingPunct="1"/>
            <a:r>
              <a:rPr lang="ko-KR" altLang="en-US" sz="1600" smtClean="0"/>
              <a:t>테이블 생성</a:t>
            </a:r>
            <a:endParaRPr lang="en-US" altLang="ko-KR" sz="1600" smtClean="0"/>
          </a:p>
          <a:p>
            <a:pPr lvl="1" eaLnBrk="1" hangingPunct="1"/>
            <a:r>
              <a:rPr lang="ko-KR" altLang="en-US" sz="1600" smtClean="0"/>
              <a:t>테이블 삭제</a:t>
            </a:r>
            <a:endParaRPr lang="en-US" altLang="ko-KR" sz="1600" smtClean="0"/>
          </a:p>
          <a:p>
            <a:pPr lvl="1" eaLnBrk="1" hangingPunct="1"/>
            <a:r>
              <a:rPr lang="ko-KR" altLang="en-US" sz="1600" smtClean="0"/>
              <a:t>테이블 수정</a:t>
            </a:r>
            <a:endParaRPr lang="en-US" altLang="ko-KR" sz="1600" smtClean="0"/>
          </a:p>
          <a:p>
            <a:pPr lvl="1" eaLnBrk="1" hangingPunct="1"/>
            <a:endParaRPr lang="en-US" altLang="ko-KR" sz="1600" smtClean="0"/>
          </a:p>
          <a:p>
            <a:pPr eaLnBrk="1" hangingPunct="1"/>
            <a:r>
              <a:rPr lang="ko-KR" altLang="en-US" sz="1800" smtClean="0"/>
              <a:t>필드의 </a:t>
            </a:r>
            <a:r>
              <a:rPr lang="en-US" altLang="ko-KR" sz="1800" smtClean="0"/>
              <a:t>Data type </a:t>
            </a:r>
            <a:r>
              <a:rPr lang="ko-KR" altLang="en-US" sz="1800" smtClean="0"/>
              <a:t>종류</a:t>
            </a:r>
          </a:p>
        </p:txBody>
      </p:sp>
      <p:sp>
        <p:nvSpPr>
          <p:cNvPr id="1745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50674286"/>
              </p:ext>
            </p:extLst>
          </p:nvPr>
        </p:nvGraphicFramePr>
        <p:xfrm>
          <a:off x="833438" y="3162300"/>
          <a:ext cx="7627937" cy="3414713"/>
        </p:xfrm>
        <a:graphic>
          <a:graphicData uri="http://schemas.openxmlformats.org/drawingml/2006/table">
            <a:tbl>
              <a:tblPr/>
              <a:tblGrid>
                <a:gridCol w="960737"/>
                <a:gridCol w="960737"/>
                <a:gridCol w="1350516"/>
                <a:gridCol w="4355947"/>
              </a:tblGrid>
              <a:tr h="3205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굴림"/>
                        </a:rPr>
                        <a:t>분류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50468" marR="50468" marT="13957" marB="139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굴림"/>
                        </a:rPr>
                        <a:t>표준 </a:t>
                      </a:r>
                      <a:r>
                        <a:rPr lang="en-US" sz="1200" b="1">
                          <a:solidFill>
                            <a:srgbClr val="000000"/>
                          </a:solidFill>
                          <a:latin typeface="굴림"/>
                        </a:rPr>
                        <a:t>SQL</a:t>
                      </a:r>
                      <a:endParaRPr lang="en-US" sz="12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50468" marR="50468" marT="13957" marB="139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굴림"/>
                        </a:rPr>
                        <a:t>오라클</a:t>
                      </a:r>
                      <a:endParaRPr lang="ko-KR" altLang="en-US" sz="12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50468" marR="50468" marT="13957" marB="139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굴림"/>
                        </a:rPr>
                        <a:t>설명</a:t>
                      </a:r>
                      <a:endParaRPr lang="ko-KR" altLang="en-US" sz="12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50468" marR="50468" marT="13957" marB="139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3244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굴림"/>
                        </a:rPr>
                        <a:t>문자</a:t>
                      </a:r>
                      <a:endParaRPr lang="ko-KR" altLang="en-US" sz="12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50468" marR="50468" marT="13957" marB="139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char(n)</a:t>
                      </a:r>
                      <a:endParaRPr lang="en-US" sz="12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50468" marR="50468" marT="13957" marB="139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char(n)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50468" marR="50468" marT="13957" marB="139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굴림"/>
                        </a:rPr>
                        <a:t>길이가 </a:t>
                      </a:r>
                      <a:r>
                        <a:rPr lang="en-US" altLang="ko-KR" sz="1200" b="1">
                          <a:solidFill>
                            <a:srgbClr val="000000"/>
                          </a:solidFill>
                          <a:latin typeface="굴림"/>
                        </a:rPr>
                        <a:t>n byte</a:t>
                      </a: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굴림"/>
                        </a:rPr>
                        <a:t>인 고정길이 문자열</a:t>
                      </a:r>
                      <a:endParaRPr lang="ko-KR" altLang="en-US" sz="12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굴림"/>
                        </a:rPr>
                        <a:t>오라클의 경우 최대 </a:t>
                      </a:r>
                      <a:r>
                        <a:rPr lang="en-US" altLang="ko-KR" sz="1200" b="1">
                          <a:solidFill>
                            <a:srgbClr val="000000"/>
                          </a:solidFill>
                          <a:latin typeface="굴림"/>
                        </a:rPr>
                        <a:t>2000byte</a:t>
                      </a: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굴림"/>
                        </a:rPr>
                        <a:t>까지 지정 가능 </a:t>
                      </a:r>
                      <a:endParaRPr lang="ko-KR" altLang="en-US" sz="12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50468" marR="50468" marT="13957" marB="139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32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varchar</a:t>
                      </a:r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(n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)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50468" marR="50468" marT="13957" marB="139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varchar2(n)</a:t>
                      </a:r>
                      <a:endParaRPr lang="en-US" sz="12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50468" marR="50468" marT="13957" marB="139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굴림"/>
                        </a:rPr>
                        <a:t>최대 길이가 </a:t>
                      </a:r>
                      <a:r>
                        <a:rPr lang="en-US" altLang="ko-KR" sz="1200" b="1">
                          <a:solidFill>
                            <a:srgbClr val="000000"/>
                          </a:solidFill>
                          <a:latin typeface="굴림"/>
                        </a:rPr>
                        <a:t>n byte</a:t>
                      </a: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굴림"/>
                        </a:rPr>
                        <a:t>인 가변길이 문자열</a:t>
                      </a:r>
                      <a:endParaRPr lang="ko-KR" altLang="en-US" sz="12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굴림"/>
                        </a:rPr>
                        <a:t>오라클의 경우 최대 </a:t>
                      </a:r>
                      <a:r>
                        <a:rPr lang="en-US" altLang="ko-KR" sz="1200" b="1">
                          <a:solidFill>
                            <a:srgbClr val="000000"/>
                          </a:solidFill>
                          <a:latin typeface="굴림"/>
                        </a:rPr>
                        <a:t>4000byte</a:t>
                      </a: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굴림"/>
                        </a:rPr>
                        <a:t>까지 지정 가능</a:t>
                      </a:r>
                      <a:endParaRPr lang="ko-KR" altLang="en-US" sz="12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50468" marR="50468" marT="13957" marB="139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579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굴림"/>
                        </a:rPr>
                        <a:t>숫자</a:t>
                      </a:r>
                      <a:endParaRPr lang="ko-KR" altLang="en-US" sz="12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50468" marR="50468" marT="13957" marB="139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int</a:t>
                      </a:r>
                      <a:endParaRPr lang="en-US" sz="12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50468" marR="50468" marT="13957" marB="139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int</a:t>
                      </a:r>
                      <a:endParaRPr lang="en-US" sz="12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50468" marR="50468" marT="13957" marB="139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굴림"/>
                        </a:rPr>
                        <a:t>정수형</a:t>
                      </a:r>
                      <a:endParaRPr lang="ko-KR" altLang="en-US" sz="12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50468" marR="50468" marT="13957" marB="139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5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float</a:t>
                      </a:r>
                      <a:endParaRPr lang="en-US" sz="12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50468" marR="50468" marT="13957" marB="139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float</a:t>
                      </a:r>
                      <a:endParaRPr lang="en-US" sz="12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50468" marR="50468" marT="13957" marB="139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굴림"/>
                        </a:rPr>
                        <a:t>부동 소수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50468" marR="50468" marT="13957" marB="139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3244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굴림"/>
                        </a:rPr>
                        <a:t>날짜</a:t>
                      </a:r>
                      <a:endParaRPr lang="ko-KR" altLang="en-US" sz="12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굴림"/>
                        </a:rPr>
                        <a:t>시간</a:t>
                      </a:r>
                      <a:endParaRPr lang="ko-KR" altLang="en-US" sz="12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50468" marR="50468" marT="13957" marB="139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date</a:t>
                      </a:r>
                      <a:endParaRPr lang="en-US" sz="12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50468" marR="50468" marT="13957" marB="139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date</a:t>
                      </a:r>
                      <a:endParaRPr lang="en-US" sz="12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50468" marR="50468" marT="13957" marB="139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굴림"/>
                        </a:rPr>
                        <a:t>년</a:t>
                      </a:r>
                      <a:r>
                        <a:rPr lang="en-US" altLang="ko-KR" sz="1200" b="1">
                          <a:solidFill>
                            <a:srgbClr val="000000"/>
                          </a:solidFill>
                          <a:latin typeface="굴림"/>
                        </a:rPr>
                        <a:t>, </a:t>
                      </a: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굴림"/>
                        </a:rPr>
                        <a:t>월</a:t>
                      </a:r>
                      <a:r>
                        <a:rPr lang="en-US" altLang="ko-KR" sz="1200" b="1">
                          <a:solidFill>
                            <a:srgbClr val="000000"/>
                          </a:solidFill>
                          <a:latin typeface="굴림"/>
                        </a:rPr>
                        <a:t>, </a:t>
                      </a: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굴림"/>
                        </a:rPr>
                        <a:t>일을 갖는 날짜형</a:t>
                      </a:r>
                      <a:endParaRPr lang="ko-KR" altLang="en-US" sz="12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굴림"/>
                        </a:rPr>
                        <a:t>오라클의 경우 날짜의 기본 형식은 ‘</a:t>
                      </a:r>
                      <a:r>
                        <a:rPr lang="en-US" altLang="ko-KR" sz="1200" b="1">
                          <a:solidFill>
                            <a:srgbClr val="000000"/>
                          </a:solidFill>
                          <a:latin typeface="굴림"/>
                        </a:rPr>
                        <a:t>yy/mm/dd’</a:t>
                      </a: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굴림"/>
                        </a:rPr>
                        <a:t>이다</a:t>
                      </a:r>
                      <a:r>
                        <a:rPr lang="en-US" altLang="ko-KR" sz="1200" b="1">
                          <a:solidFill>
                            <a:srgbClr val="000000"/>
                          </a:solidFill>
                          <a:latin typeface="굴림"/>
                        </a:rPr>
                        <a:t>.</a:t>
                      </a:r>
                      <a:endParaRPr lang="ko-KR" altLang="en-US" sz="12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50468" marR="50468" marT="13957" marB="139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32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time</a:t>
                      </a:r>
                      <a:endParaRPr lang="en-US" sz="12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timestamp</a:t>
                      </a:r>
                      <a:endParaRPr lang="en-US" sz="12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50468" marR="50468" marT="13957" marB="139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timestamp</a:t>
                      </a:r>
                      <a:endParaRPr lang="en-US" sz="12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50468" marR="50468" marT="13957" marB="139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굴림"/>
                        </a:rPr>
                        <a:t>년</a:t>
                      </a: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굴림"/>
                        </a:rPr>
                        <a:t>, 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굴림"/>
                        </a:rPr>
                        <a:t>월</a:t>
                      </a: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굴림"/>
                        </a:rPr>
                        <a:t>, 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굴림"/>
                        </a:rPr>
                        <a:t>일</a:t>
                      </a: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굴림"/>
                        </a:rPr>
                        <a:t>, 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굴림"/>
                        </a:rPr>
                        <a:t>시</a:t>
                      </a: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굴림"/>
                        </a:rPr>
                        <a:t>, 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굴림"/>
                        </a:rPr>
                        <a:t>분</a:t>
                      </a: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굴림"/>
                        </a:rPr>
                        <a:t>, 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굴림"/>
                        </a:rPr>
                        <a:t>초를 갖는 </a:t>
                      </a:r>
                      <a:r>
                        <a:rPr lang="ko-KR" altLang="en-US" sz="1200" b="1" dirty="0" err="1">
                          <a:solidFill>
                            <a:srgbClr val="000000"/>
                          </a:solidFill>
                          <a:latin typeface="굴림"/>
                        </a:rPr>
                        <a:t>날짜시간형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50468" marR="50468" marT="13957" marB="139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기본 구조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19200"/>
            <a:ext cx="8583613" cy="183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r>
              <a:rPr kumimoji="0" lang="ko-KR" altLang="en-US" sz="2000" dirty="0">
                <a:latin typeface="+mn-ea"/>
                <a:ea typeface="+mn-ea"/>
              </a:rPr>
              <a:t>예</a:t>
            </a:r>
            <a:r>
              <a:rPr kumimoji="0" lang="en-US" altLang="ko-KR" sz="2000" dirty="0">
                <a:latin typeface="+mn-ea"/>
                <a:ea typeface="+mn-ea"/>
              </a:rPr>
              <a:t>) </a:t>
            </a:r>
            <a:r>
              <a:rPr lang="ko-KR" altLang="en-US" sz="2000" dirty="0">
                <a:latin typeface="+mn-ea"/>
                <a:ea typeface="+mn-ea"/>
              </a:rPr>
              <a:t>컴퓨터공학과 </a:t>
            </a:r>
            <a:r>
              <a:rPr lang="en-US" altLang="ko-KR" sz="2000" dirty="0">
                <a:latin typeface="+mn-ea"/>
                <a:ea typeface="+mn-ea"/>
              </a:rPr>
              <a:t>3</a:t>
            </a:r>
            <a:r>
              <a:rPr lang="ko-KR" altLang="en-US" sz="2000" dirty="0">
                <a:latin typeface="+mn-ea"/>
                <a:ea typeface="+mn-ea"/>
              </a:rPr>
              <a:t>학년 학생들의 학번을 검색</a:t>
            </a:r>
          </a:p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endParaRPr lang="ko-KR" altLang="en-US" sz="2000" dirty="0">
              <a:latin typeface="+mn-ea"/>
              <a:ea typeface="+mn-ea"/>
            </a:endParaRPr>
          </a:p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endParaRPr lang="ko-KR" altLang="en-US" sz="2000" dirty="0">
              <a:latin typeface="+mn-ea"/>
              <a:ea typeface="+mn-ea"/>
            </a:endParaRPr>
          </a:p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endParaRPr kumimoji="0" lang="en-US" altLang="ko-KR" sz="2000" dirty="0">
              <a:latin typeface="+mn-lt"/>
              <a:ea typeface="+mn-ea"/>
            </a:endParaRPr>
          </a:p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endParaRPr kumimoji="0" lang="en-US" altLang="ko-KR" sz="2000" dirty="0">
              <a:latin typeface="+mn-lt"/>
              <a:ea typeface="+mn-ea"/>
            </a:endParaRPr>
          </a:p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endParaRPr kumimoji="0" lang="en-US" altLang="ko-KR" sz="2000" dirty="0">
              <a:latin typeface="+mn-ea"/>
              <a:ea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35050" y="1651000"/>
            <a:ext cx="7634288" cy="15684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26)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select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dirty="0" err="1">
                <a:latin typeface="+mn-ea"/>
              </a:rPr>
              <a:t>student.stu_id</a:t>
            </a:r>
            <a:endParaRPr lang="en-US" altLang="ko-KR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from</a:t>
            </a:r>
            <a:r>
              <a:rPr lang="en-US" altLang="ko-KR" sz="1600" dirty="0">
                <a:latin typeface="+mn-ea"/>
              </a:rPr>
              <a:t> 	student, department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where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dirty="0" err="1">
                <a:latin typeface="+mn-ea"/>
              </a:rPr>
              <a:t>student.dept_id</a:t>
            </a:r>
            <a:r>
              <a:rPr lang="en-US" altLang="ko-KR" sz="1600" dirty="0">
                <a:latin typeface="+mn-ea"/>
              </a:rPr>
              <a:t> = </a:t>
            </a:r>
            <a:r>
              <a:rPr lang="en-US" altLang="ko-KR" sz="1600" dirty="0" err="1">
                <a:latin typeface="+mn-ea"/>
              </a:rPr>
              <a:t>department.dept_id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and</a:t>
            </a:r>
            <a:r>
              <a:rPr lang="en-US" altLang="ko-KR" sz="1600" dirty="0">
                <a:latin typeface="+mn-ea"/>
              </a:rPr>
              <a:t> </a:t>
            </a:r>
          </a:p>
          <a:p>
            <a:pPr>
              <a:defRPr/>
            </a:pPr>
            <a:r>
              <a:rPr lang="en-US" altLang="ko-KR" sz="1600" dirty="0">
                <a:latin typeface="+mn-ea"/>
              </a:rPr>
              <a:t>		</a:t>
            </a:r>
            <a:r>
              <a:rPr lang="en-US" altLang="ko-KR" sz="1600" dirty="0" err="1">
                <a:latin typeface="+mn-ea"/>
              </a:rPr>
              <a:t>student.year</a:t>
            </a:r>
            <a:r>
              <a:rPr lang="en-US" altLang="ko-KR" sz="1600" dirty="0">
                <a:latin typeface="+mn-ea"/>
              </a:rPr>
              <a:t> = 3 </a:t>
            </a:r>
            <a:r>
              <a:rPr lang="en-US" altLang="ko-KR" sz="1600" b="1" dirty="0">
                <a:latin typeface="+mn-ea"/>
              </a:rPr>
              <a:t>and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dirty="0" err="1">
                <a:latin typeface="+mn-ea"/>
              </a:rPr>
              <a:t>department.dept_name</a:t>
            </a:r>
            <a:r>
              <a:rPr lang="en-US" altLang="ko-KR" sz="1600" dirty="0">
                <a:latin typeface="+mn-ea"/>
              </a:rPr>
              <a:t>='</a:t>
            </a:r>
            <a:r>
              <a:rPr lang="ko-KR" altLang="en-US" sz="1600" dirty="0">
                <a:latin typeface="+mn-ea"/>
              </a:rPr>
              <a:t>컴퓨터공학과</a:t>
            </a:r>
            <a:r>
              <a:rPr lang="en-US" altLang="ko-KR" sz="1600" dirty="0">
                <a:latin typeface="+mn-ea"/>
              </a:rPr>
              <a:t>'</a:t>
            </a:r>
            <a:endParaRPr lang="ko-KR" altLang="en-US" sz="1600" dirty="0">
              <a:latin typeface="+mn-ea"/>
            </a:endParaRPr>
          </a:p>
        </p:txBody>
      </p:sp>
      <p:sp>
        <p:nvSpPr>
          <p:cNvPr id="6349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34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349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349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63497" name="_x84502704" descr="EMB000011b4152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4575" y="3352800"/>
            <a:ext cx="4856163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50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smtClean="0">
                <a:latin typeface="+mn-ea"/>
                <a:ea typeface="+mn-ea"/>
              </a:rPr>
              <a:t>레코드의 순서 지정</a:t>
            </a:r>
            <a:r>
              <a:rPr lang="en-US" altLang="ko-KR" dirty="0" smtClean="0">
                <a:latin typeface="+mn-ea"/>
                <a:ea typeface="+mn-ea"/>
              </a:rPr>
              <a:t>(order by)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r>
              <a:rPr lang="ko-KR" altLang="en-US" sz="2000" dirty="0" smtClean="0">
                <a:latin typeface="+mn-ea"/>
              </a:rPr>
              <a:t>검색 결과를 정렬하여 출력하는 기능</a:t>
            </a:r>
            <a:endParaRPr lang="en-US" altLang="ko-KR" sz="2000" dirty="0" smtClean="0">
              <a:latin typeface="+mn-ea"/>
            </a:endParaRPr>
          </a:p>
          <a:p>
            <a:pPr>
              <a:defRPr/>
            </a:pPr>
            <a:r>
              <a:rPr lang="en-US" altLang="ko-KR" sz="2000" dirty="0" smtClean="0">
                <a:latin typeface="+mn-ea"/>
              </a:rPr>
              <a:t>select</a:t>
            </a:r>
            <a:r>
              <a:rPr lang="ko-KR" altLang="en-US" sz="2000" dirty="0" smtClean="0">
                <a:latin typeface="+mn-ea"/>
              </a:rPr>
              <a:t>문 맨 마지막에 다음과 같은 </a:t>
            </a:r>
            <a:r>
              <a:rPr lang="en-US" altLang="ko-KR" sz="2000" dirty="0" smtClean="0">
                <a:latin typeface="+mn-ea"/>
              </a:rPr>
              <a:t>order by</a:t>
            </a:r>
            <a:r>
              <a:rPr lang="ko-KR" altLang="en-US" sz="2000" dirty="0" smtClean="0">
                <a:latin typeface="+mn-ea"/>
              </a:rPr>
              <a:t>절을 추가</a:t>
            </a:r>
            <a:endParaRPr lang="en-US" altLang="ko-KR" sz="2000" dirty="0" smtClean="0">
              <a:latin typeface="+mn-ea"/>
            </a:endParaRPr>
          </a:p>
          <a:p>
            <a:pPr>
              <a:defRPr/>
            </a:pPr>
            <a:r>
              <a:rPr lang="ko-KR" altLang="en-US" sz="2000" dirty="0" smtClean="0"/>
              <a:t>형식</a:t>
            </a:r>
            <a:endParaRPr lang="en-US" altLang="ko-KR" sz="2000" dirty="0" smtClean="0"/>
          </a:p>
          <a:p>
            <a:pPr>
              <a:defRPr/>
            </a:pPr>
            <a:endParaRPr lang="en-US" altLang="ko-KR" sz="2000" dirty="0" smtClean="0"/>
          </a:p>
          <a:p>
            <a:pPr>
              <a:defRPr/>
            </a:pPr>
            <a:endParaRPr lang="en-US" altLang="ko-KR" sz="2000" dirty="0" smtClean="0"/>
          </a:p>
          <a:p>
            <a:pPr>
              <a:defRPr/>
            </a:pPr>
            <a:r>
              <a:rPr lang="ko-KR" altLang="en-US" sz="2000" dirty="0" smtClean="0"/>
              <a:t>오름차순을 기본으로 하며 </a:t>
            </a:r>
            <a:r>
              <a:rPr lang="en-US" altLang="ko-KR" sz="2000" dirty="0" smtClean="0"/>
              <a:t>&lt;</a:t>
            </a:r>
            <a:r>
              <a:rPr lang="ko-KR" altLang="en-US" sz="2000" dirty="0" smtClean="0"/>
              <a:t>필드리스트</a:t>
            </a:r>
            <a:r>
              <a:rPr lang="en-US" altLang="ko-KR" sz="2000" dirty="0" smtClean="0"/>
              <a:t>&gt;</a:t>
            </a:r>
            <a:r>
              <a:rPr lang="ko-KR" altLang="en-US" sz="2000" dirty="0" smtClean="0"/>
              <a:t>에 여러 개의 필드를 나열할 경우 나열된 순서대로 정렬</a:t>
            </a:r>
            <a:endParaRPr lang="en-US" altLang="ko-KR" sz="2000" dirty="0" smtClean="0"/>
          </a:p>
          <a:p>
            <a:pPr>
              <a:defRPr/>
            </a:pPr>
            <a:r>
              <a:rPr lang="ko-KR" altLang="en-US" sz="2000" dirty="0" smtClean="0"/>
              <a:t>예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student </a:t>
            </a:r>
            <a:r>
              <a:rPr lang="ko-KR" altLang="en-US" sz="2000" dirty="0" smtClean="0"/>
              <a:t>테이블에서 </a:t>
            </a:r>
            <a:r>
              <a:rPr lang="en-US" altLang="ko-KR" sz="2000" dirty="0" smtClean="0"/>
              <a:t>3, 4</a:t>
            </a:r>
            <a:r>
              <a:rPr lang="ko-KR" altLang="en-US" sz="2000" dirty="0" smtClean="0"/>
              <a:t>학년 학생들의 이름과 학번을 검색</a:t>
            </a:r>
            <a:endParaRPr lang="en-US" altLang="ko-KR" sz="2000" dirty="0" smtClean="0"/>
          </a:p>
          <a:p>
            <a:pPr>
              <a:defRPr/>
            </a:pPr>
            <a:endParaRPr lang="en-US" altLang="ko-KR" sz="2000" dirty="0" smtClean="0"/>
          </a:p>
          <a:p>
            <a:pPr>
              <a:defRPr/>
            </a:pPr>
            <a:endParaRPr lang="en-US" altLang="ko-KR" sz="2000" dirty="0" smtClean="0"/>
          </a:p>
          <a:p>
            <a:pPr>
              <a:defRPr/>
            </a:pPr>
            <a:endParaRPr lang="en-US" altLang="ko-KR" sz="2000" dirty="0" smtClean="0"/>
          </a:p>
          <a:p>
            <a:pPr>
              <a:defRPr/>
            </a:pPr>
            <a:endParaRPr lang="en-US" altLang="ko-KR" sz="2000" dirty="0" smtClean="0"/>
          </a:p>
          <a:p>
            <a:pPr lvl="1">
              <a:defRPr/>
            </a:pPr>
            <a:r>
              <a:rPr lang="ko-KR" altLang="en-US" sz="1700" dirty="0" smtClean="0"/>
              <a:t>학생 이름</a:t>
            </a:r>
            <a:r>
              <a:rPr lang="en-US" altLang="ko-KR" sz="1700" dirty="0" smtClean="0"/>
              <a:t>(name </a:t>
            </a:r>
            <a:r>
              <a:rPr lang="ko-KR" altLang="en-US" sz="1700" dirty="0" smtClean="0"/>
              <a:t>필드</a:t>
            </a:r>
            <a:r>
              <a:rPr lang="en-US" altLang="ko-KR" sz="1700" dirty="0" smtClean="0"/>
              <a:t>)</a:t>
            </a:r>
            <a:r>
              <a:rPr lang="ko-KR" altLang="en-US" sz="1700" dirty="0" smtClean="0"/>
              <a:t>으로 오름차순으로 정렬하고 같은 이름에 대해서는 학번의 오름차순으로 정렬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120775" y="2452688"/>
            <a:ext cx="6064250" cy="3381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/>
              <a:t>order by </a:t>
            </a:r>
            <a:r>
              <a:rPr lang="en-US" altLang="ko-KR" sz="1600" dirty="0"/>
              <a:t>&lt;</a:t>
            </a:r>
            <a:r>
              <a:rPr lang="ko-KR" altLang="en-US" sz="1600" dirty="0"/>
              <a:t>필드리스트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1031875" y="4398963"/>
            <a:ext cx="6064250" cy="13239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27)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select</a:t>
            </a:r>
            <a:r>
              <a:rPr lang="en-US" altLang="ko-KR" sz="1600" dirty="0">
                <a:latin typeface="+mn-ea"/>
              </a:rPr>
              <a:t> 	name, </a:t>
            </a:r>
            <a:r>
              <a:rPr lang="en-US" altLang="ko-KR" sz="1600" dirty="0" err="1">
                <a:latin typeface="+mn-ea"/>
              </a:rPr>
              <a:t>stu_id</a:t>
            </a:r>
            <a:endParaRPr lang="en-US" altLang="ko-KR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from</a:t>
            </a:r>
            <a:r>
              <a:rPr lang="en-US" altLang="ko-KR" sz="1600" dirty="0">
                <a:latin typeface="+mn-ea"/>
              </a:rPr>
              <a:t> 	student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where</a:t>
            </a:r>
            <a:r>
              <a:rPr lang="en-US" altLang="ko-KR" sz="1600" dirty="0">
                <a:latin typeface="+mn-ea"/>
              </a:rPr>
              <a:t> 	year = 3 </a:t>
            </a:r>
            <a:r>
              <a:rPr lang="en-US" altLang="ko-KR" sz="1600" b="1" dirty="0">
                <a:latin typeface="+mn-ea"/>
              </a:rPr>
              <a:t>or</a:t>
            </a:r>
            <a:r>
              <a:rPr lang="en-US" altLang="ko-KR" sz="1600" dirty="0">
                <a:latin typeface="+mn-ea"/>
              </a:rPr>
              <a:t> year = 4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order by</a:t>
            </a:r>
            <a:r>
              <a:rPr lang="en-US" altLang="ko-KR" sz="1600" dirty="0">
                <a:latin typeface="+mn-ea"/>
              </a:rPr>
              <a:t> 	name, </a:t>
            </a:r>
            <a:r>
              <a:rPr lang="en-US" altLang="ko-KR" sz="1600" dirty="0" err="1">
                <a:latin typeface="+mn-ea"/>
              </a:rPr>
              <a:t>stu_id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51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레코드의 순서 지정</a:t>
            </a:r>
          </a:p>
        </p:txBody>
      </p:sp>
      <p:sp>
        <p:nvSpPr>
          <p:cNvPr id="6553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65540" name="_x84688544" descr="EMB000011b4152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7763" y="1638300"/>
            <a:ext cx="6245225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52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레코드의 순서 지정</a:t>
            </a:r>
          </a:p>
        </p:txBody>
      </p:sp>
      <p:sp>
        <p:nvSpPr>
          <p:cNvPr id="6656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ko-KR" altLang="en-US" sz="2000" smtClean="0"/>
              <a:t>내림차순은 해당 필드 이름 뒤에 </a:t>
            </a:r>
            <a:r>
              <a:rPr lang="en-US" altLang="ko-KR" sz="2000" b="1" smtClean="0"/>
              <a:t>desc</a:t>
            </a:r>
            <a:r>
              <a:rPr lang="ko-KR" altLang="en-US" sz="2000" smtClean="0"/>
              <a:t> 라는 키워드를 삽입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42963" y="1760538"/>
            <a:ext cx="6064250" cy="13223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28)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select</a:t>
            </a:r>
            <a:r>
              <a:rPr lang="en-US" altLang="ko-KR" sz="1600" dirty="0">
                <a:latin typeface="+mn-ea"/>
              </a:rPr>
              <a:t> 	name, </a:t>
            </a:r>
            <a:r>
              <a:rPr lang="en-US" altLang="ko-KR" sz="1600" dirty="0" err="1">
                <a:latin typeface="+mn-ea"/>
              </a:rPr>
              <a:t>stu_id</a:t>
            </a:r>
            <a:endParaRPr lang="en-US" altLang="ko-KR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from</a:t>
            </a:r>
            <a:r>
              <a:rPr lang="en-US" altLang="ko-KR" sz="1600" dirty="0">
                <a:latin typeface="+mn-ea"/>
              </a:rPr>
              <a:t> 	student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where</a:t>
            </a:r>
            <a:r>
              <a:rPr lang="en-US" altLang="ko-KR" sz="1600" dirty="0">
                <a:latin typeface="+mn-ea"/>
              </a:rPr>
              <a:t> 	year = 3 </a:t>
            </a:r>
            <a:r>
              <a:rPr lang="en-US" altLang="ko-KR" sz="1600" b="1" dirty="0">
                <a:latin typeface="+mn-ea"/>
              </a:rPr>
              <a:t>or</a:t>
            </a:r>
            <a:r>
              <a:rPr lang="en-US" altLang="ko-KR" sz="1600" dirty="0">
                <a:latin typeface="+mn-ea"/>
              </a:rPr>
              <a:t> year = 4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order by</a:t>
            </a:r>
            <a:r>
              <a:rPr lang="en-US" altLang="ko-KR" sz="1600" dirty="0">
                <a:latin typeface="+mn-ea"/>
              </a:rPr>
              <a:t> 	name </a:t>
            </a:r>
            <a:r>
              <a:rPr lang="en-US" altLang="ko-KR" sz="1600" b="1" dirty="0" err="1">
                <a:solidFill>
                  <a:srgbClr val="C00000"/>
                </a:solidFill>
                <a:latin typeface="+mn-ea"/>
              </a:rPr>
              <a:t>desc</a:t>
            </a:r>
            <a:r>
              <a:rPr lang="en-US" altLang="ko-KR" sz="1600" dirty="0">
                <a:latin typeface="+mn-ea"/>
              </a:rPr>
              <a:t>, </a:t>
            </a:r>
            <a:r>
              <a:rPr lang="en-US" altLang="ko-KR" sz="1600" dirty="0" err="1">
                <a:latin typeface="+mn-ea"/>
              </a:rPr>
              <a:t>stu_id</a:t>
            </a:r>
            <a:endParaRPr lang="en-US" altLang="ko-KR" sz="1600" dirty="0">
              <a:latin typeface="+mn-ea"/>
            </a:endParaRPr>
          </a:p>
        </p:txBody>
      </p:sp>
      <p:sp>
        <p:nvSpPr>
          <p:cNvPr id="6656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66566" name="_x84506696" descr="EMB000011b4152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6138" y="3157538"/>
            <a:ext cx="5122862" cy="357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53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 smtClean="0">
                <a:latin typeface="+mn-ea"/>
                <a:ea typeface="+mn-ea"/>
              </a:rPr>
              <a:t>재명명</a:t>
            </a:r>
            <a:r>
              <a:rPr lang="ko-KR" altLang="en-US" dirty="0" smtClean="0">
                <a:latin typeface="+mn-ea"/>
                <a:ea typeface="+mn-ea"/>
              </a:rPr>
              <a:t> 연산</a:t>
            </a:r>
          </a:p>
        </p:txBody>
      </p:sp>
      <p:sp>
        <p:nvSpPr>
          <p:cNvPr id="67587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843088"/>
          </a:xfrm>
        </p:spPr>
        <p:txBody>
          <a:bodyPr/>
          <a:lstStyle/>
          <a:p>
            <a:r>
              <a:rPr lang="ko-KR" altLang="en-US" sz="2000" smtClean="0"/>
              <a:t>테이블이나 필드에 대한 재명명</a:t>
            </a:r>
            <a:endParaRPr lang="en-US" altLang="ko-KR" sz="2000" smtClean="0"/>
          </a:p>
          <a:p>
            <a:pPr lvl="1"/>
            <a:r>
              <a:rPr lang="ko-KR" altLang="en-US" sz="1800" smtClean="0"/>
              <a:t>실제 테이블 이름이 수정되거나 필드 이름이 바뀌는 것이 아님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질의를 처리하는 과정 동안만 일시적으로 사용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표현이 단순화하거나</a:t>
            </a:r>
            <a:r>
              <a:rPr lang="en-US" altLang="ko-KR" sz="1800" smtClean="0"/>
              <a:t>, </a:t>
            </a:r>
            <a:r>
              <a:rPr lang="ko-KR" altLang="en-US" sz="1800" smtClean="0"/>
              <a:t>동일 이름이 존재할 경우에 사용</a:t>
            </a:r>
            <a:endParaRPr lang="en-US" altLang="ko-KR" sz="1800" smtClean="0"/>
          </a:p>
          <a:p>
            <a:r>
              <a:rPr lang="ko-KR" altLang="en-US" sz="2000" smtClean="0"/>
              <a:t>예</a:t>
            </a:r>
            <a:r>
              <a:rPr lang="en-US" altLang="ko-KR" sz="2000" smtClean="0"/>
              <a:t>) student </a:t>
            </a:r>
            <a:r>
              <a:rPr lang="ko-KR" altLang="en-US" sz="2000" smtClean="0"/>
              <a:t>테이블과 </a:t>
            </a:r>
            <a:r>
              <a:rPr lang="en-US" altLang="ko-KR" sz="2000" smtClean="0"/>
              <a:t>department </a:t>
            </a:r>
            <a:r>
              <a:rPr lang="ko-KR" altLang="en-US" sz="2000" smtClean="0"/>
              <a:t>테이블을 조인하여 학생들의 이름과 소속 학과 이름을 검색</a:t>
            </a:r>
          </a:p>
          <a:p>
            <a:endParaRPr lang="ko-KR" altLang="en-US" sz="2100" smtClean="0"/>
          </a:p>
          <a:p>
            <a:endParaRPr lang="ko-KR" altLang="en-US" sz="2000" smtClean="0"/>
          </a:p>
        </p:txBody>
      </p:sp>
      <p:sp>
        <p:nvSpPr>
          <p:cNvPr id="4" name="직사각형 3"/>
          <p:cNvSpPr/>
          <p:nvPr/>
        </p:nvSpPr>
        <p:spPr>
          <a:xfrm>
            <a:off x="1041400" y="3571875"/>
            <a:ext cx="6064250" cy="1076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29)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select</a:t>
            </a:r>
            <a:r>
              <a:rPr lang="en-US" altLang="ko-KR" sz="1600" dirty="0">
                <a:latin typeface="+mn-ea"/>
              </a:rPr>
              <a:t> 	student.name, </a:t>
            </a:r>
            <a:r>
              <a:rPr lang="en-US" altLang="ko-KR" sz="1600" dirty="0" err="1">
                <a:latin typeface="+mn-ea"/>
              </a:rPr>
              <a:t>department.dept_name</a:t>
            </a:r>
            <a:endParaRPr lang="en-US" altLang="ko-KR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from</a:t>
            </a:r>
            <a:r>
              <a:rPr lang="en-US" altLang="ko-KR" sz="1600" dirty="0">
                <a:latin typeface="+mn-ea"/>
              </a:rPr>
              <a:t> 	student, department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where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dirty="0" err="1">
                <a:latin typeface="+mn-ea"/>
              </a:rPr>
              <a:t>student.dept_id</a:t>
            </a:r>
            <a:r>
              <a:rPr lang="en-US" altLang="ko-KR" sz="1600" dirty="0">
                <a:latin typeface="+mn-ea"/>
              </a:rPr>
              <a:t> = </a:t>
            </a:r>
            <a:r>
              <a:rPr lang="en-US" altLang="ko-KR" sz="1600" dirty="0" err="1">
                <a:latin typeface="+mn-ea"/>
              </a:rPr>
              <a:t>department.dept_id</a:t>
            </a:r>
            <a:endParaRPr lang="en-US" altLang="ko-KR" sz="160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66800" y="5097463"/>
            <a:ext cx="6064250" cy="10779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30)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select</a:t>
            </a:r>
            <a:r>
              <a:rPr lang="en-US" altLang="ko-KR" sz="1600" dirty="0">
                <a:latin typeface="+mn-ea"/>
              </a:rPr>
              <a:t> 	s.name, </a:t>
            </a:r>
            <a:r>
              <a:rPr lang="en-US" altLang="ko-KR" sz="1600" dirty="0" err="1">
                <a:latin typeface="+mn-ea"/>
              </a:rPr>
              <a:t>d.dept_name</a:t>
            </a:r>
            <a:endParaRPr lang="en-US" altLang="ko-KR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from</a:t>
            </a:r>
            <a:r>
              <a:rPr lang="en-US" altLang="ko-KR" sz="1600" dirty="0">
                <a:latin typeface="+mn-ea"/>
              </a:rPr>
              <a:t> 	student s, department d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where	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err="1">
                <a:latin typeface="+mn-ea"/>
              </a:rPr>
              <a:t>s.dept_id</a:t>
            </a:r>
            <a:r>
              <a:rPr lang="en-US" altLang="ko-KR" sz="1600" dirty="0">
                <a:latin typeface="+mn-ea"/>
              </a:rPr>
              <a:t> = </a:t>
            </a:r>
            <a:r>
              <a:rPr lang="en-US" altLang="ko-KR" sz="1600" dirty="0" err="1">
                <a:latin typeface="+mn-ea"/>
              </a:rPr>
              <a:t>d.dept_id</a:t>
            </a:r>
            <a:endParaRPr lang="en-US" altLang="ko-KR" sz="1600" dirty="0">
              <a:latin typeface="+mn-ea"/>
            </a:endParaRPr>
          </a:p>
        </p:txBody>
      </p:sp>
      <p:sp>
        <p:nvSpPr>
          <p:cNvPr id="6" name="아래쪽 화살표 5"/>
          <p:cNvSpPr/>
          <p:nvPr/>
        </p:nvSpPr>
        <p:spPr>
          <a:xfrm>
            <a:off x="3278188" y="4745038"/>
            <a:ext cx="1069975" cy="266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54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 smtClean="0">
                <a:latin typeface="+mn-ea"/>
                <a:ea typeface="+mn-ea"/>
              </a:rPr>
              <a:t>재명명</a:t>
            </a:r>
            <a:r>
              <a:rPr lang="ko-KR" altLang="en-US" dirty="0" smtClean="0">
                <a:latin typeface="+mn-ea"/>
                <a:ea typeface="+mn-ea"/>
              </a:rPr>
              <a:t> 연산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843088"/>
          </a:xfrm>
        </p:spPr>
        <p:txBody>
          <a:bodyPr/>
          <a:lstStyle/>
          <a:p>
            <a:pPr>
              <a:defRPr/>
            </a:pPr>
            <a:r>
              <a:rPr lang="ko-KR" altLang="en-US" sz="2000" dirty="0" smtClean="0">
                <a:latin typeface="+mn-ea"/>
              </a:rPr>
              <a:t>동일 테이블이 두 번 사용되는 예</a:t>
            </a:r>
            <a:endParaRPr lang="en-US" altLang="ko-KR" sz="2000" dirty="0" smtClean="0">
              <a:latin typeface="+mn-ea"/>
            </a:endParaRPr>
          </a:p>
          <a:p>
            <a:pPr>
              <a:defRPr/>
            </a:pPr>
            <a:r>
              <a:rPr lang="ko-KR" altLang="en-US" sz="2000" dirty="0" smtClean="0">
                <a:latin typeface="+mn-ea"/>
              </a:rPr>
              <a:t>예</a:t>
            </a:r>
            <a:r>
              <a:rPr lang="en-US" altLang="ko-KR" sz="2000" dirty="0" smtClean="0">
                <a:latin typeface="+mn-ea"/>
              </a:rPr>
              <a:t>) </a:t>
            </a:r>
            <a:r>
              <a:rPr lang="en-US" altLang="ko-KR" sz="2000" dirty="0" smtClean="0"/>
              <a:t>student </a:t>
            </a:r>
            <a:r>
              <a:rPr lang="ko-KR" altLang="en-US" sz="2000" dirty="0" smtClean="0"/>
              <a:t>테이블에서 ‘김광식’ 학생과 주소가 같은 학생들의 이름과 주소를 검색</a:t>
            </a:r>
            <a:endParaRPr lang="ko-KR" altLang="en-US" sz="2000" dirty="0" smtClean="0">
              <a:latin typeface="+mn-ea"/>
            </a:endParaRPr>
          </a:p>
          <a:p>
            <a:pPr>
              <a:defRPr/>
            </a:pPr>
            <a:endParaRPr lang="ko-KR" altLang="en-US" sz="2000" dirty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68363" y="2432050"/>
            <a:ext cx="7567612" cy="10779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31)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select</a:t>
            </a:r>
            <a:r>
              <a:rPr lang="en-US" altLang="ko-KR" sz="1600" dirty="0">
                <a:latin typeface="+mn-ea"/>
              </a:rPr>
              <a:t> 	s2.name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from</a:t>
            </a:r>
            <a:r>
              <a:rPr lang="en-US" altLang="ko-KR" sz="1600" dirty="0">
                <a:latin typeface="+mn-ea"/>
              </a:rPr>
              <a:t> 	student s1, student s2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where</a:t>
            </a:r>
            <a:r>
              <a:rPr lang="en-US" altLang="ko-KR" sz="1600" dirty="0">
                <a:latin typeface="+mn-ea"/>
              </a:rPr>
              <a:t> 	s1.address = s2.address </a:t>
            </a:r>
            <a:r>
              <a:rPr lang="en-US" altLang="ko-KR" sz="1600" b="1" dirty="0">
                <a:latin typeface="+mn-ea"/>
              </a:rPr>
              <a:t>and</a:t>
            </a:r>
            <a:r>
              <a:rPr lang="en-US" altLang="ko-KR" sz="1600" dirty="0">
                <a:latin typeface="+mn-ea"/>
              </a:rPr>
              <a:t> s1.name = '</a:t>
            </a:r>
            <a:r>
              <a:rPr lang="ko-KR" altLang="en-US" sz="1600" dirty="0">
                <a:latin typeface="+mn-ea"/>
              </a:rPr>
              <a:t>김광식</a:t>
            </a:r>
            <a:r>
              <a:rPr lang="en-US" altLang="ko-KR" sz="1600" dirty="0">
                <a:latin typeface="+mn-ea"/>
              </a:rPr>
              <a:t>'</a:t>
            </a:r>
            <a:endParaRPr lang="ko-KR" altLang="en-US" sz="1600" dirty="0">
              <a:latin typeface="+mn-ea"/>
            </a:endParaRPr>
          </a:p>
        </p:txBody>
      </p:sp>
      <p:sp>
        <p:nvSpPr>
          <p:cNvPr id="6861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68614" name="_x84448232" descr="EMB000011b4152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6938" y="3543300"/>
            <a:ext cx="4537075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55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smtClean="0">
                <a:latin typeface="+mn-ea"/>
                <a:ea typeface="+mn-ea"/>
              </a:rPr>
              <a:t>필드의 </a:t>
            </a:r>
            <a:r>
              <a:rPr lang="ko-KR" altLang="en-US" dirty="0" err="1" smtClean="0">
                <a:latin typeface="+mn-ea"/>
                <a:ea typeface="+mn-ea"/>
              </a:rPr>
              <a:t>재명명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843088"/>
          </a:xfrm>
        </p:spPr>
        <p:txBody>
          <a:bodyPr/>
          <a:lstStyle/>
          <a:p>
            <a:pPr>
              <a:defRPr/>
            </a:pPr>
            <a:r>
              <a:rPr lang="ko-KR" altLang="en-US" sz="2000" dirty="0" smtClean="0"/>
              <a:t>질의 실행 결과를 출력할 때 원래 필드의 이름 대신 </a:t>
            </a:r>
            <a:r>
              <a:rPr lang="ko-KR" altLang="en-US" sz="2000" dirty="0" err="1" smtClean="0"/>
              <a:t>재명명된</a:t>
            </a:r>
            <a:r>
              <a:rPr lang="ko-KR" altLang="en-US" sz="2000" dirty="0" smtClean="0"/>
              <a:t> 이름으로 출력시키고자 할 때 사용</a:t>
            </a:r>
          </a:p>
          <a:p>
            <a:pPr>
              <a:defRPr/>
            </a:pPr>
            <a:r>
              <a:rPr lang="ko-KR" altLang="en-US" sz="2000" dirty="0" smtClean="0">
                <a:latin typeface="+mn-ea"/>
              </a:rPr>
              <a:t>예</a:t>
            </a:r>
            <a:r>
              <a:rPr lang="en-US" altLang="ko-KR" sz="2000" dirty="0" smtClean="0">
                <a:latin typeface="+mn-ea"/>
              </a:rPr>
              <a:t>) </a:t>
            </a:r>
            <a:r>
              <a:rPr lang="ko-KR" altLang="en-US" sz="2000" dirty="0" smtClean="0">
                <a:latin typeface="+mn-ea"/>
              </a:rPr>
              <a:t>교수들의 이름과 직위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ko-KR" altLang="en-US" sz="2000" dirty="0" smtClean="0">
                <a:latin typeface="+mn-ea"/>
              </a:rPr>
              <a:t>재직연수를 출력</a:t>
            </a:r>
          </a:p>
          <a:p>
            <a:pPr>
              <a:defRPr/>
            </a:pPr>
            <a:endParaRPr lang="ko-KR" altLang="en-US" sz="2100" dirty="0" smtClean="0"/>
          </a:p>
          <a:p>
            <a:pPr>
              <a:defRPr/>
            </a:pP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998538" y="2838450"/>
            <a:ext cx="7205662" cy="8302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32)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select</a:t>
            </a:r>
            <a:r>
              <a:rPr lang="en-US" altLang="ko-KR" sz="1600" dirty="0">
                <a:latin typeface="+mn-ea"/>
              </a:rPr>
              <a:t> 	name, position, 2012-year_emp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from</a:t>
            </a:r>
            <a:r>
              <a:rPr lang="en-US" altLang="ko-KR" sz="1600" dirty="0">
                <a:latin typeface="+mn-ea"/>
              </a:rPr>
              <a:t> 	professor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23938" y="4365625"/>
            <a:ext cx="7205662" cy="8302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33)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select</a:t>
            </a:r>
            <a:r>
              <a:rPr lang="en-US" altLang="ko-KR" sz="1600" dirty="0">
                <a:latin typeface="+mn-ea"/>
              </a:rPr>
              <a:t> 	name </a:t>
            </a:r>
            <a:r>
              <a:rPr lang="ko-KR" altLang="en-US" sz="1600" dirty="0">
                <a:latin typeface="+mn-ea"/>
              </a:rPr>
              <a:t>이름</a:t>
            </a:r>
            <a:r>
              <a:rPr lang="en-US" altLang="ko-KR" sz="1600" dirty="0">
                <a:latin typeface="+mn-ea"/>
              </a:rPr>
              <a:t>, position </a:t>
            </a:r>
            <a:r>
              <a:rPr lang="ko-KR" altLang="en-US" sz="1600" dirty="0">
                <a:latin typeface="+mn-ea"/>
              </a:rPr>
              <a:t>직위</a:t>
            </a:r>
            <a:r>
              <a:rPr lang="en-US" altLang="ko-KR" sz="1600" dirty="0">
                <a:latin typeface="+mn-ea"/>
              </a:rPr>
              <a:t>, 2012-year_emp </a:t>
            </a:r>
            <a:r>
              <a:rPr lang="ko-KR" altLang="en-US" sz="1600" dirty="0">
                <a:latin typeface="+mn-ea"/>
              </a:rPr>
              <a:t>재직연수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from</a:t>
            </a:r>
            <a:r>
              <a:rPr lang="en-US" altLang="ko-KR" sz="1600" dirty="0">
                <a:latin typeface="+mn-ea"/>
              </a:rPr>
              <a:t> 	professor</a:t>
            </a:r>
          </a:p>
        </p:txBody>
      </p:sp>
      <p:sp>
        <p:nvSpPr>
          <p:cNvPr id="6" name="아래쪽 화살표 5"/>
          <p:cNvSpPr/>
          <p:nvPr/>
        </p:nvSpPr>
        <p:spPr>
          <a:xfrm>
            <a:off x="3890963" y="3863975"/>
            <a:ext cx="1069975" cy="2682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56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smtClean="0">
                <a:latin typeface="+mn-ea"/>
                <a:ea typeface="+mn-ea"/>
              </a:rPr>
              <a:t>필드의 </a:t>
            </a:r>
            <a:r>
              <a:rPr lang="ko-KR" altLang="en-US" dirty="0" err="1" smtClean="0">
                <a:latin typeface="+mn-ea"/>
                <a:ea typeface="+mn-ea"/>
              </a:rPr>
              <a:t>재명명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7065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70660" name="_x84497152" descr="EMB000011b4152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9588" y="1562100"/>
            <a:ext cx="7223125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57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latin typeface="+mn-ea"/>
                <a:ea typeface="+mn-ea"/>
              </a:rPr>
              <a:t>LIKE </a:t>
            </a:r>
            <a:r>
              <a:rPr lang="ko-KR" altLang="en-US" dirty="0" smtClean="0">
                <a:latin typeface="+mn-ea"/>
                <a:ea typeface="+mn-ea"/>
              </a:rPr>
              <a:t>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432425"/>
          </a:xfrm>
        </p:spPr>
        <p:txBody>
          <a:bodyPr/>
          <a:lstStyle/>
          <a:p>
            <a:pPr>
              <a:defRPr/>
            </a:pPr>
            <a:r>
              <a:rPr lang="ko-KR" altLang="en-US" sz="2000" dirty="0" smtClean="0"/>
              <a:t>문자열에 대해서는 일부분만 일치하는 경우를 찾아야 할 때 사용</a:t>
            </a:r>
          </a:p>
          <a:p>
            <a:pPr>
              <a:defRPr/>
            </a:pPr>
            <a:r>
              <a:rPr lang="en-US" altLang="ko-KR" sz="2000" dirty="0" smtClean="0">
                <a:latin typeface="+mn-ea"/>
              </a:rPr>
              <a:t>‘=‘ </a:t>
            </a:r>
            <a:r>
              <a:rPr lang="ko-KR" altLang="en-US" sz="2000" dirty="0" smtClean="0">
                <a:latin typeface="+mn-ea"/>
              </a:rPr>
              <a:t>연산자 대신에 </a:t>
            </a:r>
            <a:r>
              <a:rPr lang="en-US" altLang="ko-KR" sz="2000" dirty="0" smtClean="0">
                <a:latin typeface="+mn-ea"/>
              </a:rPr>
              <a:t>‘like’</a:t>
            </a:r>
            <a:r>
              <a:rPr lang="ko-KR" altLang="en-US" sz="2000" dirty="0" smtClean="0">
                <a:latin typeface="+mn-ea"/>
              </a:rPr>
              <a:t>연산자를 이용함</a:t>
            </a:r>
            <a:endParaRPr lang="en-US" altLang="ko-KR" sz="2000" dirty="0" smtClean="0">
              <a:latin typeface="+mn-ea"/>
            </a:endParaRPr>
          </a:p>
          <a:p>
            <a:pPr lvl="1">
              <a:defRPr/>
            </a:pPr>
            <a:r>
              <a:rPr lang="en-US" altLang="ko-KR" sz="1700" dirty="0" smtClean="0">
                <a:latin typeface="+mn-ea"/>
              </a:rPr>
              <a:t>‘=‘</a:t>
            </a:r>
            <a:r>
              <a:rPr lang="ko-KR" altLang="en-US" sz="1700" dirty="0" smtClean="0">
                <a:latin typeface="+mn-ea"/>
              </a:rPr>
              <a:t>는</a:t>
            </a:r>
            <a:r>
              <a:rPr lang="en-US" altLang="ko-KR" sz="1700" dirty="0" smtClean="0">
                <a:latin typeface="+mn-ea"/>
              </a:rPr>
              <a:t> </a:t>
            </a:r>
            <a:r>
              <a:rPr lang="ko-KR" altLang="en-US" sz="1700" dirty="0" smtClean="0">
                <a:latin typeface="+mn-ea"/>
              </a:rPr>
              <a:t>정확히 일치하는 경우에만 사용</a:t>
            </a:r>
            <a:endParaRPr lang="en-US" altLang="ko-KR" sz="1700" dirty="0" smtClean="0">
              <a:latin typeface="+mn-ea"/>
            </a:endParaRPr>
          </a:p>
          <a:p>
            <a:pPr>
              <a:defRPr/>
            </a:pPr>
            <a:r>
              <a:rPr lang="ko-KR" altLang="en-US" sz="2000" dirty="0" smtClean="0"/>
              <a:t>형식</a:t>
            </a:r>
            <a:endParaRPr lang="en-US" altLang="ko-KR" sz="2000" dirty="0" smtClean="0"/>
          </a:p>
          <a:p>
            <a:pPr>
              <a:defRPr/>
            </a:pPr>
            <a:endParaRPr lang="en-US" altLang="ko-KR" sz="2000" dirty="0" smtClean="0"/>
          </a:p>
          <a:p>
            <a:pPr lvl="2">
              <a:defRPr/>
            </a:pPr>
            <a:r>
              <a:rPr lang="en-US" altLang="ko-KR" sz="1500" dirty="0" smtClean="0"/>
              <a:t>&lt;</a:t>
            </a:r>
            <a:r>
              <a:rPr lang="ko-KR" altLang="en-US" sz="1500" dirty="0" smtClean="0"/>
              <a:t>필드이름</a:t>
            </a:r>
            <a:r>
              <a:rPr lang="en-US" altLang="ko-KR" sz="1500" dirty="0" smtClean="0"/>
              <a:t>&gt;</a:t>
            </a:r>
            <a:r>
              <a:rPr lang="ko-KR" altLang="en-US" sz="1500" dirty="0" smtClean="0"/>
              <a:t>에 지정된 </a:t>
            </a:r>
            <a:r>
              <a:rPr lang="en-US" altLang="ko-KR" sz="1500" dirty="0" smtClean="0"/>
              <a:t>&lt;</a:t>
            </a:r>
            <a:r>
              <a:rPr lang="ko-KR" altLang="en-US" sz="1500" dirty="0" smtClean="0"/>
              <a:t>문자열패턴</a:t>
            </a:r>
            <a:r>
              <a:rPr lang="en-US" altLang="ko-KR" sz="1500" dirty="0" smtClean="0"/>
              <a:t>&gt;</a:t>
            </a:r>
            <a:r>
              <a:rPr lang="ko-KR" altLang="en-US" sz="1500" dirty="0" smtClean="0"/>
              <a:t>이 들어 있는지를 판단</a:t>
            </a:r>
          </a:p>
          <a:p>
            <a:pPr>
              <a:defRPr/>
            </a:pPr>
            <a:r>
              <a:rPr lang="ko-KR" altLang="en-US" sz="2000" dirty="0" smtClean="0"/>
              <a:t>문자열 패턴 종류</a:t>
            </a:r>
            <a:endParaRPr lang="en-US" altLang="ko-KR" sz="2000" dirty="0" smtClean="0"/>
          </a:p>
          <a:p>
            <a:pPr lvl="1">
              <a:defRPr/>
            </a:pPr>
            <a:r>
              <a:rPr lang="ko-KR" altLang="en-US" sz="1500" dirty="0" smtClean="0"/>
              <a:t> </a:t>
            </a:r>
            <a:r>
              <a:rPr lang="en-US" altLang="ko-KR" sz="1600" dirty="0" smtClean="0"/>
              <a:t>_    :       </a:t>
            </a:r>
            <a:r>
              <a:rPr lang="ko-KR" altLang="en-US" sz="1600" dirty="0" smtClean="0"/>
              <a:t>임의의 한 개 문자를 의미한다</a:t>
            </a:r>
            <a:endParaRPr lang="en-US" altLang="ko-KR" sz="1600" dirty="0" smtClean="0"/>
          </a:p>
          <a:p>
            <a:pPr lvl="1">
              <a:defRPr/>
            </a:pPr>
            <a:r>
              <a:rPr lang="ko-KR" altLang="en-US" sz="1600" dirty="0" smtClean="0"/>
              <a:t> </a:t>
            </a:r>
            <a:r>
              <a:rPr lang="en-US" altLang="ko-KR" sz="1600" dirty="0" smtClean="0"/>
              <a:t>%    :      </a:t>
            </a:r>
            <a:r>
              <a:rPr lang="ko-KR" altLang="en-US" sz="1600" dirty="0" smtClean="0"/>
              <a:t>임의의 여러 개 문자를 의미한다</a:t>
            </a:r>
            <a:endParaRPr lang="en-US" altLang="ko-KR" sz="1600" dirty="0" smtClean="0"/>
          </a:p>
          <a:p>
            <a:pPr lvl="1">
              <a:defRPr/>
            </a:pPr>
            <a:r>
              <a:rPr lang="ko-KR" altLang="en-US" sz="1600" dirty="0" smtClean="0"/>
              <a:t>예</a:t>
            </a:r>
            <a:r>
              <a:rPr lang="en-US" altLang="ko-KR" sz="1600" dirty="0" smtClean="0"/>
              <a:t>)</a:t>
            </a:r>
          </a:p>
          <a:p>
            <a:pPr lvl="3">
              <a:defRPr/>
            </a:pPr>
            <a:r>
              <a:rPr lang="en-US" altLang="ko-KR" dirty="0" smtClean="0"/>
              <a:t>‘%</a:t>
            </a:r>
            <a:r>
              <a:rPr lang="ko-KR" altLang="en-US" dirty="0" smtClean="0"/>
              <a:t>서울</a:t>
            </a:r>
            <a:r>
              <a:rPr lang="en-US" altLang="ko-KR" dirty="0" smtClean="0"/>
              <a:t>%’ : ‘</a:t>
            </a:r>
            <a:r>
              <a:rPr lang="ko-KR" altLang="en-US" dirty="0" smtClean="0"/>
              <a:t>서울’이란 단어가 포함된 문자열</a:t>
            </a:r>
          </a:p>
          <a:p>
            <a:pPr lvl="3">
              <a:defRPr/>
            </a:pPr>
            <a:r>
              <a:rPr lang="ko-KR" altLang="en-US" dirty="0" smtClean="0"/>
              <a:t>‘</a:t>
            </a:r>
            <a:r>
              <a:rPr lang="en-US" altLang="ko-KR" dirty="0" smtClean="0"/>
              <a:t>%</a:t>
            </a:r>
            <a:r>
              <a:rPr lang="ko-KR" altLang="en-US" dirty="0" smtClean="0"/>
              <a:t>서울’ </a:t>
            </a:r>
            <a:r>
              <a:rPr lang="en-US" altLang="ko-KR" dirty="0" smtClean="0"/>
              <a:t>: ‘</a:t>
            </a:r>
            <a:r>
              <a:rPr lang="ko-KR" altLang="en-US" dirty="0" smtClean="0"/>
              <a:t>서울’이란 단어로 끝나는 문자열</a:t>
            </a:r>
          </a:p>
          <a:p>
            <a:pPr lvl="3">
              <a:defRPr/>
            </a:pPr>
            <a:r>
              <a:rPr lang="ko-KR" altLang="en-US" dirty="0" smtClean="0"/>
              <a:t>‘서울</a:t>
            </a:r>
            <a:r>
              <a:rPr lang="en-US" altLang="ko-KR" dirty="0" smtClean="0"/>
              <a:t>%’ : ‘</a:t>
            </a:r>
            <a:r>
              <a:rPr lang="ko-KR" altLang="en-US" dirty="0" smtClean="0"/>
              <a:t>서울’이란 단어로 시작하는 문자열</a:t>
            </a:r>
          </a:p>
          <a:p>
            <a:pPr lvl="3">
              <a:defRPr/>
            </a:pPr>
            <a:r>
              <a:rPr lang="ko-KR" altLang="en-US" dirty="0" smtClean="0"/>
              <a:t>‘</a:t>
            </a:r>
            <a:r>
              <a:rPr lang="en-US" altLang="ko-KR" dirty="0" smtClean="0"/>
              <a:t>_ _ _’ : </a:t>
            </a:r>
            <a:r>
              <a:rPr lang="ko-KR" altLang="en-US" dirty="0" smtClean="0"/>
              <a:t>정확히 세 개의 문자로 구성된 문자열</a:t>
            </a:r>
          </a:p>
          <a:p>
            <a:pPr lvl="3">
              <a:defRPr/>
            </a:pPr>
            <a:r>
              <a:rPr lang="ko-KR" altLang="en-US" dirty="0" smtClean="0"/>
              <a:t>‘</a:t>
            </a:r>
            <a:r>
              <a:rPr lang="en-US" altLang="ko-KR" dirty="0" smtClean="0"/>
              <a:t>_ _ _%’ : </a:t>
            </a:r>
            <a:r>
              <a:rPr lang="ko-KR" altLang="en-US" dirty="0" smtClean="0"/>
              <a:t>최소한 세 개의 문자로 구성된 문자열</a:t>
            </a:r>
          </a:p>
          <a:p>
            <a:pPr lvl="1">
              <a:defRPr/>
            </a:pPr>
            <a:endParaRPr lang="ko-KR" altLang="en-US" sz="1600" dirty="0" smtClean="0"/>
          </a:p>
          <a:p>
            <a:pPr lvl="1">
              <a:defRPr/>
            </a:pPr>
            <a:endParaRPr lang="ko-KR" altLang="en-US" sz="1500" dirty="0" smtClean="0"/>
          </a:p>
          <a:p>
            <a:pPr lvl="1">
              <a:defRPr/>
            </a:pPr>
            <a:endParaRPr lang="en-US" altLang="ko-KR" sz="17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492250" y="2470150"/>
            <a:ext cx="6064250" cy="3381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/>
              <a:t>where </a:t>
            </a:r>
            <a:r>
              <a:rPr lang="en-US" altLang="ko-KR" sz="1600" dirty="0"/>
              <a:t>&lt;</a:t>
            </a:r>
            <a:r>
              <a:rPr lang="ko-KR" altLang="en-US" sz="1600" dirty="0"/>
              <a:t>필드이름</a:t>
            </a:r>
            <a:r>
              <a:rPr lang="en-US" altLang="ko-KR" sz="1600" dirty="0"/>
              <a:t>&gt;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like </a:t>
            </a:r>
            <a:r>
              <a:rPr lang="en-US" altLang="ko-KR" sz="1600" dirty="0"/>
              <a:t>&lt;</a:t>
            </a:r>
            <a:r>
              <a:rPr lang="ko-KR" altLang="en-US" sz="1600" dirty="0"/>
              <a:t>문자열패턴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58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latin typeface="+mn-ea"/>
                <a:ea typeface="+mn-ea"/>
              </a:rPr>
              <a:t>LIKE </a:t>
            </a:r>
            <a:r>
              <a:rPr lang="ko-KR" altLang="en-US" dirty="0" smtClean="0">
                <a:latin typeface="+mn-ea"/>
                <a:ea typeface="+mn-ea"/>
              </a:rPr>
              <a:t>연산자</a:t>
            </a:r>
          </a:p>
        </p:txBody>
      </p:sp>
      <p:sp>
        <p:nvSpPr>
          <p:cNvPr id="72707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765300"/>
          </a:xfrm>
        </p:spPr>
        <p:txBody>
          <a:bodyPr/>
          <a:lstStyle/>
          <a:p>
            <a:r>
              <a:rPr lang="en-US" altLang="ko-KR" sz="2000" smtClean="0"/>
              <a:t>student </a:t>
            </a:r>
            <a:r>
              <a:rPr lang="ko-KR" altLang="en-US" sz="2000" smtClean="0"/>
              <a:t>테이블에서 김씨 성을 가진 학생들을 찾는 질의</a:t>
            </a:r>
          </a:p>
          <a:p>
            <a:pPr lvl="1"/>
            <a:endParaRPr lang="ko-KR" altLang="en-US" sz="1500" smtClean="0"/>
          </a:p>
          <a:p>
            <a:pPr lvl="1"/>
            <a:endParaRPr lang="en-US" altLang="ko-KR" sz="1700" smtClean="0"/>
          </a:p>
        </p:txBody>
      </p:sp>
      <p:sp>
        <p:nvSpPr>
          <p:cNvPr id="4" name="직사각형 3"/>
          <p:cNvSpPr/>
          <p:nvPr/>
        </p:nvSpPr>
        <p:spPr>
          <a:xfrm>
            <a:off x="1138238" y="1762125"/>
            <a:ext cx="6064250" cy="10779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34)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select</a:t>
            </a:r>
            <a:r>
              <a:rPr lang="en-US" altLang="ko-KR" sz="1600" dirty="0">
                <a:latin typeface="+mn-ea"/>
              </a:rPr>
              <a:t> *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from</a:t>
            </a:r>
            <a:r>
              <a:rPr lang="en-US" altLang="ko-KR" sz="1600" dirty="0">
                <a:latin typeface="+mn-ea"/>
              </a:rPr>
              <a:t> 	student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where</a:t>
            </a:r>
            <a:r>
              <a:rPr lang="en-US" altLang="ko-KR" sz="1600" dirty="0">
                <a:latin typeface="+mn-ea"/>
              </a:rPr>
              <a:t> 	name </a:t>
            </a:r>
            <a:r>
              <a:rPr lang="en-US" altLang="ko-KR" sz="1600" b="1" dirty="0">
                <a:latin typeface="+mn-ea"/>
              </a:rPr>
              <a:t>like </a:t>
            </a:r>
            <a:r>
              <a:rPr lang="en-US" altLang="ko-KR" sz="1600" dirty="0">
                <a:latin typeface="+mn-ea"/>
              </a:rPr>
              <a:t>'</a:t>
            </a:r>
            <a:r>
              <a:rPr lang="ko-KR" altLang="en-US" sz="1600" dirty="0">
                <a:latin typeface="+mn-ea"/>
              </a:rPr>
              <a:t>김</a:t>
            </a:r>
            <a:r>
              <a:rPr lang="en-US" altLang="ko-KR" sz="1600" dirty="0">
                <a:latin typeface="+mn-ea"/>
              </a:rPr>
              <a:t>%'</a:t>
            </a:r>
            <a:endParaRPr lang="ko-KR" altLang="en-US" sz="1600" dirty="0">
              <a:latin typeface="+mn-ea"/>
            </a:endParaRPr>
          </a:p>
        </p:txBody>
      </p:sp>
      <p:sp>
        <p:nvSpPr>
          <p:cNvPr id="7270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72710" name="_x97796696" descr="EMB00000fcc12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90625" y="3114675"/>
            <a:ext cx="6254750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59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테이블 생성</a:t>
            </a:r>
            <a:endParaRPr lang="en-US" altLang="ko-KR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ko-KR" altLang="en-US" sz="2000" smtClean="0">
                <a:latin typeface="돋움" pitchFamily="50" charset="-127"/>
                <a:ea typeface="돋움" pitchFamily="50" charset="-127"/>
              </a:rPr>
              <a:t>형식</a:t>
            </a:r>
            <a:endParaRPr lang="en-US" altLang="ko-KR" sz="2000" smtClean="0">
              <a:latin typeface="돋움" pitchFamily="50" charset="-127"/>
              <a:ea typeface="돋움" pitchFamily="50" charset="-127"/>
            </a:endParaRPr>
          </a:p>
          <a:p>
            <a:pPr algn="just" eaLnBrk="1" hangingPunct="1">
              <a:buFont typeface="Wingdings 3" pitchFamily="18" charset="2"/>
              <a:buNone/>
            </a:pPr>
            <a:r>
              <a:rPr lang="en-US" altLang="ko-KR" sz="1800" b="1" smtClean="0"/>
              <a:t>		</a:t>
            </a:r>
          </a:p>
          <a:p>
            <a:pPr lvl="2" algn="just" eaLnBrk="1" hangingPunct="1"/>
            <a:endParaRPr lang="en-US" altLang="ko-KR" sz="1600" smtClean="0"/>
          </a:p>
          <a:p>
            <a:pPr lvl="2" algn="just" eaLnBrk="1" hangingPunct="1"/>
            <a:r>
              <a:rPr lang="en-US" altLang="ko-KR" sz="1600" smtClean="0"/>
              <a:t>&lt;</a:t>
            </a:r>
            <a:r>
              <a:rPr lang="ko-KR" altLang="en-US" sz="1600" smtClean="0"/>
              <a:t>필드리스트</a:t>
            </a:r>
            <a:r>
              <a:rPr lang="en-US" altLang="ko-KR" sz="1600" smtClean="0"/>
              <a:t>&gt;</a:t>
            </a:r>
            <a:r>
              <a:rPr lang="ko-KR" altLang="en-US" sz="1600" smtClean="0"/>
              <a:t>는 ‘</a:t>
            </a:r>
            <a:r>
              <a:rPr lang="ko-KR" altLang="en-US" sz="1600" b="1" smtClean="0"/>
              <a:t>필드명  데이터타입</a:t>
            </a:r>
            <a:r>
              <a:rPr lang="ko-KR" altLang="en-US" sz="1600" smtClean="0"/>
              <a:t>’</a:t>
            </a:r>
            <a:endParaRPr lang="en-US" altLang="ko-KR" sz="1600" smtClean="0"/>
          </a:p>
          <a:p>
            <a:pPr lvl="2" algn="just" eaLnBrk="1" hangingPunct="1"/>
            <a:endParaRPr lang="en-US" altLang="ko-KR" sz="1600" smtClean="0"/>
          </a:p>
          <a:p>
            <a:pPr algn="just" eaLnBrk="1" hangingPunct="1"/>
            <a:r>
              <a:rPr lang="en-US" altLang="ko-KR" sz="2000" smtClean="0"/>
              <a:t>department </a:t>
            </a:r>
            <a:r>
              <a:rPr lang="ko-KR" altLang="en-US" sz="2000" smtClean="0"/>
              <a:t>테이블을 생성하는 </a:t>
            </a:r>
            <a:r>
              <a:rPr lang="en-US" altLang="ko-KR" sz="2000" smtClean="0"/>
              <a:t>SQL</a:t>
            </a:r>
            <a:r>
              <a:rPr lang="ko-KR" altLang="en-US" sz="2000" smtClean="0"/>
              <a:t>문</a:t>
            </a:r>
          </a:p>
          <a:p>
            <a:pPr algn="just" eaLnBrk="1" hangingPunct="1"/>
            <a:endParaRPr lang="en-US" altLang="ko-KR" sz="2200" smtClean="0"/>
          </a:p>
          <a:p>
            <a:pPr lvl="2" algn="just" eaLnBrk="1" hangingPunct="1"/>
            <a:endParaRPr lang="en-US" altLang="ko-KR" sz="1800" smtClean="0"/>
          </a:p>
          <a:p>
            <a:pPr algn="just" eaLnBrk="1" hangingPunct="1"/>
            <a:endParaRPr lang="ko-KR" altLang="en-US" sz="2400" smtClean="0"/>
          </a:p>
          <a:p>
            <a:pPr lvl="2" algn="just" eaLnBrk="1" hangingPunct="1"/>
            <a:endParaRPr lang="en-US" altLang="ko-KR" sz="1800" smtClean="0">
              <a:latin typeface="굴림체" pitchFamily="49" charset="-127"/>
              <a:ea typeface="굴림체" pitchFamily="49" charset="-127"/>
            </a:endParaRPr>
          </a:p>
          <a:p>
            <a:pPr eaLnBrk="1" hangingPunct="1"/>
            <a:endParaRPr lang="en-US" altLang="ko-KR" sz="2000" i="1" smtClean="0"/>
          </a:p>
          <a:p>
            <a:pPr lvl="2" eaLnBrk="1" hangingPunct="1"/>
            <a:r>
              <a:rPr lang="ko-KR" altLang="en-US" sz="1400" smtClean="0"/>
              <a:t>키워드 </a:t>
            </a:r>
            <a:r>
              <a:rPr lang="en-US" altLang="ko-KR" sz="1400" b="1" smtClean="0"/>
              <a:t>not null</a:t>
            </a:r>
            <a:r>
              <a:rPr lang="ko-KR" altLang="en-US" sz="1400" smtClean="0"/>
              <a:t>은 해당 필드에 널을 허용하지 않는다는 것을 의미함</a:t>
            </a:r>
          </a:p>
          <a:p>
            <a:pPr lvl="2" eaLnBrk="1" hangingPunct="1"/>
            <a:endParaRPr lang="en-US" altLang="ko-KR" sz="1400" i="1" smtClean="0"/>
          </a:p>
        </p:txBody>
      </p:sp>
      <p:sp>
        <p:nvSpPr>
          <p:cNvPr id="7" name="직사각형 6"/>
          <p:cNvSpPr/>
          <p:nvPr/>
        </p:nvSpPr>
        <p:spPr>
          <a:xfrm>
            <a:off x="1638300" y="3332163"/>
            <a:ext cx="6970713" cy="1816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1)</a:t>
            </a:r>
          </a:p>
          <a:p>
            <a:pPr algn="just">
              <a:defRPr/>
            </a:pPr>
            <a:r>
              <a:rPr lang="en-US" altLang="ko-KR" sz="1600" dirty="0">
                <a:latin typeface="+mn-ea"/>
              </a:rPr>
              <a:t>	</a:t>
            </a:r>
            <a:r>
              <a:rPr lang="en-US" altLang="ko-KR" sz="1600" b="1" dirty="0">
                <a:latin typeface="+mn-ea"/>
              </a:rPr>
              <a:t>create table department </a:t>
            </a:r>
          </a:p>
          <a:p>
            <a:pPr algn="just">
              <a:defRPr/>
            </a:pPr>
            <a:r>
              <a:rPr lang="ko-KR" altLang="en-US" sz="1600" dirty="0">
                <a:latin typeface="+mn-ea"/>
              </a:rPr>
              <a:t>	</a:t>
            </a:r>
            <a:r>
              <a:rPr lang="en-US" altLang="ko-KR" sz="1600" dirty="0">
                <a:latin typeface="+mn-ea"/>
              </a:rPr>
              <a:t>(</a:t>
            </a:r>
          </a:p>
          <a:p>
            <a:pPr algn="just">
              <a:defRPr/>
            </a:pPr>
            <a:r>
              <a:rPr lang="en-US" altLang="ko-KR" sz="1600" dirty="0">
                <a:latin typeface="+mn-ea"/>
              </a:rPr>
              <a:t>		</a:t>
            </a:r>
            <a:r>
              <a:rPr lang="en-US" altLang="ko-KR" sz="1600" dirty="0" err="1">
                <a:latin typeface="+mn-ea"/>
              </a:rPr>
              <a:t>dept_id</a:t>
            </a:r>
            <a:r>
              <a:rPr lang="en-US" altLang="ko-KR" sz="1600" dirty="0">
                <a:latin typeface="+mn-ea"/>
              </a:rPr>
              <a:t> 		</a:t>
            </a:r>
            <a:r>
              <a:rPr lang="en-US" altLang="ko-KR" sz="1600" b="1" dirty="0">
                <a:latin typeface="+mn-ea"/>
              </a:rPr>
              <a:t>varchar2(10) 	not null,</a:t>
            </a:r>
          </a:p>
          <a:p>
            <a:pPr algn="just">
              <a:defRPr/>
            </a:pPr>
            <a:r>
              <a:rPr lang="en-US" altLang="ko-KR" sz="1600" dirty="0">
                <a:latin typeface="+mn-ea"/>
              </a:rPr>
              <a:t>		</a:t>
            </a:r>
            <a:r>
              <a:rPr lang="en-US" altLang="ko-KR" sz="1600" dirty="0" err="1">
                <a:latin typeface="+mn-ea"/>
              </a:rPr>
              <a:t>dept_name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b="1" dirty="0">
                <a:latin typeface="+mn-ea"/>
              </a:rPr>
              <a:t>varchar2(14) 	not null,</a:t>
            </a:r>
          </a:p>
          <a:p>
            <a:pPr algn="just">
              <a:defRPr/>
            </a:pPr>
            <a:r>
              <a:rPr lang="en-US" altLang="ko-KR" sz="1600" dirty="0">
                <a:latin typeface="+mn-ea"/>
              </a:rPr>
              <a:t>		office 		</a:t>
            </a:r>
            <a:r>
              <a:rPr lang="en-US" altLang="ko-KR" sz="1600" b="1" dirty="0">
                <a:latin typeface="+mn-ea"/>
              </a:rPr>
              <a:t>varchar2(10)</a:t>
            </a:r>
          </a:p>
          <a:p>
            <a:pPr algn="just">
              <a:defRPr/>
            </a:pPr>
            <a:r>
              <a:rPr lang="ko-KR" altLang="en-US" sz="1600" dirty="0">
                <a:latin typeface="+mn-ea"/>
              </a:rPr>
              <a:t>	</a:t>
            </a:r>
            <a:r>
              <a:rPr lang="en-US" altLang="ko-KR" sz="1600" dirty="0">
                <a:latin typeface="+mn-ea"/>
              </a:rPr>
              <a:t>)</a:t>
            </a:r>
            <a:endParaRPr lang="ko-KR" altLang="en-US" sz="1600" dirty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87500" y="1598613"/>
            <a:ext cx="7013575" cy="3381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en-US" altLang="ko-KR" sz="1600" b="1" dirty="0"/>
              <a:t>create table </a:t>
            </a:r>
            <a:r>
              <a:rPr lang="en-US" altLang="ko-KR" sz="1600" dirty="0"/>
              <a:t>&lt;</a:t>
            </a:r>
            <a:r>
              <a:rPr lang="ko-KR" altLang="en-US" sz="1600" dirty="0"/>
              <a:t>테이블이름</a:t>
            </a:r>
            <a:r>
              <a:rPr lang="en-US" altLang="ko-KR" sz="1600" dirty="0"/>
              <a:t>&gt; (&lt;</a:t>
            </a:r>
            <a:r>
              <a:rPr lang="ko-KR" altLang="en-US" sz="1600" dirty="0"/>
              <a:t>필드리스트</a:t>
            </a:r>
            <a:r>
              <a:rPr lang="en-US" altLang="ko-KR" sz="1600" dirty="0"/>
              <a:t>&gt;)</a:t>
            </a:r>
            <a:endParaRPr lang="ko-KR" altLang="en-US" sz="1600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latin typeface="+mn-ea"/>
                <a:ea typeface="+mn-ea"/>
              </a:rPr>
              <a:t>LIKE </a:t>
            </a:r>
            <a:r>
              <a:rPr lang="ko-KR" altLang="en-US" dirty="0" smtClean="0">
                <a:latin typeface="+mn-ea"/>
                <a:ea typeface="+mn-ea"/>
              </a:rPr>
              <a:t>연산자</a:t>
            </a:r>
          </a:p>
        </p:txBody>
      </p:sp>
      <p:sp>
        <p:nvSpPr>
          <p:cNvPr id="73731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765300"/>
          </a:xfrm>
        </p:spPr>
        <p:txBody>
          <a:bodyPr/>
          <a:lstStyle/>
          <a:p>
            <a:r>
              <a:rPr lang="en-US" altLang="ko-KR" sz="2000" smtClean="0"/>
              <a:t>student </a:t>
            </a:r>
            <a:r>
              <a:rPr lang="ko-KR" altLang="en-US" sz="2000" smtClean="0"/>
              <a:t>테이블에서 여학생들만을 검색</a:t>
            </a:r>
          </a:p>
          <a:p>
            <a:endParaRPr lang="ko-KR" altLang="en-US" sz="2000" smtClean="0"/>
          </a:p>
          <a:p>
            <a:pPr lvl="1"/>
            <a:endParaRPr lang="ko-KR" altLang="en-US" sz="1500" smtClean="0"/>
          </a:p>
          <a:p>
            <a:pPr lvl="1"/>
            <a:endParaRPr lang="en-US" altLang="ko-KR" sz="1700" smtClean="0"/>
          </a:p>
        </p:txBody>
      </p:sp>
      <p:sp>
        <p:nvSpPr>
          <p:cNvPr id="4" name="직사각형 3"/>
          <p:cNvSpPr/>
          <p:nvPr/>
        </p:nvSpPr>
        <p:spPr>
          <a:xfrm>
            <a:off x="1173163" y="1676400"/>
            <a:ext cx="6064250" cy="10779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35)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select</a:t>
            </a:r>
            <a:r>
              <a:rPr lang="en-US" altLang="ko-KR" sz="1600" dirty="0">
                <a:latin typeface="+mn-ea"/>
              </a:rPr>
              <a:t> 	*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from</a:t>
            </a:r>
            <a:r>
              <a:rPr lang="en-US" altLang="ko-KR" sz="1600" dirty="0">
                <a:latin typeface="+mn-ea"/>
              </a:rPr>
              <a:t> 	student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where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dirty="0" err="1">
                <a:latin typeface="+mn-ea"/>
              </a:rPr>
              <a:t>resident_id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like </a:t>
            </a:r>
            <a:r>
              <a:rPr lang="en-US" altLang="ko-KR" sz="1600" dirty="0">
                <a:latin typeface="+mn-ea"/>
              </a:rPr>
              <a:t>'%-2%'</a:t>
            </a:r>
          </a:p>
        </p:txBody>
      </p:sp>
      <p:sp>
        <p:nvSpPr>
          <p:cNvPr id="7373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37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73735" name="_x98216096" descr="EMB00000fcc129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55700" y="2836863"/>
            <a:ext cx="6091238" cy="34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60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smtClean="0">
                <a:latin typeface="+mn-ea"/>
                <a:ea typeface="+mn-ea"/>
              </a:rPr>
              <a:t>집합연산</a:t>
            </a:r>
          </a:p>
        </p:txBody>
      </p:sp>
      <p:sp>
        <p:nvSpPr>
          <p:cNvPr id="74755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440238"/>
          </a:xfrm>
        </p:spPr>
        <p:txBody>
          <a:bodyPr/>
          <a:lstStyle/>
          <a:p>
            <a:r>
              <a:rPr lang="ko-KR" altLang="en-US" sz="2000" smtClean="0"/>
              <a:t>관계대수의 집합 연산인 합집합</a:t>
            </a:r>
            <a:r>
              <a:rPr lang="en-US" altLang="ko-KR" sz="2000" smtClean="0"/>
              <a:t>, </a:t>
            </a:r>
            <a:r>
              <a:rPr lang="ko-KR" altLang="en-US" sz="2000" smtClean="0"/>
              <a:t>교집합</a:t>
            </a:r>
            <a:r>
              <a:rPr lang="en-US" altLang="ko-KR" sz="2000" smtClean="0"/>
              <a:t>, </a:t>
            </a:r>
            <a:r>
              <a:rPr lang="ko-KR" altLang="en-US" sz="2000" smtClean="0"/>
              <a:t>차집합에 해당하는 연산자</a:t>
            </a:r>
          </a:p>
          <a:p>
            <a:pPr lvl="1"/>
            <a:r>
              <a:rPr lang="en-US" altLang="ko-KR" sz="2000" smtClean="0"/>
              <a:t>union</a:t>
            </a:r>
          </a:p>
          <a:p>
            <a:pPr lvl="1"/>
            <a:r>
              <a:rPr lang="en-US" altLang="ko-KR" sz="2000" smtClean="0"/>
              <a:t>intersect</a:t>
            </a:r>
          </a:p>
          <a:p>
            <a:pPr lvl="1"/>
            <a:r>
              <a:rPr lang="en-US" altLang="ko-KR" sz="2000" smtClean="0"/>
              <a:t>minus</a:t>
            </a:r>
            <a:endParaRPr lang="ko-KR" altLang="en-US" sz="2000" smtClean="0"/>
          </a:p>
          <a:p>
            <a:endParaRPr lang="en-US" altLang="ko-KR" sz="2000" smtClean="0"/>
          </a:p>
          <a:p>
            <a:r>
              <a:rPr lang="ko-KR" altLang="en-US" sz="2000" smtClean="0"/>
              <a:t>형식</a:t>
            </a:r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r>
              <a:rPr lang="ko-KR" altLang="en-US" sz="2000" smtClean="0"/>
              <a:t>조건</a:t>
            </a:r>
            <a:endParaRPr lang="en-US" altLang="ko-KR" sz="2000" smtClean="0"/>
          </a:p>
          <a:p>
            <a:pPr lvl="1"/>
            <a:r>
              <a:rPr lang="en-US" altLang="ko-KR" sz="1800" smtClean="0"/>
              <a:t>&lt;select</a:t>
            </a:r>
            <a:r>
              <a:rPr lang="ko-KR" altLang="en-US" sz="1800" smtClean="0"/>
              <a:t>문 </a:t>
            </a:r>
            <a:r>
              <a:rPr lang="en-US" altLang="ko-KR" sz="1800" smtClean="0"/>
              <a:t>1&gt; </a:t>
            </a:r>
            <a:r>
              <a:rPr lang="ko-KR" altLang="en-US" sz="1800" smtClean="0"/>
              <a:t>과 </a:t>
            </a:r>
            <a:r>
              <a:rPr lang="en-US" altLang="ko-KR" sz="1800" smtClean="0"/>
              <a:t>&lt;select</a:t>
            </a:r>
            <a:r>
              <a:rPr lang="ko-KR" altLang="en-US" sz="1800" smtClean="0"/>
              <a:t>문 </a:t>
            </a:r>
            <a:r>
              <a:rPr lang="en-US" altLang="ko-KR" sz="1800" smtClean="0"/>
              <a:t>2&gt;</a:t>
            </a:r>
            <a:r>
              <a:rPr lang="ko-KR" altLang="en-US" sz="1800" smtClean="0"/>
              <a:t>의 필드의 개수와 데이터타입이 서로 같아야 함</a:t>
            </a:r>
          </a:p>
          <a:p>
            <a:pPr lvl="1"/>
            <a:endParaRPr lang="en-US" altLang="ko-KR" sz="1700" smtClean="0"/>
          </a:p>
        </p:txBody>
      </p:sp>
      <p:sp>
        <p:nvSpPr>
          <p:cNvPr id="7475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146175" y="3497263"/>
            <a:ext cx="6064250" cy="3381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dirty="0"/>
              <a:t>&lt;select</a:t>
            </a:r>
            <a:r>
              <a:rPr lang="ko-KR" altLang="en-US" sz="1600" dirty="0"/>
              <a:t>문 </a:t>
            </a:r>
            <a:r>
              <a:rPr lang="en-US" altLang="ko-KR" sz="1600" dirty="0"/>
              <a:t>1&gt;  &lt;</a:t>
            </a:r>
            <a:r>
              <a:rPr lang="ko-KR" altLang="en-US" sz="1600" dirty="0"/>
              <a:t>집합연산자</a:t>
            </a:r>
            <a:r>
              <a:rPr lang="en-US" altLang="ko-KR" sz="1600" dirty="0"/>
              <a:t>&gt;  &lt;select</a:t>
            </a:r>
            <a:r>
              <a:rPr lang="ko-KR" altLang="en-US" sz="1600" dirty="0"/>
              <a:t>문 </a:t>
            </a:r>
            <a:r>
              <a:rPr lang="en-US" altLang="ko-KR" sz="1600" dirty="0"/>
              <a:t>2&gt;</a:t>
            </a:r>
            <a:endParaRPr lang="ko-KR" altLang="en-US" sz="1600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61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latin typeface="+mn-ea"/>
                <a:ea typeface="+mn-ea"/>
              </a:rPr>
              <a:t>UNION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75779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440238"/>
          </a:xfrm>
        </p:spPr>
        <p:txBody>
          <a:bodyPr/>
          <a:lstStyle/>
          <a:p>
            <a:r>
              <a:rPr lang="ko-KR" altLang="en-US" sz="2000" smtClean="0"/>
              <a:t>예</a:t>
            </a:r>
            <a:r>
              <a:rPr lang="en-US" altLang="ko-KR" sz="2000" smtClean="0"/>
              <a:t>) student </a:t>
            </a:r>
            <a:r>
              <a:rPr lang="ko-KR" altLang="en-US" sz="2000" smtClean="0"/>
              <a:t>테이블의 학생 이름과 </a:t>
            </a:r>
            <a:r>
              <a:rPr lang="en-US" altLang="ko-KR" sz="2000" smtClean="0"/>
              <a:t>professor </a:t>
            </a:r>
            <a:r>
              <a:rPr lang="ko-KR" altLang="en-US" sz="2000" smtClean="0"/>
              <a:t>테이블의 교수 이름을 합쳐서 출력</a:t>
            </a:r>
          </a:p>
          <a:p>
            <a:endParaRPr lang="en-US" altLang="ko-KR" sz="2000" smtClean="0"/>
          </a:p>
        </p:txBody>
      </p:sp>
      <p:sp>
        <p:nvSpPr>
          <p:cNvPr id="7578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216150" y="1744663"/>
            <a:ext cx="6064250" cy="10779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36)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select</a:t>
            </a:r>
            <a:r>
              <a:rPr lang="en-US" altLang="ko-KR" sz="1600" dirty="0">
                <a:latin typeface="+mn-ea"/>
              </a:rPr>
              <a:t> 	name 	</a:t>
            </a:r>
            <a:r>
              <a:rPr lang="en-US" altLang="ko-KR" sz="1600" b="1" dirty="0">
                <a:latin typeface="+mn-ea"/>
              </a:rPr>
              <a:t>from</a:t>
            </a:r>
            <a:r>
              <a:rPr lang="en-US" altLang="ko-KR" sz="1600" dirty="0">
                <a:latin typeface="+mn-ea"/>
              </a:rPr>
              <a:t> 	student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union</a:t>
            </a:r>
            <a:endParaRPr lang="en-US" altLang="ko-KR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select</a:t>
            </a:r>
            <a:r>
              <a:rPr lang="en-US" altLang="ko-KR" sz="1600" dirty="0">
                <a:latin typeface="+mn-ea"/>
              </a:rPr>
              <a:t> 	name 	</a:t>
            </a:r>
            <a:r>
              <a:rPr lang="en-US" altLang="ko-KR" sz="1600" b="1" dirty="0">
                <a:latin typeface="+mn-ea"/>
              </a:rPr>
              <a:t>from</a:t>
            </a:r>
            <a:r>
              <a:rPr lang="en-US" altLang="ko-KR" sz="1600" dirty="0">
                <a:latin typeface="+mn-ea"/>
              </a:rPr>
              <a:t> 	professor</a:t>
            </a:r>
          </a:p>
        </p:txBody>
      </p:sp>
      <p:sp>
        <p:nvSpPr>
          <p:cNvPr id="757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62</a:t>
            </a:fld>
            <a:endParaRPr lang="ko-KR" altLang="en-US"/>
          </a:p>
        </p:txBody>
      </p:sp>
      <p:pic>
        <p:nvPicPr>
          <p:cNvPr id="75783" name="_x98216096" descr="EMB00000fcc129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4575" y="3055938"/>
            <a:ext cx="6497638" cy="353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latin typeface="+mn-ea"/>
                <a:ea typeface="+mn-ea"/>
              </a:rPr>
              <a:t>UNION ALL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7680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440238"/>
          </a:xfrm>
        </p:spPr>
        <p:txBody>
          <a:bodyPr/>
          <a:lstStyle/>
          <a:p>
            <a:r>
              <a:rPr lang="en-US" altLang="ko-KR" sz="2000" b="1" smtClean="0"/>
              <a:t>union</a:t>
            </a:r>
            <a:r>
              <a:rPr lang="ko-KR" altLang="en-US" sz="2000" smtClean="0"/>
              <a:t> 연산자는 연산 결과에 중복되는 값이 들어갈 경우 한번만 </a:t>
            </a:r>
            <a:endParaRPr lang="en-US" altLang="ko-KR" sz="2000" smtClean="0"/>
          </a:p>
          <a:p>
            <a:r>
              <a:rPr lang="ko-KR" altLang="en-US" sz="2000" smtClean="0"/>
              <a:t>중복을 제거하고 싶지 않다면 </a:t>
            </a:r>
            <a:r>
              <a:rPr lang="en-US" altLang="ko-KR" sz="2000" b="1" smtClean="0"/>
              <a:t>union</a:t>
            </a:r>
            <a:r>
              <a:rPr lang="ko-KR" altLang="en-US" sz="2000" smtClean="0"/>
              <a:t> 연산자 대신 </a:t>
            </a:r>
            <a:r>
              <a:rPr lang="en-US" altLang="ko-KR" sz="2000" b="1" smtClean="0"/>
              <a:t>union</a:t>
            </a:r>
            <a:r>
              <a:rPr lang="ko-KR" altLang="en-US" sz="2000" smtClean="0"/>
              <a:t> </a:t>
            </a:r>
            <a:r>
              <a:rPr lang="en-US" altLang="ko-KR" sz="2000" b="1" smtClean="0"/>
              <a:t>all</a:t>
            </a:r>
            <a:r>
              <a:rPr lang="ko-KR" altLang="en-US" sz="2000" smtClean="0"/>
              <a:t> 연산자를 사용한다</a:t>
            </a:r>
            <a:r>
              <a:rPr lang="en-US" altLang="ko-KR" sz="2000" smtClean="0"/>
              <a:t>. </a:t>
            </a:r>
          </a:p>
          <a:p>
            <a:r>
              <a:rPr lang="ko-KR" altLang="en-US" sz="2000" smtClean="0"/>
              <a:t>예</a:t>
            </a:r>
            <a:r>
              <a:rPr lang="en-US" altLang="ko-KR" sz="2000" smtClean="0"/>
              <a:t>) student </a:t>
            </a:r>
            <a:r>
              <a:rPr lang="ko-KR" altLang="en-US" sz="2000" smtClean="0"/>
              <a:t>테이블과 </a:t>
            </a:r>
            <a:r>
              <a:rPr lang="en-US" altLang="ko-KR" sz="2000" smtClean="0"/>
              <a:t>professor </a:t>
            </a:r>
            <a:r>
              <a:rPr lang="ko-KR" altLang="en-US" sz="2000" smtClean="0"/>
              <a:t>테이블에서 학과번호를 중복을 허용하여 출력</a:t>
            </a:r>
          </a:p>
          <a:p>
            <a:endParaRPr lang="ko-KR" altLang="en-US" sz="2000" smtClean="0"/>
          </a:p>
          <a:p>
            <a:endParaRPr lang="en-US" altLang="ko-KR" sz="2000" smtClean="0"/>
          </a:p>
        </p:txBody>
      </p:sp>
      <p:sp>
        <p:nvSpPr>
          <p:cNvPr id="7680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680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68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63</a:t>
            </a:fld>
            <a:endParaRPr lang="ko-KR" altLang="en-US"/>
          </a:p>
        </p:txBody>
      </p:sp>
      <p:pic>
        <p:nvPicPr>
          <p:cNvPr id="76807" name="_x98209592" descr="EMB00000fcc129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84375" y="2765425"/>
            <a:ext cx="6192838" cy="395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latin typeface="+mn-ea"/>
                <a:ea typeface="+mn-ea"/>
              </a:rPr>
              <a:t>INTERSECT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77827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430463"/>
          </a:xfrm>
        </p:spPr>
        <p:txBody>
          <a:bodyPr/>
          <a:lstStyle/>
          <a:p>
            <a:r>
              <a:rPr lang="ko-KR" altLang="en-US" sz="2000" smtClean="0"/>
              <a:t>예</a:t>
            </a:r>
            <a:r>
              <a:rPr lang="en-US" altLang="ko-KR" sz="2000" smtClean="0"/>
              <a:t>) </a:t>
            </a:r>
            <a:r>
              <a:rPr lang="ko-KR" altLang="en-US" sz="2000" smtClean="0"/>
              <a:t>컴퓨터공학과 학생들 중에서 교과목에 상관없이 학점을 </a:t>
            </a:r>
            <a:r>
              <a:rPr lang="en-US" altLang="ko-KR" sz="2000" smtClean="0"/>
              <a:t>'A+' </a:t>
            </a:r>
            <a:r>
              <a:rPr lang="ko-KR" altLang="en-US" sz="2000" smtClean="0"/>
              <a:t>받은 학생들의 학번을 검색</a:t>
            </a:r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r>
              <a:rPr lang="ko-KR" altLang="en-US" sz="2000" smtClean="0"/>
              <a:t>발상의 전환</a:t>
            </a:r>
            <a:endParaRPr lang="en-US" altLang="ko-KR" sz="2000" smtClean="0"/>
          </a:p>
          <a:p>
            <a:pPr lvl="1"/>
            <a:r>
              <a:rPr lang="ko-KR" altLang="en-US" sz="1400" smtClean="0"/>
              <a:t> ‘컴퓨터공학과’에 다니는 학생들의 학번과 </a:t>
            </a:r>
            <a:r>
              <a:rPr lang="en-US" altLang="ko-KR" sz="1400" smtClean="0"/>
              <a:t>takes </a:t>
            </a:r>
            <a:r>
              <a:rPr lang="ko-KR" altLang="en-US" sz="1400" smtClean="0"/>
              <a:t>테이블에서 학점이 </a:t>
            </a:r>
            <a:r>
              <a:rPr lang="en-US" altLang="ko-KR" sz="1400" smtClean="0"/>
              <a:t>'A+'</a:t>
            </a:r>
            <a:r>
              <a:rPr lang="ko-KR" altLang="en-US" sz="1400" smtClean="0"/>
              <a:t>인 학생들의 학번의 교집합</a:t>
            </a:r>
          </a:p>
          <a:p>
            <a:endParaRPr lang="ko-KR" altLang="en-US" sz="2000" smtClean="0"/>
          </a:p>
          <a:p>
            <a:endParaRPr lang="ko-KR" altLang="en-US" sz="2000" smtClean="0"/>
          </a:p>
          <a:p>
            <a:endParaRPr lang="en-US" altLang="ko-KR" sz="2000" smtClean="0"/>
          </a:p>
        </p:txBody>
      </p:sp>
      <p:sp>
        <p:nvSpPr>
          <p:cNvPr id="7782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17588" y="1927225"/>
            <a:ext cx="6754812" cy="15684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37)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select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dirty="0" err="1">
                <a:latin typeface="+mn-ea"/>
              </a:rPr>
              <a:t>s.stu_id</a:t>
            </a:r>
            <a:endParaRPr lang="en-US" altLang="ko-KR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from</a:t>
            </a:r>
            <a:r>
              <a:rPr lang="en-US" altLang="ko-KR" sz="1600" dirty="0">
                <a:latin typeface="+mn-ea"/>
              </a:rPr>
              <a:t> 	student s, department d, takes t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where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dirty="0" err="1">
                <a:latin typeface="+mn-ea"/>
              </a:rPr>
              <a:t>s.dept_id</a:t>
            </a:r>
            <a:r>
              <a:rPr lang="en-US" altLang="ko-KR" sz="1600" dirty="0">
                <a:latin typeface="+mn-ea"/>
              </a:rPr>
              <a:t> = </a:t>
            </a:r>
            <a:r>
              <a:rPr lang="en-US" altLang="ko-KR" sz="1600" dirty="0" err="1">
                <a:latin typeface="+mn-ea"/>
              </a:rPr>
              <a:t>d.dept_id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and</a:t>
            </a:r>
            <a:r>
              <a:rPr lang="en-US" altLang="ko-KR" sz="1600" dirty="0">
                <a:latin typeface="+mn-ea"/>
              </a:rPr>
              <a:t> </a:t>
            </a:r>
          </a:p>
          <a:p>
            <a:pPr>
              <a:defRPr/>
            </a:pPr>
            <a:r>
              <a:rPr lang="en-US" altLang="ko-KR" sz="1600" dirty="0">
                <a:latin typeface="+mn-ea"/>
              </a:rPr>
              <a:t>		</a:t>
            </a:r>
            <a:r>
              <a:rPr lang="en-US" altLang="ko-KR" sz="1600" dirty="0" err="1">
                <a:latin typeface="+mn-ea"/>
              </a:rPr>
              <a:t>t.stu_id</a:t>
            </a:r>
            <a:r>
              <a:rPr lang="en-US" altLang="ko-KR" sz="1600" dirty="0">
                <a:latin typeface="+mn-ea"/>
              </a:rPr>
              <a:t> = </a:t>
            </a:r>
            <a:r>
              <a:rPr lang="en-US" altLang="ko-KR" sz="1600" dirty="0" err="1">
                <a:latin typeface="+mn-ea"/>
              </a:rPr>
              <a:t>s.stu_id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and</a:t>
            </a:r>
            <a:r>
              <a:rPr lang="en-US" altLang="ko-KR" sz="1600" dirty="0">
                <a:latin typeface="+mn-ea"/>
              </a:rPr>
              <a:t> </a:t>
            </a:r>
          </a:p>
          <a:p>
            <a:pPr>
              <a:defRPr/>
            </a:pPr>
            <a:r>
              <a:rPr lang="en-US" altLang="ko-KR" sz="1600" dirty="0">
                <a:latin typeface="+mn-ea"/>
              </a:rPr>
              <a:t>		</a:t>
            </a:r>
            <a:r>
              <a:rPr lang="en-US" altLang="ko-KR" sz="1600" dirty="0" err="1">
                <a:latin typeface="+mn-ea"/>
              </a:rPr>
              <a:t>dept_name</a:t>
            </a:r>
            <a:r>
              <a:rPr lang="en-US" altLang="ko-KR" sz="1600" dirty="0">
                <a:latin typeface="+mn-ea"/>
              </a:rPr>
              <a:t>='</a:t>
            </a:r>
            <a:r>
              <a:rPr lang="ko-KR" altLang="en-US" sz="1600" dirty="0">
                <a:latin typeface="+mn-ea"/>
              </a:rPr>
              <a:t>컴퓨터공학과</a:t>
            </a:r>
            <a:r>
              <a:rPr lang="en-US" altLang="ko-KR" sz="1600" dirty="0">
                <a:latin typeface="+mn-ea"/>
              </a:rPr>
              <a:t>' </a:t>
            </a:r>
            <a:r>
              <a:rPr lang="en-US" altLang="ko-KR" sz="1600" b="1" dirty="0">
                <a:latin typeface="+mn-ea"/>
              </a:rPr>
              <a:t>and</a:t>
            </a:r>
            <a:r>
              <a:rPr lang="en-US" altLang="ko-KR" sz="1600" dirty="0">
                <a:latin typeface="+mn-ea"/>
              </a:rPr>
              <a:t> grade = 'A+'</a:t>
            </a:r>
          </a:p>
        </p:txBody>
      </p:sp>
      <p:sp>
        <p:nvSpPr>
          <p:cNvPr id="778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64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57275" y="4451350"/>
            <a:ext cx="7086600" cy="20621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40)</a:t>
            </a:r>
            <a:endParaRPr lang="ko-KR" altLang="en-US" sz="1600" dirty="0">
              <a:latin typeface="+mn-ea"/>
            </a:endParaRP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select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dirty="0" err="1">
                <a:latin typeface="+mn-ea"/>
              </a:rPr>
              <a:t>stu_id</a:t>
            </a:r>
            <a:endParaRPr lang="en-US" altLang="ko-KR" sz="1600" dirty="0">
              <a:latin typeface="+mn-ea"/>
            </a:endParaRP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from</a:t>
            </a:r>
            <a:r>
              <a:rPr lang="en-US" altLang="ko-KR" sz="1600" dirty="0">
                <a:latin typeface="+mn-ea"/>
              </a:rPr>
              <a:t> 	student s, department d</a:t>
            </a: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where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dirty="0" err="1">
                <a:latin typeface="+mn-ea"/>
              </a:rPr>
              <a:t>s.dept_id</a:t>
            </a:r>
            <a:r>
              <a:rPr lang="en-US" altLang="ko-KR" sz="1600" dirty="0">
                <a:latin typeface="+mn-ea"/>
              </a:rPr>
              <a:t> = </a:t>
            </a:r>
            <a:r>
              <a:rPr lang="en-US" altLang="ko-KR" sz="1600" dirty="0" err="1">
                <a:latin typeface="+mn-ea"/>
              </a:rPr>
              <a:t>d.dept_id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and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err="1">
                <a:latin typeface="+mn-ea"/>
              </a:rPr>
              <a:t>dept_name</a:t>
            </a:r>
            <a:r>
              <a:rPr lang="en-US" altLang="ko-KR" sz="1600" dirty="0">
                <a:latin typeface="+mn-ea"/>
              </a:rPr>
              <a:t>='</a:t>
            </a:r>
            <a:r>
              <a:rPr lang="ko-KR" altLang="en-US" sz="1600" dirty="0">
                <a:latin typeface="+mn-ea"/>
              </a:rPr>
              <a:t>컴퓨터공학과</a:t>
            </a:r>
            <a:r>
              <a:rPr lang="en-US" altLang="ko-KR" sz="1600" dirty="0">
                <a:latin typeface="+mn-ea"/>
              </a:rPr>
              <a:t>'</a:t>
            </a:r>
            <a:endParaRPr lang="ko-KR" altLang="en-US" sz="1600" dirty="0">
              <a:latin typeface="+mn-ea"/>
            </a:endParaRP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intersect</a:t>
            </a:r>
            <a:endParaRPr lang="en-US" altLang="ko-KR" sz="1600" dirty="0">
              <a:latin typeface="+mn-ea"/>
            </a:endParaRP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select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dirty="0" err="1">
                <a:latin typeface="+mn-ea"/>
              </a:rPr>
              <a:t>stu_id</a:t>
            </a:r>
            <a:endParaRPr lang="en-US" altLang="ko-KR" sz="1600" dirty="0">
              <a:latin typeface="+mn-ea"/>
            </a:endParaRP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from</a:t>
            </a:r>
            <a:r>
              <a:rPr lang="en-US" altLang="ko-KR" sz="1600" dirty="0">
                <a:latin typeface="+mn-ea"/>
              </a:rPr>
              <a:t> 	takes</a:t>
            </a: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where</a:t>
            </a:r>
            <a:r>
              <a:rPr lang="en-US" altLang="ko-KR" sz="1600" dirty="0">
                <a:latin typeface="+mn-ea"/>
              </a:rPr>
              <a:t> 	grade = 'A+';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latin typeface="+mn-ea"/>
              </a:rPr>
              <a:t>INTERSECT</a:t>
            </a:r>
            <a:endParaRPr lang="ko-KR" altLang="en-US" dirty="0"/>
          </a:p>
        </p:txBody>
      </p:sp>
      <p:sp>
        <p:nvSpPr>
          <p:cNvPr id="7885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78852" name="_x98235432" descr="EMB00000fcc129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8675" y="1776413"/>
            <a:ext cx="7264400" cy="351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65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latin typeface="+mn-ea"/>
                <a:ea typeface="+mn-ea"/>
              </a:rPr>
              <a:t>MINUS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79875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430463"/>
          </a:xfrm>
        </p:spPr>
        <p:txBody>
          <a:bodyPr/>
          <a:lstStyle/>
          <a:p>
            <a:r>
              <a:rPr lang="ko-KR" altLang="en-US" sz="2000" smtClean="0"/>
              <a:t>예</a:t>
            </a:r>
            <a:r>
              <a:rPr lang="en-US" altLang="ko-KR" sz="2000" smtClean="0"/>
              <a:t>) </a:t>
            </a:r>
            <a:r>
              <a:rPr lang="ko-KR" altLang="en-US" sz="2000" smtClean="0"/>
              <a:t>산업공학과 학생들 중에서 한번이라도 </a:t>
            </a:r>
            <a:r>
              <a:rPr lang="en-US" altLang="ko-KR" sz="2000" smtClean="0"/>
              <a:t>'A+'</a:t>
            </a:r>
            <a:r>
              <a:rPr lang="ko-KR" altLang="en-US" sz="2000" smtClean="0"/>
              <a:t>를 받지 못한 학생들의 학번을 검색</a:t>
            </a:r>
          </a:p>
          <a:p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pPr>
              <a:buFont typeface="Wingdings 3" pitchFamily="18" charset="2"/>
              <a:buNone/>
            </a:pPr>
            <a:endParaRPr lang="ko-KR" altLang="en-US" sz="2000" smtClean="0"/>
          </a:p>
          <a:p>
            <a:endParaRPr lang="ko-KR" altLang="en-US" sz="2000" smtClean="0"/>
          </a:p>
          <a:p>
            <a:endParaRPr lang="en-US" altLang="ko-KR" sz="2000" smtClean="0"/>
          </a:p>
        </p:txBody>
      </p:sp>
      <p:sp>
        <p:nvSpPr>
          <p:cNvPr id="7987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1970088"/>
            <a:ext cx="6754813" cy="15684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41)</a:t>
            </a:r>
            <a:endParaRPr lang="ko-KR" altLang="en-US" sz="1600" dirty="0">
              <a:latin typeface="+mn-ea"/>
            </a:endParaRP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select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err="1">
                <a:latin typeface="+mn-ea"/>
              </a:rPr>
              <a:t>stu_id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b="1" dirty="0">
                <a:latin typeface="+mn-ea"/>
              </a:rPr>
              <a:t>from</a:t>
            </a:r>
            <a:r>
              <a:rPr lang="en-US" altLang="ko-KR" sz="1600" dirty="0">
                <a:latin typeface="+mn-ea"/>
              </a:rPr>
              <a:t> student s, department d</a:t>
            </a: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where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err="1">
                <a:latin typeface="+mn-ea"/>
              </a:rPr>
              <a:t>s.dept_id</a:t>
            </a:r>
            <a:r>
              <a:rPr lang="en-US" altLang="ko-KR" sz="1600" dirty="0">
                <a:latin typeface="+mn-ea"/>
              </a:rPr>
              <a:t> = </a:t>
            </a:r>
            <a:r>
              <a:rPr lang="en-US" altLang="ko-KR" sz="1600" dirty="0" err="1">
                <a:latin typeface="+mn-ea"/>
              </a:rPr>
              <a:t>d.dept_id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and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err="1">
                <a:latin typeface="+mn-ea"/>
              </a:rPr>
              <a:t>dept_name</a:t>
            </a:r>
            <a:r>
              <a:rPr lang="en-US" altLang="ko-KR" sz="1600" dirty="0">
                <a:latin typeface="+mn-ea"/>
              </a:rPr>
              <a:t>='</a:t>
            </a:r>
            <a:r>
              <a:rPr lang="ko-KR" altLang="en-US" sz="1600" dirty="0">
                <a:latin typeface="+mn-ea"/>
              </a:rPr>
              <a:t>산업공학과</a:t>
            </a:r>
            <a:r>
              <a:rPr lang="en-US" altLang="ko-KR" sz="1600" dirty="0">
                <a:latin typeface="+mn-ea"/>
              </a:rPr>
              <a:t>'</a:t>
            </a:r>
            <a:endParaRPr lang="ko-KR" altLang="en-US" sz="1600" dirty="0">
              <a:latin typeface="+mn-ea"/>
            </a:endParaRP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minus</a:t>
            </a:r>
            <a:endParaRPr lang="en-US" altLang="ko-KR" sz="1600" dirty="0">
              <a:latin typeface="+mn-ea"/>
            </a:endParaRP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select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err="1">
                <a:latin typeface="+mn-ea"/>
              </a:rPr>
              <a:t>stu_id</a:t>
            </a:r>
            <a:r>
              <a:rPr lang="en-US" altLang="ko-KR" sz="1600" dirty="0">
                <a:latin typeface="+mn-ea"/>
              </a:rPr>
              <a:t>	</a:t>
            </a:r>
            <a:r>
              <a:rPr lang="en-US" altLang="ko-KR" sz="1600" b="1" dirty="0">
                <a:latin typeface="+mn-ea"/>
              </a:rPr>
              <a:t>from</a:t>
            </a:r>
            <a:r>
              <a:rPr lang="en-US" altLang="ko-KR" sz="1600" dirty="0">
                <a:latin typeface="+mn-ea"/>
              </a:rPr>
              <a:t> takes</a:t>
            </a: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where</a:t>
            </a:r>
            <a:r>
              <a:rPr lang="en-US" altLang="ko-KR" sz="1600" dirty="0">
                <a:latin typeface="+mn-ea"/>
              </a:rPr>
              <a:t> grade = 'A+'</a:t>
            </a:r>
          </a:p>
        </p:txBody>
      </p:sp>
      <p:sp>
        <p:nvSpPr>
          <p:cNvPr id="798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987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66</a:t>
            </a:fld>
            <a:endParaRPr lang="ko-KR" altLang="en-US"/>
          </a:p>
        </p:txBody>
      </p:sp>
      <p:pic>
        <p:nvPicPr>
          <p:cNvPr id="79880" name="_x98220888" descr="EMB00000fcc129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9000" y="3660775"/>
            <a:ext cx="6745288" cy="319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smtClean="0">
                <a:latin typeface="+mn-ea"/>
                <a:ea typeface="+mn-ea"/>
              </a:rPr>
              <a:t>외부조인</a:t>
            </a:r>
            <a:r>
              <a:rPr lang="en-US" altLang="ko-KR" dirty="0" smtClean="0">
                <a:latin typeface="+mn-ea"/>
                <a:ea typeface="+mn-ea"/>
              </a:rPr>
              <a:t>(outer join)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80899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531225" cy="1704975"/>
          </a:xfrm>
        </p:spPr>
        <p:txBody>
          <a:bodyPr/>
          <a:lstStyle/>
          <a:p>
            <a:r>
              <a:rPr lang="ko-KR" altLang="en-US" sz="2000" smtClean="0"/>
              <a:t>예</a:t>
            </a:r>
            <a:r>
              <a:rPr lang="en-US" altLang="ko-KR" sz="2000" smtClean="0"/>
              <a:t>) </a:t>
            </a:r>
            <a:r>
              <a:rPr lang="ko-KR" altLang="en-US" sz="2000" smtClean="0"/>
              <a:t>모든 교과목들에 대해 교과목명</a:t>
            </a:r>
            <a:r>
              <a:rPr lang="en-US" altLang="ko-KR" sz="2000" smtClean="0"/>
              <a:t>, </a:t>
            </a:r>
            <a:r>
              <a:rPr lang="ko-KR" altLang="en-US" sz="2000" smtClean="0"/>
              <a:t>학점수</a:t>
            </a:r>
            <a:r>
              <a:rPr lang="en-US" altLang="ko-KR" sz="2000" smtClean="0"/>
              <a:t>, </a:t>
            </a:r>
            <a:r>
              <a:rPr lang="ko-KR" altLang="en-US" sz="2000" smtClean="0"/>
              <a:t>개설 년도</a:t>
            </a:r>
            <a:r>
              <a:rPr lang="en-US" altLang="ko-KR" sz="2000" smtClean="0"/>
              <a:t>, </a:t>
            </a:r>
            <a:r>
              <a:rPr lang="ko-KR" altLang="en-US" sz="2000" smtClean="0"/>
              <a:t>개설 학기를 검색</a:t>
            </a:r>
          </a:p>
          <a:p>
            <a:endParaRPr lang="en-US" altLang="ko-KR" sz="2000" smtClean="0"/>
          </a:p>
        </p:txBody>
      </p:sp>
      <p:sp>
        <p:nvSpPr>
          <p:cNvPr id="8090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44550" y="1719263"/>
            <a:ext cx="6064250" cy="10779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42)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select</a:t>
            </a:r>
            <a:r>
              <a:rPr lang="en-US" altLang="ko-KR" sz="1600" dirty="0">
                <a:latin typeface="+mn-ea"/>
              </a:rPr>
              <a:t> 	title, credit, year, semester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from</a:t>
            </a:r>
            <a:r>
              <a:rPr lang="en-US" altLang="ko-KR" sz="1600" dirty="0">
                <a:latin typeface="+mn-ea"/>
              </a:rPr>
              <a:t> 	course, class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where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dirty="0" err="1">
                <a:latin typeface="+mn-ea"/>
              </a:rPr>
              <a:t>course.course_id</a:t>
            </a:r>
            <a:r>
              <a:rPr lang="en-US" altLang="ko-KR" sz="1600" dirty="0">
                <a:latin typeface="+mn-ea"/>
              </a:rPr>
              <a:t> = </a:t>
            </a:r>
            <a:r>
              <a:rPr lang="en-US" altLang="ko-KR" sz="1600" dirty="0" err="1">
                <a:latin typeface="+mn-ea"/>
              </a:rPr>
              <a:t>class.course_id</a:t>
            </a:r>
            <a:endParaRPr lang="en-US" altLang="ko-KR" sz="1600" dirty="0">
              <a:latin typeface="+mn-ea"/>
            </a:endParaRPr>
          </a:p>
        </p:txBody>
      </p:sp>
      <p:sp>
        <p:nvSpPr>
          <p:cNvPr id="809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80903" name="_x98438824" descr="EMB00000fcc129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4075" y="2898775"/>
            <a:ext cx="6081713" cy="376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67</a:t>
            </a:fld>
            <a:endParaRPr lang="ko-KR" alt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smtClean="0">
                <a:latin typeface="+mn-ea"/>
              </a:rPr>
              <a:t>외부조인</a:t>
            </a:r>
            <a:r>
              <a:rPr lang="en-US" altLang="ko-KR" dirty="0" smtClean="0">
                <a:latin typeface="+mn-ea"/>
              </a:rPr>
              <a:t>(outer join)</a:t>
            </a:r>
            <a:endParaRPr lang="ko-KR" altLang="en-US" dirty="0" smtClean="0"/>
          </a:p>
        </p:txBody>
      </p:sp>
      <p:sp>
        <p:nvSpPr>
          <p:cNvPr id="8192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531225" cy="1704975"/>
          </a:xfrm>
        </p:spPr>
        <p:txBody>
          <a:bodyPr/>
          <a:lstStyle/>
          <a:p>
            <a:r>
              <a:rPr lang="ko-KR" altLang="en-US" sz="2000" smtClean="0"/>
              <a:t>강좌로 개설된 적이 있는 교과목에 대해서만</a:t>
            </a:r>
            <a:r>
              <a:rPr lang="en-US" altLang="ko-KR" sz="2000" smtClean="0"/>
              <a:t> </a:t>
            </a:r>
            <a:r>
              <a:rPr lang="ko-KR" altLang="en-US" sz="2000" smtClean="0"/>
              <a:t>검색됨</a:t>
            </a:r>
            <a:endParaRPr lang="en-US" altLang="ko-KR" sz="2000" smtClean="0"/>
          </a:p>
          <a:p>
            <a:pPr lvl="1"/>
            <a:r>
              <a:rPr lang="ko-KR" altLang="en-US" sz="1800" smtClean="0"/>
              <a:t>‘이산수학’</a:t>
            </a:r>
            <a:r>
              <a:rPr lang="en-US" altLang="ko-KR" sz="1800" smtClean="0"/>
              <a:t>, ‘</a:t>
            </a:r>
            <a:r>
              <a:rPr lang="ko-KR" altLang="en-US" sz="1800" smtClean="0"/>
              <a:t>객체지향언어’ 교과목들은 </a:t>
            </a:r>
            <a:r>
              <a:rPr lang="en-US" altLang="ko-KR" sz="1800" smtClean="0"/>
              <a:t>class </a:t>
            </a:r>
            <a:r>
              <a:rPr lang="ko-KR" altLang="en-US" sz="1800" smtClean="0"/>
              <a:t>테이블에 저장되어 있지 않기 때문에 검색 결과에 포함되지 못함</a:t>
            </a:r>
          </a:p>
          <a:p>
            <a:pPr lvl="1"/>
            <a:endParaRPr lang="en-US" altLang="ko-KR" sz="1700" smtClean="0"/>
          </a:p>
        </p:txBody>
      </p:sp>
      <p:sp>
        <p:nvSpPr>
          <p:cNvPr id="8192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8192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68</a:t>
            </a:fld>
            <a:endParaRPr lang="ko-KR" alt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smtClean="0">
                <a:latin typeface="+mn-ea"/>
                <a:ea typeface="+mn-ea"/>
              </a:rPr>
              <a:t>왼쪽 외부조인</a:t>
            </a:r>
            <a:r>
              <a:rPr lang="en-US" altLang="ko-KR" dirty="0" smtClean="0">
                <a:latin typeface="+mn-ea"/>
                <a:ea typeface="+mn-ea"/>
              </a:rPr>
              <a:t>(left outer join)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82947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531225" cy="1704975"/>
          </a:xfrm>
        </p:spPr>
        <p:txBody>
          <a:bodyPr/>
          <a:lstStyle/>
          <a:p>
            <a:r>
              <a:rPr lang="ko-KR" altLang="en-US" sz="2000" smtClean="0"/>
              <a:t>연산자의 왼쪽에 위치한 테이블의 각 레코드에 대해서 오른쪽 테이블에 조인 조건에 부합하는 레코드가 없을 경우에도 검색 결과에 포함</a:t>
            </a:r>
            <a:endParaRPr lang="en-US" altLang="ko-KR" sz="2000" smtClean="0"/>
          </a:p>
          <a:p>
            <a:r>
              <a:rPr lang="ko-KR" altLang="en-US" sz="2000" smtClean="0"/>
              <a:t>생성되는 결과 레코드에서 오른쪽 테이블의 나머지 필드에는 널이 삽입</a:t>
            </a:r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pPr lvl="1"/>
            <a:r>
              <a:rPr lang="en-US" altLang="ko-KR" sz="2000" smtClean="0"/>
              <a:t>'course </a:t>
            </a:r>
            <a:r>
              <a:rPr lang="en-US" altLang="ko-KR" sz="2000" b="1" smtClean="0"/>
              <a:t>left outer join</a:t>
            </a:r>
            <a:r>
              <a:rPr lang="en-US" altLang="ko-KR" sz="2000" smtClean="0"/>
              <a:t> class‘ </a:t>
            </a:r>
          </a:p>
          <a:p>
            <a:pPr lvl="2"/>
            <a:r>
              <a:rPr lang="en-US" altLang="ko-KR" sz="1600" smtClean="0"/>
              <a:t>course </a:t>
            </a:r>
            <a:r>
              <a:rPr lang="ko-KR" altLang="en-US" sz="1600" smtClean="0"/>
              <a:t>테이블과 </a:t>
            </a:r>
            <a:r>
              <a:rPr lang="en-US" altLang="ko-KR" sz="1600" smtClean="0"/>
              <a:t>class </a:t>
            </a:r>
            <a:r>
              <a:rPr lang="ko-KR" altLang="en-US" sz="1600" smtClean="0"/>
              <a:t>테이블에 대해 왼쪽 외부조인을 적용</a:t>
            </a:r>
            <a:endParaRPr lang="en-US" altLang="ko-KR" sz="1600" smtClean="0"/>
          </a:p>
          <a:p>
            <a:pPr lvl="1"/>
            <a:r>
              <a:rPr lang="en-US" altLang="ko-KR" sz="2000" smtClean="0"/>
              <a:t>'</a:t>
            </a:r>
            <a:r>
              <a:rPr lang="en-US" altLang="ko-KR" sz="2000" b="1" smtClean="0"/>
              <a:t>using</a:t>
            </a:r>
            <a:r>
              <a:rPr lang="en-US" altLang="ko-KR" sz="2000" smtClean="0"/>
              <a:t> (course_id)‘</a:t>
            </a:r>
          </a:p>
          <a:p>
            <a:pPr lvl="2"/>
            <a:r>
              <a:rPr lang="ko-KR" altLang="en-US" sz="1600" smtClean="0"/>
              <a:t>조인 조건이 ‘</a:t>
            </a:r>
            <a:r>
              <a:rPr lang="en-US" altLang="ko-KR" sz="1600" smtClean="0"/>
              <a:t>course.course_id = class.course_id'</a:t>
            </a:r>
            <a:r>
              <a:rPr lang="ko-KR" altLang="en-US" sz="1600" smtClean="0"/>
              <a:t>라는 것을 의미</a:t>
            </a:r>
          </a:p>
          <a:p>
            <a:pPr lvl="1"/>
            <a:endParaRPr lang="ko-KR" altLang="en-US" sz="1800" smtClean="0"/>
          </a:p>
          <a:p>
            <a:pPr>
              <a:buFont typeface="Wingdings 3" pitchFamily="18" charset="2"/>
              <a:buNone/>
            </a:pPr>
            <a:endParaRPr lang="ko-KR" altLang="en-US" sz="2400" smtClean="0"/>
          </a:p>
        </p:txBody>
      </p:sp>
      <p:sp>
        <p:nvSpPr>
          <p:cNvPr id="8294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8294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89038" y="2616200"/>
            <a:ext cx="6064250" cy="10779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43)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select</a:t>
            </a:r>
            <a:r>
              <a:rPr lang="en-US" altLang="ko-KR" sz="1600" dirty="0">
                <a:latin typeface="+mn-ea"/>
              </a:rPr>
              <a:t> title, credit, year, semester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from</a:t>
            </a:r>
            <a:r>
              <a:rPr lang="en-US" altLang="ko-KR" sz="1600" dirty="0">
                <a:latin typeface="+mn-ea"/>
              </a:rPr>
              <a:t> course </a:t>
            </a:r>
            <a:r>
              <a:rPr lang="en-US" altLang="ko-KR" sz="1600" b="1" dirty="0">
                <a:latin typeface="+mn-ea"/>
              </a:rPr>
              <a:t>left outer join</a:t>
            </a:r>
            <a:r>
              <a:rPr lang="en-US" altLang="ko-KR" sz="1600" dirty="0">
                <a:latin typeface="+mn-ea"/>
              </a:rPr>
              <a:t> class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using (</a:t>
            </a:r>
            <a:r>
              <a:rPr lang="en-US" altLang="ko-KR" sz="1600" dirty="0" err="1">
                <a:latin typeface="+mn-ea"/>
              </a:rPr>
              <a:t>course_id</a:t>
            </a:r>
            <a:r>
              <a:rPr lang="en-US" altLang="ko-KR" sz="1600" b="1" dirty="0">
                <a:latin typeface="+mn-ea"/>
              </a:rPr>
              <a:t>)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69</a:t>
            </a:fld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기본키</a:t>
            </a:r>
            <a:r>
              <a:rPr lang="en-US" altLang="ko-KR" smtClean="0"/>
              <a:t>, </a:t>
            </a:r>
            <a:r>
              <a:rPr lang="ko-KR" altLang="en-US" smtClean="0"/>
              <a:t>외래키 설정</a:t>
            </a:r>
          </a:p>
        </p:txBody>
      </p:sp>
      <p:sp>
        <p:nvSpPr>
          <p:cNvPr id="19459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ko-KR" altLang="en-US" sz="2000" smtClean="0"/>
              <a:t>테이블을 생성할 기본키 역할을 하는 필드를 지정</a:t>
            </a:r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pPr lvl="2"/>
            <a:r>
              <a:rPr lang="en-US" altLang="ko-KR" smtClean="0"/>
              <a:t>pk_department:</a:t>
            </a:r>
            <a:r>
              <a:rPr lang="ko-KR" altLang="en-US" smtClean="0"/>
              <a:t>  제약식의 이름</a:t>
            </a:r>
          </a:p>
          <a:p>
            <a:pPr lvl="2"/>
            <a:endParaRPr lang="ko-KR" altLang="en-US" smtClean="0"/>
          </a:p>
        </p:txBody>
      </p:sp>
      <p:sp>
        <p:nvSpPr>
          <p:cNvPr id="4" name="직사각형 3"/>
          <p:cNvSpPr/>
          <p:nvPr/>
        </p:nvSpPr>
        <p:spPr>
          <a:xfrm>
            <a:off x="879475" y="1679575"/>
            <a:ext cx="6961188" cy="20621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2)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create table</a:t>
            </a:r>
            <a:r>
              <a:rPr lang="en-US" altLang="ko-KR" sz="1600" dirty="0">
                <a:latin typeface="+mn-ea"/>
              </a:rPr>
              <a:t> department </a:t>
            </a:r>
          </a:p>
          <a:p>
            <a:pPr>
              <a:defRPr/>
            </a:pPr>
            <a:r>
              <a:rPr lang="en-US" altLang="ko-KR" sz="1600" dirty="0">
                <a:latin typeface="+mn-ea"/>
              </a:rPr>
              <a:t>	(</a:t>
            </a:r>
          </a:p>
          <a:p>
            <a:pPr>
              <a:defRPr/>
            </a:pPr>
            <a:r>
              <a:rPr lang="en-US" altLang="ko-KR" sz="1600" dirty="0">
                <a:latin typeface="+mn-ea"/>
              </a:rPr>
              <a:t>		</a:t>
            </a:r>
            <a:r>
              <a:rPr lang="en-US" altLang="ko-KR" sz="1600" dirty="0" err="1">
                <a:latin typeface="+mn-ea"/>
              </a:rPr>
              <a:t>dept_id</a:t>
            </a:r>
            <a:r>
              <a:rPr lang="en-US" altLang="ko-KR" sz="1600" dirty="0">
                <a:latin typeface="+mn-ea"/>
              </a:rPr>
              <a:t> 		</a:t>
            </a:r>
            <a:r>
              <a:rPr lang="en-US" altLang="ko-KR" sz="1600" b="1" dirty="0">
                <a:latin typeface="+mn-ea"/>
              </a:rPr>
              <a:t>varchar2</a:t>
            </a:r>
            <a:r>
              <a:rPr lang="en-US" altLang="ko-KR" sz="1600" dirty="0">
                <a:latin typeface="+mn-ea"/>
              </a:rPr>
              <a:t>(10),</a:t>
            </a:r>
          </a:p>
          <a:p>
            <a:pPr>
              <a:defRPr/>
            </a:pPr>
            <a:r>
              <a:rPr lang="en-US" altLang="ko-KR" sz="1600" dirty="0">
                <a:latin typeface="+mn-ea"/>
              </a:rPr>
              <a:t>		</a:t>
            </a:r>
            <a:r>
              <a:rPr lang="en-US" altLang="ko-KR" sz="1600" dirty="0" err="1">
                <a:latin typeface="+mn-ea"/>
              </a:rPr>
              <a:t>dept_name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b="1" dirty="0">
                <a:latin typeface="+mn-ea"/>
              </a:rPr>
              <a:t>varchar2</a:t>
            </a:r>
            <a:r>
              <a:rPr lang="en-US" altLang="ko-KR" sz="1600" dirty="0">
                <a:latin typeface="+mn-ea"/>
              </a:rPr>
              <a:t>(20) </a:t>
            </a:r>
            <a:r>
              <a:rPr lang="en-US" altLang="ko-KR" sz="1600" b="1" dirty="0">
                <a:latin typeface="+mn-ea"/>
              </a:rPr>
              <a:t>not null</a:t>
            </a:r>
            <a:r>
              <a:rPr lang="en-US" altLang="ko-KR" sz="1600" dirty="0">
                <a:latin typeface="+mn-ea"/>
              </a:rPr>
              <a:t>,</a:t>
            </a:r>
          </a:p>
          <a:p>
            <a:pPr>
              <a:defRPr/>
            </a:pPr>
            <a:r>
              <a:rPr lang="en-US" altLang="ko-KR" sz="1600" dirty="0">
                <a:latin typeface="+mn-ea"/>
              </a:rPr>
              <a:t>		office 		</a:t>
            </a:r>
            <a:r>
              <a:rPr lang="en-US" altLang="ko-KR" sz="1600" b="1" dirty="0">
                <a:latin typeface="+mn-ea"/>
              </a:rPr>
              <a:t>varchar2</a:t>
            </a:r>
            <a:r>
              <a:rPr lang="en-US" altLang="ko-KR" sz="1600" dirty="0">
                <a:latin typeface="+mn-ea"/>
              </a:rPr>
              <a:t>(20),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	constraint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err="1">
                <a:latin typeface="+mn-ea"/>
              </a:rPr>
              <a:t>pk_department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primary key</a:t>
            </a:r>
            <a:r>
              <a:rPr lang="en-US" altLang="ko-KR" sz="1600" dirty="0">
                <a:latin typeface="+mn-ea"/>
              </a:rPr>
              <a:t>(</a:t>
            </a:r>
            <a:r>
              <a:rPr lang="en-US" altLang="ko-KR" sz="1600" dirty="0" err="1">
                <a:latin typeface="+mn-ea"/>
              </a:rPr>
              <a:t>dept_id</a:t>
            </a:r>
            <a:r>
              <a:rPr lang="en-US" altLang="ko-KR" sz="1600" dirty="0"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1600" dirty="0">
                <a:latin typeface="+mn-ea"/>
              </a:rPr>
              <a:t>	)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smtClean="0">
                <a:latin typeface="+mn-ea"/>
              </a:rPr>
              <a:t>왼쪽 외부조인</a:t>
            </a:r>
            <a:r>
              <a:rPr lang="en-US" altLang="ko-KR" dirty="0" smtClean="0">
                <a:latin typeface="+mn-ea"/>
              </a:rPr>
              <a:t>(left outer join)</a:t>
            </a:r>
            <a:endParaRPr lang="ko-KR" altLang="en-US" dirty="0" smtClean="0"/>
          </a:p>
        </p:txBody>
      </p:sp>
      <p:sp>
        <p:nvSpPr>
          <p:cNvPr id="8397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8397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8397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83974" name="_x98230448" descr="EMB00000fcc129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3575" y="1250950"/>
            <a:ext cx="6297613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5" name="내용 개체 틀 2"/>
          <p:cNvSpPr>
            <a:spLocks noGrp="1"/>
          </p:cNvSpPr>
          <p:nvPr>
            <p:ph sz="quarter" idx="1"/>
          </p:nvPr>
        </p:nvSpPr>
        <p:spPr>
          <a:xfrm>
            <a:off x="612775" y="4632325"/>
            <a:ext cx="8531225" cy="414338"/>
          </a:xfrm>
        </p:spPr>
        <p:txBody>
          <a:bodyPr/>
          <a:lstStyle/>
          <a:p>
            <a:r>
              <a:rPr lang="ko-KR" altLang="en-US" sz="2000" smtClean="0"/>
              <a:t>동일한 표현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41363" y="5110163"/>
            <a:ext cx="6064250" cy="1076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44)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select</a:t>
            </a:r>
            <a:r>
              <a:rPr lang="en-US" altLang="ko-KR" sz="1600" dirty="0">
                <a:latin typeface="+mn-ea"/>
              </a:rPr>
              <a:t> 	title, credit, year, semester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from</a:t>
            </a:r>
            <a:r>
              <a:rPr lang="en-US" altLang="ko-KR" sz="1600" dirty="0">
                <a:latin typeface="+mn-ea"/>
              </a:rPr>
              <a:t> 	course, class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where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dirty="0" err="1">
                <a:latin typeface="+mn-ea"/>
              </a:rPr>
              <a:t>course.course_id</a:t>
            </a:r>
            <a:r>
              <a:rPr lang="en-US" altLang="ko-KR" sz="1600" dirty="0">
                <a:latin typeface="+mn-ea"/>
              </a:rPr>
              <a:t> = </a:t>
            </a:r>
            <a:r>
              <a:rPr lang="en-US" altLang="ko-KR" sz="1600" dirty="0" err="1">
                <a:latin typeface="+mn-ea"/>
              </a:rPr>
              <a:t>class.course_id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(+)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70</a:t>
            </a:fld>
            <a:endParaRPr lang="ko-KR" alt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smtClean="0">
                <a:latin typeface="+mn-ea"/>
                <a:ea typeface="+mn-ea"/>
              </a:rPr>
              <a:t>오른쪽 외부조인</a:t>
            </a:r>
            <a:r>
              <a:rPr lang="en-US" altLang="ko-KR" dirty="0" smtClean="0">
                <a:latin typeface="+mn-ea"/>
                <a:ea typeface="+mn-ea"/>
              </a:rPr>
              <a:t>(right outer join)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8499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8499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95313" y="1193800"/>
            <a:ext cx="6064250" cy="1076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45)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select</a:t>
            </a:r>
            <a:r>
              <a:rPr lang="en-US" altLang="ko-KR" sz="1600" dirty="0">
                <a:latin typeface="+mn-ea"/>
              </a:rPr>
              <a:t> 	title, credit, year, semester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from</a:t>
            </a:r>
            <a:r>
              <a:rPr lang="en-US" altLang="ko-KR" sz="1600" dirty="0">
                <a:latin typeface="+mn-ea"/>
              </a:rPr>
              <a:t> 	course </a:t>
            </a:r>
            <a:r>
              <a:rPr lang="en-US" altLang="ko-KR" sz="1600" b="1" dirty="0">
                <a:latin typeface="+mn-ea"/>
              </a:rPr>
              <a:t>right outer join</a:t>
            </a:r>
            <a:r>
              <a:rPr lang="en-US" altLang="ko-KR" sz="1600" dirty="0">
                <a:latin typeface="+mn-ea"/>
              </a:rPr>
              <a:t> class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using 	</a:t>
            </a:r>
            <a:r>
              <a:rPr lang="en-US" altLang="ko-KR" sz="1600" dirty="0">
                <a:latin typeface="+mn-ea"/>
              </a:rPr>
              <a:t>(</a:t>
            </a:r>
            <a:r>
              <a:rPr lang="en-US" altLang="ko-KR" sz="1600" dirty="0" err="1">
                <a:latin typeface="+mn-ea"/>
              </a:rPr>
              <a:t>course_id</a:t>
            </a:r>
            <a:r>
              <a:rPr lang="en-US" altLang="ko-KR" sz="1600" dirty="0">
                <a:latin typeface="+mn-ea"/>
              </a:rPr>
              <a:t>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95313" y="2332038"/>
            <a:ext cx="6064250" cy="1076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46)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select</a:t>
            </a:r>
            <a:r>
              <a:rPr lang="en-US" altLang="ko-KR" sz="1600" dirty="0">
                <a:latin typeface="+mn-ea"/>
              </a:rPr>
              <a:t> 	title, credit, year, semester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from</a:t>
            </a:r>
            <a:r>
              <a:rPr lang="en-US" altLang="ko-KR" sz="1600" dirty="0">
                <a:latin typeface="+mn-ea"/>
              </a:rPr>
              <a:t> 	course, class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where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dirty="0" err="1">
                <a:latin typeface="+mn-ea"/>
              </a:rPr>
              <a:t>course.course_id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(+)</a:t>
            </a:r>
            <a:r>
              <a:rPr lang="en-US" altLang="ko-KR" sz="1600" dirty="0">
                <a:latin typeface="+mn-ea"/>
              </a:rPr>
              <a:t> = </a:t>
            </a:r>
            <a:r>
              <a:rPr lang="en-US" altLang="ko-KR" sz="1600" dirty="0" err="1">
                <a:latin typeface="+mn-ea"/>
              </a:rPr>
              <a:t>class.course_id</a:t>
            </a:r>
            <a:endParaRPr lang="en-US" altLang="ko-KR" sz="1600" dirty="0">
              <a:latin typeface="+mn-ea"/>
            </a:endParaRPr>
          </a:p>
        </p:txBody>
      </p:sp>
      <p:sp>
        <p:nvSpPr>
          <p:cNvPr id="8499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85000" name="_x51095360" descr="EMB00000fcc129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5638" y="3540125"/>
            <a:ext cx="6064250" cy="311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71</a:t>
            </a:fld>
            <a:endParaRPr lang="ko-KR" alt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smtClean="0">
                <a:latin typeface="+mn-ea"/>
                <a:ea typeface="+mn-ea"/>
              </a:rPr>
              <a:t>완전 외부조인</a:t>
            </a:r>
            <a:r>
              <a:rPr lang="en-US" altLang="ko-KR" dirty="0" smtClean="0">
                <a:latin typeface="+mn-ea"/>
                <a:ea typeface="+mn-ea"/>
              </a:rPr>
              <a:t>(full outer join)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86019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531225" cy="1704975"/>
          </a:xfrm>
        </p:spPr>
        <p:txBody>
          <a:bodyPr/>
          <a:lstStyle/>
          <a:p>
            <a:r>
              <a:rPr lang="ko-KR" altLang="en-US" sz="2000" smtClean="0"/>
              <a:t>양쪽 테이블에서 서로 일치하는 레코드가 없을 경우</a:t>
            </a:r>
            <a:r>
              <a:rPr lang="en-US" altLang="ko-KR" sz="2000" smtClean="0"/>
              <a:t>, </a:t>
            </a:r>
            <a:r>
              <a:rPr lang="ko-KR" altLang="en-US" sz="2000" smtClean="0"/>
              <a:t>해당 레코드들도 결과 테이블에 포함시키며 나머지 필드에 대해서는 모두 널을 삽입</a:t>
            </a:r>
          </a:p>
          <a:p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pPr>
              <a:buFont typeface="Wingdings 3" pitchFamily="18" charset="2"/>
              <a:buNone/>
            </a:pPr>
            <a:endParaRPr lang="ko-KR" altLang="en-US" sz="2400" smtClean="0"/>
          </a:p>
        </p:txBody>
      </p:sp>
      <p:sp>
        <p:nvSpPr>
          <p:cNvPr id="8602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8602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62013" y="1995488"/>
            <a:ext cx="6064250" cy="10779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47)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select</a:t>
            </a:r>
            <a:r>
              <a:rPr lang="en-US" altLang="ko-KR" sz="1600" dirty="0">
                <a:latin typeface="+mn-ea"/>
              </a:rPr>
              <a:t> 	title, credit, year, semester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from</a:t>
            </a:r>
            <a:r>
              <a:rPr lang="en-US" altLang="ko-KR" sz="1600" dirty="0">
                <a:latin typeface="+mn-ea"/>
              </a:rPr>
              <a:t> 	course </a:t>
            </a:r>
            <a:r>
              <a:rPr lang="en-US" altLang="ko-KR" sz="1600" b="1" dirty="0">
                <a:latin typeface="+mn-ea"/>
              </a:rPr>
              <a:t>full outer join</a:t>
            </a:r>
            <a:r>
              <a:rPr lang="en-US" altLang="ko-KR" sz="1600" dirty="0">
                <a:latin typeface="+mn-ea"/>
              </a:rPr>
              <a:t> class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using 	</a:t>
            </a:r>
            <a:r>
              <a:rPr lang="en-US" altLang="ko-KR" sz="1600" dirty="0">
                <a:latin typeface="+mn-ea"/>
              </a:rPr>
              <a:t>(</a:t>
            </a:r>
            <a:r>
              <a:rPr lang="en-US" altLang="ko-KR" sz="1600" dirty="0" err="1">
                <a:latin typeface="+mn-ea"/>
              </a:rPr>
              <a:t>course_id</a:t>
            </a:r>
            <a:r>
              <a:rPr lang="en-US" altLang="ko-KR" sz="1600" dirty="0">
                <a:latin typeface="+mn-ea"/>
              </a:rPr>
              <a:t>)</a:t>
            </a:r>
          </a:p>
        </p:txBody>
      </p:sp>
      <p:sp>
        <p:nvSpPr>
          <p:cNvPr id="8602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72</a:t>
            </a:fld>
            <a:endParaRPr lang="ko-KR" altLang="en-US"/>
          </a:p>
        </p:txBody>
      </p:sp>
      <p:pic>
        <p:nvPicPr>
          <p:cNvPr id="86024" name="_x98211216" descr="EMB00000fcc129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71538" y="3157538"/>
            <a:ext cx="6446837" cy="350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smtClean="0">
                <a:latin typeface="+mn-ea"/>
                <a:ea typeface="+mn-ea"/>
              </a:rPr>
              <a:t>집계 함수</a:t>
            </a:r>
            <a:r>
              <a:rPr lang="en-US" altLang="ko-KR" dirty="0" smtClean="0">
                <a:latin typeface="+mn-ea"/>
                <a:ea typeface="+mn-ea"/>
              </a:rPr>
              <a:t>(aggregate function)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531225" cy="1704975"/>
          </a:xfrm>
        </p:spPr>
        <p:txBody>
          <a:bodyPr/>
          <a:lstStyle/>
          <a:p>
            <a:pPr>
              <a:defRPr/>
            </a:pPr>
            <a:r>
              <a:rPr lang="ko-KR" altLang="en-US" sz="2000" dirty="0" smtClean="0"/>
              <a:t>통계연산 기능 제공</a:t>
            </a:r>
            <a:endParaRPr lang="en-US" altLang="ko-KR" sz="2000" dirty="0" smtClean="0"/>
          </a:p>
          <a:p>
            <a:pPr>
              <a:defRPr/>
            </a:pPr>
            <a:r>
              <a:rPr lang="ko-KR" altLang="en-US" sz="2000" dirty="0" smtClean="0"/>
              <a:t>예</a:t>
            </a:r>
            <a:r>
              <a:rPr lang="en-US" altLang="ko-KR" sz="2000" dirty="0" smtClean="0"/>
              <a:t>)</a:t>
            </a:r>
          </a:p>
          <a:p>
            <a:pPr lvl="1">
              <a:defRPr/>
            </a:pPr>
            <a:r>
              <a:rPr lang="ko-KR" altLang="en-US" sz="1800" dirty="0" smtClean="0"/>
              <a:t>컴퓨터공학과 학생들은 모두 몇 명인가</a:t>
            </a:r>
            <a:r>
              <a:rPr lang="en-US" altLang="ko-KR" sz="1800" dirty="0" smtClean="0"/>
              <a:t>?</a:t>
            </a:r>
            <a:endParaRPr lang="ko-KR" altLang="en-US" sz="1800" dirty="0" smtClean="0"/>
          </a:p>
          <a:p>
            <a:pPr lvl="1">
              <a:defRPr/>
            </a:pPr>
            <a:r>
              <a:rPr lang="ko-KR" altLang="en-US" sz="1800" dirty="0" smtClean="0"/>
              <a:t>교수들의 평균 재직연수는 몇 년인가</a:t>
            </a:r>
            <a:r>
              <a:rPr lang="en-US" altLang="ko-KR" sz="1800" dirty="0" smtClean="0"/>
              <a:t>?</a:t>
            </a:r>
          </a:p>
          <a:p>
            <a:pPr>
              <a:defRPr/>
            </a:pPr>
            <a:r>
              <a:rPr lang="ko-KR" altLang="en-US" sz="2100" dirty="0" smtClean="0"/>
              <a:t>종류</a:t>
            </a:r>
            <a:endParaRPr lang="en-US" altLang="ko-KR" sz="2100" dirty="0" smtClean="0"/>
          </a:p>
          <a:p>
            <a:pPr lvl="1">
              <a:defRPr/>
            </a:pPr>
            <a:r>
              <a:rPr lang="en-US" altLang="ko-KR" sz="1800" b="1" dirty="0" smtClean="0"/>
              <a:t>count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데이터의 개수를 구한다</a:t>
            </a:r>
            <a:r>
              <a:rPr lang="en-US" altLang="ko-KR" sz="1800" dirty="0" smtClean="0"/>
              <a:t>.</a:t>
            </a:r>
            <a:endParaRPr lang="ko-KR" altLang="en-US" sz="1800" dirty="0" smtClean="0"/>
          </a:p>
          <a:p>
            <a:pPr lvl="1">
              <a:defRPr/>
            </a:pPr>
            <a:r>
              <a:rPr lang="en-US" altLang="ko-KR" sz="1800" b="1" dirty="0" smtClean="0"/>
              <a:t>sum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데이터의 합을 구한다</a:t>
            </a:r>
            <a:r>
              <a:rPr lang="en-US" altLang="ko-KR" sz="1800" dirty="0" smtClean="0"/>
              <a:t>.</a:t>
            </a:r>
            <a:endParaRPr lang="ko-KR" altLang="en-US" sz="1800" dirty="0" smtClean="0"/>
          </a:p>
          <a:p>
            <a:pPr lvl="1">
              <a:defRPr/>
            </a:pPr>
            <a:r>
              <a:rPr lang="en-US" altLang="ko-KR" sz="1800" b="1" dirty="0" err="1" smtClean="0"/>
              <a:t>avg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데이터의 평균 값을 구한다</a:t>
            </a:r>
            <a:r>
              <a:rPr lang="en-US" altLang="ko-KR" sz="1800" dirty="0" smtClean="0"/>
              <a:t>.</a:t>
            </a:r>
            <a:endParaRPr lang="ko-KR" altLang="en-US" sz="1800" dirty="0" smtClean="0"/>
          </a:p>
          <a:p>
            <a:pPr lvl="1">
              <a:defRPr/>
            </a:pPr>
            <a:r>
              <a:rPr lang="en-US" altLang="ko-KR" sz="1800" b="1" dirty="0" smtClean="0"/>
              <a:t>max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데이터의 최대 값을 구한다</a:t>
            </a:r>
            <a:r>
              <a:rPr lang="en-US" altLang="ko-KR" sz="1800" dirty="0" smtClean="0"/>
              <a:t>.</a:t>
            </a:r>
            <a:endParaRPr lang="ko-KR" altLang="en-US" sz="1800" dirty="0" smtClean="0"/>
          </a:p>
          <a:p>
            <a:pPr lvl="1">
              <a:defRPr/>
            </a:pPr>
            <a:r>
              <a:rPr lang="en-US" altLang="ko-KR" sz="1800" b="1" dirty="0" smtClean="0"/>
              <a:t>min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데이터의 최소 값을 구한다</a:t>
            </a:r>
            <a:r>
              <a:rPr lang="en-US" altLang="ko-KR" sz="1800" dirty="0" smtClean="0"/>
              <a:t>.</a:t>
            </a:r>
          </a:p>
          <a:p>
            <a:pPr lvl="1">
              <a:defRPr/>
            </a:pPr>
            <a:endParaRPr lang="en-US" altLang="ko-KR" sz="1800" dirty="0" smtClean="0"/>
          </a:p>
          <a:p>
            <a:pPr>
              <a:defRPr/>
            </a:pPr>
            <a:r>
              <a:rPr lang="en-US" altLang="ko-KR" sz="2000" dirty="0" smtClean="0">
                <a:latin typeface="+mn-ea"/>
              </a:rPr>
              <a:t>SELECT </a:t>
            </a:r>
            <a:r>
              <a:rPr lang="ko-KR" altLang="en-US" sz="2000" dirty="0" smtClean="0">
                <a:latin typeface="+mn-ea"/>
              </a:rPr>
              <a:t>절과 </a:t>
            </a:r>
            <a:r>
              <a:rPr lang="en-US" altLang="ko-KR" sz="2000" dirty="0" smtClean="0">
                <a:latin typeface="+mn-ea"/>
              </a:rPr>
              <a:t>HAVING</a:t>
            </a:r>
            <a:r>
              <a:rPr lang="ko-KR" altLang="en-US" sz="2000" dirty="0" smtClean="0">
                <a:latin typeface="+mn-ea"/>
              </a:rPr>
              <a:t>절</a:t>
            </a:r>
            <a:r>
              <a:rPr lang="en-US" altLang="ko-KR" sz="2000" dirty="0" smtClean="0">
                <a:latin typeface="+mn-ea"/>
              </a:rPr>
              <a:t>(</a:t>
            </a:r>
            <a:r>
              <a:rPr lang="ko-KR" altLang="en-US" sz="2000" dirty="0" smtClean="0">
                <a:latin typeface="+mn-ea"/>
              </a:rPr>
              <a:t>뒤에 설명</a:t>
            </a:r>
            <a:r>
              <a:rPr lang="en-US" altLang="ko-KR" sz="2000" dirty="0" smtClean="0">
                <a:latin typeface="+mn-ea"/>
              </a:rPr>
              <a:t>)</a:t>
            </a:r>
            <a:r>
              <a:rPr lang="ko-KR" altLang="en-US" sz="2000" dirty="0" smtClean="0">
                <a:latin typeface="+mn-ea"/>
              </a:rPr>
              <a:t>에서만 사용가능</a:t>
            </a:r>
            <a:endParaRPr lang="en-US" altLang="ko-KR" sz="2000" dirty="0" smtClean="0">
              <a:latin typeface="+mn-ea"/>
            </a:endParaRPr>
          </a:p>
          <a:p>
            <a:pPr>
              <a:defRPr/>
            </a:pPr>
            <a:r>
              <a:rPr lang="en-US" altLang="ko-KR" sz="2000" dirty="0" smtClean="0">
                <a:latin typeface="+mn-ea"/>
              </a:rPr>
              <a:t>sum, </a:t>
            </a:r>
            <a:r>
              <a:rPr lang="en-US" altLang="ko-KR" sz="2000" dirty="0" err="1" smtClean="0">
                <a:latin typeface="+mn-ea"/>
              </a:rPr>
              <a:t>avg</a:t>
            </a:r>
            <a:r>
              <a:rPr lang="ko-KR" altLang="en-US" sz="2000" dirty="0" smtClean="0">
                <a:latin typeface="+mn-ea"/>
              </a:rPr>
              <a:t>는 숫자형 </a:t>
            </a:r>
            <a:r>
              <a:rPr lang="ko-KR" altLang="en-US" sz="2000" dirty="0" err="1" smtClean="0">
                <a:latin typeface="+mn-ea"/>
              </a:rPr>
              <a:t>테이터</a:t>
            </a:r>
            <a:r>
              <a:rPr lang="ko-KR" altLang="en-US" sz="2000" dirty="0" smtClean="0">
                <a:latin typeface="+mn-ea"/>
              </a:rPr>
              <a:t> 타입을 갖는 필드에만 적용가능</a:t>
            </a:r>
          </a:p>
          <a:p>
            <a:pPr>
              <a:defRPr/>
            </a:pPr>
            <a:endParaRPr lang="ko-KR" altLang="en-US" sz="2100" dirty="0" smtClean="0"/>
          </a:p>
          <a:p>
            <a:pPr lvl="1">
              <a:defRPr/>
            </a:pPr>
            <a:endParaRPr lang="ko-KR" altLang="en-US" sz="1800" dirty="0" smtClean="0"/>
          </a:p>
        </p:txBody>
      </p:sp>
      <p:sp>
        <p:nvSpPr>
          <p:cNvPr id="8704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8704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73</a:t>
            </a:fld>
            <a:endParaRPr lang="ko-KR" alt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COUNT</a:t>
            </a:r>
            <a:endParaRPr lang="ko-KR" altLang="en-US" smtClean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54013" y="1211263"/>
            <a:ext cx="8789987" cy="4129087"/>
          </a:xfrm>
        </p:spPr>
        <p:txBody>
          <a:bodyPr/>
          <a:lstStyle/>
          <a:p>
            <a:pPr>
              <a:defRPr/>
            </a:pPr>
            <a:r>
              <a:rPr lang="ko-KR" altLang="en-US" sz="2100" dirty="0" smtClean="0"/>
              <a:t>형식</a:t>
            </a:r>
            <a:endParaRPr lang="en-US" altLang="ko-KR" sz="2100" dirty="0" smtClean="0"/>
          </a:p>
          <a:p>
            <a:pPr>
              <a:defRPr/>
            </a:pPr>
            <a:endParaRPr lang="en-US" altLang="ko-KR" sz="2100" dirty="0" smtClean="0"/>
          </a:p>
          <a:p>
            <a:pPr lvl="1">
              <a:defRPr/>
            </a:pPr>
            <a:r>
              <a:rPr lang="ko-KR" altLang="en-US" sz="1800" dirty="0" smtClean="0"/>
              <a:t>해당 필드에 값이 몇 개인지 출력</a:t>
            </a:r>
            <a:endParaRPr lang="en-US" altLang="ko-KR" sz="1800" dirty="0" smtClean="0"/>
          </a:p>
          <a:p>
            <a:pPr lvl="1">
              <a:defRPr/>
            </a:pPr>
            <a:r>
              <a:rPr lang="en-US" altLang="ko-KR" sz="1800" dirty="0" smtClean="0"/>
              <a:t>distinct: </a:t>
            </a:r>
            <a:r>
              <a:rPr lang="ko-KR" altLang="en-US" sz="1800" dirty="0" smtClean="0"/>
              <a:t>서로 구별되는 값의 개수가 필요한 경우에만 사용</a:t>
            </a:r>
            <a:endParaRPr lang="en-US" altLang="ko-KR" sz="1800" dirty="0" smtClean="0"/>
          </a:p>
          <a:p>
            <a:pPr lvl="1">
              <a:defRPr/>
            </a:pPr>
            <a:r>
              <a:rPr lang="en-US" altLang="ko-KR" sz="1800" dirty="0" smtClean="0"/>
              <a:t>NULL</a:t>
            </a:r>
            <a:r>
              <a:rPr lang="ko-KR" altLang="en-US" sz="1800" dirty="0" smtClean="0"/>
              <a:t>은 계산에서 제외됨</a:t>
            </a:r>
            <a:endParaRPr lang="en-US" altLang="ko-KR" sz="1800" dirty="0" smtClean="0"/>
          </a:p>
          <a:p>
            <a:pPr lvl="1">
              <a:defRPr/>
            </a:pPr>
            <a:r>
              <a:rPr lang="ko-KR" altLang="en-US" sz="1800" dirty="0" smtClean="0"/>
              <a:t>단</a:t>
            </a:r>
            <a:r>
              <a:rPr lang="en-US" altLang="ko-KR" sz="1800" dirty="0" smtClean="0"/>
              <a:t>,  &lt;</a:t>
            </a:r>
            <a:r>
              <a:rPr lang="ko-KR" altLang="en-US" sz="1800" dirty="0" smtClean="0"/>
              <a:t>필드이름</a:t>
            </a:r>
            <a:r>
              <a:rPr lang="en-US" altLang="ko-KR" sz="1800" dirty="0" smtClean="0"/>
              <a:t>&gt;</a:t>
            </a:r>
            <a:r>
              <a:rPr lang="ko-KR" altLang="en-US" sz="1800" dirty="0" smtClean="0"/>
              <a:t>에는 필드 이름 대신 </a:t>
            </a:r>
            <a:r>
              <a:rPr lang="en-US" altLang="ko-KR" sz="1800" dirty="0" smtClean="0"/>
              <a:t>'*'</a:t>
            </a:r>
            <a:r>
              <a:rPr lang="ko-KR" altLang="en-US" sz="1800" dirty="0" smtClean="0"/>
              <a:t>가 사용된 경우에는 레코드의 개수를 계산</a:t>
            </a:r>
            <a:endParaRPr lang="en-US" altLang="ko-KR" sz="1800" dirty="0" smtClean="0"/>
          </a:p>
          <a:p>
            <a:pPr>
              <a:defRPr/>
            </a:pPr>
            <a:endParaRPr lang="en-US" altLang="ko-KR" sz="2000" dirty="0" smtClean="0">
              <a:latin typeface="+mn-ea"/>
            </a:endParaRPr>
          </a:p>
          <a:p>
            <a:pPr>
              <a:defRPr/>
            </a:pPr>
            <a:r>
              <a:rPr lang="ko-KR" altLang="en-US" sz="2000" dirty="0" smtClean="0">
                <a:latin typeface="+mn-ea"/>
              </a:rPr>
              <a:t>예</a:t>
            </a:r>
            <a:r>
              <a:rPr lang="en-US" altLang="ko-KR" sz="2000" dirty="0" smtClean="0">
                <a:latin typeface="+mn-ea"/>
              </a:rPr>
              <a:t>) student </a:t>
            </a:r>
            <a:r>
              <a:rPr lang="ko-KR" altLang="en-US" sz="2000" dirty="0" smtClean="0">
                <a:latin typeface="+mn-ea"/>
              </a:rPr>
              <a:t>테이블에서 </a:t>
            </a:r>
            <a:r>
              <a:rPr lang="en-US" altLang="ko-KR" sz="2000" dirty="0" smtClean="0">
                <a:latin typeface="+mn-ea"/>
              </a:rPr>
              <a:t>3</a:t>
            </a:r>
            <a:r>
              <a:rPr lang="ko-KR" altLang="en-US" sz="2000" dirty="0" smtClean="0">
                <a:latin typeface="+mn-ea"/>
              </a:rPr>
              <a:t>학년 학생이 몇 명인지 출력</a:t>
            </a:r>
          </a:p>
          <a:p>
            <a:pPr>
              <a:defRPr/>
            </a:pPr>
            <a:endParaRPr lang="ko-KR" altLang="en-US" sz="2100" dirty="0" smtClean="0"/>
          </a:p>
          <a:p>
            <a:pPr lvl="1">
              <a:defRPr/>
            </a:pPr>
            <a:endParaRPr lang="ko-KR" altLang="en-US" sz="1800" dirty="0" smtClean="0"/>
          </a:p>
          <a:p>
            <a:pPr lvl="1">
              <a:defRPr/>
            </a:pPr>
            <a:endParaRPr lang="ko-KR" altLang="en-US" sz="1800" dirty="0" smtClean="0"/>
          </a:p>
        </p:txBody>
      </p:sp>
      <p:sp>
        <p:nvSpPr>
          <p:cNvPr id="8806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8806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58825" y="1633538"/>
            <a:ext cx="6064250" cy="3381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/>
              <a:t>count</a:t>
            </a:r>
            <a:r>
              <a:rPr lang="en-US" altLang="ko-KR" sz="1600" dirty="0"/>
              <a:t>( </a:t>
            </a:r>
            <a:r>
              <a:rPr lang="en-US" altLang="ko-KR" sz="1600" b="1" dirty="0"/>
              <a:t>distinct </a:t>
            </a:r>
            <a:r>
              <a:rPr lang="en-US" altLang="ko-KR" sz="1600" dirty="0"/>
              <a:t>&lt;</a:t>
            </a:r>
            <a:r>
              <a:rPr lang="ko-KR" altLang="en-US" sz="1600" dirty="0"/>
              <a:t>필드이름</a:t>
            </a:r>
            <a:r>
              <a:rPr lang="en-US" altLang="ko-KR" sz="1600" dirty="0"/>
              <a:t>&gt; )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755650" y="4398963"/>
            <a:ext cx="2859088" cy="10779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48)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  	select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b="1" dirty="0">
                <a:latin typeface="+mn-ea"/>
              </a:rPr>
              <a:t>count</a:t>
            </a:r>
            <a:r>
              <a:rPr lang="en-US" altLang="ko-KR" sz="1600" dirty="0">
                <a:latin typeface="+mn-ea"/>
              </a:rPr>
              <a:t>(*)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from</a:t>
            </a:r>
            <a:r>
              <a:rPr lang="en-US" altLang="ko-KR" sz="1600" dirty="0">
                <a:latin typeface="+mn-ea"/>
              </a:rPr>
              <a:t> 	student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where</a:t>
            </a:r>
            <a:r>
              <a:rPr lang="en-US" altLang="ko-KR" sz="1600" dirty="0">
                <a:latin typeface="+mn-ea"/>
              </a:rPr>
              <a:t> 	year = 3</a:t>
            </a:r>
          </a:p>
        </p:txBody>
      </p:sp>
      <p:sp>
        <p:nvSpPr>
          <p:cNvPr id="8807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74</a:t>
            </a:fld>
            <a:endParaRPr lang="ko-KR" altLang="en-US"/>
          </a:p>
        </p:txBody>
      </p:sp>
      <p:pic>
        <p:nvPicPr>
          <p:cNvPr id="88073" name="_x98603872" descr="EMB00000fcc129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43325" y="4381500"/>
            <a:ext cx="5400675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COUNT</a:t>
            </a:r>
            <a:endParaRPr lang="ko-KR" altLang="en-US" smtClean="0"/>
          </a:p>
        </p:txBody>
      </p:sp>
      <p:sp>
        <p:nvSpPr>
          <p:cNvPr id="89091" name="내용 개체 틀 2"/>
          <p:cNvSpPr>
            <a:spLocks noGrp="1"/>
          </p:cNvSpPr>
          <p:nvPr>
            <p:ph sz="quarter" idx="1"/>
          </p:nvPr>
        </p:nvSpPr>
        <p:spPr>
          <a:xfrm>
            <a:off x="354013" y="1211263"/>
            <a:ext cx="8789987" cy="4129087"/>
          </a:xfrm>
        </p:spPr>
        <p:txBody>
          <a:bodyPr/>
          <a:lstStyle/>
          <a:p>
            <a:r>
              <a:rPr lang="ko-KR" altLang="en-US" sz="2000" smtClean="0"/>
              <a:t>예</a:t>
            </a:r>
            <a:r>
              <a:rPr lang="en-US" altLang="ko-KR" sz="2000" smtClean="0"/>
              <a:t>) student </a:t>
            </a:r>
            <a:r>
              <a:rPr lang="ko-KR" altLang="en-US" sz="2000" smtClean="0"/>
              <a:t>테이블에서 </a:t>
            </a:r>
            <a:r>
              <a:rPr lang="en-US" altLang="ko-KR" sz="2000" smtClean="0"/>
              <a:t>dept_id </a:t>
            </a:r>
            <a:r>
              <a:rPr lang="ko-KR" altLang="en-US" sz="2000" smtClean="0"/>
              <a:t>필드에 값이 몇 개인지를 출력</a:t>
            </a:r>
          </a:p>
          <a:p>
            <a:endParaRPr lang="en-US" altLang="ko-KR" sz="2100" smtClean="0"/>
          </a:p>
          <a:p>
            <a:endParaRPr lang="en-US" altLang="ko-KR" sz="2100" smtClean="0"/>
          </a:p>
          <a:p>
            <a:pPr lvl="1"/>
            <a:endParaRPr lang="ko-KR" altLang="en-US" sz="1800" smtClean="0"/>
          </a:p>
        </p:txBody>
      </p:sp>
      <p:sp>
        <p:nvSpPr>
          <p:cNvPr id="890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8909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66763" y="1839913"/>
            <a:ext cx="6540500" cy="831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49)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select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b="1" dirty="0">
                <a:latin typeface="+mn-ea"/>
              </a:rPr>
              <a:t>count</a:t>
            </a:r>
            <a:r>
              <a:rPr lang="en-US" altLang="ko-KR" sz="1600" dirty="0">
                <a:latin typeface="+mn-ea"/>
              </a:rPr>
              <a:t>(</a:t>
            </a:r>
            <a:r>
              <a:rPr lang="en-US" altLang="ko-KR" sz="1600" dirty="0" err="1">
                <a:latin typeface="+mn-ea"/>
              </a:rPr>
              <a:t>dept_id</a:t>
            </a:r>
            <a:r>
              <a:rPr lang="en-US" altLang="ko-KR" sz="1600" dirty="0"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from</a:t>
            </a:r>
            <a:r>
              <a:rPr lang="en-US" altLang="ko-KR" sz="1600" dirty="0">
                <a:latin typeface="+mn-ea"/>
              </a:rPr>
              <a:t> 	student</a:t>
            </a:r>
          </a:p>
        </p:txBody>
      </p:sp>
      <p:sp>
        <p:nvSpPr>
          <p:cNvPr id="8909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8909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89097" name="_x98227264" descr="EMB00000fcc129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6288" y="3182938"/>
            <a:ext cx="6396037" cy="249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75</a:t>
            </a:fld>
            <a:endParaRPr lang="ko-KR" alt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COUNT</a:t>
            </a:r>
            <a:endParaRPr lang="ko-KR" altLang="en-US" smtClean="0"/>
          </a:p>
        </p:txBody>
      </p:sp>
      <p:sp>
        <p:nvSpPr>
          <p:cNvPr id="90115" name="내용 개체 틀 2"/>
          <p:cNvSpPr>
            <a:spLocks noGrp="1"/>
          </p:cNvSpPr>
          <p:nvPr>
            <p:ph sz="quarter" idx="1"/>
          </p:nvPr>
        </p:nvSpPr>
        <p:spPr>
          <a:xfrm>
            <a:off x="354013" y="1211263"/>
            <a:ext cx="8789987" cy="4129087"/>
          </a:xfrm>
        </p:spPr>
        <p:txBody>
          <a:bodyPr/>
          <a:lstStyle/>
          <a:p>
            <a:r>
              <a:rPr lang="en-US" altLang="ko-KR" sz="2000" smtClean="0"/>
              <a:t>distinct</a:t>
            </a:r>
            <a:r>
              <a:rPr lang="ko-KR" altLang="en-US" sz="2000" smtClean="0"/>
              <a:t> 키워드를 사용하면 중복되는 데이터를 제외한 개수를 리턴</a:t>
            </a:r>
            <a:endParaRPr lang="en-US" altLang="ko-KR" sz="2000" smtClean="0"/>
          </a:p>
          <a:p>
            <a:r>
              <a:rPr lang="ko-KR" altLang="en-US" sz="2000" smtClean="0"/>
              <a:t>예</a:t>
            </a:r>
            <a:r>
              <a:rPr lang="en-US" altLang="ko-KR" sz="2000" smtClean="0"/>
              <a:t>) </a:t>
            </a:r>
            <a:r>
              <a:rPr lang="en-US" altLang="ko-KR" sz="2000" b="1" smtClean="0"/>
              <a:t>count</a:t>
            </a:r>
            <a:r>
              <a:rPr lang="en-US" altLang="ko-KR" sz="2000" smtClean="0"/>
              <a:t>(dept_id) </a:t>
            </a:r>
            <a:r>
              <a:rPr lang="ko-KR" altLang="en-US" sz="2000" smtClean="0"/>
              <a:t>대신 </a:t>
            </a:r>
            <a:r>
              <a:rPr lang="en-US" altLang="ko-KR" sz="2000" b="1" smtClean="0"/>
              <a:t>count</a:t>
            </a:r>
            <a:r>
              <a:rPr lang="en-US" altLang="ko-KR" sz="2000" smtClean="0"/>
              <a:t>(</a:t>
            </a:r>
            <a:r>
              <a:rPr lang="en-US" altLang="ko-KR" sz="2000" b="1" smtClean="0"/>
              <a:t>distinct</a:t>
            </a:r>
            <a:r>
              <a:rPr lang="en-US" altLang="ko-KR" sz="2000" smtClean="0"/>
              <a:t> dept_id)</a:t>
            </a:r>
            <a:r>
              <a:rPr lang="ko-KR" altLang="en-US" sz="2000" smtClean="0"/>
              <a:t>를 사용</a:t>
            </a:r>
          </a:p>
          <a:p>
            <a:endParaRPr lang="ko-KR" altLang="en-US" sz="2000" smtClean="0"/>
          </a:p>
          <a:p>
            <a:endParaRPr lang="en-US" altLang="ko-KR" sz="2100" smtClean="0"/>
          </a:p>
          <a:p>
            <a:endParaRPr lang="en-US" altLang="ko-KR" sz="2100" smtClean="0"/>
          </a:p>
          <a:p>
            <a:pPr lvl="1"/>
            <a:endParaRPr lang="ko-KR" altLang="en-US" sz="1800" smtClean="0"/>
          </a:p>
        </p:txBody>
      </p:sp>
      <p:sp>
        <p:nvSpPr>
          <p:cNvPr id="9011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011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90600" y="2047875"/>
            <a:ext cx="6540500" cy="8302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49)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select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b="1" dirty="0">
                <a:latin typeface="+mn-ea"/>
              </a:rPr>
              <a:t>count</a:t>
            </a:r>
            <a:r>
              <a:rPr lang="en-US" altLang="ko-KR" sz="1600" dirty="0">
                <a:latin typeface="+mn-ea"/>
              </a:rPr>
              <a:t>(</a:t>
            </a:r>
            <a:r>
              <a:rPr lang="en-US" altLang="ko-KR" sz="1600" b="1" dirty="0"/>
              <a:t>distinct </a:t>
            </a:r>
            <a:r>
              <a:rPr lang="en-US" altLang="ko-KR" sz="1600" dirty="0" err="1">
                <a:latin typeface="+mn-ea"/>
              </a:rPr>
              <a:t>dept_id</a:t>
            </a:r>
            <a:r>
              <a:rPr lang="en-US" altLang="ko-KR" sz="1600" dirty="0"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from</a:t>
            </a:r>
            <a:r>
              <a:rPr lang="en-US" altLang="ko-KR" sz="1600" dirty="0">
                <a:latin typeface="+mn-ea"/>
              </a:rPr>
              <a:t> 	student</a:t>
            </a:r>
          </a:p>
        </p:txBody>
      </p:sp>
      <p:sp>
        <p:nvSpPr>
          <p:cNvPr id="9011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012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012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76</a:t>
            </a:fld>
            <a:endParaRPr lang="ko-KR" altLang="en-US"/>
          </a:p>
        </p:txBody>
      </p:sp>
      <p:pic>
        <p:nvPicPr>
          <p:cNvPr id="90122" name="_x98202992" descr="EMB00000fcc129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4725" y="2941638"/>
            <a:ext cx="6478588" cy="376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COUNT</a:t>
            </a:r>
            <a:endParaRPr lang="ko-KR" altLang="en-US" smtClean="0"/>
          </a:p>
        </p:txBody>
      </p:sp>
      <p:sp>
        <p:nvSpPr>
          <p:cNvPr id="91139" name="내용 개체 틀 2"/>
          <p:cNvSpPr>
            <a:spLocks noGrp="1"/>
          </p:cNvSpPr>
          <p:nvPr>
            <p:ph sz="quarter" idx="1"/>
          </p:nvPr>
        </p:nvSpPr>
        <p:spPr>
          <a:xfrm>
            <a:off x="354013" y="1211263"/>
            <a:ext cx="8789987" cy="4129087"/>
          </a:xfrm>
        </p:spPr>
        <p:txBody>
          <a:bodyPr/>
          <a:lstStyle/>
          <a:p>
            <a:r>
              <a:rPr lang="ko-KR" altLang="en-US" sz="2000" smtClean="0"/>
              <a:t>예</a:t>
            </a:r>
            <a:r>
              <a:rPr lang="en-US" altLang="ko-KR" sz="2000" smtClean="0"/>
              <a:t>) </a:t>
            </a:r>
            <a:r>
              <a:rPr lang="ko-KR" altLang="en-US" sz="2000" smtClean="0"/>
              <a:t>컴퓨터공학과의 학생 수를 출력</a:t>
            </a:r>
          </a:p>
          <a:p>
            <a:endParaRPr lang="ko-KR" altLang="en-US" sz="2000" smtClean="0"/>
          </a:p>
          <a:p>
            <a:endParaRPr lang="ko-KR" altLang="en-US" sz="2000" smtClean="0"/>
          </a:p>
          <a:p>
            <a:endParaRPr lang="en-US" altLang="ko-KR" sz="2100" smtClean="0"/>
          </a:p>
          <a:p>
            <a:endParaRPr lang="en-US" altLang="ko-KR" sz="2100" smtClean="0"/>
          </a:p>
          <a:p>
            <a:pPr lvl="1"/>
            <a:endParaRPr lang="ko-KR" altLang="en-US" sz="1800" smtClean="0"/>
          </a:p>
        </p:txBody>
      </p:sp>
      <p:sp>
        <p:nvSpPr>
          <p:cNvPr id="9114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114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008063" y="1762125"/>
            <a:ext cx="7334250" cy="10779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질의 </a:t>
            </a:r>
            <a:r>
              <a:rPr lang="en-US" altLang="ko-KR" sz="1600" dirty="0">
                <a:latin typeface="+mn-ea"/>
              </a:rPr>
              <a:t>50)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select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count</a:t>
            </a:r>
            <a:r>
              <a:rPr lang="en-US" altLang="ko-KR" sz="1600" dirty="0">
                <a:latin typeface="+mn-ea"/>
              </a:rPr>
              <a:t>(*)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from</a:t>
            </a:r>
            <a:r>
              <a:rPr lang="en-US" altLang="ko-KR" sz="1600" dirty="0">
                <a:latin typeface="+mn-ea"/>
              </a:rPr>
              <a:t> student s, department d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where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err="1">
                <a:latin typeface="+mn-ea"/>
              </a:rPr>
              <a:t>s.dept_id</a:t>
            </a:r>
            <a:r>
              <a:rPr lang="en-US" altLang="ko-KR" sz="1600" dirty="0">
                <a:latin typeface="+mn-ea"/>
              </a:rPr>
              <a:t> = </a:t>
            </a:r>
            <a:r>
              <a:rPr lang="en-US" altLang="ko-KR" sz="1600" dirty="0" err="1">
                <a:latin typeface="+mn-ea"/>
              </a:rPr>
              <a:t>d.dept_id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and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err="1">
                <a:latin typeface="+mn-ea"/>
              </a:rPr>
              <a:t>d.dept_name</a:t>
            </a:r>
            <a:r>
              <a:rPr lang="en-US" altLang="ko-KR" sz="1600" dirty="0">
                <a:latin typeface="+mn-ea"/>
              </a:rPr>
              <a:t> = '</a:t>
            </a:r>
            <a:r>
              <a:rPr lang="ko-KR" altLang="en-US" sz="1600" dirty="0">
                <a:latin typeface="+mn-ea"/>
              </a:rPr>
              <a:t>컴퓨터공학과</a:t>
            </a:r>
            <a:r>
              <a:rPr lang="en-US" altLang="ko-KR" sz="1600" dirty="0">
                <a:latin typeface="+mn-ea"/>
              </a:rPr>
              <a:t>'</a:t>
            </a:r>
            <a:endParaRPr lang="ko-KR" altLang="en-US" sz="1600" dirty="0">
              <a:latin typeface="+mn-ea"/>
            </a:endParaRPr>
          </a:p>
        </p:txBody>
      </p:sp>
      <p:sp>
        <p:nvSpPr>
          <p:cNvPr id="9114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114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114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11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91147" name="_x98279320" descr="EMB00000fcc12c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00125" y="3114675"/>
            <a:ext cx="6772275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77</a:t>
            </a:fld>
            <a:endParaRPr lang="ko-KR" alt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SUM</a:t>
            </a:r>
            <a:endParaRPr lang="ko-KR" altLang="en-US" smtClean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54013" y="1211263"/>
            <a:ext cx="8789987" cy="4129087"/>
          </a:xfrm>
        </p:spPr>
        <p:txBody>
          <a:bodyPr/>
          <a:lstStyle/>
          <a:p>
            <a:pPr>
              <a:defRPr/>
            </a:pPr>
            <a:r>
              <a:rPr lang="ko-KR" altLang="en-US" sz="2100" dirty="0" smtClean="0"/>
              <a:t>형식</a:t>
            </a:r>
            <a:endParaRPr lang="en-US" altLang="ko-KR" sz="2100" dirty="0" smtClean="0"/>
          </a:p>
          <a:p>
            <a:pPr>
              <a:defRPr/>
            </a:pPr>
            <a:endParaRPr lang="en-US" altLang="ko-KR" sz="2100" dirty="0" smtClean="0"/>
          </a:p>
          <a:p>
            <a:pPr>
              <a:defRPr/>
            </a:pPr>
            <a:r>
              <a:rPr lang="ko-KR" altLang="en-US" sz="2000" dirty="0" smtClean="0">
                <a:latin typeface="+mn-ea"/>
              </a:rPr>
              <a:t>예</a:t>
            </a:r>
            <a:r>
              <a:rPr lang="en-US" altLang="ko-KR" sz="2000" dirty="0" smtClean="0">
                <a:latin typeface="+mn-ea"/>
              </a:rPr>
              <a:t>) </a:t>
            </a:r>
            <a:r>
              <a:rPr lang="ko-KR" altLang="en-US" sz="2000" dirty="0" smtClean="0"/>
              <a:t>전체 교수들의 재직연수 합</a:t>
            </a:r>
          </a:p>
          <a:p>
            <a:pPr>
              <a:defRPr/>
            </a:pPr>
            <a:endParaRPr lang="ko-KR" altLang="en-US" sz="2000" dirty="0" smtClean="0">
              <a:latin typeface="+mn-ea"/>
            </a:endParaRPr>
          </a:p>
          <a:p>
            <a:pPr>
              <a:defRPr/>
            </a:pPr>
            <a:endParaRPr lang="ko-KR" altLang="en-US" sz="2100" dirty="0" smtClean="0"/>
          </a:p>
          <a:p>
            <a:pPr lvl="1">
              <a:defRPr/>
            </a:pPr>
            <a:endParaRPr lang="ko-KR" altLang="en-US" sz="1800" dirty="0" smtClean="0"/>
          </a:p>
          <a:p>
            <a:pPr lvl="1">
              <a:defRPr/>
            </a:pPr>
            <a:endParaRPr lang="ko-KR" altLang="en-US" sz="1800" dirty="0" smtClean="0"/>
          </a:p>
        </p:txBody>
      </p:sp>
      <p:sp>
        <p:nvSpPr>
          <p:cNvPr id="9216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216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58825" y="1633538"/>
            <a:ext cx="6064250" cy="3381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sum</a:t>
            </a:r>
            <a:r>
              <a:rPr lang="en-US" altLang="ko-KR" sz="1600" dirty="0">
                <a:latin typeface="+mn-ea"/>
              </a:rPr>
              <a:t>(&lt;</a:t>
            </a:r>
            <a:r>
              <a:rPr lang="ko-KR" altLang="en-US" sz="1600" dirty="0">
                <a:latin typeface="+mn-ea"/>
              </a:rPr>
              <a:t>필드이름</a:t>
            </a:r>
            <a:r>
              <a:rPr lang="en-US" altLang="ko-KR" sz="1600" dirty="0">
                <a:latin typeface="+mn-ea"/>
              </a:rPr>
              <a:t>&gt;)</a:t>
            </a:r>
            <a:endParaRPr lang="ko-KR" altLang="en-US" sz="1600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63588" y="2484438"/>
            <a:ext cx="6064250" cy="8302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51)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select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b="1" dirty="0">
                <a:latin typeface="+mn-ea"/>
              </a:rPr>
              <a:t>sum</a:t>
            </a:r>
            <a:r>
              <a:rPr lang="en-US" altLang="ko-KR" sz="1600" dirty="0">
                <a:latin typeface="+mn-ea"/>
              </a:rPr>
              <a:t>(2012 - </a:t>
            </a:r>
            <a:r>
              <a:rPr lang="en-US" altLang="ko-KR" sz="1600" dirty="0" err="1">
                <a:latin typeface="+mn-ea"/>
              </a:rPr>
              <a:t>year_emp</a:t>
            </a:r>
            <a:r>
              <a:rPr lang="en-US" altLang="ko-KR" sz="1600" dirty="0"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from	</a:t>
            </a:r>
            <a:r>
              <a:rPr lang="en-US" altLang="ko-KR" sz="1600" dirty="0">
                <a:latin typeface="+mn-ea"/>
              </a:rPr>
              <a:t> professor</a:t>
            </a:r>
          </a:p>
        </p:txBody>
      </p:sp>
      <p:sp>
        <p:nvSpPr>
          <p:cNvPr id="9216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216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92170" name="_x98232920" descr="EMB00000fcc12c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0888" y="3484563"/>
            <a:ext cx="6173787" cy="240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78</a:t>
            </a:fld>
            <a:endParaRPr lang="ko-KR" altLang="en-US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SUM</a:t>
            </a:r>
            <a:endParaRPr lang="ko-KR" altLang="en-US" smtClean="0"/>
          </a:p>
        </p:txBody>
      </p:sp>
      <p:graphicFrame>
        <p:nvGraphicFramePr>
          <p:cNvPr id="11" name="내용 개체 틀 10"/>
          <p:cNvGraphicFramePr>
            <a:graphicFrameLocks noGrp="1"/>
          </p:cNvGraphicFramePr>
          <p:nvPr>
            <p:ph sz="quarter" idx="1"/>
          </p:nvPr>
        </p:nvGraphicFramePr>
        <p:xfrm>
          <a:off x="1527175" y="1976438"/>
          <a:ext cx="2044700" cy="3332160"/>
        </p:xfrm>
        <a:graphic>
          <a:graphicData uri="http://schemas.openxmlformats.org/drawingml/2006/table">
            <a:tbl>
              <a:tblPr/>
              <a:tblGrid>
                <a:gridCol w="1022350"/>
                <a:gridCol w="1022350"/>
              </a:tblGrid>
              <a:tr h="3702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굴림"/>
                        </a:rPr>
                        <a:t>필드 이름</a:t>
                      </a:r>
                      <a:endParaRPr lang="ko-KR" altLang="en-US" sz="1400" b="1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52169" marR="52169" marT="14424" marB="144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굴림"/>
                        </a:rPr>
                        <a:t>설명</a:t>
                      </a:r>
                      <a:endParaRPr lang="ko-KR" altLang="en-US" sz="14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52169" marR="52169" marT="14424" marB="144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2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EMPNO</a:t>
                      </a:r>
                      <a:endParaRPr lang="en-US" sz="1400" b="1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52169" marR="52169" marT="14424" marB="144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굴림"/>
                        </a:rPr>
                        <a:t>사원번호</a:t>
                      </a:r>
                      <a:endParaRPr lang="ko-KR" altLang="en-US" sz="1400" b="1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52169" marR="52169" marT="14424" marB="144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2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ENAME</a:t>
                      </a:r>
                      <a:endParaRPr lang="en-US" sz="14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52169" marR="52169" marT="14424" marB="144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굴림"/>
                        </a:rPr>
                        <a:t>사원이름</a:t>
                      </a:r>
                      <a:endParaRPr lang="ko-KR" altLang="en-US" sz="14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52169" marR="52169" marT="14424" marB="144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2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JOB</a:t>
                      </a:r>
                      <a:endParaRPr lang="en-US" sz="14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52169" marR="52169" marT="14424" marB="144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굴림"/>
                        </a:rPr>
                        <a:t>업무</a:t>
                      </a:r>
                      <a:endParaRPr lang="ko-KR" altLang="en-US" sz="14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52169" marR="52169" marT="14424" marB="144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2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MGR</a:t>
                      </a:r>
                      <a:endParaRPr lang="en-US" sz="14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52169" marR="52169" marT="14424" marB="144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굴림"/>
                        </a:rPr>
                        <a:t>관리자번호</a:t>
                      </a:r>
                      <a:endParaRPr lang="ko-KR" altLang="en-US" sz="14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52169" marR="52169" marT="14424" marB="144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2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HIREDATE</a:t>
                      </a:r>
                      <a:endParaRPr lang="en-US" sz="14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52169" marR="52169" marT="14424" marB="144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굴림"/>
                        </a:rPr>
                        <a:t>입사날짜</a:t>
                      </a:r>
                      <a:endParaRPr lang="ko-KR" altLang="en-US" sz="1400" b="1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52169" marR="52169" marT="14424" marB="144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2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SAL</a:t>
                      </a:r>
                      <a:endParaRPr lang="en-US" sz="14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52169" marR="52169" marT="14424" marB="144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굴림"/>
                        </a:rPr>
                        <a:t>급여</a:t>
                      </a:r>
                      <a:endParaRPr lang="ko-KR" altLang="en-US" sz="14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52169" marR="52169" marT="14424" marB="144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2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COMM</a:t>
                      </a:r>
                      <a:endParaRPr lang="en-US" sz="14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52169" marR="52169" marT="14424" marB="144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굴림"/>
                        </a:rPr>
                        <a:t>커미션</a:t>
                      </a:r>
                      <a:endParaRPr lang="ko-KR" altLang="en-US" sz="14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52169" marR="52169" marT="14424" marB="144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2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DEPTNO</a:t>
                      </a:r>
                      <a:endParaRPr lang="en-US" sz="14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52169" marR="52169" marT="14424" marB="144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굴림"/>
                        </a:rPr>
                        <a:t>부서코드</a:t>
                      </a:r>
                      <a:endParaRPr lang="ko-KR" altLang="en-US" sz="1400" b="1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52169" marR="52169" marT="14424" marB="144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321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322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322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32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322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4576763" y="1938338"/>
          <a:ext cx="2165350" cy="1508640"/>
        </p:xfrm>
        <a:graphic>
          <a:graphicData uri="http://schemas.openxmlformats.org/drawingml/2006/table">
            <a:tbl>
              <a:tblPr/>
              <a:tblGrid>
                <a:gridCol w="1082675"/>
                <a:gridCol w="1082675"/>
              </a:tblGrid>
              <a:tr h="3770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굴림"/>
                        </a:rPr>
                        <a:t>필드 이름</a:t>
                      </a:r>
                      <a:endParaRPr lang="ko-KR" altLang="en-US" sz="1400" b="1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892" marB="178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굴림"/>
                        </a:rPr>
                        <a:t>설명</a:t>
                      </a:r>
                      <a:endParaRPr lang="ko-KR" altLang="en-US" sz="14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892" marB="178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703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DEPTNO</a:t>
                      </a:r>
                      <a:endParaRPr lang="en-US" sz="1400" b="1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892" marB="178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굴림"/>
                        </a:rPr>
                        <a:t>부서코드</a:t>
                      </a:r>
                      <a:endParaRPr lang="ko-KR" altLang="en-US" sz="14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892" marB="178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703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DNAME</a:t>
                      </a:r>
                      <a:endParaRPr lang="en-US" sz="14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892" marB="178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굴림"/>
                        </a:rPr>
                        <a:t>부서이름</a:t>
                      </a:r>
                      <a:endParaRPr lang="ko-KR" altLang="en-US" sz="14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892" marB="178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703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LOC</a:t>
                      </a:r>
                      <a:endParaRPr lang="en-US" sz="14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892" marB="178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굴림"/>
                        </a:rPr>
                        <a:t>위치</a:t>
                      </a:r>
                      <a:endParaRPr lang="ko-KR" altLang="en-US" sz="1400" b="1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892" marB="178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3241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3242" name="직사각형 16"/>
          <p:cNvSpPr>
            <a:spLocks noChangeArrowheads="1"/>
          </p:cNvSpPr>
          <p:nvPr/>
        </p:nvSpPr>
        <p:spPr bwMode="auto">
          <a:xfrm>
            <a:off x="782638" y="1930400"/>
            <a:ext cx="690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800"/>
              <a:t>emp</a:t>
            </a:r>
          </a:p>
        </p:txBody>
      </p:sp>
      <p:sp>
        <p:nvSpPr>
          <p:cNvPr id="93243" name="직사각형 17"/>
          <p:cNvSpPr>
            <a:spLocks noChangeArrowheads="1"/>
          </p:cNvSpPr>
          <p:nvPr/>
        </p:nvSpPr>
        <p:spPr bwMode="auto">
          <a:xfrm>
            <a:off x="3724275" y="1947863"/>
            <a:ext cx="7016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800"/>
              <a:t>dept</a:t>
            </a:r>
          </a:p>
        </p:txBody>
      </p:sp>
      <p:sp>
        <p:nvSpPr>
          <p:cNvPr id="23" name="내용 개체 틀 2"/>
          <p:cNvSpPr txBox="1">
            <a:spLocks/>
          </p:cNvSpPr>
          <p:nvPr/>
        </p:nvSpPr>
        <p:spPr bwMode="auto">
          <a:xfrm>
            <a:off x="354013" y="1211263"/>
            <a:ext cx="8789987" cy="412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r>
              <a:rPr kumimoji="0" lang="ko-KR" altLang="en-US" sz="2100" dirty="0">
                <a:latin typeface="+mn-lt"/>
                <a:ea typeface="+mn-ea"/>
              </a:rPr>
              <a:t>예</a:t>
            </a:r>
            <a:r>
              <a:rPr kumimoji="0" lang="en-US" altLang="ko-KR" sz="2100" dirty="0">
                <a:latin typeface="+mn-lt"/>
                <a:ea typeface="+mn-ea"/>
              </a:rPr>
              <a:t>)</a:t>
            </a:r>
            <a:endParaRPr kumimoji="0" lang="ko-KR" altLang="en-US" sz="2000" dirty="0">
              <a:latin typeface="+mn-ea"/>
              <a:ea typeface="+mn-ea"/>
            </a:endParaRPr>
          </a:p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endParaRPr kumimoji="0" lang="ko-KR" altLang="en-US" sz="2100" dirty="0">
              <a:latin typeface="+mn-lt"/>
              <a:ea typeface="+mn-ea"/>
            </a:endParaRPr>
          </a:p>
          <a:p>
            <a:pPr marL="547688" lvl="1" indent="-2730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/>
            </a:pPr>
            <a:endParaRPr kumimoji="0" lang="ko-KR" altLang="en-US" sz="1800" dirty="0">
              <a:solidFill>
                <a:schemeClr val="tx2"/>
              </a:solidFill>
              <a:latin typeface="+mn-lt"/>
              <a:ea typeface="+mn-ea"/>
            </a:endParaRPr>
          </a:p>
          <a:p>
            <a:pPr marL="547688" lvl="1" indent="-2730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/>
            </a:pPr>
            <a:endParaRPr kumimoji="0" lang="ko-KR" altLang="en-US" sz="1800" dirty="0">
              <a:solidFill>
                <a:schemeClr val="tx2"/>
              </a:solidFill>
              <a:latin typeface="+mn-lt"/>
              <a:ea typeface="+mn-ea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79</a:t>
            </a:fld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기본키</a:t>
            </a:r>
            <a:r>
              <a:rPr lang="en-US" altLang="ko-KR" smtClean="0"/>
              <a:t>, </a:t>
            </a:r>
            <a:r>
              <a:rPr lang="ko-KR" altLang="en-US" smtClean="0"/>
              <a:t>외래키 설정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0484" name="Picture 5" descr="D:\개인문서\오라클\04장 SQL 정재헌\그림\04-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47788" y="1600200"/>
            <a:ext cx="6448425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SUM</a:t>
            </a:r>
            <a:endParaRPr lang="ko-KR" altLang="en-US" smtClean="0"/>
          </a:p>
        </p:txBody>
      </p:sp>
      <p:sp>
        <p:nvSpPr>
          <p:cNvPr id="94211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altLang="ko-KR" sz="2000" smtClean="0"/>
              <a:t>emp </a:t>
            </a:r>
            <a:r>
              <a:rPr lang="ko-KR" altLang="en-US" sz="2000" smtClean="0"/>
              <a:t>테이블에 저장된 모든 직원들의 급여 합을 출력</a:t>
            </a:r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r>
              <a:rPr lang="ko-KR" altLang="en-US" sz="2000" smtClean="0"/>
              <a:t>업무</a:t>
            </a:r>
            <a:r>
              <a:rPr lang="en-US" altLang="ko-KR" sz="2000" smtClean="0"/>
              <a:t>(job </a:t>
            </a:r>
            <a:r>
              <a:rPr lang="ko-KR" altLang="en-US" sz="2000" smtClean="0"/>
              <a:t>필드</a:t>
            </a:r>
            <a:r>
              <a:rPr lang="en-US" altLang="ko-KR" sz="2000" smtClean="0"/>
              <a:t>)</a:t>
            </a:r>
            <a:r>
              <a:rPr lang="ko-KR" altLang="en-US" sz="2000" smtClean="0"/>
              <a:t>가 ‘</a:t>
            </a:r>
            <a:r>
              <a:rPr lang="en-US" altLang="ko-KR" sz="2000" smtClean="0"/>
              <a:t>ANALYST'</a:t>
            </a:r>
            <a:r>
              <a:rPr lang="ko-KR" altLang="en-US" sz="2000" smtClean="0"/>
              <a:t>인 직원들의 급여의 합을 출력</a:t>
            </a:r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r>
              <a:rPr lang="ko-KR" altLang="en-US" sz="2000" smtClean="0"/>
              <a:t>부서 이름이 ‘</a:t>
            </a:r>
            <a:r>
              <a:rPr lang="en-US" altLang="ko-KR" sz="2000" smtClean="0"/>
              <a:t>RESEARCH'</a:t>
            </a:r>
            <a:r>
              <a:rPr lang="ko-KR" altLang="en-US" sz="2000" smtClean="0"/>
              <a:t>인 직원들의 급여의 합을 출력</a:t>
            </a:r>
          </a:p>
          <a:p>
            <a:endParaRPr lang="ko-KR" altLang="en-US" sz="2000" smtClean="0"/>
          </a:p>
          <a:p>
            <a:endParaRPr lang="ko-KR" altLang="en-US" sz="2000" smtClean="0"/>
          </a:p>
        </p:txBody>
      </p:sp>
      <p:sp>
        <p:nvSpPr>
          <p:cNvPr id="4" name="직사각형 3"/>
          <p:cNvSpPr/>
          <p:nvPr/>
        </p:nvSpPr>
        <p:spPr>
          <a:xfrm>
            <a:off x="949325" y="1716088"/>
            <a:ext cx="6064250" cy="831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52)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select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b="1" dirty="0">
                <a:latin typeface="+mn-ea"/>
              </a:rPr>
              <a:t>sum</a:t>
            </a:r>
            <a:r>
              <a:rPr lang="en-US" altLang="ko-KR" sz="1600" dirty="0">
                <a:latin typeface="+mn-ea"/>
              </a:rPr>
              <a:t>(</a:t>
            </a:r>
            <a:r>
              <a:rPr lang="en-US" altLang="ko-KR" sz="1600" dirty="0" err="1">
                <a:latin typeface="+mn-ea"/>
              </a:rPr>
              <a:t>sal</a:t>
            </a:r>
            <a:r>
              <a:rPr lang="en-US" altLang="ko-KR" sz="1600" dirty="0"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from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dirty="0" err="1">
                <a:latin typeface="+mn-ea"/>
              </a:rPr>
              <a:t>emp</a:t>
            </a:r>
            <a:endParaRPr lang="en-US" altLang="ko-KR" sz="160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46150" y="3225800"/>
            <a:ext cx="6064250" cy="10779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53)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select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b="1" dirty="0">
                <a:latin typeface="+mn-ea"/>
              </a:rPr>
              <a:t>sum</a:t>
            </a:r>
            <a:r>
              <a:rPr lang="en-US" altLang="ko-KR" sz="1600" dirty="0">
                <a:latin typeface="+mn-ea"/>
              </a:rPr>
              <a:t>(</a:t>
            </a:r>
            <a:r>
              <a:rPr lang="en-US" altLang="ko-KR" sz="1600" dirty="0" err="1">
                <a:latin typeface="+mn-ea"/>
              </a:rPr>
              <a:t>sal</a:t>
            </a:r>
            <a:r>
              <a:rPr lang="en-US" altLang="ko-KR" sz="1600" dirty="0"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from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dirty="0" err="1">
                <a:latin typeface="+mn-ea"/>
              </a:rPr>
              <a:t>emp</a:t>
            </a:r>
            <a:endParaRPr lang="en-US" altLang="ko-KR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where</a:t>
            </a:r>
            <a:r>
              <a:rPr lang="en-US" altLang="ko-KR" sz="1600" dirty="0">
                <a:latin typeface="+mn-ea"/>
              </a:rPr>
              <a:t> 	job = 'ANALYST'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62025" y="5068888"/>
            <a:ext cx="6802438" cy="1076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54)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select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b="1" dirty="0">
                <a:latin typeface="+mn-ea"/>
              </a:rPr>
              <a:t>sum</a:t>
            </a:r>
            <a:r>
              <a:rPr lang="en-US" altLang="ko-KR" sz="1600" dirty="0">
                <a:latin typeface="+mn-ea"/>
              </a:rPr>
              <a:t>(</a:t>
            </a:r>
            <a:r>
              <a:rPr lang="en-US" altLang="ko-KR" sz="1600" dirty="0" err="1">
                <a:latin typeface="+mn-ea"/>
              </a:rPr>
              <a:t>sal</a:t>
            </a:r>
            <a:r>
              <a:rPr lang="en-US" altLang="ko-KR" sz="1600" dirty="0"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from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dirty="0" err="1">
                <a:latin typeface="+mn-ea"/>
              </a:rPr>
              <a:t>emp</a:t>
            </a:r>
            <a:r>
              <a:rPr lang="en-US" altLang="ko-KR" sz="1600" dirty="0">
                <a:latin typeface="+mn-ea"/>
              </a:rPr>
              <a:t> e, dept d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where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dirty="0" err="1">
                <a:latin typeface="+mn-ea"/>
              </a:rPr>
              <a:t>e.deptno</a:t>
            </a:r>
            <a:r>
              <a:rPr lang="en-US" altLang="ko-KR" sz="1600" dirty="0">
                <a:latin typeface="+mn-ea"/>
              </a:rPr>
              <a:t> = </a:t>
            </a:r>
            <a:r>
              <a:rPr lang="en-US" altLang="ko-KR" sz="1600" dirty="0" err="1">
                <a:latin typeface="+mn-ea"/>
              </a:rPr>
              <a:t>d.deptno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and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err="1">
                <a:latin typeface="+mn-ea"/>
              </a:rPr>
              <a:t>dname</a:t>
            </a:r>
            <a:r>
              <a:rPr lang="en-US" altLang="ko-KR" sz="1600" dirty="0">
                <a:latin typeface="+mn-ea"/>
              </a:rPr>
              <a:t> = 'RESEARCH'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80</a:t>
            </a:fld>
            <a:endParaRPr lang="ko-KR" altLang="en-US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AVG</a:t>
            </a:r>
            <a:endParaRPr lang="ko-KR" altLang="en-US" smtClean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54013" y="1211263"/>
            <a:ext cx="8789987" cy="4129087"/>
          </a:xfrm>
        </p:spPr>
        <p:txBody>
          <a:bodyPr/>
          <a:lstStyle/>
          <a:p>
            <a:pPr>
              <a:defRPr/>
            </a:pPr>
            <a:r>
              <a:rPr lang="ko-KR" altLang="en-US" sz="2100" dirty="0" smtClean="0"/>
              <a:t>형식</a:t>
            </a:r>
            <a:endParaRPr lang="en-US" altLang="ko-KR" sz="2100" dirty="0" smtClean="0"/>
          </a:p>
          <a:p>
            <a:pPr>
              <a:defRPr/>
            </a:pPr>
            <a:endParaRPr lang="en-US" altLang="ko-KR" sz="2100" dirty="0" smtClean="0"/>
          </a:p>
          <a:p>
            <a:pPr>
              <a:defRPr/>
            </a:pPr>
            <a:r>
              <a:rPr lang="ko-KR" altLang="en-US" sz="2000" dirty="0" smtClean="0">
                <a:latin typeface="+mn-ea"/>
              </a:rPr>
              <a:t>예</a:t>
            </a:r>
            <a:r>
              <a:rPr lang="en-US" altLang="ko-KR" sz="2000" dirty="0" smtClean="0">
                <a:latin typeface="+mn-ea"/>
              </a:rPr>
              <a:t>) </a:t>
            </a:r>
            <a:r>
              <a:rPr lang="ko-KR" altLang="en-US" sz="2000" dirty="0" smtClean="0"/>
              <a:t>전체 교수의 평균 재직연수를 출력</a:t>
            </a:r>
          </a:p>
          <a:p>
            <a:pPr>
              <a:defRPr/>
            </a:pPr>
            <a:endParaRPr lang="ko-KR" altLang="en-US" sz="2000" dirty="0" smtClean="0"/>
          </a:p>
          <a:p>
            <a:pPr>
              <a:defRPr/>
            </a:pPr>
            <a:endParaRPr lang="ko-KR" altLang="en-US" sz="2000" dirty="0" smtClean="0">
              <a:latin typeface="+mn-ea"/>
            </a:endParaRPr>
          </a:p>
          <a:p>
            <a:pPr>
              <a:defRPr/>
            </a:pPr>
            <a:endParaRPr lang="ko-KR" altLang="en-US" sz="2100" dirty="0" smtClean="0"/>
          </a:p>
          <a:p>
            <a:pPr lvl="1">
              <a:defRPr/>
            </a:pPr>
            <a:endParaRPr lang="ko-KR" altLang="en-US" sz="1800" dirty="0" smtClean="0"/>
          </a:p>
          <a:p>
            <a:pPr lvl="1">
              <a:defRPr/>
            </a:pPr>
            <a:endParaRPr lang="ko-KR" altLang="en-US" sz="1800" dirty="0" smtClean="0"/>
          </a:p>
        </p:txBody>
      </p:sp>
      <p:sp>
        <p:nvSpPr>
          <p:cNvPr id="9523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523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58825" y="1633538"/>
            <a:ext cx="6064250" cy="3381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 err="1">
                <a:latin typeface="+mn-ea"/>
              </a:rPr>
              <a:t>avg</a:t>
            </a:r>
            <a:r>
              <a:rPr lang="en-US" altLang="ko-KR" sz="1600" dirty="0">
                <a:latin typeface="+mn-ea"/>
              </a:rPr>
              <a:t>(&lt;</a:t>
            </a:r>
            <a:r>
              <a:rPr lang="ko-KR" altLang="en-US" sz="1600" dirty="0">
                <a:latin typeface="+mn-ea"/>
              </a:rPr>
              <a:t>필드이름</a:t>
            </a:r>
            <a:r>
              <a:rPr lang="en-US" altLang="ko-KR" sz="1600" dirty="0">
                <a:latin typeface="+mn-ea"/>
              </a:rPr>
              <a:t>&gt;)</a:t>
            </a:r>
            <a:endParaRPr lang="ko-KR" altLang="en-US" sz="1600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63588" y="2484438"/>
            <a:ext cx="6064250" cy="8302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55)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select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b="1" dirty="0" err="1">
                <a:latin typeface="+mn-ea"/>
              </a:rPr>
              <a:t>avg</a:t>
            </a:r>
            <a:r>
              <a:rPr lang="en-US" altLang="ko-KR" sz="1600" dirty="0">
                <a:latin typeface="+mn-ea"/>
              </a:rPr>
              <a:t>(2012 - </a:t>
            </a:r>
            <a:r>
              <a:rPr lang="en-US" altLang="ko-KR" sz="1600" dirty="0" err="1">
                <a:latin typeface="+mn-ea"/>
              </a:rPr>
              <a:t>year_emp</a:t>
            </a:r>
            <a:r>
              <a:rPr lang="en-US" altLang="ko-KR" sz="1600" dirty="0"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from	</a:t>
            </a:r>
            <a:r>
              <a:rPr lang="en-US" altLang="ko-KR" sz="1600" dirty="0">
                <a:latin typeface="+mn-ea"/>
              </a:rPr>
              <a:t>professor</a:t>
            </a:r>
          </a:p>
        </p:txBody>
      </p:sp>
      <p:sp>
        <p:nvSpPr>
          <p:cNvPr id="9524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524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52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95243" name="_x98436960" descr="EMB00000fcc12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9150" y="3502025"/>
            <a:ext cx="6507163" cy="253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81</a:t>
            </a:fld>
            <a:endParaRPr lang="ko-KR" altLang="en-US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MIN, MAX</a:t>
            </a:r>
            <a:endParaRPr lang="ko-KR" altLang="en-US" smtClean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54013" y="1211263"/>
            <a:ext cx="8789987" cy="4129087"/>
          </a:xfrm>
        </p:spPr>
        <p:txBody>
          <a:bodyPr/>
          <a:lstStyle/>
          <a:p>
            <a:pPr>
              <a:defRPr/>
            </a:pPr>
            <a:r>
              <a:rPr lang="ko-KR" altLang="en-US" sz="2100" dirty="0" smtClean="0"/>
              <a:t>형식</a:t>
            </a:r>
            <a:endParaRPr lang="en-US" altLang="ko-KR" sz="2100" dirty="0" smtClean="0"/>
          </a:p>
          <a:p>
            <a:pPr>
              <a:defRPr/>
            </a:pPr>
            <a:endParaRPr lang="en-US" altLang="ko-KR" sz="2100" dirty="0" smtClean="0"/>
          </a:p>
          <a:p>
            <a:pPr>
              <a:defRPr/>
            </a:pPr>
            <a:endParaRPr lang="en-US" altLang="ko-KR" sz="2000" dirty="0" smtClean="0">
              <a:latin typeface="+mn-ea"/>
            </a:endParaRPr>
          </a:p>
          <a:p>
            <a:pPr>
              <a:defRPr/>
            </a:pPr>
            <a:r>
              <a:rPr lang="ko-KR" altLang="en-US" sz="2000" dirty="0" smtClean="0">
                <a:latin typeface="+mn-ea"/>
              </a:rPr>
              <a:t>예</a:t>
            </a:r>
            <a:r>
              <a:rPr lang="en-US" altLang="ko-KR" sz="2000" dirty="0" smtClean="0">
                <a:latin typeface="+mn-ea"/>
              </a:rPr>
              <a:t>) </a:t>
            </a:r>
            <a:r>
              <a:rPr lang="ko-KR" altLang="en-US" sz="2000" dirty="0" smtClean="0"/>
              <a:t>부서 이름이 ‘</a:t>
            </a:r>
            <a:r>
              <a:rPr lang="en-US" altLang="ko-KR" sz="2000" dirty="0" smtClean="0"/>
              <a:t>ACCOUNTING''</a:t>
            </a:r>
            <a:r>
              <a:rPr lang="ko-KR" altLang="en-US" sz="2000" dirty="0" smtClean="0"/>
              <a:t>인 직원들 중에서 최대 급여가 얼마인지 출력</a:t>
            </a:r>
          </a:p>
          <a:p>
            <a:pPr>
              <a:defRPr/>
            </a:pPr>
            <a:endParaRPr lang="ko-KR" altLang="en-US" sz="2000" dirty="0" smtClean="0"/>
          </a:p>
          <a:p>
            <a:pPr>
              <a:defRPr/>
            </a:pPr>
            <a:endParaRPr lang="ko-KR" altLang="en-US" sz="2000" dirty="0" smtClean="0">
              <a:latin typeface="+mn-ea"/>
            </a:endParaRPr>
          </a:p>
          <a:p>
            <a:pPr>
              <a:defRPr/>
            </a:pPr>
            <a:endParaRPr lang="ko-KR" altLang="en-US" sz="2100" dirty="0" smtClean="0"/>
          </a:p>
          <a:p>
            <a:pPr lvl="1">
              <a:defRPr/>
            </a:pPr>
            <a:endParaRPr lang="ko-KR" altLang="en-US" sz="1800" dirty="0" smtClean="0"/>
          </a:p>
          <a:p>
            <a:pPr lvl="1">
              <a:defRPr/>
            </a:pPr>
            <a:endParaRPr lang="ko-KR" altLang="en-US" sz="1800" dirty="0" smtClean="0"/>
          </a:p>
        </p:txBody>
      </p:sp>
      <p:sp>
        <p:nvSpPr>
          <p:cNvPr id="9626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626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58825" y="1633538"/>
            <a:ext cx="6064250" cy="584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max</a:t>
            </a:r>
            <a:r>
              <a:rPr lang="en-US" altLang="ko-KR" sz="1600" dirty="0">
                <a:latin typeface="+mn-ea"/>
              </a:rPr>
              <a:t>(&lt;</a:t>
            </a:r>
            <a:r>
              <a:rPr lang="ko-KR" altLang="en-US" sz="1600" dirty="0">
                <a:latin typeface="+mn-ea"/>
              </a:rPr>
              <a:t>필드이름</a:t>
            </a:r>
            <a:r>
              <a:rPr lang="en-US" altLang="ko-KR" sz="1600" dirty="0">
                <a:latin typeface="+mn-ea"/>
              </a:rPr>
              <a:t>&gt;)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min</a:t>
            </a:r>
            <a:r>
              <a:rPr lang="en-US" altLang="ko-KR" sz="1600" dirty="0">
                <a:latin typeface="+mn-ea"/>
              </a:rPr>
              <a:t>(&lt;</a:t>
            </a:r>
            <a:r>
              <a:rPr lang="ko-KR" altLang="en-US" sz="1600" dirty="0">
                <a:latin typeface="+mn-ea"/>
              </a:rPr>
              <a:t>필드이름</a:t>
            </a:r>
            <a:r>
              <a:rPr lang="en-US" altLang="ko-KR" sz="1600" dirty="0">
                <a:latin typeface="+mn-ea"/>
              </a:rPr>
              <a:t>&gt;)</a:t>
            </a:r>
            <a:endParaRPr lang="ko-KR" altLang="en-US" sz="1600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5650" y="3062288"/>
            <a:ext cx="7112000" cy="10779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56)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select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b="1" dirty="0">
                <a:latin typeface="+mn-ea"/>
              </a:rPr>
              <a:t>max</a:t>
            </a:r>
            <a:r>
              <a:rPr lang="en-US" altLang="ko-KR" sz="1600" dirty="0">
                <a:latin typeface="+mn-ea"/>
              </a:rPr>
              <a:t>(</a:t>
            </a:r>
            <a:r>
              <a:rPr lang="en-US" altLang="ko-KR" sz="1600" dirty="0" err="1">
                <a:latin typeface="+mn-ea"/>
              </a:rPr>
              <a:t>sal</a:t>
            </a:r>
            <a:r>
              <a:rPr lang="en-US" altLang="ko-KR" sz="1600" dirty="0"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from	</a:t>
            </a:r>
            <a:r>
              <a:rPr lang="en-US" altLang="ko-KR" sz="1600" dirty="0" err="1">
                <a:latin typeface="+mn-ea"/>
              </a:rPr>
              <a:t>emp</a:t>
            </a:r>
            <a:r>
              <a:rPr lang="en-US" altLang="ko-KR" sz="1600" dirty="0">
                <a:latin typeface="+mn-ea"/>
              </a:rPr>
              <a:t> e, dept d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where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dirty="0" err="1">
                <a:latin typeface="+mn-ea"/>
              </a:rPr>
              <a:t>e.deptno</a:t>
            </a:r>
            <a:r>
              <a:rPr lang="en-US" altLang="ko-KR" sz="1600" dirty="0">
                <a:latin typeface="+mn-ea"/>
              </a:rPr>
              <a:t> = </a:t>
            </a:r>
            <a:r>
              <a:rPr lang="en-US" altLang="ko-KR" sz="1600" dirty="0" err="1">
                <a:latin typeface="+mn-ea"/>
              </a:rPr>
              <a:t>d.deptno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and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err="1">
                <a:latin typeface="+mn-ea"/>
              </a:rPr>
              <a:t>dname</a:t>
            </a:r>
            <a:r>
              <a:rPr lang="en-US" altLang="ko-KR" sz="1600" dirty="0">
                <a:latin typeface="+mn-ea"/>
              </a:rPr>
              <a:t> = 'ACCOUNTING'</a:t>
            </a:r>
          </a:p>
        </p:txBody>
      </p:sp>
      <p:sp>
        <p:nvSpPr>
          <p:cNvPr id="9626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626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62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626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96268" name="_x98499944" descr="EMB00000fcc12c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1363" y="4235450"/>
            <a:ext cx="6280150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82</a:t>
            </a:fld>
            <a:endParaRPr lang="ko-KR" alt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GROUP BY</a:t>
            </a:r>
            <a:endParaRPr lang="ko-KR" altLang="en-US" smtClean="0"/>
          </a:p>
        </p:txBody>
      </p:sp>
      <p:sp>
        <p:nvSpPr>
          <p:cNvPr id="97283" name="내용 개체 틀 2"/>
          <p:cNvSpPr>
            <a:spLocks noGrp="1"/>
          </p:cNvSpPr>
          <p:nvPr>
            <p:ph sz="quarter" idx="1"/>
          </p:nvPr>
        </p:nvSpPr>
        <p:spPr>
          <a:xfrm>
            <a:off x="354013" y="1211263"/>
            <a:ext cx="8418512" cy="4129087"/>
          </a:xfrm>
        </p:spPr>
        <p:txBody>
          <a:bodyPr/>
          <a:lstStyle/>
          <a:p>
            <a:r>
              <a:rPr lang="en-US" altLang="ko-KR" sz="2000" b="1" smtClean="0"/>
              <a:t>select</a:t>
            </a:r>
            <a:r>
              <a:rPr lang="ko-KR" altLang="en-US" sz="2000" smtClean="0"/>
              <a:t> 절에 집계 함수가 사용될 경우 다른 필드는 </a:t>
            </a:r>
            <a:r>
              <a:rPr lang="en-US" altLang="ko-KR" sz="2000" b="1" smtClean="0"/>
              <a:t>select</a:t>
            </a:r>
            <a:r>
              <a:rPr lang="ko-KR" altLang="en-US" sz="2000" smtClean="0"/>
              <a:t> 절에 사용할 수가 없음</a:t>
            </a:r>
            <a:endParaRPr lang="en-US" altLang="ko-KR" sz="2000" smtClean="0"/>
          </a:p>
          <a:p>
            <a:r>
              <a:rPr lang="ko-KR" altLang="en-US" sz="2000" smtClean="0"/>
              <a:t>다음 질의는 오류</a:t>
            </a:r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r>
              <a:rPr lang="ko-KR" altLang="en-US" sz="2000" smtClean="0"/>
              <a:t>지금까지의 </a:t>
            </a:r>
            <a:r>
              <a:rPr lang="en-US" altLang="ko-KR" sz="2000" smtClean="0"/>
              <a:t>SQL</a:t>
            </a:r>
            <a:r>
              <a:rPr lang="ko-KR" altLang="en-US" sz="2000" smtClean="0"/>
              <a:t>은 전체 레코드들을 대상으로 평균</a:t>
            </a:r>
            <a:r>
              <a:rPr lang="en-US" altLang="ko-KR" sz="2000" smtClean="0"/>
              <a:t>, </a:t>
            </a:r>
            <a:r>
              <a:rPr lang="ko-KR" altLang="en-US" sz="2000" smtClean="0"/>
              <a:t>합</a:t>
            </a:r>
            <a:r>
              <a:rPr lang="en-US" altLang="ko-KR" sz="2000" smtClean="0"/>
              <a:t>, </a:t>
            </a:r>
            <a:r>
              <a:rPr lang="ko-KR" altLang="en-US" sz="2000" smtClean="0"/>
              <a:t>최대값</a:t>
            </a:r>
            <a:r>
              <a:rPr lang="en-US" altLang="ko-KR" sz="2000" smtClean="0"/>
              <a:t>/</a:t>
            </a:r>
            <a:r>
              <a:rPr lang="ko-KR" altLang="en-US" sz="2000" smtClean="0"/>
              <a:t>최소값 만을 출력</a:t>
            </a:r>
            <a:endParaRPr lang="en-US" altLang="ko-KR" sz="2000" smtClean="0"/>
          </a:p>
          <a:p>
            <a:r>
              <a:rPr lang="en-US" altLang="ko-KR" sz="2000" smtClean="0"/>
              <a:t>GROUP</a:t>
            </a:r>
            <a:r>
              <a:rPr lang="ko-KR" altLang="en-US" sz="2000" smtClean="0"/>
              <a:t> </a:t>
            </a:r>
            <a:r>
              <a:rPr lang="en-US" altLang="ko-KR" sz="2000" smtClean="0"/>
              <a:t>BY</a:t>
            </a:r>
            <a:r>
              <a:rPr lang="ko-KR" altLang="en-US" sz="2000" smtClean="0"/>
              <a:t>를 이용하면 그룹별로 집계함수 적용 가능</a:t>
            </a:r>
            <a:endParaRPr lang="en-US" altLang="ko-KR" sz="2000" smtClean="0"/>
          </a:p>
          <a:p>
            <a:pPr lvl="1"/>
            <a:r>
              <a:rPr lang="ko-KR" altLang="en-US" sz="1700" smtClean="0"/>
              <a:t>예</a:t>
            </a:r>
            <a:r>
              <a:rPr lang="en-US" altLang="ko-KR" sz="1700" smtClean="0"/>
              <a:t>) </a:t>
            </a:r>
            <a:r>
              <a:rPr lang="ko-KR" altLang="en-US" sz="1800" smtClean="0"/>
              <a:t>‘학과별 학생 수’</a:t>
            </a:r>
            <a:r>
              <a:rPr lang="en-US" altLang="ko-KR" sz="1800" smtClean="0"/>
              <a:t>, ‘</a:t>
            </a:r>
            <a:r>
              <a:rPr lang="ko-KR" altLang="en-US" sz="1800" smtClean="0"/>
              <a:t>부서별 최대 급여’ </a:t>
            </a:r>
            <a:endParaRPr lang="en-US" altLang="ko-KR" sz="1700" smtClean="0"/>
          </a:p>
        </p:txBody>
      </p:sp>
      <p:sp>
        <p:nvSpPr>
          <p:cNvPr id="9728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728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72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728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728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728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72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97291" name="_x98473536" descr="EMB00000fcc12d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4075" y="2303463"/>
            <a:ext cx="6237288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83</a:t>
            </a:fld>
            <a:endParaRPr lang="ko-KR" altLang="en-US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GROUP BY</a:t>
            </a:r>
            <a:endParaRPr lang="ko-KR" altLang="en-US" smtClean="0"/>
          </a:p>
        </p:txBody>
      </p:sp>
      <p:sp>
        <p:nvSpPr>
          <p:cNvPr id="98307" name="내용 개체 틀 2"/>
          <p:cNvSpPr>
            <a:spLocks noGrp="1"/>
          </p:cNvSpPr>
          <p:nvPr>
            <p:ph sz="quarter" idx="1"/>
          </p:nvPr>
        </p:nvSpPr>
        <p:spPr>
          <a:xfrm>
            <a:off x="354013" y="1211263"/>
            <a:ext cx="8418512" cy="4129087"/>
          </a:xfrm>
        </p:spPr>
        <p:txBody>
          <a:bodyPr/>
          <a:lstStyle/>
          <a:p>
            <a:r>
              <a:rPr lang="ko-KR" altLang="en-US" sz="2000" smtClean="0"/>
              <a:t>형식</a:t>
            </a:r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pPr lvl="1"/>
            <a:r>
              <a:rPr lang="en-US" altLang="ko-KR" sz="1800" smtClean="0"/>
              <a:t>group by </a:t>
            </a:r>
            <a:r>
              <a:rPr lang="ko-KR" altLang="en-US" sz="1800" smtClean="0"/>
              <a:t>절은 </a:t>
            </a:r>
            <a:r>
              <a:rPr lang="en-US" altLang="ko-KR" sz="1800" smtClean="0"/>
              <a:t>select</a:t>
            </a:r>
            <a:r>
              <a:rPr lang="ko-KR" altLang="en-US" sz="1800" smtClean="0"/>
              <a:t>문에서 </a:t>
            </a:r>
            <a:r>
              <a:rPr lang="en-US" altLang="ko-KR" sz="1800" smtClean="0"/>
              <a:t>where</a:t>
            </a:r>
            <a:r>
              <a:rPr lang="ko-KR" altLang="en-US" sz="1800" smtClean="0"/>
              <a:t>절 다음에 위치</a:t>
            </a:r>
          </a:p>
          <a:p>
            <a:pPr lvl="1"/>
            <a:r>
              <a:rPr lang="en-US" altLang="ko-KR" sz="1800" smtClean="0"/>
              <a:t>group by</a:t>
            </a:r>
            <a:r>
              <a:rPr lang="ko-KR" altLang="en-US" sz="1800" smtClean="0"/>
              <a:t> 에 지정된 필드의 값이 같은 레코드들끼리 그룹을 지어 각 그룹별로 집계 함수를 적용한 결과를 출력</a:t>
            </a:r>
          </a:p>
          <a:p>
            <a:endParaRPr lang="en-US" altLang="ko-KR" sz="2000" smtClean="0"/>
          </a:p>
          <a:p>
            <a:r>
              <a:rPr lang="ko-KR" altLang="en-US" sz="2000" smtClean="0"/>
              <a:t>예</a:t>
            </a:r>
            <a:r>
              <a:rPr lang="en-US" altLang="ko-KR" sz="2000" smtClean="0"/>
              <a:t>) student </a:t>
            </a:r>
            <a:r>
              <a:rPr lang="ko-KR" altLang="en-US" sz="2000" smtClean="0"/>
              <a:t>테이블에서 학과번호</a:t>
            </a:r>
            <a:r>
              <a:rPr lang="en-US" altLang="ko-KR" sz="2000" smtClean="0"/>
              <a:t>(dept_id </a:t>
            </a:r>
            <a:r>
              <a:rPr lang="ko-KR" altLang="en-US" sz="2000" smtClean="0"/>
              <a:t>필드</a:t>
            </a:r>
            <a:r>
              <a:rPr lang="en-US" altLang="ko-KR" sz="2000" smtClean="0"/>
              <a:t>)</a:t>
            </a:r>
            <a:r>
              <a:rPr lang="ko-KR" altLang="en-US" sz="2000" smtClean="0"/>
              <a:t>별로 레코드의 개수를 출력</a:t>
            </a:r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pPr lvl="1"/>
            <a:r>
              <a:rPr lang="en-US" altLang="ko-KR" sz="1800" smtClean="0"/>
              <a:t>group by</a:t>
            </a:r>
            <a:r>
              <a:rPr lang="ko-KR" altLang="en-US" sz="1800" smtClean="0"/>
              <a:t> 절에 사용된 필드를 </a:t>
            </a:r>
            <a:r>
              <a:rPr lang="en-US" altLang="ko-KR" sz="1800" smtClean="0"/>
              <a:t>select</a:t>
            </a:r>
            <a:r>
              <a:rPr lang="ko-KR" altLang="en-US" sz="1800" smtClean="0"/>
              <a:t> 절에 추가하여 사용할 수 있음</a:t>
            </a:r>
          </a:p>
          <a:p>
            <a:pPr lvl="1"/>
            <a:endParaRPr lang="ko-KR" altLang="en-US" sz="1700" smtClean="0"/>
          </a:p>
        </p:txBody>
      </p:sp>
      <p:sp>
        <p:nvSpPr>
          <p:cNvPr id="9830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830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83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831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831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831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83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58825" y="1633538"/>
            <a:ext cx="6064250" cy="3381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group by </a:t>
            </a:r>
            <a:r>
              <a:rPr lang="en-US" altLang="ko-KR" sz="1600" dirty="0">
                <a:latin typeface="+mn-ea"/>
              </a:rPr>
              <a:t>&lt;</a:t>
            </a:r>
            <a:r>
              <a:rPr lang="ko-KR" altLang="en-US" sz="1600" dirty="0">
                <a:latin typeface="+mn-ea"/>
              </a:rPr>
              <a:t>필드리스트</a:t>
            </a:r>
            <a:r>
              <a:rPr lang="en-US" altLang="ko-KR" sz="1600" dirty="0">
                <a:latin typeface="+mn-ea"/>
              </a:rPr>
              <a:t>&gt;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76288" y="4497388"/>
            <a:ext cx="6064250" cy="1076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57)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select</a:t>
            </a:r>
            <a:r>
              <a:rPr lang="en-US" altLang="ko-KR" sz="1600" dirty="0">
                <a:latin typeface="+mn-ea"/>
              </a:rPr>
              <a:t> 		</a:t>
            </a:r>
            <a:r>
              <a:rPr lang="en-US" altLang="ko-KR" sz="1600" dirty="0" err="1">
                <a:latin typeface="+mn-ea"/>
              </a:rPr>
              <a:t>dept_id</a:t>
            </a:r>
            <a:r>
              <a:rPr lang="en-US" altLang="ko-KR" sz="1600" dirty="0">
                <a:latin typeface="+mn-ea"/>
              </a:rPr>
              <a:t>, </a:t>
            </a:r>
            <a:r>
              <a:rPr lang="en-US" altLang="ko-KR" sz="1600" b="1" dirty="0">
                <a:latin typeface="+mn-ea"/>
              </a:rPr>
              <a:t>count</a:t>
            </a:r>
            <a:r>
              <a:rPr lang="en-US" altLang="ko-KR" sz="1600" dirty="0">
                <a:latin typeface="+mn-ea"/>
              </a:rPr>
              <a:t>(*)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from</a:t>
            </a:r>
            <a:r>
              <a:rPr lang="en-US" altLang="ko-KR" sz="1600" dirty="0">
                <a:latin typeface="+mn-ea"/>
              </a:rPr>
              <a:t> 		student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group by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dirty="0" err="1">
                <a:latin typeface="+mn-ea"/>
              </a:rPr>
              <a:t>dept_id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84</a:t>
            </a:fld>
            <a:endParaRPr lang="ko-KR" altLang="en-US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GROUP BY</a:t>
            </a:r>
            <a:endParaRPr lang="ko-KR" altLang="en-US" smtClean="0"/>
          </a:p>
        </p:txBody>
      </p:sp>
      <p:sp>
        <p:nvSpPr>
          <p:cNvPr id="9933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933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933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93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933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933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933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93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99339" name="_x98438824" descr="EMB00000fcc12d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79475" y="1552575"/>
            <a:ext cx="6511925" cy="269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85</a:t>
            </a:fld>
            <a:endParaRPr lang="ko-KR" altLang="en-US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GROUP BY</a:t>
            </a:r>
            <a:endParaRPr lang="ko-KR" altLang="en-US" smtClean="0"/>
          </a:p>
        </p:txBody>
      </p:sp>
      <p:sp>
        <p:nvSpPr>
          <p:cNvPr id="100355" name="내용 개체 틀 2"/>
          <p:cNvSpPr>
            <a:spLocks noGrp="1"/>
          </p:cNvSpPr>
          <p:nvPr>
            <p:ph sz="quarter" idx="1"/>
          </p:nvPr>
        </p:nvSpPr>
        <p:spPr>
          <a:xfrm>
            <a:off x="354013" y="1211263"/>
            <a:ext cx="8418512" cy="4129087"/>
          </a:xfrm>
        </p:spPr>
        <p:txBody>
          <a:bodyPr/>
          <a:lstStyle/>
          <a:p>
            <a:r>
              <a:rPr lang="ko-KR" altLang="en-US" sz="2000" smtClean="0"/>
              <a:t>예</a:t>
            </a:r>
            <a:r>
              <a:rPr lang="en-US" altLang="ko-KR" sz="2000" smtClean="0"/>
              <a:t>) </a:t>
            </a:r>
            <a:r>
              <a:rPr lang="ko-KR" altLang="en-US" sz="2000" smtClean="0"/>
              <a:t>학과번호 대신 </a:t>
            </a:r>
            <a:r>
              <a:rPr lang="en-US" altLang="ko-KR" sz="2000" smtClean="0"/>
              <a:t>department </a:t>
            </a:r>
            <a:r>
              <a:rPr lang="ko-KR" altLang="en-US" sz="2000" smtClean="0"/>
              <a:t>테이블과 조인하여 학과 이름이 출력되도록 </a:t>
            </a:r>
            <a:r>
              <a:rPr lang="en-US" altLang="ko-KR" sz="2000" smtClean="0"/>
              <a:t>(</a:t>
            </a:r>
            <a:r>
              <a:rPr lang="ko-KR" altLang="en-US" sz="2000" smtClean="0"/>
              <a:t>질의 </a:t>
            </a:r>
            <a:r>
              <a:rPr lang="en-US" altLang="ko-KR" sz="2000" smtClean="0"/>
              <a:t>57)</a:t>
            </a:r>
            <a:r>
              <a:rPr lang="ko-KR" altLang="en-US" sz="2000" smtClean="0"/>
              <a:t>을 수정</a:t>
            </a:r>
          </a:p>
          <a:p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 smtClean="0"/>
          </a:p>
        </p:txBody>
      </p:sp>
      <p:sp>
        <p:nvSpPr>
          <p:cNvPr id="10035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035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03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035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036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036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03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060450" y="2073275"/>
            <a:ext cx="6064250" cy="13239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58)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select</a:t>
            </a:r>
            <a:r>
              <a:rPr lang="en-US" altLang="ko-KR" sz="1600" dirty="0">
                <a:latin typeface="+mn-ea"/>
              </a:rPr>
              <a:t> 		</a:t>
            </a:r>
            <a:r>
              <a:rPr lang="en-US" altLang="ko-KR" sz="1600" dirty="0" err="1">
                <a:latin typeface="+mn-ea"/>
              </a:rPr>
              <a:t>dept_name</a:t>
            </a:r>
            <a:r>
              <a:rPr lang="en-US" altLang="ko-KR" sz="1600" dirty="0">
                <a:latin typeface="+mn-ea"/>
              </a:rPr>
              <a:t>, </a:t>
            </a:r>
            <a:r>
              <a:rPr lang="en-US" altLang="ko-KR" sz="1600" b="1" dirty="0">
                <a:latin typeface="+mn-ea"/>
              </a:rPr>
              <a:t>count</a:t>
            </a:r>
            <a:r>
              <a:rPr lang="en-US" altLang="ko-KR" sz="1600" dirty="0">
                <a:latin typeface="+mn-ea"/>
              </a:rPr>
              <a:t>(*)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from</a:t>
            </a:r>
            <a:r>
              <a:rPr lang="en-US" altLang="ko-KR" sz="1600" dirty="0">
                <a:latin typeface="+mn-ea"/>
              </a:rPr>
              <a:t> 		student s, department d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where</a:t>
            </a:r>
            <a:r>
              <a:rPr lang="en-US" altLang="ko-KR" sz="1600" dirty="0">
                <a:latin typeface="+mn-ea"/>
              </a:rPr>
              <a:t> 		</a:t>
            </a:r>
            <a:r>
              <a:rPr lang="en-US" altLang="ko-KR" sz="1600" dirty="0" err="1">
                <a:latin typeface="+mn-ea"/>
              </a:rPr>
              <a:t>s.dept_id</a:t>
            </a:r>
            <a:r>
              <a:rPr lang="en-US" altLang="ko-KR" sz="1600" dirty="0">
                <a:latin typeface="+mn-ea"/>
              </a:rPr>
              <a:t> = </a:t>
            </a:r>
            <a:r>
              <a:rPr lang="en-US" altLang="ko-KR" sz="1600" dirty="0" err="1">
                <a:latin typeface="+mn-ea"/>
              </a:rPr>
              <a:t>d.dept_id</a:t>
            </a:r>
            <a:endParaRPr lang="en-US" altLang="ko-KR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group by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dirty="0" err="1">
                <a:latin typeface="+mn-ea"/>
              </a:rPr>
              <a:t>dept_name</a:t>
            </a:r>
            <a:endParaRPr lang="en-US" altLang="ko-KR" sz="1600" dirty="0">
              <a:latin typeface="+mn-ea"/>
            </a:endParaRPr>
          </a:p>
        </p:txBody>
      </p:sp>
      <p:sp>
        <p:nvSpPr>
          <p:cNvPr id="10036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00365" name="_x98325408" descr="EMB00000fcc12d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9975" y="3562350"/>
            <a:ext cx="6159500" cy="269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86</a:t>
            </a:fld>
            <a:endParaRPr lang="ko-KR" altLang="en-US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GROUP BY</a:t>
            </a:r>
            <a:endParaRPr lang="ko-KR" altLang="en-US" smtClean="0"/>
          </a:p>
        </p:txBody>
      </p:sp>
      <p:sp>
        <p:nvSpPr>
          <p:cNvPr id="101379" name="내용 개체 틀 2"/>
          <p:cNvSpPr>
            <a:spLocks noGrp="1"/>
          </p:cNvSpPr>
          <p:nvPr>
            <p:ph sz="quarter" idx="1"/>
          </p:nvPr>
        </p:nvSpPr>
        <p:spPr>
          <a:xfrm>
            <a:off x="354013" y="1211263"/>
            <a:ext cx="8418512" cy="4129087"/>
          </a:xfrm>
        </p:spPr>
        <p:txBody>
          <a:bodyPr/>
          <a:lstStyle/>
          <a:p>
            <a:r>
              <a:rPr lang="ko-KR" altLang="en-US" sz="2000" smtClean="0"/>
              <a:t>예</a:t>
            </a:r>
            <a:r>
              <a:rPr lang="en-US" altLang="ko-KR" sz="2000" smtClean="0"/>
              <a:t>) emp, dept </a:t>
            </a:r>
            <a:r>
              <a:rPr lang="ko-KR" altLang="en-US" sz="2000" smtClean="0"/>
              <a:t>테이블에서 부서별 직원수</a:t>
            </a:r>
            <a:r>
              <a:rPr lang="en-US" altLang="ko-KR" sz="2000" smtClean="0"/>
              <a:t>, </a:t>
            </a:r>
            <a:r>
              <a:rPr lang="ko-KR" altLang="en-US" sz="2000" smtClean="0"/>
              <a:t>평균급여</a:t>
            </a:r>
            <a:r>
              <a:rPr lang="en-US" altLang="ko-KR" sz="2000" smtClean="0"/>
              <a:t>, </a:t>
            </a:r>
            <a:r>
              <a:rPr lang="ko-KR" altLang="en-US" sz="2000" smtClean="0"/>
              <a:t>최대급여</a:t>
            </a:r>
            <a:r>
              <a:rPr lang="en-US" altLang="ko-KR" sz="2000" smtClean="0"/>
              <a:t>, </a:t>
            </a:r>
            <a:r>
              <a:rPr lang="ko-KR" altLang="en-US" sz="2000" smtClean="0"/>
              <a:t>최소급여를 출력</a:t>
            </a:r>
          </a:p>
          <a:p>
            <a:endParaRPr lang="ko-KR" altLang="en-US" sz="200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 smtClean="0"/>
          </a:p>
        </p:txBody>
      </p:sp>
      <p:sp>
        <p:nvSpPr>
          <p:cNvPr id="10138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138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13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138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138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138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13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060450" y="2073275"/>
            <a:ext cx="6064250" cy="13239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59)</a:t>
            </a:r>
            <a:endParaRPr lang="ko-KR" altLang="en-US" sz="1600" dirty="0">
              <a:latin typeface="+mn-ea"/>
            </a:endParaRP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select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dirty="0" err="1">
                <a:latin typeface="+mn-ea"/>
              </a:rPr>
              <a:t>dname</a:t>
            </a:r>
            <a:r>
              <a:rPr lang="en-US" altLang="ko-KR" sz="1600" dirty="0">
                <a:latin typeface="+mn-ea"/>
              </a:rPr>
              <a:t>, </a:t>
            </a:r>
            <a:r>
              <a:rPr lang="en-US" altLang="ko-KR" sz="1600" b="1" dirty="0">
                <a:latin typeface="+mn-ea"/>
              </a:rPr>
              <a:t>count</a:t>
            </a:r>
            <a:r>
              <a:rPr lang="en-US" altLang="ko-KR" sz="1600" dirty="0">
                <a:latin typeface="+mn-ea"/>
              </a:rPr>
              <a:t>(*), </a:t>
            </a:r>
            <a:r>
              <a:rPr lang="en-US" altLang="ko-KR" sz="1600" b="1" dirty="0" err="1">
                <a:latin typeface="+mn-ea"/>
              </a:rPr>
              <a:t>avg</a:t>
            </a:r>
            <a:r>
              <a:rPr lang="en-US" altLang="ko-KR" sz="1600" dirty="0">
                <a:latin typeface="+mn-ea"/>
              </a:rPr>
              <a:t>(</a:t>
            </a:r>
            <a:r>
              <a:rPr lang="en-US" altLang="ko-KR" sz="1600" dirty="0" err="1">
                <a:latin typeface="+mn-ea"/>
              </a:rPr>
              <a:t>sal</a:t>
            </a:r>
            <a:r>
              <a:rPr lang="en-US" altLang="ko-KR" sz="1600" dirty="0">
                <a:latin typeface="+mn-ea"/>
              </a:rPr>
              <a:t>), </a:t>
            </a:r>
            <a:r>
              <a:rPr lang="en-US" altLang="ko-KR" sz="1600" b="1" dirty="0">
                <a:latin typeface="+mn-ea"/>
              </a:rPr>
              <a:t>max</a:t>
            </a:r>
            <a:r>
              <a:rPr lang="en-US" altLang="ko-KR" sz="1600" dirty="0">
                <a:latin typeface="+mn-ea"/>
              </a:rPr>
              <a:t>(</a:t>
            </a:r>
            <a:r>
              <a:rPr lang="en-US" altLang="ko-KR" sz="1600" dirty="0" err="1">
                <a:latin typeface="+mn-ea"/>
              </a:rPr>
              <a:t>sal</a:t>
            </a:r>
            <a:r>
              <a:rPr lang="en-US" altLang="ko-KR" sz="1600" dirty="0">
                <a:latin typeface="+mn-ea"/>
              </a:rPr>
              <a:t>), </a:t>
            </a:r>
            <a:r>
              <a:rPr lang="en-US" altLang="ko-KR" sz="1600" b="1" dirty="0">
                <a:latin typeface="+mn-ea"/>
              </a:rPr>
              <a:t>min</a:t>
            </a:r>
            <a:r>
              <a:rPr lang="en-US" altLang="ko-KR" sz="1600" dirty="0">
                <a:latin typeface="+mn-ea"/>
              </a:rPr>
              <a:t>(</a:t>
            </a:r>
            <a:r>
              <a:rPr lang="en-US" altLang="ko-KR" sz="1600" dirty="0" err="1">
                <a:latin typeface="+mn-ea"/>
              </a:rPr>
              <a:t>sal</a:t>
            </a:r>
            <a:r>
              <a:rPr lang="en-US" altLang="ko-KR" sz="1600" dirty="0">
                <a:latin typeface="+mn-ea"/>
              </a:rPr>
              <a:t>)</a:t>
            </a: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from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dirty="0" err="1">
                <a:latin typeface="+mn-ea"/>
              </a:rPr>
              <a:t>emp</a:t>
            </a:r>
            <a:r>
              <a:rPr lang="en-US" altLang="ko-KR" sz="1600" dirty="0">
                <a:latin typeface="+mn-ea"/>
              </a:rPr>
              <a:t> e, dept d</a:t>
            </a: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where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dirty="0" err="1">
                <a:latin typeface="+mn-ea"/>
              </a:rPr>
              <a:t>e.deptno</a:t>
            </a:r>
            <a:r>
              <a:rPr lang="en-US" altLang="ko-KR" sz="1600" dirty="0">
                <a:latin typeface="+mn-ea"/>
              </a:rPr>
              <a:t> = </a:t>
            </a:r>
            <a:r>
              <a:rPr lang="en-US" altLang="ko-KR" sz="1600" dirty="0" err="1">
                <a:latin typeface="+mn-ea"/>
              </a:rPr>
              <a:t>d.deptno</a:t>
            </a:r>
            <a:endParaRPr lang="en-US" altLang="ko-KR" sz="1600" dirty="0">
              <a:latin typeface="+mn-ea"/>
            </a:endParaRP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group by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dirty="0" err="1">
                <a:latin typeface="+mn-ea"/>
              </a:rPr>
              <a:t>dname</a:t>
            </a:r>
            <a:endParaRPr lang="en-US" altLang="ko-KR" sz="1600" dirty="0">
              <a:latin typeface="+mn-ea"/>
            </a:endParaRPr>
          </a:p>
        </p:txBody>
      </p:sp>
      <p:sp>
        <p:nvSpPr>
          <p:cNvPr id="10138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138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01390" name="_x98475456" descr="EMB00000fcc12d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7913" y="3544888"/>
            <a:ext cx="5848350" cy="255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87</a:t>
            </a:fld>
            <a:endParaRPr lang="ko-KR" altLang="en-US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GROUP BY</a:t>
            </a:r>
            <a:endParaRPr lang="ko-KR" altLang="en-US" smtClean="0"/>
          </a:p>
        </p:txBody>
      </p:sp>
      <p:sp>
        <p:nvSpPr>
          <p:cNvPr id="102403" name="내용 개체 틀 2"/>
          <p:cNvSpPr>
            <a:spLocks noGrp="1"/>
          </p:cNvSpPr>
          <p:nvPr>
            <p:ph sz="quarter" idx="1"/>
          </p:nvPr>
        </p:nvSpPr>
        <p:spPr>
          <a:xfrm>
            <a:off x="354013" y="1211263"/>
            <a:ext cx="8418512" cy="4129087"/>
          </a:xfrm>
        </p:spPr>
        <p:txBody>
          <a:bodyPr/>
          <a:lstStyle/>
          <a:p>
            <a:r>
              <a:rPr lang="ko-KR" altLang="en-US" sz="2000" smtClean="0"/>
              <a:t>예</a:t>
            </a:r>
            <a:r>
              <a:rPr lang="en-US" altLang="ko-KR" sz="2000" smtClean="0"/>
              <a:t>) </a:t>
            </a:r>
            <a:r>
              <a:rPr lang="ko-KR" altLang="en-US" sz="2000" smtClean="0"/>
              <a:t>학사 데이터베이스에서 학과별 교수 숫자와 평균 재직연수</a:t>
            </a:r>
            <a:r>
              <a:rPr lang="en-US" altLang="ko-KR" sz="2000" smtClean="0"/>
              <a:t>, </a:t>
            </a:r>
            <a:r>
              <a:rPr lang="ko-KR" altLang="en-US" sz="2000" smtClean="0"/>
              <a:t>최대 재직연수를 출력</a:t>
            </a:r>
          </a:p>
          <a:p>
            <a:endParaRPr lang="ko-KR" altLang="en-US" sz="200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 smtClean="0"/>
          </a:p>
        </p:txBody>
      </p:sp>
      <p:sp>
        <p:nvSpPr>
          <p:cNvPr id="10240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240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24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240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240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240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24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84225" y="2073275"/>
            <a:ext cx="8221663" cy="13239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60)</a:t>
            </a:r>
            <a:endParaRPr lang="ko-KR" altLang="en-US" sz="1600" dirty="0">
              <a:latin typeface="+mn-ea"/>
            </a:endParaRP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select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dirty="0" err="1">
                <a:latin typeface="+mn-ea"/>
              </a:rPr>
              <a:t>dept_name</a:t>
            </a:r>
            <a:r>
              <a:rPr lang="en-US" altLang="ko-KR" sz="1600" dirty="0">
                <a:latin typeface="+mn-ea"/>
              </a:rPr>
              <a:t>, </a:t>
            </a:r>
            <a:r>
              <a:rPr lang="en-US" altLang="ko-KR" sz="1600" b="1" dirty="0">
                <a:latin typeface="+mn-ea"/>
              </a:rPr>
              <a:t>count</a:t>
            </a:r>
            <a:r>
              <a:rPr lang="en-US" altLang="ko-KR" sz="1600" dirty="0">
                <a:latin typeface="+mn-ea"/>
              </a:rPr>
              <a:t>(*), </a:t>
            </a:r>
            <a:r>
              <a:rPr lang="en-US" altLang="ko-KR" sz="1600" b="1" dirty="0" err="1">
                <a:latin typeface="+mn-ea"/>
              </a:rPr>
              <a:t>avg</a:t>
            </a:r>
            <a:r>
              <a:rPr lang="en-US" altLang="ko-KR" sz="1600" dirty="0">
                <a:latin typeface="+mn-ea"/>
              </a:rPr>
              <a:t>(2012 - </a:t>
            </a:r>
            <a:r>
              <a:rPr lang="en-US" altLang="ko-KR" sz="1600" dirty="0" err="1">
                <a:latin typeface="+mn-ea"/>
              </a:rPr>
              <a:t>year_emp</a:t>
            </a:r>
            <a:r>
              <a:rPr lang="en-US" altLang="ko-KR" sz="1600" dirty="0">
                <a:latin typeface="+mn-ea"/>
              </a:rPr>
              <a:t>), </a:t>
            </a:r>
            <a:r>
              <a:rPr lang="en-US" altLang="ko-KR" sz="1600" b="1" dirty="0">
                <a:latin typeface="+mn-ea"/>
              </a:rPr>
              <a:t>max</a:t>
            </a:r>
            <a:r>
              <a:rPr lang="en-US" altLang="ko-KR" sz="1600" dirty="0">
                <a:latin typeface="+mn-ea"/>
              </a:rPr>
              <a:t>(2012 - </a:t>
            </a:r>
            <a:r>
              <a:rPr lang="en-US" altLang="ko-KR" sz="1600" dirty="0" err="1">
                <a:latin typeface="+mn-ea"/>
              </a:rPr>
              <a:t>year_emp</a:t>
            </a:r>
            <a:r>
              <a:rPr lang="en-US" altLang="ko-KR" sz="1600" dirty="0">
                <a:latin typeface="+mn-ea"/>
              </a:rPr>
              <a:t>)</a:t>
            </a: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from</a:t>
            </a:r>
            <a:r>
              <a:rPr lang="en-US" altLang="ko-KR" sz="1600" dirty="0">
                <a:latin typeface="+mn-ea"/>
              </a:rPr>
              <a:t> 	professor p, department d</a:t>
            </a: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where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dirty="0" err="1">
                <a:latin typeface="+mn-ea"/>
              </a:rPr>
              <a:t>p.dept_id</a:t>
            </a:r>
            <a:r>
              <a:rPr lang="en-US" altLang="ko-KR" sz="1600" dirty="0">
                <a:latin typeface="+mn-ea"/>
              </a:rPr>
              <a:t> = </a:t>
            </a:r>
            <a:r>
              <a:rPr lang="en-US" altLang="ko-KR" sz="1600" dirty="0" err="1">
                <a:latin typeface="+mn-ea"/>
              </a:rPr>
              <a:t>d.dept_id</a:t>
            </a:r>
            <a:endParaRPr lang="en-US" altLang="ko-KR" sz="1600" dirty="0">
              <a:latin typeface="+mn-ea"/>
            </a:endParaRP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group by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dirty="0" err="1">
                <a:latin typeface="+mn-ea"/>
              </a:rPr>
              <a:t>dept_name</a:t>
            </a:r>
            <a:endParaRPr lang="en-US" altLang="ko-KR" sz="1600" dirty="0">
              <a:latin typeface="+mn-ea"/>
            </a:endParaRPr>
          </a:p>
        </p:txBody>
      </p:sp>
      <p:sp>
        <p:nvSpPr>
          <p:cNvPr id="10241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241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24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02415" name="_x98273432" descr="EMB00000fcc12d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3750" y="3579813"/>
            <a:ext cx="6038850" cy="264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88</a:t>
            </a:fld>
            <a:endParaRPr lang="ko-KR" altLang="en-US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HAVING</a:t>
            </a:r>
            <a:endParaRPr lang="ko-KR" altLang="en-US" smtClean="0"/>
          </a:p>
        </p:txBody>
      </p:sp>
      <p:sp>
        <p:nvSpPr>
          <p:cNvPr id="103427" name="내용 개체 틀 2"/>
          <p:cNvSpPr>
            <a:spLocks noGrp="1"/>
          </p:cNvSpPr>
          <p:nvPr>
            <p:ph sz="quarter" idx="1"/>
          </p:nvPr>
        </p:nvSpPr>
        <p:spPr>
          <a:xfrm>
            <a:off x="354013" y="1211263"/>
            <a:ext cx="8418512" cy="4129087"/>
          </a:xfrm>
        </p:spPr>
        <p:txBody>
          <a:bodyPr/>
          <a:lstStyle/>
          <a:p>
            <a:r>
              <a:rPr lang="ko-KR" altLang="en-US" sz="2000" smtClean="0"/>
              <a:t>그룹에 대한 조건을 명시할 때 사용</a:t>
            </a:r>
            <a:endParaRPr lang="en-US" altLang="ko-KR" sz="2000" smtClean="0"/>
          </a:p>
          <a:p>
            <a:r>
              <a:rPr lang="ko-KR" altLang="en-US" sz="2000" smtClean="0"/>
              <a:t>예</a:t>
            </a:r>
            <a:r>
              <a:rPr lang="en-US" altLang="ko-KR" sz="2000" smtClean="0"/>
              <a:t>) </a:t>
            </a:r>
            <a:r>
              <a:rPr lang="ko-KR" altLang="en-US" sz="2000" smtClean="0"/>
              <a:t>평균 재직연수가 </a:t>
            </a:r>
            <a:r>
              <a:rPr lang="en-US" altLang="ko-KR" sz="2000" smtClean="0"/>
              <a:t>10</a:t>
            </a:r>
            <a:r>
              <a:rPr lang="ko-KR" altLang="en-US" sz="2000" smtClean="0"/>
              <a:t>년 이상인 학과에 대해서만 교수 숫자와 평균 재직연수</a:t>
            </a:r>
            <a:r>
              <a:rPr lang="en-US" altLang="ko-KR" sz="2000" smtClean="0"/>
              <a:t>, </a:t>
            </a:r>
            <a:r>
              <a:rPr lang="ko-KR" altLang="en-US" sz="2000" smtClean="0"/>
              <a:t>최대 재직연수를 출력</a:t>
            </a:r>
          </a:p>
          <a:p>
            <a:r>
              <a:rPr lang="ko-KR" altLang="en-US" sz="2000" smtClean="0"/>
              <a:t>다음은 오류</a:t>
            </a:r>
            <a:endParaRPr lang="en-US" altLang="ko-KR" sz="2000" smtClean="0"/>
          </a:p>
          <a:p>
            <a:pPr lvl="1"/>
            <a:r>
              <a:rPr lang="en-US" altLang="ko-KR" sz="1700" smtClean="0"/>
              <a:t>Group</a:t>
            </a:r>
            <a:r>
              <a:rPr lang="ko-KR" altLang="en-US" sz="1700" smtClean="0"/>
              <a:t>에 대한 조건은 </a:t>
            </a:r>
            <a:r>
              <a:rPr lang="en-US" altLang="ko-KR" sz="1700" smtClean="0"/>
              <a:t>where</a:t>
            </a:r>
            <a:r>
              <a:rPr lang="ko-KR" altLang="en-US" sz="1700" smtClean="0"/>
              <a:t>절에 사용하지 못함</a:t>
            </a:r>
            <a:endParaRPr lang="en-US" altLang="ko-KR" sz="1700" smtClean="0"/>
          </a:p>
          <a:p>
            <a:pPr lvl="1"/>
            <a:r>
              <a:rPr lang="en-US" altLang="ko-KR" sz="1700" smtClean="0"/>
              <a:t>HAVING</a:t>
            </a:r>
            <a:r>
              <a:rPr lang="ko-KR" altLang="en-US" sz="1700" smtClean="0"/>
              <a:t>절을 이용해야 함</a:t>
            </a:r>
            <a:endParaRPr lang="en-US" altLang="ko-KR" sz="1700" smtClean="0"/>
          </a:p>
          <a:p>
            <a:pPr lvl="1"/>
            <a:endParaRPr lang="en-US" altLang="ko-KR" sz="1700" smtClean="0"/>
          </a:p>
          <a:p>
            <a:pPr lvl="1"/>
            <a:endParaRPr lang="en-US" altLang="ko-KR" sz="1700" smtClean="0"/>
          </a:p>
          <a:p>
            <a:pPr lvl="1"/>
            <a:endParaRPr lang="en-US" altLang="ko-KR" sz="1700" smtClean="0"/>
          </a:p>
          <a:p>
            <a:pPr lvl="1"/>
            <a:endParaRPr lang="en-US" altLang="ko-KR" sz="1700" smtClean="0"/>
          </a:p>
          <a:p>
            <a:pPr lvl="1"/>
            <a:endParaRPr lang="en-US" altLang="ko-KR" sz="1700" smtClean="0"/>
          </a:p>
          <a:p>
            <a:r>
              <a:rPr lang="ko-KR" altLang="en-US" sz="2000" smtClean="0"/>
              <a:t>형식</a:t>
            </a:r>
            <a:endParaRPr lang="en-US" altLang="ko-KR" sz="2000" smtClean="0"/>
          </a:p>
          <a:p>
            <a:endParaRPr lang="en-US" altLang="ko-KR" sz="2000" smtClean="0"/>
          </a:p>
          <a:p>
            <a:pPr lvl="1">
              <a:buFont typeface="Wingdings 3" pitchFamily="18" charset="2"/>
              <a:buNone/>
            </a:pPr>
            <a:endParaRPr lang="ko-KR" altLang="en-US" sz="1700" smtClean="0"/>
          </a:p>
        </p:txBody>
      </p:sp>
      <p:sp>
        <p:nvSpPr>
          <p:cNvPr id="10342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342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34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343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343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343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3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81038" y="3513138"/>
            <a:ext cx="8221662" cy="13239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61)</a:t>
            </a:r>
            <a:endParaRPr lang="ko-KR" altLang="en-US" sz="1600" dirty="0">
              <a:latin typeface="+mn-ea"/>
            </a:endParaRP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select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dirty="0" err="1">
                <a:latin typeface="+mn-ea"/>
              </a:rPr>
              <a:t>dept_name</a:t>
            </a:r>
            <a:r>
              <a:rPr lang="en-US" altLang="ko-KR" sz="1600" dirty="0">
                <a:latin typeface="+mn-ea"/>
              </a:rPr>
              <a:t>, </a:t>
            </a:r>
            <a:r>
              <a:rPr lang="en-US" altLang="ko-KR" sz="1600" b="1" dirty="0">
                <a:latin typeface="+mn-ea"/>
              </a:rPr>
              <a:t>count</a:t>
            </a:r>
            <a:r>
              <a:rPr lang="en-US" altLang="ko-KR" sz="1600" dirty="0">
                <a:latin typeface="+mn-ea"/>
              </a:rPr>
              <a:t>(*), </a:t>
            </a:r>
            <a:r>
              <a:rPr lang="en-US" altLang="ko-KR" sz="1600" b="1" dirty="0" err="1">
                <a:latin typeface="+mn-ea"/>
              </a:rPr>
              <a:t>avg</a:t>
            </a:r>
            <a:r>
              <a:rPr lang="en-US" altLang="ko-KR" sz="1600" dirty="0">
                <a:latin typeface="+mn-ea"/>
              </a:rPr>
              <a:t>(2012 - </a:t>
            </a:r>
            <a:r>
              <a:rPr lang="en-US" altLang="ko-KR" sz="1600" dirty="0" err="1">
                <a:latin typeface="+mn-ea"/>
              </a:rPr>
              <a:t>year_emp</a:t>
            </a:r>
            <a:r>
              <a:rPr lang="en-US" altLang="ko-KR" sz="1600" dirty="0">
                <a:latin typeface="+mn-ea"/>
              </a:rPr>
              <a:t>), </a:t>
            </a:r>
            <a:r>
              <a:rPr lang="en-US" altLang="ko-KR" sz="1600" b="1" dirty="0">
                <a:latin typeface="+mn-ea"/>
              </a:rPr>
              <a:t>max</a:t>
            </a:r>
            <a:r>
              <a:rPr lang="en-US" altLang="ko-KR" sz="1600" dirty="0">
                <a:latin typeface="+mn-ea"/>
              </a:rPr>
              <a:t>(2012 - </a:t>
            </a:r>
            <a:r>
              <a:rPr lang="en-US" altLang="ko-KR" sz="1600" dirty="0" err="1">
                <a:latin typeface="+mn-ea"/>
              </a:rPr>
              <a:t>year_emp</a:t>
            </a:r>
            <a:r>
              <a:rPr lang="en-US" altLang="ko-KR" sz="1600" dirty="0">
                <a:latin typeface="+mn-ea"/>
              </a:rPr>
              <a:t>)</a:t>
            </a: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from</a:t>
            </a:r>
            <a:r>
              <a:rPr lang="en-US" altLang="ko-KR" sz="1600" dirty="0">
                <a:latin typeface="+mn-ea"/>
              </a:rPr>
              <a:t> 	professor p, department d</a:t>
            </a: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where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dirty="0" err="1">
                <a:latin typeface="+mn-ea"/>
              </a:rPr>
              <a:t>p.dept_id</a:t>
            </a:r>
            <a:r>
              <a:rPr lang="en-US" altLang="ko-KR" sz="1600" dirty="0">
                <a:latin typeface="+mn-ea"/>
              </a:rPr>
              <a:t> = </a:t>
            </a:r>
            <a:r>
              <a:rPr lang="en-US" altLang="ko-KR" sz="1600" dirty="0" err="1">
                <a:latin typeface="+mn-ea"/>
              </a:rPr>
              <a:t>d.dept_id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and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b="1" dirty="0" err="1">
                <a:solidFill>
                  <a:srgbClr val="FF0000"/>
                </a:solidFill>
                <a:latin typeface="+mn-ea"/>
              </a:rPr>
              <a:t>avg</a:t>
            </a: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(2012 - </a:t>
            </a:r>
            <a:r>
              <a:rPr lang="en-US" altLang="ko-KR" sz="1600" dirty="0" err="1">
                <a:solidFill>
                  <a:srgbClr val="FF0000"/>
                </a:solidFill>
                <a:latin typeface="+mn-ea"/>
              </a:rPr>
              <a:t>year_emp</a:t>
            </a: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) &gt;= 10</a:t>
            </a: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group by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dirty="0" err="1">
                <a:latin typeface="+mn-ea"/>
              </a:rPr>
              <a:t>dept_name</a:t>
            </a:r>
            <a:endParaRPr lang="en-US" altLang="ko-KR" sz="1600" dirty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23900" y="5308600"/>
            <a:ext cx="8221663" cy="3381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having </a:t>
            </a:r>
            <a:r>
              <a:rPr lang="en-US" altLang="ko-KR" sz="1600" dirty="0">
                <a:latin typeface="+mn-ea"/>
              </a:rPr>
              <a:t>&lt;</a:t>
            </a:r>
            <a:r>
              <a:rPr lang="ko-KR" altLang="en-US" sz="1600" dirty="0">
                <a:latin typeface="+mn-ea"/>
              </a:rPr>
              <a:t>집계함수 조건</a:t>
            </a:r>
            <a:r>
              <a:rPr lang="en-US" altLang="ko-KR" sz="1600" dirty="0">
                <a:latin typeface="+mn-ea"/>
              </a:rPr>
              <a:t>&gt;</a:t>
            </a:r>
            <a:endParaRPr lang="ko-KR" altLang="en-US" sz="1600" dirty="0">
              <a:latin typeface="+mn-ea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89</a:t>
            </a:fld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smtClean="0">
                <a:latin typeface="+mn-ea"/>
                <a:ea typeface="+mn-ea"/>
              </a:rPr>
              <a:t>테이블 생성</a:t>
            </a:r>
            <a:r>
              <a:rPr lang="en-US" altLang="ko-KR" dirty="0" smtClean="0">
                <a:latin typeface="+mn-ea"/>
                <a:ea typeface="+mn-ea"/>
              </a:rPr>
              <a:t>(student table)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21507" name="내용 개체 틀 2"/>
          <p:cNvSpPr>
            <a:spLocks noGrp="1"/>
          </p:cNvSpPr>
          <p:nvPr>
            <p:ph sz="quarter" idx="1"/>
          </p:nvPr>
        </p:nvSpPr>
        <p:spPr>
          <a:xfrm>
            <a:off x="517525" y="1346200"/>
            <a:ext cx="8229600" cy="628650"/>
          </a:xfrm>
        </p:spPr>
        <p:txBody>
          <a:bodyPr/>
          <a:lstStyle/>
          <a:p>
            <a:r>
              <a:rPr lang="en-US" altLang="ko-KR" sz="2000" smtClean="0"/>
              <a:t>not null</a:t>
            </a:r>
            <a:r>
              <a:rPr lang="ko-KR" altLang="en-US" sz="2000" smtClean="0"/>
              <a:t>과 기본키를 지정한 </a:t>
            </a:r>
            <a:r>
              <a:rPr lang="en-US" altLang="ko-KR" sz="2000" smtClean="0"/>
              <a:t>student </a:t>
            </a:r>
            <a:r>
              <a:rPr lang="ko-KR" altLang="en-US" sz="2000" smtClean="0"/>
              <a:t>테이블 생성 예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66788" y="1966913"/>
            <a:ext cx="6986587" cy="28003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3)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create table</a:t>
            </a:r>
            <a:r>
              <a:rPr lang="en-US" altLang="ko-KR" sz="1600" dirty="0">
                <a:latin typeface="+mn-ea"/>
              </a:rPr>
              <a:t> student </a:t>
            </a:r>
          </a:p>
          <a:p>
            <a:pPr>
              <a:defRPr/>
            </a:pPr>
            <a:r>
              <a:rPr lang="en-US" altLang="ko-KR" sz="1600" dirty="0">
                <a:latin typeface="+mn-ea"/>
              </a:rPr>
              <a:t>	(</a:t>
            </a:r>
          </a:p>
          <a:p>
            <a:pPr>
              <a:defRPr/>
            </a:pPr>
            <a:r>
              <a:rPr lang="en-US" altLang="ko-KR" sz="1600" dirty="0">
                <a:latin typeface="+mn-ea"/>
              </a:rPr>
              <a:t>		</a:t>
            </a:r>
            <a:r>
              <a:rPr lang="en-US" altLang="ko-KR" sz="1600" dirty="0" err="1">
                <a:latin typeface="+mn-ea"/>
              </a:rPr>
              <a:t>stu_id</a:t>
            </a:r>
            <a:r>
              <a:rPr lang="en-US" altLang="ko-KR" sz="1600" dirty="0">
                <a:latin typeface="+mn-ea"/>
              </a:rPr>
              <a:t> 		</a:t>
            </a:r>
            <a:r>
              <a:rPr lang="en-US" altLang="ko-KR" sz="1600" b="1" dirty="0">
                <a:latin typeface="+mn-ea"/>
              </a:rPr>
              <a:t>varchar2</a:t>
            </a:r>
            <a:r>
              <a:rPr lang="en-US" altLang="ko-KR" sz="1600" dirty="0">
                <a:latin typeface="+mn-ea"/>
              </a:rPr>
              <a:t>(10),</a:t>
            </a:r>
          </a:p>
          <a:p>
            <a:pPr>
              <a:defRPr/>
            </a:pPr>
            <a:r>
              <a:rPr lang="en-US" altLang="ko-KR" sz="1600" dirty="0">
                <a:latin typeface="+mn-ea"/>
              </a:rPr>
              <a:t>		</a:t>
            </a:r>
            <a:r>
              <a:rPr lang="en-US" altLang="ko-KR" sz="1600" dirty="0" err="1">
                <a:latin typeface="+mn-ea"/>
              </a:rPr>
              <a:t>resident_id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b="1" dirty="0">
                <a:latin typeface="+mn-ea"/>
              </a:rPr>
              <a:t>varchar2</a:t>
            </a:r>
            <a:r>
              <a:rPr lang="en-US" altLang="ko-KR" sz="1600" dirty="0">
                <a:latin typeface="+mn-ea"/>
              </a:rPr>
              <a:t>(14) </a:t>
            </a:r>
            <a:r>
              <a:rPr lang="en-US" altLang="ko-KR" sz="1600" b="1" dirty="0">
                <a:latin typeface="+mn-ea"/>
              </a:rPr>
              <a:t>not null</a:t>
            </a:r>
            <a:r>
              <a:rPr lang="en-US" altLang="ko-KR" sz="1600" dirty="0">
                <a:latin typeface="+mn-ea"/>
              </a:rPr>
              <a:t>,</a:t>
            </a:r>
          </a:p>
          <a:p>
            <a:pPr>
              <a:defRPr/>
            </a:pPr>
            <a:r>
              <a:rPr lang="en-US" altLang="ko-KR" sz="1600" dirty="0">
                <a:latin typeface="+mn-ea"/>
              </a:rPr>
              <a:t>		name 		</a:t>
            </a:r>
            <a:r>
              <a:rPr lang="en-US" altLang="ko-KR" sz="1600" b="1" dirty="0">
                <a:latin typeface="+mn-ea"/>
              </a:rPr>
              <a:t>varchar2</a:t>
            </a:r>
            <a:r>
              <a:rPr lang="en-US" altLang="ko-KR" sz="1600" dirty="0">
                <a:latin typeface="+mn-ea"/>
              </a:rPr>
              <a:t>(10) </a:t>
            </a:r>
            <a:r>
              <a:rPr lang="en-US" altLang="ko-KR" sz="1600" b="1" dirty="0">
                <a:latin typeface="+mn-ea"/>
              </a:rPr>
              <a:t>not null</a:t>
            </a:r>
            <a:r>
              <a:rPr lang="en-US" altLang="ko-KR" sz="1600" dirty="0">
                <a:latin typeface="+mn-ea"/>
              </a:rPr>
              <a:t>,</a:t>
            </a:r>
          </a:p>
          <a:p>
            <a:pPr>
              <a:defRPr/>
            </a:pPr>
            <a:r>
              <a:rPr lang="en-US" altLang="ko-KR" sz="1600" dirty="0">
                <a:latin typeface="+mn-ea"/>
              </a:rPr>
              <a:t>		year 		</a:t>
            </a:r>
            <a:r>
              <a:rPr lang="en-US" altLang="ko-KR" sz="1600" b="1" dirty="0" err="1">
                <a:latin typeface="+mn-ea"/>
              </a:rPr>
              <a:t>int</a:t>
            </a:r>
            <a:r>
              <a:rPr lang="en-US" altLang="ko-KR" sz="1600" dirty="0">
                <a:latin typeface="+mn-ea"/>
              </a:rPr>
              <a:t>,</a:t>
            </a:r>
          </a:p>
          <a:p>
            <a:pPr>
              <a:defRPr/>
            </a:pPr>
            <a:r>
              <a:rPr lang="en-US" altLang="ko-KR" sz="1600" dirty="0">
                <a:latin typeface="+mn-ea"/>
              </a:rPr>
              <a:t>		address 		</a:t>
            </a:r>
            <a:r>
              <a:rPr lang="en-US" altLang="ko-KR" sz="1600" b="1" dirty="0">
                <a:latin typeface="+mn-ea"/>
              </a:rPr>
              <a:t>varchar2</a:t>
            </a:r>
            <a:r>
              <a:rPr lang="en-US" altLang="ko-KR" sz="1600" dirty="0">
                <a:latin typeface="+mn-ea"/>
              </a:rPr>
              <a:t>(10),</a:t>
            </a:r>
          </a:p>
          <a:p>
            <a:pPr>
              <a:defRPr/>
            </a:pPr>
            <a:r>
              <a:rPr lang="en-US" altLang="ko-KR" sz="1600" dirty="0">
                <a:latin typeface="+mn-ea"/>
              </a:rPr>
              <a:t>		</a:t>
            </a:r>
            <a:r>
              <a:rPr lang="en-US" altLang="ko-KR" sz="1600" dirty="0" err="1">
                <a:latin typeface="+mn-ea"/>
              </a:rPr>
              <a:t>dept_id</a:t>
            </a:r>
            <a:r>
              <a:rPr lang="en-US" altLang="ko-KR" sz="1600" dirty="0">
                <a:latin typeface="+mn-ea"/>
              </a:rPr>
              <a:t> 		</a:t>
            </a:r>
            <a:r>
              <a:rPr lang="en-US" altLang="ko-KR" sz="1600" b="1" dirty="0">
                <a:latin typeface="+mn-ea"/>
              </a:rPr>
              <a:t>varchar2</a:t>
            </a:r>
            <a:r>
              <a:rPr lang="en-US" altLang="ko-KR" sz="1600" dirty="0">
                <a:latin typeface="+mn-ea"/>
              </a:rPr>
              <a:t>(10),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	constraint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err="1">
                <a:latin typeface="+mn-ea"/>
              </a:rPr>
              <a:t>pk_student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primary key</a:t>
            </a:r>
            <a:r>
              <a:rPr lang="en-US" altLang="ko-KR" sz="1600" dirty="0">
                <a:latin typeface="+mn-ea"/>
              </a:rPr>
              <a:t>(</a:t>
            </a:r>
            <a:r>
              <a:rPr lang="en-US" altLang="ko-KR" sz="1600" dirty="0" err="1">
                <a:latin typeface="+mn-ea"/>
              </a:rPr>
              <a:t>stu_id</a:t>
            </a:r>
            <a:r>
              <a:rPr lang="en-US" altLang="ko-KR" sz="1600" dirty="0"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1600" dirty="0">
                <a:latin typeface="+mn-ea"/>
              </a:rPr>
              <a:t>	)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HAVING</a:t>
            </a:r>
            <a:endParaRPr lang="ko-KR" altLang="en-US" smtClean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54013" y="1211263"/>
            <a:ext cx="8418512" cy="4129087"/>
          </a:xfrm>
        </p:spPr>
        <p:txBody>
          <a:bodyPr/>
          <a:lstStyle/>
          <a:p>
            <a:pPr>
              <a:defRPr/>
            </a:pPr>
            <a:r>
              <a:rPr lang="ko-KR" altLang="en-US" sz="2000" dirty="0" smtClean="0">
                <a:latin typeface="+mn-ea"/>
              </a:rPr>
              <a:t>예</a:t>
            </a:r>
            <a:r>
              <a:rPr lang="en-US" altLang="ko-KR" sz="2000" dirty="0" smtClean="0">
                <a:latin typeface="+mn-ea"/>
              </a:rPr>
              <a:t>) having</a:t>
            </a:r>
            <a:r>
              <a:rPr lang="ko-KR" altLang="en-US" sz="2000" dirty="0" smtClean="0">
                <a:latin typeface="+mn-ea"/>
              </a:rPr>
              <a:t> 절을 이용하여 다시 작성</a:t>
            </a:r>
          </a:p>
          <a:p>
            <a:pPr>
              <a:defRPr/>
            </a:pPr>
            <a:endParaRPr lang="en-US" altLang="ko-KR" sz="2000" dirty="0" smtClean="0"/>
          </a:p>
          <a:p>
            <a:pPr>
              <a:defRPr/>
            </a:pPr>
            <a:endParaRPr lang="en-US" altLang="ko-KR" sz="2000" dirty="0" smtClean="0"/>
          </a:p>
          <a:p>
            <a:pPr lvl="1">
              <a:defRPr/>
            </a:pPr>
            <a:endParaRPr lang="ko-KR" altLang="en-US" sz="1700" dirty="0" smtClean="0"/>
          </a:p>
          <a:p>
            <a:pPr>
              <a:defRPr/>
            </a:pPr>
            <a:endParaRPr lang="ko-KR" altLang="en-US" sz="2000" dirty="0" smtClean="0"/>
          </a:p>
          <a:p>
            <a:pPr>
              <a:defRPr/>
            </a:pPr>
            <a:endParaRPr lang="en-US" altLang="ko-KR" sz="2000" dirty="0" smtClean="0"/>
          </a:p>
          <a:p>
            <a:pPr>
              <a:defRPr/>
            </a:pPr>
            <a:endParaRPr lang="en-US" altLang="ko-KR" sz="2000" dirty="0" smtClean="0">
              <a:latin typeface="+mn-ea"/>
            </a:endParaRPr>
          </a:p>
          <a:p>
            <a:pPr lvl="1">
              <a:defRPr/>
            </a:pPr>
            <a:endParaRPr lang="ko-KR" altLang="en-US" sz="1800" dirty="0" smtClean="0"/>
          </a:p>
        </p:txBody>
      </p:sp>
      <p:sp>
        <p:nvSpPr>
          <p:cNvPr id="10445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445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44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445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445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445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4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55638" y="1728788"/>
            <a:ext cx="8221662" cy="15684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62)</a:t>
            </a:r>
            <a:endParaRPr lang="ko-KR" altLang="en-US" sz="1600" dirty="0">
              <a:latin typeface="+mn-ea"/>
            </a:endParaRP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select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dirty="0" err="1">
                <a:latin typeface="+mn-ea"/>
              </a:rPr>
              <a:t>dept_name</a:t>
            </a:r>
            <a:r>
              <a:rPr lang="en-US" altLang="ko-KR" sz="1600" dirty="0">
                <a:latin typeface="+mn-ea"/>
              </a:rPr>
              <a:t>, </a:t>
            </a:r>
            <a:r>
              <a:rPr lang="en-US" altLang="ko-KR" sz="1600" b="1" dirty="0">
                <a:latin typeface="+mn-ea"/>
              </a:rPr>
              <a:t>count</a:t>
            </a:r>
            <a:r>
              <a:rPr lang="en-US" altLang="ko-KR" sz="1600" dirty="0">
                <a:latin typeface="+mn-ea"/>
              </a:rPr>
              <a:t>(*), </a:t>
            </a:r>
            <a:r>
              <a:rPr lang="en-US" altLang="ko-KR" sz="1600" b="1" dirty="0" err="1">
                <a:latin typeface="+mn-ea"/>
              </a:rPr>
              <a:t>avg</a:t>
            </a:r>
            <a:r>
              <a:rPr lang="en-US" altLang="ko-KR" sz="1600" dirty="0">
                <a:latin typeface="+mn-ea"/>
              </a:rPr>
              <a:t>(2012 - </a:t>
            </a:r>
            <a:r>
              <a:rPr lang="en-US" altLang="ko-KR" sz="1600" dirty="0" err="1">
                <a:latin typeface="+mn-ea"/>
              </a:rPr>
              <a:t>year_emp</a:t>
            </a:r>
            <a:r>
              <a:rPr lang="en-US" altLang="ko-KR" sz="1600" dirty="0">
                <a:latin typeface="+mn-ea"/>
              </a:rPr>
              <a:t>), </a:t>
            </a:r>
            <a:r>
              <a:rPr lang="en-US" altLang="ko-KR" sz="1600" b="1" dirty="0">
                <a:latin typeface="+mn-ea"/>
              </a:rPr>
              <a:t>max</a:t>
            </a:r>
            <a:r>
              <a:rPr lang="en-US" altLang="ko-KR" sz="1600" dirty="0">
                <a:latin typeface="+mn-ea"/>
              </a:rPr>
              <a:t>(2012 - </a:t>
            </a:r>
            <a:r>
              <a:rPr lang="en-US" altLang="ko-KR" sz="1600" dirty="0" err="1">
                <a:latin typeface="+mn-ea"/>
              </a:rPr>
              <a:t>year_emp</a:t>
            </a:r>
            <a:r>
              <a:rPr lang="en-US" altLang="ko-KR" sz="1600" dirty="0">
                <a:latin typeface="+mn-ea"/>
              </a:rPr>
              <a:t>)</a:t>
            </a: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from</a:t>
            </a:r>
            <a:r>
              <a:rPr lang="en-US" altLang="ko-KR" sz="1600" dirty="0">
                <a:latin typeface="+mn-ea"/>
              </a:rPr>
              <a:t> 	professor p, department d</a:t>
            </a: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where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dirty="0" err="1">
                <a:latin typeface="+mn-ea"/>
              </a:rPr>
              <a:t>p.dept_id</a:t>
            </a:r>
            <a:r>
              <a:rPr lang="en-US" altLang="ko-KR" sz="1600" dirty="0">
                <a:latin typeface="+mn-ea"/>
              </a:rPr>
              <a:t> = </a:t>
            </a:r>
            <a:r>
              <a:rPr lang="en-US" altLang="ko-KR" sz="1600" dirty="0" err="1">
                <a:latin typeface="+mn-ea"/>
              </a:rPr>
              <a:t>d.dept_id</a:t>
            </a:r>
            <a:endParaRPr lang="en-US" altLang="ko-KR" sz="1600" dirty="0">
              <a:latin typeface="+mn-ea"/>
            </a:endParaRP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group by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dirty="0" err="1">
                <a:latin typeface="+mn-ea"/>
              </a:rPr>
              <a:t>dept_name</a:t>
            </a:r>
            <a:endParaRPr lang="en-US" altLang="ko-KR" sz="1600" dirty="0">
              <a:latin typeface="+mn-ea"/>
            </a:endParaRP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having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b="1" dirty="0" err="1">
                <a:latin typeface="+mn-ea"/>
              </a:rPr>
              <a:t>avg</a:t>
            </a:r>
            <a:r>
              <a:rPr lang="en-US" altLang="ko-KR" sz="1600" dirty="0">
                <a:latin typeface="+mn-ea"/>
              </a:rPr>
              <a:t>(2012 - </a:t>
            </a:r>
            <a:r>
              <a:rPr lang="en-US" altLang="ko-KR" sz="1600" dirty="0" err="1">
                <a:latin typeface="+mn-ea"/>
              </a:rPr>
              <a:t>year_emp</a:t>
            </a:r>
            <a:r>
              <a:rPr lang="en-US" altLang="ko-KR" sz="1600" dirty="0">
                <a:latin typeface="+mn-ea"/>
              </a:rPr>
              <a:t>) &gt;= 10</a:t>
            </a:r>
          </a:p>
        </p:txBody>
      </p:sp>
      <p:sp>
        <p:nvSpPr>
          <p:cNvPr id="10446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04461" name="_x98202232" descr="EMB00000fcc12d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8175" y="3459163"/>
            <a:ext cx="6375400" cy="278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90</a:t>
            </a:fld>
            <a:endParaRPr lang="ko-KR" altLang="en-US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HAVING</a:t>
            </a:r>
            <a:endParaRPr lang="ko-KR" altLang="en-US" smtClean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54013" y="1211263"/>
            <a:ext cx="8418512" cy="4129087"/>
          </a:xfrm>
        </p:spPr>
        <p:txBody>
          <a:bodyPr/>
          <a:lstStyle/>
          <a:p>
            <a:pPr>
              <a:defRPr/>
            </a:pPr>
            <a:r>
              <a:rPr lang="ko-KR" altLang="en-US" sz="2000" dirty="0" smtClean="0"/>
              <a:t>예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직원 숫자가 </a:t>
            </a:r>
            <a:r>
              <a:rPr lang="en-US" altLang="ko-KR" sz="2000" dirty="0" smtClean="0"/>
              <a:t>5</a:t>
            </a:r>
            <a:r>
              <a:rPr lang="ko-KR" altLang="en-US" sz="2000" dirty="0" smtClean="0"/>
              <a:t>명 이상인 부서에 대해서 부서별 </a:t>
            </a:r>
            <a:r>
              <a:rPr lang="ko-KR" altLang="en-US" sz="2000" dirty="0" err="1" smtClean="0"/>
              <a:t>직원수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평균급여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최대급여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최소급여를 출력</a:t>
            </a:r>
          </a:p>
          <a:p>
            <a:pPr>
              <a:defRPr/>
            </a:pPr>
            <a:endParaRPr lang="ko-KR" altLang="en-US" sz="2000" dirty="0" smtClean="0"/>
          </a:p>
          <a:p>
            <a:pPr>
              <a:defRPr/>
            </a:pPr>
            <a:endParaRPr lang="en-US" altLang="ko-KR" sz="2000" dirty="0" smtClean="0"/>
          </a:p>
          <a:p>
            <a:pPr>
              <a:defRPr/>
            </a:pPr>
            <a:endParaRPr lang="en-US" altLang="ko-KR" sz="2000" dirty="0" smtClean="0"/>
          </a:p>
          <a:p>
            <a:pPr lvl="1">
              <a:defRPr/>
            </a:pPr>
            <a:endParaRPr lang="ko-KR" altLang="en-US" sz="1700" dirty="0" smtClean="0"/>
          </a:p>
          <a:p>
            <a:pPr>
              <a:defRPr/>
            </a:pPr>
            <a:endParaRPr lang="ko-KR" altLang="en-US" sz="2000" dirty="0" smtClean="0"/>
          </a:p>
          <a:p>
            <a:pPr>
              <a:defRPr/>
            </a:pPr>
            <a:endParaRPr lang="en-US" altLang="ko-KR" sz="2000" dirty="0" smtClean="0"/>
          </a:p>
          <a:p>
            <a:pPr>
              <a:defRPr/>
            </a:pPr>
            <a:endParaRPr lang="en-US" altLang="ko-KR" sz="2000" dirty="0" smtClean="0">
              <a:latin typeface="+mn-ea"/>
            </a:endParaRPr>
          </a:p>
          <a:p>
            <a:pPr lvl="1">
              <a:defRPr/>
            </a:pPr>
            <a:endParaRPr lang="ko-KR" altLang="en-US" sz="1800" dirty="0" smtClean="0"/>
          </a:p>
        </p:txBody>
      </p:sp>
      <p:sp>
        <p:nvSpPr>
          <p:cNvPr id="10547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547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54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547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548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548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5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55638" y="2030413"/>
            <a:ext cx="8221662" cy="15684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63)</a:t>
            </a:r>
            <a:endParaRPr lang="ko-KR" altLang="en-US" sz="1600" dirty="0">
              <a:latin typeface="+mn-ea"/>
            </a:endParaRP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select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dirty="0" err="1">
                <a:latin typeface="+mn-ea"/>
              </a:rPr>
              <a:t>dname</a:t>
            </a:r>
            <a:r>
              <a:rPr lang="en-US" altLang="ko-KR" sz="1600" dirty="0">
                <a:latin typeface="+mn-ea"/>
              </a:rPr>
              <a:t>, </a:t>
            </a:r>
            <a:r>
              <a:rPr lang="en-US" altLang="ko-KR" sz="1600" b="1" dirty="0">
                <a:latin typeface="+mn-ea"/>
              </a:rPr>
              <a:t>count</a:t>
            </a:r>
            <a:r>
              <a:rPr lang="en-US" altLang="ko-KR" sz="1600" dirty="0">
                <a:latin typeface="+mn-ea"/>
              </a:rPr>
              <a:t>(*), </a:t>
            </a:r>
            <a:r>
              <a:rPr lang="en-US" altLang="ko-KR" sz="1600" b="1" dirty="0" err="1">
                <a:latin typeface="+mn-ea"/>
              </a:rPr>
              <a:t>avg</a:t>
            </a:r>
            <a:r>
              <a:rPr lang="en-US" altLang="ko-KR" sz="1600" dirty="0">
                <a:latin typeface="+mn-ea"/>
              </a:rPr>
              <a:t>(</a:t>
            </a:r>
            <a:r>
              <a:rPr lang="en-US" altLang="ko-KR" sz="1600" dirty="0" err="1">
                <a:latin typeface="+mn-ea"/>
              </a:rPr>
              <a:t>sal</a:t>
            </a:r>
            <a:r>
              <a:rPr lang="en-US" altLang="ko-KR" sz="1600" dirty="0">
                <a:latin typeface="+mn-ea"/>
              </a:rPr>
              <a:t>), </a:t>
            </a:r>
            <a:r>
              <a:rPr lang="en-US" altLang="ko-KR" sz="1600" b="1" dirty="0">
                <a:latin typeface="+mn-ea"/>
              </a:rPr>
              <a:t>max</a:t>
            </a:r>
            <a:r>
              <a:rPr lang="en-US" altLang="ko-KR" sz="1600" dirty="0">
                <a:latin typeface="+mn-ea"/>
              </a:rPr>
              <a:t>(</a:t>
            </a:r>
            <a:r>
              <a:rPr lang="en-US" altLang="ko-KR" sz="1600" dirty="0" err="1">
                <a:latin typeface="+mn-ea"/>
              </a:rPr>
              <a:t>sal</a:t>
            </a:r>
            <a:r>
              <a:rPr lang="en-US" altLang="ko-KR" sz="1600" dirty="0">
                <a:latin typeface="+mn-ea"/>
              </a:rPr>
              <a:t>), </a:t>
            </a:r>
            <a:r>
              <a:rPr lang="en-US" altLang="ko-KR" sz="1600" b="1" dirty="0">
                <a:latin typeface="+mn-ea"/>
              </a:rPr>
              <a:t>min</a:t>
            </a:r>
            <a:r>
              <a:rPr lang="en-US" altLang="ko-KR" sz="1600" dirty="0">
                <a:latin typeface="+mn-ea"/>
              </a:rPr>
              <a:t>(</a:t>
            </a:r>
            <a:r>
              <a:rPr lang="en-US" altLang="ko-KR" sz="1600" dirty="0" err="1">
                <a:latin typeface="+mn-ea"/>
              </a:rPr>
              <a:t>sal</a:t>
            </a:r>
            <a:r>
              <a:rPr lang="en-US" altLang="ko-KR" sz="1600" dirty="0">
                <a:latin typeface="+mn-ea"/>
              </a:rPr>
              <a:t>)</a:t>
            </a: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from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dirty="0" err="1">
                <a:latin typeface="+mn-ea"/>
              </a:rPr>
              <a:t>emp</a:t>
            </a:r>
            <a:r>
              <a:rPr lang="en-US" altLang="ko-KR" sz="1600" dirty="0">
                <a:latin typeface="+mn-ea"/>
              </a:rPr>
              <a:t> e, dept d</a:t>
            </a: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where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dirty="0" err="1">
                <a:latin typeface="+mn-ea"/>
              </a:rPr>
              <a:t>e.deptno</a:t>
            </a:r>
            <a:r>
              <a:rPr lang="en-US" altLang="ko-KR" sz="1600" dirty="0">
                <a:latin typeface="+mn-ea"/>
              </a:rPr>
              <a:t> = </a:t>
            </a:r>
            <a:r>
              <a:rPr lang="en-US" altLang="ko-KR" sz="1600" dirty="0" err="1">
                <a:latin typeface="+mn-ea"/>
              </a:rPr>
              <a:t>d.deptno</a:t>
            </a:r>
            <a:endParaRPr lang="en-US" altLang="ko-KR" sz="1600" dirty="0">
              <a:latin typeface="+mn-ea"/>
            </a:endParaRP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group by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dirty="0" err="1">
                <a:latin typeface="+mn-ea"/>
              </a:rPr>
              <a:t>dname</a:t>
            </a:r>
            <a:endParaRPr lang="en-US" altLang="ko-KR" sz="1600" dirty="0">
              <a:latin typeface="+mn-ea"/>
            </a:endParaRP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having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b="1" dirty="0">
                <a:latin typeface="+mn-ea"/>
              </a:rPr>
              <a:t>count</a:t>
            </a:r>
            <a:r>
              <a:rPr lang="en-US" altLang="ko-KR" sz="1600" dirty="0">
                <a:latin typeface="+mn-ea"/>
              </a:rPr>
              <a:t>(*) &gt;= 5</a:t>
            </a:r>
          </a:p>
        </p:txBody>
      </p:sp>
      <p:sp>
        <p:nvSpPr>
          <p:cNvPr id="10548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548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05486" name="_x98475776" descr="EMB00000fcc12d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5638" y="3683000"/>
            <a:ext cx="6003925" cy="262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91</a:t>
            </a:fld>
            <a:endParaRPr lang="ko-KR" altLang="en-US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HAVING</a:t>
            </a:r>
            <a:endParaRPr lang="ko-KR" altLang="en-US" smtClean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54013" y="1211263"/>
            <a:ext cx="8418512" cy="4129087"/>
          </a:xfrm>
        </p:spPr>
        <p:txBody>
          <a:bodyPr/>
          <a:lstStyle/>
          <a:p>
            <a:pPr>
              <a:defRPr/>
            </a:pPr>
            <a:r>
              <a:rPr lang="en-US" altLang="ko-KR" sz="2000" dirty="0" smtClean="0">
                <a:latin typeface="+mn-ea"/>
              </a:rPr>
              <a:t>where</a:t>
            </a:r>
            <a:r>
              <a:rPr lang="ko-KR" altLang="en-US" sz="2000" dirty="0" smtClean="0">
                <a:latin typeface="+mn-ea"/>
              </a:rPr>
              <a:t>절과 </a:t>
            </a:r>
            <a:r>
              <a:rPr lang="en-US" altLang="ko-KR" sz="2000" dirty="0" smtClean="0">
                <a:latin typeface="+mn-ea"/>
              </a:rPr>
              <a:t>having</a:t>
            </a:r>
            <a:r>
              <a:rPr lang="ko-KR" altLang="en-US" sz="2000" dirty="0" smtClean="0">
                <a:latin typeface="+mn-ea"/>
              </a:rPr>
              <a:t>절</a:t>
            </a:r>
            <a:r>
              <a:rPr lang="en-US" altLang="ko-KR" sz="2000" dirty="0" smtClean="0">
                <a:latin typeface="+mn-ea"/>
              </a:rPr>
              <a:t>, group by</a:t>
            </a:r>
            <a:r>
              <a:rPr lang="ko-KR" altLang="en-US" sz="2000" dirty="0" smtClean="0">
                <a:latin typeface="+mn-ea"/>
              </a:rPr>
              <a:t>절을 모두 함께 사용할 경우</a:t>
            </a:r>
            <a:endParaRPr lang="en-US" altLang="ko-KR" sz="2000" dirty="0" smtClean="0">
              <a:latin typeface="+mn-ea"/>
            </a:endParaRPr>
          </a:p>
          <a:p>
            <a:pPr marL="617538" lvl="1" indent="-342900">
              <a:buFont typeface="+mj-lt"/>
              <a:buAutoNum type="arabicPeriod"/>
              <a:defRPr/>
            </a:pPr>
            <a:r>
              <a:rPr lang="en-US" altLang="ko-KR" sz="1700" dirty="0" smtClean="0">
                <a:latin typeface="+mn-ea"/>
              </a:rPr>
              <a:t>where</a:t>
            </a:r>
            <a:r>
              <a:rPr lang="ko-KR" altLang="en-US" sz="1700" dirty="0" smtClean="0">
                <a:latin typeface="+mn-ea"/>
              </a:rPr>
              <a:t>절에 명시된 조건을 만족하는 레코드들을 검색</a:t>
            </a:r>
            <a:endParaRPr lang="en-US" altLang="ko-KR" sz="1700" dirty="0" smtClean="0">
              <a:latin typeface="+mn-ea"/>
            </a:endParaRPr>
          </a:p>
          <a:p>
            <a:pPr marL="617538" lvl="1" indent="-342900">
              <a:buFont typeface="+mj-lt"/>
              <a:buAutoNum type="arabicPeriod"/>
              <a:defRPr/>
            </a:pPr>
            <a:r>
              <a:rPr lang="en-US" altLang="ko-KR" sz="1700" dirty="0" smtClean="0">
                <a:latin typeface="+mn-ea"/>
              </a:rPr>
              <a:t>group by</a:t>
            </a:r>
            <a:r>
              <a:rPr lang="ko-KR" altLang="en-US" sz="1700" dirty="0" smtClean="0">
                <a:latin typeface="+mn-ea"/>
              </a:rPr>
              <a:t>절에 명시된 필드의 값이 서로 일치하는 레코드들 끼리 그룹을 지어 집계 함수를 적용</a:t>
            </a:r>
            <a:endParaRPr lang="en-US" altLang="ko-KR" sz="1700" dirty="0" smtClean="0">
              <a:latin typeface="+mn-ea"/>
            </a:endParaRPr>
          </a:p>
          <a:p>
            <a:pPr marL="617538" lvl="1" indent="-342900">
              <a:buFont typeface="+mj-lt"/>
              <a:buAutoNum type="arabicPeriod"/>
              <a:defRPr/>
            </a:pPr>
            <a:r>
              <a:rPr lang="ko-KR" altLang="en-US" sz="1700" dirty="0" smtClean="0">
                <a:latin typeface="+mn-ea"/>
              </a:rPr>
              <a:t>마지막으로 그 집계 함수를 적용한 결과들 중에서 </a:t>
            </a:r>
            <a:r>
              <a:rPr lang="en-US" altLang="ko-KR" sz="1700" dirty="0" smtClean="0">
                <a:latin typeface="+mn-ea"/>
              </a:rPr>
              <a:t>having</a:t>
            </a:r>
            <a:r>
              <a:rPr lang="ko-KR" altLang="en-US" sz="1700" dirty="0" smtClean="0">
                <a:latin typeface="+mn-ea"/>
              </a:rPr>
              <a:t>절을 만족하는 결과만 골라서 출력</a:t>
            </a:r>
          </a:p>
          <a:p>
            <a:pPr>
              <a:defRPr/>
            </a:pPr>
            <a:endParaRPr lang="en-US" altLang="ko-KR" sz="2000" dirty="0" smtClean="0">
              <a:latin typeface="+mn-ea"/>
            </a:endParaRPr>
          </a:p>
          <a:p>
            <a:pPr lvl="1">
              <a:defRPr/>
            </a:pPr>
            <a:endParaRPr lang="ko-KR" altLang="en-US" sz="1700" dirty="0" smtClean="0">
              <a:latin typeface="+mn-ea"/>
            </a:endParaRPr>
          </a:p>
          <a:p>
            <a:pPr>
              <a:defRPr/>
            </a:pPr>
            <a:endParaRPr lang="ko-KR" altLang="en-US" sz="2000" dirty="0" smtClean="0">
              <a:latin typeface="+mn-ea"/>
            </a:endParaRPr>
          </a:p>
          <a:p>
            <a:pPr>
              <a:defRPr/>
            </a:pPr>
            <a:endParaRPr lang="en-US" altLang="ko-KR" sz="2000" dirty="0" smtClean="0">
              <a:latin typeface="+mn-ea"/>
            </a:endParaRPr>
          </a:p>
          <a:p>
            <a:pPr>
              <a:defRPr/>
            </a:pPr>
            <a:endParaRPr lang="en-US" altLang="ko-KR" sz="2000" dirty="0" smtClean="0">
              <a:latin typeface="+mn-ea"/>
            </a:endParaRPr>
          </a:p>
          <a:p>
            <a:pPr lvl="1">
              <a:defRPr/>
            </a:pPr>
            <a:endParaRPr lang="ko-KR" altLang="en-US" sz="1800" dirty="0" smtClean="0">
              <a:latin typeface="+mn-ea"/>
            </a:endParaRPr>
          </a:p>
        </p:txBody>
      </p:sp>
      <p:sp>
        <p:nvSpPr>
          <p:cNvPr id="10650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650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65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650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650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650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6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650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650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92</a:t>
            </a:fld>
            <a:endParaRPr lang="ko-KR" altLang="en-US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널</a:t>
            </a:r>
            <a:r>
              <a:rPr lang="en-US" altLang="ko-KR" smtClean="0"/>
              <a:t>(null)</a:t>
            </a:r>
            <a:r>
              <a:rPr lang="ko-KR" altLang="en-US" smtClean="0"/>
              <a:t>의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54013" y="1211263"/>
            <a:ext cx="8418512" cy="4129087"/>
          </a:xfrm>
        </p:spPr>
        <p:txBody>
          <a:bodyPr/>
          <a:lstStyle/>
          <a:p>
            <a:pPr>
              <a:defRPr/>
            </a:pPr>
            <a:r>
              <a:rPr lang="ko-KR" altLang="en-US" sz="2000" dirty="0" smtClean="0"/>
              <a:t>널을 검색하는 방법</a:t>
            </a:r>
            <a:endParaRPr lang="en-US" altLang="ko-KR" sz="2000" dirty="0" smtClean="0"/>
          </a:p>
          <a:p>
            <a:pPr>
              <a:defRPr/>
            </a:pPr>
            <a:r>
              <a:rPr lang="ko-KR" altLang="en-US" sz="2000" dirty="0" smtClean="0"/>
              <a:t>형식</a:t>
            </a:r>
            <a:endParaRPr lang="en-US" altLang="ko-KR" sz="2000" dirty="0" smtClean="0"/>
          </a:p>
          <a:p>
            <a:pPr>
              <a:defRPr/>
            </a:pPr>
            <a:endParaRPr lang="en-US" altLang="ko-KR" sz="2000" dirty="0" smtClean="0"/>
          </a:p>
          <a:p>
            <a:pPr>
              <a:defRPr/>
            </a:pPr>
            <a:endParaRPr lang="en-US" altLang="ko-KR" sz="2000" dirty="0" smtClean="0"/>
          </a:p>
          <a:p>
            <a:pPr>
              <a:defRPr/>
            </a:pPr>
            <a:endParaRPr lang="en-US" altLang="ko-KR" sz="2000" dirty="0" smtClean="0"/>
          </a:p>
          <a:p>
            <a:pPr>
              <a:defRPr/>
            </a:pPr>
            <a:r>
              <a:rPr lang="ko-KR" altLang="en-US" sz="2000" dirty="0" smtClean="0"/>
              <a:t>예</a:t>
            </a:r>
            <a:r>
              <a:rPr lang="en-US" altLang="ko-KR" sz="2000" dirty="0" smtClean="0"/>
              <a:t>) takes </a:t>
            </a:r>
            <a:r>
              <a:rPr lang="ko-KR" altLang="en-US" sz="2000" dirty="0" smtClean="0"/>
              <a:t>테이블에서 아직 학점이 부여되지 않은 학생의 학번을 검색</a:t>
            </a:r>
          </a:p>
          <a:p>
            <a:pPr>
              <a:defRPr/>
            </a:pPr>
            <a:endParaRPr lang="en-US" altLang="ko-KR" sz="2000" dirty="0" smtClean="0"/>
          </a:p>
          <a:p>
            <a:pPr>
              <a:defRPr/>
            </a:pPr>
            <a:endParaRPr lang="en-US" altLang="ko-KR" sz="2000" dirty="0" smtClean="0"/>
          </a:p>
          <a:p>
            <a:pPr lvl="1">
              <a:defRPr/>
            </a:pPr>
            <a:endParaRPr lang="ko-KR" altLang="en-US" sz="1700" dirty="0" smtClean="0"/>
          </a:p>
          <a:p>
            <a:pPr>
              <a:defRPr/>
            </a:pPr>
            <a:endParaRPr lang="ko-KR" altLang="en-US" sz="2000" dirty="0" smtClean="0"/>
          </a:p>
          <a:p>
            <a:pPr>
              <a:defRPr/>
            </a:pPr>
            <a:endParaRPr lang="en-US" altLang="ko-KR" sz="2000" dirty="0" smtClean="0"/>
          </a:p>
          <a:p>
            <a:pPr>
              <a:defRPr/>
            </a:pPr>
            <a:endParaRPr lang="en-US" altLang="ko-KR" sz="2000" dirty="0" smtClean="0">
              <a:latin typeface="+mn-ea"/>
            </a:endParaRPr>
          </a:p>
          <a:p>
            <a:pPr lvl="1">
              <a:defRPr/>
            </a:pPr>
            <a:endParaRPr lang="ko-KR" altLang="en-US" sz="1800" dirty="0" smtClean="0"/>
          </a:p>
        </p:txBody>
      </p:sp>
      <p:sp>
        <p:nvSpPr>
          <p:cNvPr id="10752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752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75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752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752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752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7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753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753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28650" y="2176463"/>
            <a:ext cx="8221663" cy="584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dirty="0">
                <a:latin typeface="+mn-ea"/>
              </a:rPr>
              <a:t>&lt;</a:t>
            </a:r>
            <a:r>
              <a:rPr lang="ko-KR" altLang="en-US" sz="1600" dirty="0">
                <a:latin typeface="+mn-ea"/>
              </a:rPr>
              <a:t>필드이름</a:t>
            </a:r>
            <a:r>
              <a:rPr lang="en-US" altLang="ko-KR" sz="1600" dirty="0">
                <a:latin typeface="+mn-ea"/>
              </a:rPr>
              <a:t>&gt; </a:t>
            </a:r>
            <a:r>
              <a:rPr lang="en-US" altLang="ko-KR" sz="1600" b="1" dirty="0">
                <a:latin typeface="+mn-ea"/>
              </a:rPr>
              <a:t>is null</a:t>
            </a:r>
          </a:p>
          <a:p>
            <a:pPr>
              <a:defRPr/>
            </a:pPr>
            <a:r>
              <a:rPr lang="en-US" altLang="ko-KR" sz="1600" dirty="0">
                <a:latin typeface="+mn-ea"/>
              </a:rPr>
              <a:t>&lt;</a:t>
            </a:r>
            <a:r>
              <a:rPr lang="ko-KR" altLang="en-US" sz="1600" dirty="0">
                <a:latin typeface="+mn-ea"/>
              </a:rPr>
              <a:t>필드이름</a:t>
            </a:r>
            <a:r>
              <a:rPr lang="en-US" altLang="ko-KR" sz="1600" dirty="0">
                <a:latin typeface="+mn-ea"/>
              </a:rPr>
              <a:t>&gt; </a:t>
            </a:r>
            <a:r>
              <a:rPr lang="en-US" altLang="ko-KR" sz="1600" b="1" dirty="0">
                <a:latin typeface="+mn-ea"/>
              </a:rPr>
              <a:t>is not null</a:t>
            </a:r>
            <a:endParaRPr lang="en-US" altLang="ko-KR" sz="1600" dirty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95313" y="3867150"/>
            <a:ext cx="8221662" cy="10779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64)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select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dirty="0" err="1">
                <a:latin typeface="+mn-ea"/>
              </a:rPr>
              <a:t>stu_id</a:t>
            </a:r>
            <a:endParaRPr lang="en-US" altLang="ko-KR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from</a:t>
            </a:r>
            <a:r>
              <a:rPr lang="en-US" altLang="ko-KR" sz="1600" dirty="0">
                <a:latin typeface="+mn-ea"/>
              </a:rPr>
              <a:t> 	takes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where</a:t>
            </a:r>
            <a:r>
              <a:rPr lang="en-US" altLang="ko-KR" sz="1600" dirty="0">
                <a:latin typeface="+mn-ea"/>
              </a:rPr>
              <a:t> 	grade </a:t>
            </a:r>
            <a:r>
              <a:rPr lang="en-US" altLang="ko-KR" sz="1600" b="1" dirty="0">
                <a:latin typeface="+mn-ea"/>
              </a:rPr>
              <a:t>is null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93</a:t>
            </a:fld>
            <a:endParaRPr lang="ko-KR" altLang="en-US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널의 처리</a:t>
            </a:r>
          </a:p>
        </p:txBody>
      </p:sp>
      <p:sp>
        <p:nvSpPr>
          <p:cNvPr id="108547" name="내용 개체 틀 2"/>
          <p:cNvSpPr>
            <a:spLocks noGrp="1"/>
          </p:cNvSpPr>
          <p:nvPr>
            <p:ph sz="quarter" idx="1"/>
          </p:nvPr>
        </p:nvSpPr>
        <p:spPr>
          <a:xfrm>
            <a:off x="354013" y="1211263"/>
            <a:ext cx="8418512" cy="4129087"/>
          </a:xfrm>
        </p:spPr>
        <p:txBody>
          <a:bodyPr/>
          <a:lstStyle/>
          <a:p>
            <a:r>
              <a:rPr lang="ko-KR" altLang="en-US" sz="2000" smtClean="0"/>
              <a:t>예</a:t>
            </a:r>
            <a:r>
              <a:rPr lang="en-US" altLang="ko-KR" sz="2000" smtClean="0"/>
              <a:t>) takes </a:t>
            </a:r>
            <a:r>
              <a:rPr lang="ko-KR" altLang="en-US" sz="2000" smtClean="0"/>
              <a:t>테이블에서 학점이 </a:t>
            </a:r>
            <a:r>
              <a:rPr lang="en-US" altLang="ko-KR" sz="2000" smtClean="0"/>
              <a:t>'A+'</a:t>
            </a:r>
            <a:r>
              <a:rPr lang="ko-KR" altLang="en-US" sz="2000" smtClean="0"/>
              <a:t>가 아닌 학생들의 학번을 검색</a:t>
            </a:r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r>
              <a:rPr lang="en-US" altLang="ko-KR" sz="1800" smtClean="0"/>
              <a:t>grade </a:t>
            </a:r>
            <a:r>
              <a:rPr lang="ko-KR" altLang="en-US" sz="1800" smtClean="0"/>
              <a:t>필드의 값이 널인 레코드에 대해서는 질의 결과에 포함되지 않음</a:t>
            </a:r>
            <a:endParaRPr lang="en-US" altLang="ko-KR" sz="1800" smtClean="0"/>
          </a:p>
          <a:p>
            <a:r>
              <a:rPr lang="ko-KR" altLang="en-US" sz="1800" smtClean="0"/>
              <a:t>하지만 </a:t>
            </a:r>
            <a:r>
              <a:rPr lang="en-US" altLang="ko-KR" sz="1800" b="1" smtClean="0"/>
              <a:t>count</a:t>
            </a:r>
            <a:r>
              <a:rPr lang="en-US" altLang="ko-KR" sz="1800" smtClean="0"/>
              <a:t>(*)</a:t>
            </a:r>
            <a:r>
              <a:rPr lang="ko-KR" altLang="en-US" sz="1800" smtClean="0"/>
              <a:t>는 특정 필드가 아닌 레코드 전체에 대한 연산이므로 널의 존재 여부와는 무관함</a:t>
            </a:r>
          </a:p>
          <a:p>
            <a:endParaRPr lang="ko-KR" altLang="en-US" sz="1800" smtClean="0"/>
          </a:p>
        </p:txBody>
      </p:sp>
      <p:sp>
        <p:nvSpPr>
          <p:cNvPr id="10854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854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85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855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855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855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85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855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855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46113" y="1728788"/>
            <a:ext cx="8221662" cy="1076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65)</a:t>
            </a:r>
            <a:endParaRPr lang="ko-KR" altLang="en-US" sz="1600" dirty="0">
              <a:latin typeface="+mn-ea"/>
            </a:endParaRP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select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dirty="0" err="1">
                <a:latin typeface="+mn-ea"/>
              </a:rPr>
              <a:t>stu_id</a:t>
            </a:r>
            <a:endParaRPr lang="en-US" altLang="ko-KR" sz="1600" dirty="0">
              <a:latin typeface="+mn-ea"/>
            </a:endParaRP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from</a:t>
            </a:r>
            <a:r>
              <a:rPr lang="en-US" altLang="ko-KR" sz="1600" dirty="0">
                <a:latin typeface="+mn-ea"/>
              </a:rPr>
              <a:t> 	takes</a:t>
            </a: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where</a:t>
            </a:r>
            <a:r>
              <a:rPr lang="en-US" altLang="ko-KR" sz="1600" dirty="0">
                <a:latin typeface="+mn-ea"/>
              </a:rPr>
              <a:t> 	grade &lt;&gt; 'A+'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94</a:t>
            </a:fld>
            <a:endParaRPr lang="ko-KR" altLang="en-US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smtClean="0">
                <a:latin typeface="+mn-ea"/>
                <a:ea typeface="+mn-ea"/>
              </a:rPr>
              <a:t>중첩 질의</a:t>
            </a:r>
            <a:r>
              <a:rPr lang="en-US" altLang="ko-KR" dirty="0" smtClean="0">
                <a:latin typeface="+mn-ea"/>
                <a:ea typeface="+mn-ea"/>
              </a:rPr>
              <a:t>(nested query)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109571" name="내용 개체 틀 2"/>
          <p:cNvSpPr>
            <a:spLocks noGrp="1"/>
          </p:cNvSpPr>
          <p:nvPr>
            <p:ph sz="quarter" idx="1"/>
          </p:nvPr>
        </p:nvSpPr>
        <p:spPr>
          <a:xfrm>
            <a:off x="354013" y="1211263"/>
            <a:ext cx="8643937" cy="4129087"/>
          </a:xfrm>
        </p:spPr>
        <p:txBody>
          <a:bodyPr/>
          <a:lstStyle/>
          <a:p>
            <a:r>
              <a:rPr lang="en-US" altLang="ko-KR" sz="2400" smtClean="0"/>
              <a:t>SQL</a:t>
            </a:r>
            <a:r>
              <a:rPr lang="ko-KR" altLang="en-US" sz="2400" smtClean="0"/>
              <a:t>문을 다른 </a:t>
            </a:r>
            <a:r>
              <a:rPr lang="en-US" altLang="ko-KR" sz="2400" smtClean="0"/>
              <a:t>SQL</a:t>
            </a:r>
            <a:r>
              <a:rPr lang="ko-KR" altLang="en-US" sz="2400" smtClean="0"/>
              <a:t>문 안에 중첩하여 사용하는 질의</a:t>
            </a:r>
          </a:p>
          <a:p>
            <a:r>
              <a:rPr lang="ko-KR" altLang="en-US" sz="2400" smtClean="0"/>
              <a:t>복잡한 질의를 쉽게 표현할 수 있는</a:t>
            </a:r>
            <a:r>
              <a:rPr lang="en-US" altLang="ko-KR" sz="2400" smtClean="0"/>
              <a:t> </a:t>
            </a:r>
            <a:r>
              <a:rPr lang="ko-KR" altLang="en-US" sz="2400" smtClean="0"/>
              <a:t>수단을 제공</a:t>
            </a:r>
          </a:p>
          <a:p>
            <a:r>
              <a:rPr lang="ko-KR" altLang="en-US" sz="2100" smtClean="0"/>
              <a:t>내부질의</a:t>
            </a:r>
            <a:r>
              <a:rPr lang="en-US" altLang="ko-KR" sz="2100" smtClean="0"/>
              <a:t>(inner</a:t>
            </a:r>
            <a:r>
              <a:rPr lang="ko-KR" altLang="en-US" sz="2100" smtClean="0"/>
              <a:t> </a:t>
            </a:r>
            <a:r>
              <a:rPr lang="en-US" altLang="ko-KR" sz="2100" smtClean="0"/>
              <a:t>query), </a:t>
            </a:r>
            <a:r>
              <a:rPr lang="ko-KR" altLang="en-US" sz="2100" smtClean="0"/>
              <a:t>부질의</a:t>
            </a:r>
            <a:r>
              <a:rPr lang="en-US" altLang="ko-KR" sz="2100" smtClean="0"/>
              <a:t>(subquery)</a:t>
            </a:r>
          </a:p>
          <a:p>
            <a:pPr lvl="1"/>
            <a:r>
              <a:rPr lang="ko-KR" altLang="en-US" sz="1800" smtClean="0"/>
              <a:t>내부에 포함된 </a:t>
            </a:r>
            <a:r>
              <a:rPr lang="en-US" altLang="ko-KR" sz="1800" smtClean="0"/>
              <a:t>SQL</a:t>
            </a:r>
            <a:r>
              <a:rPr lang="ko-KR" altLang="en-US" sz="1800" smtClean="0"/>
              <a:t>문</a:t>
            </a:r>
            <a:endParaRPr lang="en-US" altLang="ko-KR" sz="1800" smtClean="0"/>
          </a:p>
          <a:p>
            <a:r>
              <a:rPr lang="ko-KR" altLang="en-US" sz="2100" smtClean="0"/>
              <a:t>외부질의</a:t>
            </a:r>
            <a:r>
              <a:rPr lang="en-US" altLang="ko-KR" sz="2100" smtClean="0"/>
              <a:t>(outer query)</a:t>
            </a:r>
          </a:p>
          <a:p>
            <a:pPr lvl="1"/>
            <a:r>
              <a:rPr lang="ko-KR" altLang="en-US" sz="1800" smtClean="0"/>
              <a:t>부 질의를 내부적으로 갖는 </a:t>
            </a:r>
            <a:r>
              <a:rPr lang="en-US" altLang="ko-KR" sz="1800" smtClean="0"/>
              <a:t>SQL</a:t>
            </a:r>
            <a:r>
              <a:rPr lang="ko-KR" altLang="en-US" sz="1800" smtClean="0"/>
              <a:t>문</a:t>
            </a:r>
            <a:endParaRPr lang="en-US" altLang="ko-KR" sz="1800" smtClean="0"/>
          </a:p>
          <a:p>
            <a:endParaRPr lang="en-US" altLang="ko-KR" sz="2100" smtClean="0"/>
          </a:p>
          <a:p>
            <a:r>
              <a:rPr lang="ko-KR" altLang="en-US" sz="2100" smtClean="0"/>
              <a:t>부 질의는 외부 질의의 </a:t>
            </a:r>
            <a:r>
              <a:rPr lang="en-US" altLang="ko-KR" sz="2100" smtClean="0"/>
              <a:t>from</a:t>
            </a:r>
            <a:r>
              <a:rPr lang="ko-KR" altLang="en-US" sz="2100" smtClean="0"/>
              <a:t> 절이나 </a:t>
            </a:r>
            <a:r>
              <a:rPr lang="en-US" altLang="ko-KR" sz="2100" smtClean="0"/>
              <a:t>where</a:t>
            </a:r>
            <a:r>
              <a:rPr lang="ko-KR" altLang="en-US" sz="2100" smtClean="0"/>
              <a:t> 절에 위치</a:t>
            </a:r>
            <a:endParaRPr lang="en-US" altLang="ko-KR" sz="2100" smtClean="0"/>
          </a:p>
          <a:p>
            <a:endParaRPr lang="en-US" altLang="ko-KR" sz="2100" smtClean="0"/>
          </a:p>
          <a:p>
            <a:r>
              <a:rPr lang="ko-KR" altLang="en-US" sz="2100" smtClean="0"/>
              <a:t>종류</a:t>
            </a:r>
            <a:endParaRPr lang="en-US" altLang="ko-KR" sz="2100" smtClean="0"/>
          </a:p>
          <a:p>
            <a:pPr lvl="1"/>
            <a:r>
              <a:rPr lang="en-US" altLang="ko-KR" sz="1800" smtClean="0"/>
              <a:t>in,  not in</a:t>
            </a:r>
          </a:p>
          <a:p>
            <a:pPr lvl="1"/>
            <a:r>
              <a:rPr lang="en-US" altLang="ko-KR" sz="1800" smtClean="0"/>
              <a:t>=some, &lt;=some, &lt;some, &gt;some, &gt;=some, &lt;&gt;some   (some </a:t>
            </a:r>
            <a:r>
              <a:rPr lang="ko-KR" altLang="en-US" sz="1800" smtClean="0"/>
              <a:t>대신 </a:t>
            </a:r>
            <a:r>
              <a:rPr lang="en-US" altLang="ko-KR" sz="1800" smtClean="0"/>
              <a:t>any</a:t>
            </a:r>
            <a:r>
              <a:rPr lang="ko-KR" altLang="en-US" sz="1800" smtClean="0"/>
              <a:t>를 사용해도 됨</a:t>
            </a:r>
            <a:r>
              <a:rPr lang="en-US" altLang="ko-KR" sz="1800" smtClean="0"/>
              <a:t>)</a:t>
            </a:r>
          </a:p>
          <a:p>
            <a:pPr lvl="1"/>
            <a:r>
              <a:rPr lang="en-US" altLang="ko-KR" sz="1800" smtClean="0"/>
              <a:t> =all, &lt;=all, &lt;all, &gt;all, &gt;=all, &lt;&gt;all</a:t>
            </a:r>
          </a:p>
          <a:p>
            <a:pPr lvl="1"/>
            <a:r>
              <a:rPr lang="en-US" altLang="ko-KR" sz="1800" smtClean="0"/>
              <a:t>exists, not exists</a:t>
            </a:r>
          </a:p>
        </p:txBody>
      </p:sp>
      <p:sp>
        <p:nvSpPr>
          <p:cNvPr id="10957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957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95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957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957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957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9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957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958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95</a:t>
            </a:fld>
            <a:endParaRPr lang="ko-KR" altLang="en-US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IN, NOT IN</a:t>
            </a:r>
            <a:endParaRPr lang="ko-KR" altLang="en-US" smtClean="0"/>
          </a:p>
        </p:txBody>
      </p:sp>
      <p:sp>
        <p:nvSpPr>
          <p:cNvPr id="110595" name="내용 개체 틀 2"/>
          <p:cNvSpPr>
            <a:spLocks noGrp="1"/>
          </p:cNvSpPr>
          <p:nvPr>
            <p:ph sz="quarter" idx="1"/>
          </p:nvPr>
        </p:nvSpPr>
        <p:spPr>
          <a:xfrm>
            <a:off x="354013" y="1211263"/>
            <a:ext cx="8418512" cy="4129087"/>
          </a:xfrm>
        </p:spPr>
        <p:txBody>
          <a:bodyPr/>
          <a:lstStyle/>
          <a:p>
            <a:r>
              <a:rPr lang="ko-KR" altLang="en-US" sz="2000" smtClean="0"/>
              <a:t>예</a:t>
            </a:r>
            <a:r>
              <a:rPr lang="en-US" altLang="ko-KR" sz="2000" smtClean="0"/>
              <a:t>) '301</a:t>
            </a:r>
            <a:r>
              <a:rPr lang="ko-KR" altLang="en-US" sz="2000" smtClean="0"/>
              <a:t>호</a:t>
            </a:r>
            <a:r>
              <a:rPr lang="en-US" altLang="ko-KR" sz="2000" smtClean="0"/>
              <a:t>' </a:t>
            </a:r>
            <a:r>
              <a:rPr lang="ko-KR" altLang="en-US" sz="2000" smtClean="0"/>
              <a:t>강의실에서 개설된 강좌의 과목명을 출력</a:t>
            </a:r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pPr lvl="1"/>
            <a:endParaRPr lang="en-US" altLang="ko-KR" sz="1800" smtClean="0"/>
          </a:p>
          <a:p>
            <a:pPr lvl="1"/>
            <a:endParaRPr lang="en-US" altLang="ko-KR" sz="1800" smtClean="0"/>
          </a:p>
          <a:p>
            <a:pPr lvl="1"/>
            <a:r>
              <a:rPr lang="ko-KR" altLang="en-US" sz="1800" smtClean="0"/>
              <a:t>부 질의</a:t>
            </a:r>
            <a:endParaRPr lang="en-US" altLang="ko-KR" sz="1800" smtClean="0"/>
          </a:p>
          <a:p>
            <a:pPr lvl="2"/>
            <a:r>
              <a:rPr lang="ko-KR" altLang="en-US" sz="1500" smtClean="0"/>
              <a:t>키워드 </a:t>
            </a:r>
            <a:r>
              <a:rPr lang="en-US" altLang="ko-KR" sz="1500" b="1" smtClean="0"/>
              <a:t>in</a:t>
            </a:r>
            <a:r>
              <a:rPr lang="ko-KR" altLang="en-US" sz="1500" smtClean="0"/>
              <a:t> 뒤에 나오는 </a:t>
            </a:r>
            <a:r>
              <a:rPr lang="en-US" altLang="ko-KR" sz="1500" smtClean="0"/>
              <a:t>SQL</a:t>
            </a:r>
            <a:r>
              <a:rPr lang="ko-KR" altLang="en-US" sz="1500" smtClean="0"/>
              <a:t>문으로서 </a:t>
            </a:r>
            <a:r>
              <a:rPr lang="en-US" altLang="ko-KR" sz="1500" smtClean="0"/>
              <a:t>class </a:t>
            </a:r>
            <a:r>
              <a:rPr lang="ko-KR" altLang="en-US" sz="1500" smtClean="0"/>
              <a:t>테이블에서 강의실이 </a:t>
            </a:r>
            <a:r>
              <a:rPr lang="en-US" altLang="ko-KR" sz="1500" smtClean="0"/>
              <a:t>'301</a:t>
            </a:r>
            <a:r>
              <a:rPr lang="ko-KR" altLang="en-US" sz="1500" smtClean="0"/>
              <a:t>호</a:t>
            </a:r>
            <a:r>
              <a:rPr lang="en-US" altLang="ko-KR" sz="1500" smtClean="0"/>
              <a:t>'</a:t>
            </a:r>
            <a:r>
              <a:rPr lang="ko-KR" altLang="en-US" sz="1500" smtClean="0"/>
              <a:t>인 교과목 번호를 검색</a:t>
            </a:r>
            <a:endParaRPr lang="en-US" altLang="ko-KR" sz="1500" smtClean="0"/>
          </a:p>
          <a:p>
            <a:pPr lvl="1"/>
            <a:r>
              <a:rPr lang="ko-KR" altLang="en-US" sz="1800" smtClean="0"/>
              <a:t>외부 질의</a:t>
            </a:r>
            <a:endParaRPr lang="en-US" altLang="ko-KR" sz="1800" smtClean="0"/>
          </a:p>
          <a:p>
            <a:pPr lvl="2"/>
            <a:r>
              <a:rPr lang="en-US" altLang="ko-KR" sz="1500" smtClean="0"/>
              <a:t>course </a:t>
            </a:r>
            <a:r>
              <a:rPr lang="ko-KR" altLang="en-US" sz="1500" smtClean="0"/>
              <a:t>테이블에서 </a:t>
            </a:r>
            <a:r>
              <a:rPr lang="en-US" altLang="ko-KR" sz="1500" smtClean="0"/>
              <a:t>course_id </a:t>
            </a:r>
            <a:r>
              <a:rPr lang="ko-KR" altLang="en-US" sz="1500" smtClean="0"/>
              <a:t>필드의 값이 부 질의의 검색 결과에 포함되는 경우</a:t>
            </a:r>
            <a:r>
              <a:rPr lang="en-US" altLang="ko-KR" sz="1500" smtClean="0"/>
              <a:t>(</a:t>
            </a:r>
            <a:r>
              <a:rPr lang="en-US" altLang="ko-KR" sz="1500" b="1" smtClean="0"/>
              <a:t>in</a:t>
            </a:r>
            <a:r>
              <a:rPr lang="en-US" altLang="ko-KR" sz="1500" smtClean="0"/>
              <a:t>)</a:t>
            </a:r>
            <a:r>
              <a:rPr lang="ko-KR" altLang="en-US" sz="1500" smtClean="0"/>
              <a:t>에만 과목명을 출력</a:t>
            </a:r>
          </a:p>
          <a:p>
            <a:pPr lvl="1"/>
            <a:endParaRPr lang="ko-KR" altLang="en-US" sz="1800" smtClean="0"/>
          </a:p>
        </p:txBody>
      </p:sp>
      <p:sp>
        <p:nvSpPr>
          <p:cNvPr id="11059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059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05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059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060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060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0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060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060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31838" y="1736725"/>
            <a:ext cx="8221662" cy="1816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66)</a:t>
            </a:r>
            <a:endParaRPr lang="ko-KR" altLang="en-US" sz="1600" dirty="0">
              <a:latin typeface="+mn-ea"/>
            </a:endParaRP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select</a:t>
            </a:r>
            <a:r>
              <a:rPr lang="en-US" altLang="ko-KR" sz="1600" dirty="0">
                <a:latin typeface="+mn-ea"/>
              </a:rPr>
              <a:t> 	title</a:t>
            </a: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from</a:t>
            </a:r>
            <a:r>
              <a:rPr lang="en-US" altLang="ko-KR" sz="1600" dirty="0">
                <a:latin typeface="+mn-ea"/>
              </a:rPr>
              <a:t> 	course</a:t>
            </a: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where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dirty="0" err="1">
                <a:latin typeface="+mn-ea"/>
              </a:rPr>
              <a:t>course_id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in</a:t>
            </a:r>
            <a:r>
              <a:rPr lang="en-US" altLang="ko-KR" sz="1600" dirty="0">
                <a:latin typeface="+mn-ea"/>
              </a:rPr>
              <a:t> </a:t>
            </a:r>
          </a:p>
          <a:p>
            <a:pPr lvl="1">
              <a:defRPr/>
            </a:pPr>
            <a:r>
              <a:rPr lang="en-US" altLang="ko-KR" sz="1600" dirty="0">
                <a:latin typeface="+mn-ea"/>
              </a:rPr>
              <a:t>			(</a:t>
            </a:r>
            <a:r>
              <a:rPr lang="en-US" altLang="ko-KR" sz="1600" b="1" dirty="0">
                <a:latin typeface="+mn-ea"/>
              </a:rPr>
              <a:t>select</a:t>
            </a:r>
            <a:r>
              <a:rPr lang="en-US" altLang="ko-KR" sz="1600" dirty="0">
                <a:latin typeface="+mn-ea"/>
              </a:rPr>
              <a:t> 	distinct </a:t>
            </a:r>
            <a:r>
              <a:rPr lang="en-US" altLang="ko-KR" sz="1600" dirty="0" err="1">
                <a:latin typeface="+mn-ea"/>
              </a:rPr>
              <a:t>course_id</a:t>
            </a:r>
            <a:r>
              <a:rPr lang="en-US" altLang="ko-KR" sz="1600" dirty="0">
                <a:latin typeface="+mn-ea"/>
              </a:rPr>
              <a:t> </a:t>
            </a: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		 	 from</a:t>
            </a:r>
            <a:r>
              <a:rPr lang="en-US" altLang="ko-KR" sz="1600" dirty="0">
                <a:latin typeface="+mn-ea"/>
              </a:rPr>
              <a:t> 	class </a:t>
            </a: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			 where</a:t>
            </a:r>
            <a:r>
              <a:rPr lang="en-US" altLang="ko-KR" sz="1600" dirty="0">
                <a:latin typeface="+mn-ea"/>
              </a:rPr>
              <a:t> 	classroom = '301</a:t>
            </a:r>
            <a:r>
              <a:rPr lang="ko-KR" altLang="en-US" sz="1600" dirty="0">
                <a:latin typeface="+mn-ea"/>
              </a:rPr>
              <a:t>호</a:t>
            </a:r>
            <a:r>
              <a:rPr lang="en-US" altLang="ko-KR" sz="1600" dirty="0">
                <a:latin typeface="+mn-ea"/>
              </a:rPr>
              <a:t>')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106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96</a:t>
            </a:fld>
            <a:endParaRPr lang="ko-KR" altLang="en-US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IN, NOT IN</a:t>
            </a:r>
            <a:endParaRPr lang="ko-KR" altLang="en-US" smtClean="0"/>
          </a:p>
        </p:txBody>
      </p:sp>
      <p:sp>
        <p:nvSpPr>
          <p:cNvPr id="111619" name="내용 개체 틀 2"/>
          <p:cNvSpPr>
            <a:spLocks noGrp="1"/>
          </p:cNvSpPr>
          <p:nvPr>
            <p:ph sz="quarter" idx="1"/>
          </p:nvPr>
        </p:nvSpPr>
        <p:spPr>
          <a:xfrm>
            <a:off x="354013" y="1211263"/>
            <a:ext cx="8418512" cy="412908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000" smtClean="0"/>
              <a:t>동일한 표현</a:t>
            </a:r>
          </a:p>
        </p:txBody>
      </p:sp>
      <p:sp>
        <p:nvSpPr>
          <p:cNvPr id="11162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162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16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162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162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162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1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162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162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162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16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11631" name="_x84866072" descr="EMB0000145035b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8175" y="3649663"/>
            <a:ext cx="6038850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646113" y="2030413"/>
            <a:ext cx="8221662" cy="13223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67)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select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b="1" dirty="0">
                <a:latin typeface="+mn-ea"/>
              </a:rPr>
              <a:t>distinct </a:t>
            </a:r>
            <a:r>
              <a:rPr lang="en-US" altLang="ko-KR" sz="1600" dirty="0">
                <a:latin typeface="+mn-ea"/>
              </a:rPr>
              <a:t>	title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from</a:t>
            </a:r>
            <a:r>
              <a:rPr lang="en-US" altLang="ko-KR" sz="1600" dirty="0">
                <a:latin typeface="+mn-ea"/>
              </a:rPr>
              <a:t> 	course c1, class c2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where</a:t>
            </a:r>
            <a:r>
              <a:rPr lang="en-US" altLang="ko-KR" sz="1600" dirty="0">
                <a:latin typeface="+mn-ea"/>
              </a:rPr>
              <a:t> 	c1.course_id = c2.course_id </a:t>
            </a:r>
            <a:r>
              <a:rPr lang="en-US" altLang="ko-KR" sz="1600" b="1" dirty="0">
                <a:latin typeface="+mn-ea"/>
              </a:rPr>
              <a:t>and</a:t>
            </a:r>
            <a:r>
              <a:rPr lang="en-US" altLang="ko-KR" sz="1600" dirty="0">
                <a:latin typeface="+mn-ea"/>
              </a:rPr>
              <a:t> </a:t>
            </a:r>
          </a:p>
          <a:p>
            <a:pPr>
              <a:defRPr/>
            </a:pPr>
            <a:r>
              <a:rPr lang="en-US" altLang="ko-KR" sz="1600" dirty="0">
                <a:latin typeface="+mn-ea"/>
              </a:rPr>
              <a:t>		classroom = '301</a:t>
            </a:r>
            <a:r>
              <a:rPr lang="ko-KR" altLang="en-US" sz="1600" dirty="0">
                <a:latin typeface="+mn-ea"/>
              </a:rPr>
              <a:t>호</a:t>
            </a:r>
            <a:r>
              <a:rPr lang="en-US" altLang="ko-KR" sz="1600" dirty="0">
                <a:latin typeface="+mn-ea"/>
              </a:rPr>
              <a:t>'</a:t>
            </a:r>
            <a:endParaRPr lang="ko-KR" altLang="en-US" sz="1600" dirty="0">
              <a:latin typeface="+mn-ea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97</a:t>
            </a:fld>
            <a:endParaRPr lang="ko-KR" altLang="en-US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IN, NOT IN</a:t>
            </a:r>
            <a:endParaRPr lang="ko-KR" altLang="en-US" smtClean="0"/>
          </a:p>
        </p:txBody>
      </p:sp>
      <p:sp>
        <p:nvSpPr>
          <p:cNvPr id="112643" name="내용 개체 틀 2"/>
          <p:cNvSpPr>
            <a:spLocks noGrp="1"/>
          </p:cNvSpPr>
          <p:nvPr>
            <p:ph sz="quarter" idx="1"/>
          </p:nvPr>
        </p:nvSpPr>
        <p:spPr>
          <a:xfrm>
            <a:off x="354013" y="1211263"/>
            <a:ext cx="8418512" cy="4129087"/>
          </a:xfrm>
        </p:spPr>
        <p:txBody>
          <a:bodyPr/>
          <a:lstStyle/>
          <a:p>
            <a:r>
              <a:rPr lang="ko-KR" altLang="en-US" sz="2000" smtClean="0"/>
              <a:t>예</a:t>
            </a:r>
            <a:r>
              <a:rPr lang="en-US" altLang="ko-KR" sz="2000" smtClean="0"/>
              <a:t>) 2012</a:t>
            </a:r>
            <a:r>
              <a:rPr lang="ko-KR" altLang="en-US" sz="2000" smtClean="0"/>
              <a:t>년 </a:t>
            </a:r>
            <a:r>
              <a:rPr lang="en-US" altLang="ko-KR" sz="2000" smtClean="0"/>
              <a:t>2</a:t>
            </a:r>
            <a:r>
              <a:rPr lang="ko-KR" altLang="en-US" sz="2000" smtClean="0"/>
              <a:t>학기에 개설되지 않은 과목명을 검색</a:t>
            </a:r>
          </a:p>
          <a:p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 smtClean="0"/>
          </a:p>
        </p:txBody>
      </p:sp>
      <p:sp>
        <p:nvSpPr>
          <p:cNvPr id="11264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264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26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264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264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264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2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265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265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58825" y="1624013"/>
            <a:ext cx="8221663" cy="1816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68)</a:t>
            </a:r>
            <a:endParaRPr lang="ko-KR" altLang="en-US" sz="1600" dirty="0">
              <a:latin typeface="+mn-ea"/>
            </a:endParaRP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select</a:t>
            </a:r>
            <a:r>
              <a:rPr lang="en-US" altLang="ko-KR" sz="1600" dirty="0">
                <a:latin typeface="+mn-ea"/>
              </a:rPr>
              <a:t> 	title</a:t>
            </a: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from</a:t>
            </a:r>
            <a:r>
              <a:rPr lang="en-US" altLang="ko-KR" sz="1600" dirty="0">
                <a:latin typeface="+mn-ea"/>
              </a:rPr>
              <a:t> 	course</a:t>
            </a: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where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dirty="0" err="1">
                <a:latin typeface="+mn-ea"/>
              </a:rPr>
              <a:t>course_id</a:t>
            </a:r>
            <a:r>
              <a:rPr lang="en-US" altLang="ko-KR" sz="1600" dirty="0">
                <a:latin typeface="+mn-ea"/>
              </a:rPr>
              <a:t>  	</a:t>
            </a:r>
            <a:r>
              <a:rPr lang="en-US" altLang="ko-KR" sz="1600" b="1" dirty="0">
                <a:latin typeface="+mn-ea"/>
              </a:rPr>
              <a:t>not in</a:t>
            </a:r>
            <a:r>
              <a:rPr lang="en-US" altLang="ko-KR" sz="1600" dirty="0">
                <a:latin typeface="+mn-ea"/>
              </a:rPr>
              <a:t> </a:t>
            </a:r>
          </a:p>
          <a:p>
            <a:pPr lvl="1">
              <a:defRPr/>
            </a:pPr>
            <a:r>
              <a:rPr lang="en-US" altLang="ko-KR" sz="1600" dirty="0">
                <a:latin typeface="+mn-ea"/>
              </a:rPr>
              <a:t>				(</a:t>
            </a:r>
            <a:r>
              <a:rPr lang="en-US" altLang="ko-KR" sz="1600" b="1" dirty="0">
                <a:latin typeface="+mn-ea"/>
              </a:rPr>
              <a:t>select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distinct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err="1">
                <a:latin typeface="+mn-ea"/>
              </a:rPr>
              <a:t>course_id</a:t>
            </a:r>
            <a:r>
              <a:rPr lang="en-US" altLang="ko-KR" sz="1600" dirty="0">
                <a:latin typeface="+mn-ea"/>
              </a:rPr>
              <a:t> </a:t>
            </a: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				from</a:t>
            </a:r>
            <a:r>
              <a:rPr lang="en-US" altLang="ko-KR" sz="1600" dirty="0">
                <a:latin typeface="+mn-ea"/>
              </a:rPr>
              <a:t> class </a:t>
            </a: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				where</a:t>
            </a:r>
            <a:r>
              <a:rPr lang="en-US" altLang="ko-KR" sz="1600" dirty="0">
                <a:latin typeface="+mn-ea"/>
              </a:rPr>
              <a:t> year = 2012 </a:t>
            </a:r>
            <a:r>
              <a:rPr lang="en-US" altLang="ko-KR" sz="1600" b="1" dirty="0">
                <a:latin typeface="+mn-ea"/>
              </a:rPr>
              <a:t>and</a:t>
            </a:r>
            <a:r>
              <a:rPr lang="en-US" altLang="ko-KR" sz="1600" dirty="0">
                <a:latin typeface="+mn-ea"/>
              </a:rPr>
              <a:t> semester = 2)</a:t>
            </a:r>
          </a:p>
        </p:txBody>
      </p:sp>
      <p:sp>
        <p:nvSpPr>
          <p:cNvPr id="1126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265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12656" name="_x51287792" descr="EMB0000145035b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8825" y="3517900"/>
            <a:ext cx="5659438" cy="322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98</a:t>
            </a:fld>
            <a:endParaRPr lang="ko-KR" altLang="en-US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SOME, ALL</a:t>
            </a:r>
            <a:endParaRPr lang="ko-KR" altLang="en-US" smtClean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54013" y="1211263"/>
            <a:ext cx="8418512" cy="4129087"/>
          </a:xfrm>
        </p:spPr>
        <p:txBody>
          <a:bodyPr/>
          <a:lstStyle/>
          <a:p>
            <a:pPr>
              <a:defRPr/>
            </a:pPr>
            <a:r>
              <a:rPr lang="en-US" altLang="ko-KR" sz="2000" dirty="0" smtClean="0">
                <a:latin typeface="+mn-ea"/>
              </a:rPr>
              <a:t>=some</a:t>
            </a:r>
          </a:p>
          <a:p>
            <a:pPr lvl="1">
              <a:defRPr/>
            </a:pPr>
            <a:r>
              <a:rPr lang="ko-KR" altLang="en-US" sz="1800" dirty="0" smtClean="0"/>
              <a:t>지정된 필드의 값이 부 질의 검색 결과에 존재하는 임의의 값과 같은지를 나타낼 때 사용</a:t>
            </a:r>
          </a:p>
          <a:p>
            <a:pPr lvl="1">
              <a:defRPr/>
            </a:pPr>
            <a:r>
              <a:rPr lang="en-US" altLang="ko-KR" sz="1800" dirty="0" smtClean="0"/>
              <a:t>in</a:t>
            </a:r>
            <a:r>
              <a:rPr lang="ko-KR" altLang="en-US" sz="1800" dirty="0" smtClean="0"/>
              <a:t>과 같은 의미</a:t>
            </a:r>
            <a:endParaRPr lang="en-US" altLang="ko-KR" sz="1800" dirty="0" smtClean="0"/>
          </a:p>
          <a:p>
            <a:pPr>
              <a:defRPr/>
            </a:pPr>
            <a:r>
              <a:rPr lang="en-US" altLang="ko-KR" sz="2000" dirty="0" smtClean="0">
                <a:latin typeface="+mn-ea"/>
              </a:rPr>
              <a:t>&lt;=some</a:t>
            </a:r>
          </a:p>
          <a:p>
            <a:pPr lvl="1">
              <a:defRPr/>
            </a:pPr>
            <a:r>
              <a:rPr lang="ko-KR" altLang="en-US" sz="1800" dirty="0" smtClean="0"/>
              <a:t>부 질의의 검색 결과에 존재하는 임의의 값보다 작거나 같은지를 나타낼 때 사용</a:t>
            </a:r>
          </a:p>
          <a:p>
            <a:pPr>
              <a:defRPr/>
            </a:pPr>
            <a:r>
              <a:rPr lang="en-US" altLang="ko-KR" sz="2000" dirty="0" smtClean="0">
                <a:latin typeface="+mn-ea"/>
              </a:rPr>
              <a:t>=all</a:t>
            </a:r>
          </a:p>
          <a:p>
            <a:pPr lvl="1">
              <a:defRPr/>
            </a:pPr>
            <a:r>
              <a:rPr lang="ko-KR" altLang="en-US" sz="1800" dirty="0" smtClean="0"/>
              <a:t>지정된 필드의 값이 부 질의 검색 결과에 포함된 모든 값과 같은지를 판단</a:t>
            </a:r>
            <a:endParaRPr lang="en-US" altLang="ko-KR" sz="1800" dirty="0" smtClean="0"/>
          </a:p>
          <a:p>
            <a:pPr>
              <a:defRPr/>
            </a:pPr>
            <a:r>
              <a:rPr lang="en-US" altLang="ko-KR" sz="2000" dirty="0" smtClean="0">
                <a:latin typeface="+mn-ea"/>
              </a:rPr>
              <a:t>&lt;=all</a:t>
            </a:r>
          </a:p>
          <a:p>
            <a:pPr lvl="1">
              <a:defRPr/>
            </a:pPr>
            <a:r>
              <a:rPr lang="ko-KR" altLang="en-US" sz="1800" dirty="0" smtClean="0"/>
              <a:t>지정된 필드의 값이 부 질의 검색 결과에 포함된 모든 값보다 작거나 같은지를 판단</a:t>
            </a:r>
            <a:endParaRPr lang="en-US" altLang="ko-KR" sz="1800" dirty="0" smtClean="0"/>
          </a:p>
          <a:p>
            <a:pPr lvl="1">
              <a:defRPr/>
            </a:pPr>
            <a:endParaRPr lang="ko-KR" altLang="en-US" sz="1800" dirty="0" smtClean="0"/>
          </a:p>
          <a:p>
            <a:pPr lvl="1">
              <a:defRPr/>
            </a:pPr>
            <a:endParaRPr lang="ko-KR" altLang="en-US" sz="1700" dirty="0" smtClean="0">
              <a:latin typeface="+mn-ea"/>
            </a:endParaRPr>
          </a:p>
        </p:txBody>
      </p:sp>
      <p:sp>
        <p:nvSpPr>
          <p:cNvPr id="11366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366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36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367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367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367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3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367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367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367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99</a:t>
            </a:fld>
            <a:endParaRPr lang="ko-KR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원본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원본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제 1 장 데이타와 데이타베이스</Template>
  <TotalTime>3086</TotalTime>
  <Words>4272</Words>
  <Application>Microsoft Office PowerPoint</Application>
  <PresentationFormat>화면 슬라이드 쇼(4:3)</PresentationFormat>
  <Paragraphs>1411</Paragraphs>
  <Slides>113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113</vt:i4>
      </vt:variant>
    </vt:vector>
  </HeadingPairs>
  <TitlesOfParts>
    <vt:vector size="114" baseType="lpstr">
      <vt:lpstr>원본</vt:lpstr>
      <vt:lpstr>제 4 장 SQL</vt:lpstr>
      <vt:lpstr>질의어와 SQL</vt:lpstr>
      <vt:lpstr>SQL의 구성: DDL &amp; DML</vt:lpstr>
      <vt:lpstr>데이터 정의 언어</vt:lpstr>
      <vt:lpstr>데이터 정의 언어</vt:lpstr>
      <vt:lpstr>테이블 생성</vt:lpstr>
      <vt:lpstr>기본키, 외래키 설정</vt:lpstr>
      <vt:lpstr>기본키, 외래키 설정</vt:lpstr>
      <vt:lpstr>테이블 생성(student table)</vt:lpstr>
      <vt:lpstr>테이블 생성(student table)</vt:lpstr>
      <vt:lpstr>테이블 생성(student table)</vt:lpstr>
      <vt:lpstr>테이블 생성</vt:lpstr>
      <vt:lpstr>테이블 생성</vt:lpstr>
      <vt:lpstr>테이블 생성</vt:lpstr>
      <vt:lpstr>테이블 생성</vt:lpstr>
      <vt:lpstr>테이블 생성</vt:lpstr>
      <vt:lpstr>테이블 생성</vt:lpstr>
      <vt:lpstr>테이블 생성</vt:lpstr>
      <vt:lpstr>테이블 생성</vt:lpstr>
      <vt:lpstr>테이블 삭제</vt:lpstr>
      <vt:lpstr>테이블 수정</vt:lpstr>
      <vt:lpstr>테이블 수정</vt:lpstr>
      <vt:lpstr>기본키, 외래키 관련 주의사항</vt:lpstr>
      <vt:lpstr>기본키, 외래키 관련 주의사항</vt:lpstr>
      <vt:lpstr>데이터 조작 언어</vt:lpstr>
      <vt:lpstr>레코드 삽입</vt:lpstr>
      <vt:lpstr>레코드 삽입</vt:lpstr>
      <vt:lpstr>레코드 삽입</vt:lpstr>
      <vt:lpstr>레코드 삽입</vt:lpstr>
      <vt:lpstr>학사 데이터베이스의 데이터 삽입 예</vt:lpstr>
      <vt:lpstr>학사 데이터베이스의 데이터 삽입 예</vt:lpstr>
      <vt:lpstr>학사 데이터베이스의 데이터 삽입 예</vt:lpstr>
      <vt:lpstr>학사 데이터베이스의 데이터 삽입 예</vt:lpstr>
      <vt:lpstr>레코드 수정</vt:lpstr>
      <vt:lpstr>레코드 수정</vt:lpstr>
      <vt:lpstr>레코드 삭제</vt:lpstr>
      <vt:lpstr>레코드 삽입 시 주의사항</vt:lpstr>
      <vt:lpstr>레코드 삽입 시 주의사항</vt:lpstr>
      <vt:lpstr>레코드 수정 시 주의사항</vt:lpstr>
      <vt:lpstr>레코드 삭제 시 주의사항</vt:lpstr>
      <vt:lpstr>레코드 검색</vt:lpstr>
      <vt:lpstr>기본 구조</vt:lpstr>
      <vt:lpstr>기본 구조</vt:lpstr>
      <vt:lpstr>기본 구조</vt:lpstr>
      <vt:lpstr>기본 구조</vt:lpstr>
      <vt:lpstr>기본 구조</vt:lpstr>
      <vt:lpstr>기본 구조</vt:lpstr>
      <vt:lpstr>기본 구조</vt:lpstr>
      <vt:lpstr>기본 구조</vt:lpstr>
      <vt:lpstr>기본 구조</vt:lpstr>
      <vt:lpstr>레코드의 순서 지정(order by)</vt:lpstr>
      <vt:lpstr>레코드의 순서 지정</vt:lpstr>
      <vt:lpstr>레코드의 순서 지정</vt:lpstr>
      <vt:lpstr>재명명 연산</vt:lpstr>
      <vt:lpstr>재명명 연산</vt:lpstr>
      <vt:lpstr>필드의 재명명</vt:lpstr>
      <vt:lpstr>필드의 재명명</vt:lpstr>
      <vt:lpstr>LIKE 연산자</vt:lpstr>
      <vt:lpstr>LIKE 연산자</vt:lpstr>
      <vt:lpstr>LIKE 연산자</vt:lpstr>
      <vt:lpstr>집합연산</vt:lpstr>
      <vt:lpstr>UNION</vt:lpstr>
      <vt:lpstr>UNION ALL</vt:lpstr>
      <vt:lpstr>INTERSECT</vt:lpstr>
      <vt:lpstr>INTERSECT</vt:lpstr>
      <vt:lpstr>MINUS</vt:lpstr>
      <vt:lpstr>외부조인(outer join)</vt:lpstr>
      <vt:lpstr>외부조인(outer join)</vt:lpstr>
      <vt:lpstr>왼쪽 외부조인(left outer join)</vt:lpstr>
      <vt:lpstr>왼쪽 외부조인(left outer join)</vt:lpstr>
      <vt:lpstr>오른쪽 외부조인(right outer join)</vt:lpstr>
      <vt:lpstr>완전 외부조인(full outer join)</vt:lpstr>
      <vt:lpstr>집계 함수(aggregate function)</vt:lpstr>
      <vt:lpstr>COUNT</vt:lpstr>
      <vt:lpstr>COUNT</vt:lpstr>
      <vt:lpstr>COUNT</vt:lpstr>
      <vt:lpstr>COUNT</vt:lpstr>
      <vt:lpstr>SUM</vt:lpstr>
      <vt:lpstr>SUM</vt:lpstr>
      <vt:lpstr>SUM</vt:lpstr>
      <vt:lpstr>AVG</vt:lpstr>
      <vt:lpstr>MIN, MAX</vt:lpstr>
      <vt:lpstr>GROUP BY</vt:lpstr>
      <vt:lpstr>GROUP BY</vt:lpstr>
      <vt:lpstr>GROUP BY</vt:lpstr>
      <vt:lpstr>GROUP BY</vt:lpstr>
      <vt:lpstr>GROUP BY</vt:lpstr>
      <vt:lpstr>GROUP BY</vt:lpstr>
      <vt:lpstr>HAVING</vt:lpstr>
      <vt:lpstr>HAVING</vt:lpstr>
      <vt:lpstr>HAVING</vt:lpstr>
      <vt:lpstr>HAVING</vt:lpstr>
      <vt:lpstr>널(null)의 처리</vt:lpstr>
      <vt:lpstr>널의 처리</vt:lpstr>
      <vt:lpstr>중첩 질의(nested query)</vt:lpstr>
      <vt:lpstr>IN, NOT IN</vt:lpstr>
      <vt:lpstr>IN, NOT IN</vt:lpstr>
      <vt:lpstr>IN, NOT IN</vt:lpstr>
      <vt:lpstr>SOME, ALL</vt:lpstr>
      <vt:lpstr>SOME, ALL</vt:lpstr>
      <vt:lpstr>EXISTS, NOT EXIST</vt:lpstr>
      <vt:lpstr>EXISTS, NOT EXISTS</vt:lpstr>
      <vt:lpstr>EXISTS, NOT EXIST</vt:lpstr>
      <vt:lpstr>뷰 (view)</vt:lpstr>
      <vt:lpstr>뷰 생성</vt:lpstr>
      <vt:lpstr>뷰 생성</vt:lpstr>
      <vt:lpstr>뷰 생성</vt:lpstr>
      <vt:lpstr>뷰 생성</vt:lpstr>
      <vt:lpstr>뷰 생성</vt:lpstr>
      <vt:lpstr>뷰 사용</vt:lpstr>
      <vt:lpstr>뷰 사용</vt:lpstr>
      <vt:lpstr>뷰 사용</vt:lpstr>
      <vt:lpstr>뷰 삭제</vt:lpstr>
    </vt:vector>
  </TitlesOfParts>
  <Company>서울대학교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 2 장 관계형 데이타베이스</dc:title>
  <dc:creator>김태훈</dc:creator>
  <cp:lastModifiedBy>alfo8-0</cp:lastModifiedBy>
  <cp:revision>246</cp:revision>
  <dcterms:created xsi:type="dcterms:W3CDTF">2002-02-13T03:41:21Z</dcterms:created>
  <dcterms:modified xsi:type="dcterms:W3CDTF">2017-10-30T06:26:20Z</dcterms:modified>
</cp:coreProperties>
</file>