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8"/>
  </p:notesMasterIdLst>
  <p:handoutMasterIdLst>
    <p:handoutMasterId r:id="rId89"/>
  </p:handout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3" r:id="rId31"/>
    <p:sldId id="452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8" r:id="rId46"/>
    <p:sldId id="467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5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0929"/>
  </p:normalViewPr>
  <p:slideViewPr>
    <p:cSldViewPr snapToGrid="0">
      <p:cViewPr varScale="1">
        <p:scale>
          <a:sx n="98" d="100"/>
          <a:sy n="98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3F4F56-A9C6-4184-B6FB-07F12EBE42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51338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0B416-4CD3-414F-94D5-29B776502E48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7ECCC-DC95-4FA0-A2A7-128F081359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716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5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장 무결성과 보안</a:t>
            </a:r>
            <a:endParaRPr lang="ko-KR" altLang="en-US" dirty="0"/>
          </a:p>
        </p:txBody>
      </p:sp>
      <p:sp>
        <p:nvSpPr>
          <p:cNvPr id="16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455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1D3D1-68D2-433C-8A93-F5E27E36E7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391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F59F-5FD3-40F7-A2EF-CC8237F88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398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장 무결성과 보안</a:t>
            </a:r>
            <a:endParaRPr lang="ko-KR" altLang="en-US" dirty="0"/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68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4F473-F025-4AFC-9F42-CFC9256EFC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1658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7F33-5BF4-4232-9032-2EAE35F3A1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216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14EA1-F95D-4DE2-B7BE-DEA5702002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55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9FEA-627D-499A-B552-9DF905F2BB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355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ADD2C-A2E0-4411-9D9E-D812766EB7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750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E458F-4FC4-4446-823D-0B90A65DA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036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624B-266E-43DB-8264-BCFEC6BAB0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912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DEAC1773-1A67-4FB9-9AE2-F4053D2966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 </a:t>
            </a:r>
            <a:r>
              <a:rPr lang="en-US" altLang="ko-KR" smtClean="0"/>
              <a:t>5</a:t>
            </a:r>
            <a:r>
              <a:rPr lang="ko-KR" altLang="en-US" smtClean="0"/>
              <a:t>장 무결성과 보안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데이터베이스 보안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오라클에서의</a:t>
            </a:r>
            <a:r>
              <a:rPr lang="ko-KR" altLang="en-US" dirty="0" smtClean="0"/>
              <a:t> 무결성과 보안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797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한 테이블의 레코드가 다른 테이블을 참조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참조되는 테이블에 해당 레코드가 반드시 존재하거나 얼 값을 가짐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이 조건이 지켜지지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참조하는 레코드는 실제로 존재하지 않는 레코드를 참조하게 되는 오류가 발생</a:t>
            </a:r>
          </a:p>
          <a:p>
            <a:pPr lvl="1">
              <a:defRPr/>
            </a:pPr>
            <a:r>
              <a:rPr lang="ko-KR" altLang="en-US" dirty="0" err="1" smtClean="0"/>
              <a:t>외래키의</a:t>
            </a:r>
            <a:r>
              <a:rPr lang="ko-KR" altLang="en-US" dirty="0" smtClean="0"/>
              <a:t> 조건과 일치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실제 존재하지 않는 잘못된 값이 저장되지 않도록 보장하는 수단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1500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제약식명</a:t>
            </a:r>
            <a:r>
              <a:rPr lang="en-US" altLang="ko-KR" dirty="0" smtClean="0"/>
              <a:t>&gt;:	  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정의하는 </a:t>
            </a:r>
            <a:r>
              <a:rPr lang="ko-KR" altLang="en-US" dirty="0" err="1" smtClean="0"/>
              <a:t>제약식에</a:t>
            </a:r>
            <a:r>
              <a:rPr lang="ko-KR" altLang="en-US" dirty="0" smtClean="0"/>
              <a:t> 주어진 이름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필드리스트</a:t>
            </a:r>
            <a:r>
              <a:rPr lang="en-US" altLang="ko-KR" dirty="0" smtClean="0"/>
              <a:t>1&gt; :	 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정의하는 필드들의 리스트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:	 </a:t>
            </a:r>
            <a:r>
              <a:rPr lang="ko-KR" altLang="en-US" dirty="0" smtClean="0"/>
              <a:t> 참조 대상인 테이블의 이름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필드리스트</a:t>
            </a:r>
            <a:r>
              <a:rPr lang="en-US" altLang="ko-KR" dirty="0" smtClean="0"/>
              <a:t>2&gt;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:	 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기본키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7363" y="4025900"/>
            <a:ext cx="6627812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&lt;</a:t>
            </a:r>
            <a:r>
              <a:rPr lang="ko-KR" altLang="en-US" sz="1600" dirty="0" err="1">
                <a:latin typeface="+mn-ea"/>
              </a:rPr>
              <a:t>제약식명</a:t>
            </a:r>
            <a:r>
              <a:rPr lang="en-US" altLang="ko-KR" sz="1600" dirty="0">
                <a:latin typeface="+mn-ea"/>
              </a:rPr>
              <a:t>&gt; 	</a:t>
            </a:r>
            <a:r>
              <a:rPr lang="en-US" altLang="ko-KR" sz="1600" b="1" dirty="0">
                <a:latin typeface="+mn-ea"/>
              </a:rPr>
              <a:t>foreign key</a:t>
            </a:r>
            <a:r>
              <a:rPr lang="en-US" altLang="ko-KR" sz="1600" dirty="0">
                <a:latin typeface="+mn-ea"/>
              </a:rPr>
              <a:t> (&lt;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1&gt;) 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references</a:t>
            </a:r>
            <a:r>
              <a:rPr lang="en-US" altLang="ko-KR" sz="1600" dirty="0">
                <a:latin typeface="+mn-ea"/>
              </a:rPr>
              <a:t> 	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 (&lt;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2&gt;)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제약은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정의에 의해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자동적으로 검증</a:t>
            </a:r>
          </a:p>
          <a:p>
            <a:pPr lvl="1">
              <a:defRPr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이 조건을 위배하게 되는 연산의 실행을 거부</a:t>
            </a:r>
          </a:p>
          <a:p>
            <a:pPr lvl="1">
              <a:defRPr/>
            </a:pPr>
            <a:endParaRPr lang="ko-KR" alt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1411288" y="1411288"/>
            <a:ext cx="7378700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fk_dept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 foreign key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 			references 	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외래키가</a:t>
            </a:r>
            <a:r>
              <a:rPr lang="ko-KR" altLang="en-US" dirty="0" smtClean="0"/>
              <a:t> 하나의 필드로만 구성되거나 </a:t>
            </a:r>
            <a:r>
              <a:rPr lang="ko-KR" altLang="en-US" dirty="0" err="1" smtClean="0"/>
              <a:t>제약식에</a:t>
            </a:r>
            <a:r>
              <a:rPr lang="ko-KR" altLang="en-US" dirty="0" smtClean="0"/>
              <a:t> 이름을 부여하지 않을 때 다음과 같이 정의 가능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1385888" y="2593975"/>
            <a:ext cx="7378700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	</a:t>
            </a:r>
            <a:r>
              <a:rPr lang="en-US" altLang="ko-KR" sz="1600" b="1" dirty="0">
                <a:latin typeface="+mn-ea"/>
              </a:rPr>
              <a:t>foreign key </a:t>
            </a: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		references	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테이블 생성 당시에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설정하지 않았다면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en-US" altLang="ko-KR" b="1" dirty="0" smtClean="0"/>
              <a:t>alter table</a:t>
            </a:r>
            <a:r>
              <a:rPr lang="ko-KR" altLang="en-US" dirty="0" smtClean="0"/>
              <a:t>문을 이용하여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별도로 설정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sz="2100" dirty="0" err="1" smtClean="0"/>
              <a:t>외래키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삭제</a:t>
            </a:r>
            <a:endParaRPr lang="en-US" altLang="ko-KR" sz="2100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9725" y="2066925"/>
            <a:ext cx="7172325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add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fk_dept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foreign key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 			</a:t>
            </a:r>
            <a:r>
              <a:rPr lang="en-US" altLang="ko-KR" sz="1600" b="1" dirty="0">
                <a:latin typeface="+mn-ea"/>
              </a:rPr>
              <a:t>references</a:t>
            </a:r>
            <a:r>
              <a:rPr lang="en-US" altLang="ko-KR" sz="1600" dirty="0">
                <a:latin typeface="+mn-ea"/>
              </a:rPr>
              <a:t> 	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175" y="4171950"/>
            <a:ext cx="66278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	student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drop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fk_dept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테이블의 무결성 제약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mtClean="0"/>
              <a:t>테이블 스키마를 정의할 때 지켜야 하는 무결성 제약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smtClean="0"/>
              <a:t>not null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smtClean="0"/>
              <a:t>unique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smtClean="0"/>
              <a:t>check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b="1" smtClean="0"/>
              <a:t>default</a:t>
            </a:r>
            <a:endParaRPr lang="en-US" altLang="ko-KR" sz="2000" smtClean="0"/>
          </a:p>
          <a:p>
            <a:pPr lvl="1">
              <a:lnSpc>
                <a:spcPct val="150000"/>
              </a:lnSpc>
              <a:defRPr/>
            </a:pPr>
            <a:endParaRPr lang="ko-KR" altLang="en-US" sz="17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NOT NULL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특정 필드에 대해서 널 값의 입력을 허용하지 않아야 되는 경우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정의된 필드에 대해서는 명시적으로 </a:t>
            </a:r>
            <a:r>
              <a:rPr lang="en-US" altLang="ko-KR" b="1" dirty="0" smtClean="0"/>
              <a:t>not null</a:t>
            </a:r>
            <a:r>
              <a:rPr lang="ko-KR" altLang="en-US" dirty="0" smtClean="0"/>
              <a:t> 조건을 설정하지 않아도 됨</a:t>
            </a:r>
          </a:p>
          <a:p>
            <a:pPr lvl="1">
              <a:defRPr/>
            </a:pPr>
            <a:endParaRPr lang="ko-KR" altLang="en-US" sz="17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7300" y="2049463"/>
            <a:ext cx="7170738" cy="2555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13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해당 필드가 테이블 내에서 중복된 값을 갖지 않고 유일하게 식별되도록 하는 제약 조건</a:t>
            </a:r>
            <a:endParaRPr lang="en-US" altLang="ko-KR" smtClean="0"/>
          </a:p>
          <a:p>
            <a:pPr>
              <a:defRPr/>
            </a:pPr>
            <a:endParaRPr lang="ko-KR" altLang="en-US" smtClean="0"/>
          </a:p>
          <a:p>
            <a:pPr>
              <a:defRPr/>
            </a:pPr>
            <a:r>
              <a:rPr lang="en-US" altLang="ko-KR" smtClean="0"/>
              <a:t>NOT NULL</a:t>
            </a:r>
            <a:r>
              <a:rPr lang="ko-KR" altLang="en-US" smtClean="0"/>
              <a:t>은 후보키의 자격이 있음</a:t>
            </a: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en-US" altLang="ko-KR" b="1" smtClean="0"/>
              <a:t>not null</a:t>
            </a:r>
            <a:r>
              <a:rPr lang="ko-KR" altLang="en-US" smtClean="0"/>
              <a:t>로 지정되지 않는 한 널 값의 입력을 허용</a:t>
            </a:r>
          </a:p>
          <a:p>
            <a:pPr lvl="1">
              <a:defRPr/>
            </a:pPr>
            <a:endParaRPr lang="en-US" altLang="ko-KR" sz="1700" smtClean="0"/>
          </a:p>
          <a:p>
            <a:pPr>
              <a:defRPr/>
            </a:pPr>
            <a:r>
              <a:rPr lang="ko-KR" altLang="en-US" smtClean="0"/>
              <a:t>형식</a:t>
            </a: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&lt;</a:t>
            </a:r>
            <a:r>
              <a:rPr lang="ko-KR" altLang="en-US" smtClean="0"/>
              <a:t>제약식명</a:t>
            </a:r>
            <a:r>
              <a:rPr lang="en-US" altLang="ko-KR" smtClean="0"/>
              <a:t>&gt;  	: </a:t>
            </a:r>
            <a:r>
              <a:rPr lang="ko-KR" altLang="en-US" smtClean="0"/>
              <a:t>제약식의 이름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&lt;</a:t>
            </a:r>
            <a:r>
              <a:rPr lang="ko-KR" altLang="en-US" smtClean="0"/>
              <a:t>필드리스트</a:t>
            </a:r>
            <a:r>
              <a:rPr lang="en-US" altLang="ko-KR" smtClean="0"/>
              <a:t>&gt;</a:t>
            </a:r>
            <a:r>
              <a:rPr lang="ko-KR" altLang="en-US" smtClean="0"/>
              <a:t> </a:t>
            </a:r>
            <a:r>
              <a:rPr lang="en-US" altLang="ko-KR" smtClean="0"/>
              <a:t>	: </a:t>
            </a:r>
            <a:r>
              <a:rPr lang="en-US" altLang="ko-KR" b="1" smtClean="0"/>
              <a:t>unique</a:t>
            </a:r>
            <a:r>
              <a:rPr lang="ko-KR" altLang="en-US" smtClean="0"/>
              <a:t>을 설정할 필드들의 리스트</a:t>
            </a:r>
          </a:p>
          <a:p>
            <a:pPr lvl="1">
              <a:defRPr/>
            </a:pPr>
            <a:endParaRPr lang="ko-KR" altLang="en-US" sz="1700" smtClean="0"/>
          </a:p>
        </p:txBody>
      </p:sp>
      <p:sp>
        <p:nvSpPr>
          <p:cNvPr id="4" name="TextBox 3"/>
          <p:cNvSpPr txBox="1"/>
          <p:nvPr/>
        </p:nvSpPr>
        <p:spPr>
          <a:xfrm>
            <a:off x="1506538" y="3533775"/>
            <a:ext cx="7172325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제약식명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unique</a:t>
            </a:r>
            <a:r>
              <a:rPr lang="en-US" altLang="ko-KR" sz="1600" dirty="0">
                <a:latin typeface="+mn-ea"/>
              </a:rPr>
              <a:t> (&lt;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13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1031875" y="1817688"/>
            <a:ext cx="7172325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constraint 	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uc_rid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unique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resident_id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13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두 개 이상의 필드에 동시에 설정 가능</a:t>
            </a: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두 필드 각각에 대해서 유일해야 한다는 조건이 아니고 이름과 성이 동시에 같은 경우에 대해 중복을 허용하지 않음</a:t>
            </a:r>
          </a:p>
          <a:p>
            <a:pPr lvl="1">
              <a:defRPr/>
            </a:pPr>
            <a:endParaRPr lang="en-US" altLang="ko-KR" sz="1700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1031875" y="1817688"/>
            <a:ext cx="7939088" cy="304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family_name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given_name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constraint 	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uc_name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		unique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family_name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first_name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13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제약식에 이름을 부여하지 않거나 하나의 필드에 대해서만 설정할 경우 다음과 같은 표현이 가능</a:t>
            </a:r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 lvl="1">
              <a:defRPr/>
            </a:pPr>
            <a:endParaRPr lang="en-US" altLang="ko-KR" sz="1700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903288" y="2292350"/>
            <a:ext cx="7939087" cy="2554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unique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무결성 제약</a:t>
            </a:r>
          </a:p>
        </p:txBody>
      </p:sp>
      <p:sp>
        <p:nvSpPr>
          <p:cNvPr id="1259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</a:t>
            </a:r>
            <a:r>
              <a:rPr lang="en-US" altLang="ko-KR" dirty="0" smtClean="0"/>
              <a:t>(integrity constraint) </a:t>
            </a:r>
            <a:r>
              <a:rPr lang="ko-KR" altLang="en-US" dirty="0" smtClean="0"/>
              <a:t>또는 </a:t>
            </a:r>
            <a:r>
              <a:rPr lang="ko-KR" altLang="en-US" sz="1700" dirty="0" err="1" smtClean="0"/>
              <a:t>무결성</a:t>
            </a:r>
            <a:r>
              <a:rPr lang="ko-KR" altLang="en-US" sz="1700" dirty="0" smtClean="0"/>
              <a:t> 규칙</a:t>
            </a:r>
            <a:r>
              <a:rPr lang="en-US" altLang="ko-KR" sz="1700" dirty="0" smtClean="0"/>
              <a:t>(integrity rule)</a:t>
            </a:r>
          </a:p>
          <a:p>
            <a:pPr lvl="1">
              <a:defRPr/>
            </a:pPr>
            <a:r>
              <a:rPr lang="ko-KR" altLang="en-US" sz="1700" dirty="0" smtClean="0"/>
              <a:t>데이터베이스에 저장된 데이터가 실제 세계에 존재하는 정보들을 모순 없이 반영하는 성질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dirty="0" smtClean="0"/>
              <a:t>데이터베이스에 저장된 데이터가 </a:t>
            </a:r>
            <a:r>
              <a:rPr lang="ko-KR" altLang="en-US" dirty="0" err="1" smtClean="0"/>
              <a:t>갖추어야할</a:t>
            </a:r>
            <a:r>
              <a:rPr lang="ko-KR" altLang="en-US" dirty="0" smtClean="0"/>
              <a:t> 제약 조건을 항상 만족하도록 보장하는 성질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제약의 예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학생은 하나의 학과에 소속된다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하나의 강좌는 한 명의 담당교수가 배정된다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하나의 교과목은 각 학기마다 두 강좌 이하만 개설할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학생은 한 학기에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학점 이상 수강할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13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unique</a:t>
            </a:r>
            <a:r>
              <a:rPr lang="ko-KR" altLang="en-US" smtClean="0"/>
              <a:t>을 별도로 지정</a:t>
            </a: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r>
              <a:rPr lang="en-US" altLang="ko-KR" smtClean="0"/>
              <a:t>unique </a:t>
            </a:r>
            <a:r>
              <a:rPr lang="ko-KR" altLang="en-US" smtClean="0"/>
              <a:t>설정 해제</a:t>
            </a: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buFont typeface="Wingdings 3" pitchFamily="18" charset="2"/>
              <a:buNone/>
              <a:defRPr/>
            </a:pP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204913" y="1885950"/>
            <a:ext cx="6532562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add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uc_rid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unique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450" y="3792538"/>
            <a:ext cx="653256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drop</a:t>
            </a:r>
            <a:r>
              <a:rPr lang="en-US" altLang="ko-KR" sz="16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uc_rid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도메인 제약</a:t>
            </a:r>
            <a:r>
              <a:rPr lang="en-US" altLang="ko-KR" dirty="0" smtClean="0"/>
              <a:t>(domain constraint)</a:t>
            </a:r>
          </a:p>
          <a:p>
            <a:pPr lvl="1">
              <a:defRPr/>
            </a:pPr>
            <a:r>
              <a:rPr lang="ko-KR" altLang="en-US" dirty="0" smtClean="0"/>
              <a:t>각 필드의 값은 정의된 도메인에 속한 값만 허용하는 성질</a:t>
            </a:r>
          </a:p>
          <a:p>
            <a:pPr lvl="1">
              <a:defRPr/>
            </a:pPr>
            <a:r>
              <a:rPr lang="en-US" altLang="ko-KR" dirty="0" smtClean="0"/>
              <a:t>CHECK</a:t>
            </a:r>
          </a:p>
          <a:p>
            <a:pPr lvl="2">
              <a:defRPr/>
            </a:pPr>
            <a:r>
              <a:rPr lang="ko-KR" altLang="en-US" sz="1800" dirty="0" smtClean="0"/>
              <a:t>필드를 정의할 때 주어진 데이터 타입 이외에도 좀 더 세부적으로 허용할 수 있는 값의 범위를 지정</a:t>
            </a:r>
            <a:endParaRPr lang="en-US" altLang="ko-KR" sz="1800" dirty="0" smtClean="0"/>
          </a:p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sz="1500" dirty="0" smtClean="0"/>
              <a:t>&lt;</a:t>
            </a:r>
            <a:r>
              <a:rPr lang="ko-KR" altLang="en-US" sz="1500" dirty="0" err="1" smtClean="0"/>
              <a:t>조건식</a:t>
            </a:r>
            <a:r>
              <a:rPr lang="en-US" altLang="ko-KR" sz="1500" dirty="0" smtClean="0"/>
              <a:t>&gt; 	</a:t>
            </a:r>
            <a:r>
              <a:rPr lang="ko-KR" altLang="en-US" sz="1500" dirty="0" err="1" smtClean="0"/>
              <a:t>만족해야할</a:t>
            </a:r>
            <a:r>
              <a:rPr lang="ko-KR" altLang="en-US" sz="1500" dirty="0" smtClean="0"/>
              <a:t> 필드들의 조건</a:t>
            </a:r>
          </a:p>
          <a:p>
            <a:pPr lvl="1">
              <a:defRPr/>
            </a:pPr>
            <a:endParaRPr lang="ko-KR" altLang="en-US" sz="1700" dirty="0" smtClean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5238" y="3430588"/>
            <a:ext cx="6532562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제약식명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check</a:t>
            </a:r>
            <a:r>
              <a:rPr lang="en-US" altLang="ko-KR" sz="1600" dirty="0">
                <a:latin typeface="+mn-ea"/>
              </a:rPr>
              <a:t> (&lt;</a:t>
            </a:r>
            <a:r>
              <a:rPr lang="ko-KR" altLang="en-US" sz="1600" dirty="0" err="1">
                <a:latin typeface="+mn-ea"/>
              </a:rPr>
              <a:t>조건식</a:t>
            </a:r>
            <a:r>
              <a:rPr lang="en-US" altLang="ko-KR" sz="1600" dirty="0">
                <a:latin typeface="+mn-ea"/>
              </a:rPr>
              <a:t>&gt;)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913" y="1851025"/>
            <a:ext cx="7343775" cy="2801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16)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constraint 	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chk_year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	check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(year &gt;= 1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year &lt;= 4)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913" y="1851025"/>
            <a:ext cx="7343775" cy="3540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17)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create table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resident_id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Name		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Year		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Address		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(10)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foreign key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		references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department 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constraint 	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chk1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check 	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(year &gt;= 1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2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				year &lt;= 4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2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				address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(‘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서울‘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‘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부산’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))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제약식에 이름을 부여하지 않거나</a:t>
            </a:r>
            <a:r>
              <a:rPr lang="en-US" altLang="ko-KR" smtClean="0"/>
              <a:t>, </a:t>
            </a:r>
            <a:r>
              <a:rPr lang="ko-KR" altLang="en-US" smtClean="0"/>
              <a:t>각 필드에 대한 조건식을 분리하여 명시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750" y="2239963"/>
            <a:ext cx="8024813" cy="2554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18)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check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(year &gt;= 1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year &lt;= 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check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(address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(‘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서울‘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‘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부산’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)),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check</a:t>
            </a:r>
            <a:r>
              <a:rPr lang="ko-KR" altLang="en-US" dirty="0" smtClean="0"/>
              <a:t>를 별도로 지정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check</a:t>
            </a:r>
            <a:r>
              <a:rPr lang="ko-KR" altLang="en-US" dirty="0" smtClean="0">
                <a:latin typeface="+mj-ea"/>
                <a:ea typeface="+mj-ea"/>
              </a:rPr>
              <a:t>를 해제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538" y="1825625"/>
            <a:ext cx="724852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	student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add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chk_year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check</a:t>
            </a:r>
            <a:r>
              <a:rPr lang="en-US" altLang="ko-KR" sz="1600" dirty="0">
                <a:latin typeface="+mn-ea"/>
              </a:rPr>
              <a:t> (year &gt;= 1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year &lt;= 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413" y="3370263"/>
            <a:ext cx="7250112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drop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chk_year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DEFAULT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레코드를 삽입할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필드에 대한 값이 정해지지 않았을 경우 사전에 정해놓은 값으로 입력하도록 지정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널 값 대신에 지정된 값이 자동적으로 입력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sz="1700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150" y="3059113"/>
            <a:ext cx="7248525" cy="2554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deafult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1, 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DEFAULT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default</a:t>
            </a:r>
            <a:r>
              <a:rPr lang="ko-KR" altLang="en-US" dirty="0" smtClean="0"/>
              <a:t>를 별도로 설정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default </a:t>
            </a:r>
            <a:r>
              <a:rPr lang="ko-KR" altLang="en-US" dirty="0" smtClean="0"/>
              <a:t>해제</a:t>
            </a:r>
            <a:endParaRPr lang="en-US" altLang="ko-KR" sz="2400" dirty="0" smtClean="0"/>
          </a:p>
          <a:p>
            <a:pPr lvl="1">
              <a:defRPr/>
            </a:pPr>
            <a:endParaRPr lang="en-US" altLang="ko-KR" sz="1700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700" y="2006600"/>
            <a:ext cx="724852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column</a:t>
            </a:r>
            <a:r>
              <a:rPr lang="en-US" altLang="ko-KR" sz="1600" dirty="0">
                <a:latin typeface="+mn-ea"/>
              </a:rPr>
              <a:t> 	year 	</a:t>
            </a:r>
            <a:r>
              <a:rPr lang="en-US" altLang="ko-KR" sz="1600" b="1" dirty="0">
                <a:latin typeface="+mn-ea"/>
              </a:rPr>
              <a:t>set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</a:t>
            </a:r>
            <a:r>
              <a:rPr lang="en-US" altLang="ko-KR" sz="1600" dirty="0">
                <a:latin typeface="+mn-ea"/>
              </a:rPr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3175" y="3913188"/>
            <a:ext cx="72501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alter column</a:t>
            </a:r>
            <a:r>
              <a:rPr lang="en-US" altLang="ko-KR" sz="1600" dirty="0">
                <a:latin typeface="+mn-ea"/>
              </a:rPr>
              <a:t> 	year 	</a:t>
            </a:r>
            <a:r>
              <a:rPr lang="en-US" altLang="ko-KR" sz="1600" b="1" dirty="0">
                <a:latin typeface="+mn-ea"/>
              </a:rPr>
              <a:t>drop default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r>
              <a:rPr lang="en-US" altLang="ko-KR" smtClean="0"/>
              <a:t>(DEFAULT)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6063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오라클은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에 대한 별도의 설정 및 해제에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표준을 따르지 않음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오라클에서는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질의 </a:t>
            </a:r>
            <a:r>
              <a:rPr lang="en-US" altLang="ko-KR" dirty="0" smtClean="0"/>
              <a:t>22)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질의 </a:t>
            </a:r>
            <a:r>
              <a:rPr lang="en-US" altLang="ko-KR" dirty="0" smtClean="0"/>
              <a:t>23)</a:t>
            </a:r>
            <a:r>
              <a:rPr lang="ko-KR" altLang="en-US" dirty="0" smtClean="0"/>
              <a:t>대신에 다음과 같은 형식을 사용해야 함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30313" y="2887663"/>
            <a:ext cx="7250112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modify</a:t>
            </a:r>
            <a:r>
              <a:rPr lang="en-US" altLang="ko-KR" sz="1600" dirty="0">
                <a:latin typeface="+mn-ea"/>
              </a:rPr>
              <a:t> 		(year 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default 	</a:t>
            </a:r>
            <a:r>
              <a:rPr lang="en-US" altLang="ko-KR" sz="1600" dirty="0">
                <a:latin typeface="+mn-ea"/>
              </a:rPr>
              <a:t>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2850" y="3706813"/>
            <a:ext cx="7250113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alter table</a:t>
            </a:r>
            <a:r>
              <a:rPr lang="en-US" altLang="ko-KR" sz="1600" dirty="0">
                <a:latin typeface="+mn-ea"/>
              </a:rPr>
              <a:t> 	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modify</a:t>
            </a:r>
            <a:r>
              <a:rPr lang="en-US" altLang="ko-KR" sz="1600" dirty="0">
                <a:latin typeface="+mn-ea"/>
              </a:rPr>
              <a:t> 		(year 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	default 	null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무결성 제약 설정의 유의점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mtClean="0"/>
              <a:t>지나치게 많은 제약조건들이 존재할 경우 예외적인 데이터가 발생할 때 문제가 발생할 수 있음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외국인의 경우 주민등록번호가 없으므로 </a:t>
            </a:r>
            <a:r>
              <a:rPr lang="en-US" altLang="ko-KR" smtClean="0"/>
              <a:t>student </a:t>
            </a:r>
            <a:r>
              <a:rPr lang="ko-KR" altLang="en-US" smtClean="0"/>
              <a:t>테이블의 </a:t>
            </a:r>
            <a:r>
              <a:rPr lang="en-US" altLang="ko-KR" smtClean="0"/>
              <a:t>resident_id</a:t>
            </a:r>
            <a:r>
              <a:rPr lang="ko-KR" altLang="en-US" smtClean="0"/>
              <a:t>에 값을 입력할 수 없음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그러나 이 필드에는 </a:t>
            </a:r>
            <a:r>
              <a:rPr lang="en-US" altLang="ko-KR" b="1" smtClean="0"/>
              <a:t>not null</a:t>
            </a:r>
            <a:r>
              <a:rPr lang="ko-KR" altLang="en-US" smtClean="0"/>
              <a:t> 조건이 있으므로 삽입이 불가능</a:t>
            </a:r>
            <a:endParaRPr lang="en-US" altLang="ko-KR" smtClean="0"/>
          </a:p>
          <a:p>
            <a:pPr>
              <a:lnSpc>
                <a:spcPct val="150000"/>
              </a:lnSpc>
              <a:defRPr/>
            </a:pPr>
            <a:r>
              <a:rPr lang="ko-KR" altLang="en-US" smtClean="0"/>
              <a:t>각 레코드에 대한 삽입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수정 연산을 할 때 정의된 무결성 제약들이 모두 만족하는지 검증함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무결성 제약의 만족 여부를 검사하는 부담이 가중되어 전체적인 성능이 떨어지는 문제가 발생할 수 있음</a:t>
            </a:r>
          </a:p>
          <a:p>
            <a:pPr lvl="1">
              <a:lnSpc>
                <a:spcPct val="150000"/>
              </a:lnSpc>
              <a:buFont typeface="Wingdings 3" pitchFamily="18" charset="2"/>
              <a:buNone/>
              <a:defRPr/>
            </a:pP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무결성 제약을</a:t>
            </a:r>
            <a:r>
              <a:rPr lang="en-US" altLang="ko-KR" smtClean="0"/>
              <a:t> </a:t>
            </a:r>
            <a:r>
              <a:rPr lang="ko-KR" altLang="en-US" smtClean="0"/>
              <a:t>위반한 예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68400"/>
            <a:ext cx="6719887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무결성 제약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지금까지의 방법만으로 모든 무결성 제약들을 표현할 수 없음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현실 세계의 제약들은 다양하고 복잡함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기타 무결성 제약 방법</a:t>
            </a: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주장</a:t>
            </a:r>
            <a:r>
              <a:rPr lang="en-US" altLang="ko-KR" smtClean="0"/>
              <a:t>(Assertion)</a:t>
            </a:r>
          </a:p>
          <a:p>
            <a:pPr lvl="1">
              <a:defRPr/>
            </a:pPr>
            <a:r>
              <a:rPr lang="ko-KR" altLang="en-US" smtClean="0"/>
              <a:t>트리거</a:t>
            </a:r>
            <a:r>
              <a:rPr lang="en-US" altLang="ko-KR" smtClean="0"/>
              <a:t>(Trigger)</a:t>
            </a:r>
          </a:p>
          <a:p>
            <a:pPr lvl="1">
              <a:defRPr/>
            </a:pPr>
            <a:r>
              <a:rPr lang="ko-KR" altLang="en-US" smtClean="0"/>
              <a:t>응용 프로그램을 이용한 제약</a:t>
            </a:r>
          </a:p>
          <a:p>
            <a:pPr>
              <a:defRPr/>
            </a:pP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주장</a:t>
            </a:r>
            <a:r>
              <a:rPr lang="en-US" altLang="ko-KR" smtClean="0"/>
              <a:t>(Assertion)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교수는 한 학기에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강좌 이상을 강의할 수 없다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defRPr/>
            </a:pPr>
            <a:endParaRPr lang="en-US" altLang="ko-KR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defRPr/>
            </a:pPr>
            <a:r>
              <a:rPr lang="ko-KR" altLang="en-US" dirty="0" smtClean="0"/>
              <a:t>주장 명령문을 실행하면 데이터베이스는 현재 저장된 데이터들에 대해 해당 조건이 만족되는지 검증</a:t>
            </a:r>
          </a:p>
          <a:p>
            <a:pPr lvl="1">
              <a:defRPr/>
            </a:pPr>
            <a:r>
              <a:rPr lang="ko-KR" altLang="en-US" dirty="0" smtClean="0"/>
              <a:t>이후에 발생되는 데이터베이스의 변경에 대해서도 각 주장에서 명시된 조건이 만족되는지 감시</a:t>
            </a:r>
          </a:p>
          <a:p>
            <a:pPr lvl="1">
              <a:defRPr/>
            </a:pPr>
            <a:endParaRPr lang="ko-KR" altLang="en-US" sz="1700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8275" y="1481138"/>
            <a:ext cx="724852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create assertion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>
                <a:latin typeface="+mn-ea"/>
              </a:rPr>
              <a:t>주장이름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check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조건식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675" y="2541588"/>
            <a:ext cx="7248525" cy="18161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24)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assertion</a:t>
            </a:r>
            <a:r>
              <a:rPr lang="en-US" altLang="ko-KR" sz="1600" dirty="0">
                <a:latin typeface="+mn-ea"/>
              </a:rPr>
              <a:t> 	assert1</a:t>
            </a:r>
            <a:r>
              <a:rPr lang="en-US" altLang="ko-KR" sz="1600" b="1" dirty="0">
                <a:latin typeface="+mn-ea"/>
              </a:rPr>
              <a:t> 	check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not exists</a:t>
            </a:r>
            <a:r>
              <a:rPr lang="en-US" altLang="ko-KR" sz="1600" dirty="0">
                <a:latin typeface="+mn-ea"/>
              </a:rPr>
              <a:t> ( 	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from</a:t>
            </a:r>
            <a:r>
              <a:rPr lang="en-US" altLang="ko-KR" sz="1600" dirty="0">
                <a:latin typeface="+mn-ea"/>
              </a:rPr>
              <a:t> 		class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group by</a:t>
            </a:r>
            <a:r>
              <a:rPr lang="en-US" altLang="ko-KR" sz="1600" dirty="0">
                <a:latin typeface="+mn-ea"/>
              </a:rPr>
              <a:t> 	year, semester, </a:t>
            </a:r>
            <a:r>
              <a:rPr lang="en-US" altLang="ko-KR" sz="1600" dirty="0" err="1">
                <a:latin typeface="+mn-ea"/>
              </a:rPr>
              <a:t>prof_id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        )  &gt;  3)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 프로그램에서의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데이터베이스 사용자가 응용 프로그램에서 직접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보장하는 코드를 삽입</a:t>
            </a:r>
            <a:endParaRPr lang="en-US" altLang="ko-KR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sz="1800" b="1" dirty="0" smtClean="0"/>
              <a:t>check</a:t>
            </a:r>
            <a:r>
              <a:rPr lang="ko-KR" altLang="en-US" sz="1800" dirty="0" smtClean="0"/>
              <a:t>를 사용하지 않는다면</a:t>
            </a:r>
            <a:r>
              <a:rPr lang="en-US" altLang="ko-KR" sz="1800" dirty="0" smtClean="0"/>
              <a:t>?</a:t>
            </a:r>
          </a:p>
          <a:p>
            <a:pPr lvl="1">
              <a:defRPr/>
            </a:pPr>
            <a:r>
              <a:rPr lang="ko-KR" altLang="en-US" sz="1600" dirty="0" smtClean="0"/>
              <a:t>새로운 레코드를 삽입하는 프로그램에서 </a:t>
            </a:r>
            <a:r>
              <a:rPr lang="en-US" altLang="ko-KR" sz="1600" b="1" dirty="0" smtClean="0"/>
              <a:t>insert</a:t>
            </a:r>
            <a:r>
              <a:rPr lang="ko-KR" altLang="en-US" sz="1600" dirty="0" smtClean="0"/>
              <a:t>나 </a:t>
            </a:r>
            <a:r>
              <a:rPr lang="en-US" altLang="ko-KR" sz="1600" b="1" dirty="0" smtClean="0"/>
              <a:t>update</a:t>
            </a:r>
            <a:r>
              <a:rPr lang="ko-KR" altLang="en-US" sz="1600" dirty="0" smtClean="0"/>
              <a:t>문을 실행하기 전에 </a:t>
            </a:r>
            <a:r>
              <a:rPr lang="en-US" altLang="ko-KR" sz="1600" dirty="0" smtClean="0"/>
              <a:t>year </a:t>
            </a:r>
            <a:r>
              <a:rPr lang="ko-KR" altLang="en-US" sz="1600" dirty="0" smtClean="0"/>
              <a:t>필드의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까지의 정수인지를 판단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만족하지 못할 경우 에러처리를 하는 코드를 삽입</a:t>
            </a:r>
            <a:endParaRPr lang="en-US" altLang="ko-KR" sz="1600" dirty="0" smtClean="0"/>
          </a:p>
          <a:p>
            <a:pPr lvl="1">
              <a:defRPr/>
            </a:pPr>
            <a:endParaRPr lang="en-US" altLang="ko-KR" sz="1600" dirty="0" smtClean="0"/>
          </a:p>
          <a:p>
            <a:pPr>
              <a:defRPr/>
            </a:pPr>
            <a:r>
              <a:rPr lang="ko-KR" altLang="en-US" sz="1900" dirty="0" smtClean="0"/>
              <a:t>번거롭고 어렵지만</a:t>
            </a:r>
            <a:r>
              <a:rPr lang="en-US" altLang="ko-KR" sz="1900" dirty="0" smtClean="0"/>
              <a:t>, DBMS</a:t>
            </a:r>
            <a:r>
              <a:rPr lang="ko-KR" altLang="en-US" sz="1900" dirty="0" smtClean="0"/>
              <a:t>가 제공하는 기능으로 해결하지 못할 경우 반드시 응용 프로그램에서 무결성을 만족시켜야 함</a:t>
            </a:r>
            <a:endParaRPr lang="en-US" altLang="ko-KR" sz="1900" dirty="0" smtClean="0"/>
          </a:p>
          <a:p>
            <a:pPr>
              <a:defRPr/>
            </a:pPr>
            <a:endParaRPr lang="en-US" altLang="ko-KR" sz="1900" dirty="0" smtClean="0"/>
          </a:p>
          <a:p>
            <a:pPr>
              <a:defRPr/>
            </a:pPr>
            <a:r>
              <a:rPr lang="en-US" altLang="ko-KR" sz="1900" dirty="0" smtClean="0"/>
              <a:t>DBMS</a:t>
            </a:r>
            <a:r>
              <a:rPr lang="ko-KR" altLang="en-US" sz="1900" dirty="0" smtClean="0"/>
              <a:t>가 일일이 검증해야하는 부담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성능 저하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을 줄일 수 있는 장점도 있음</a:t>
            </a:r>
          </a:p>
          <a:p>
            <a:pPr lvl="1">
              <a:defRPr/>
            </a:pPr>
            <a:endParaRPr lang="ko-KR" altLang="en-US" sz="17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데이터베이스 관리자</a:t>
            </a:r>
            <a:r>
              <a:rPr lang="en-US" altLang="ko-KR" dirty="0" smtClean="0"/>
              <a:t>(DBA)</a:t>
            </a:r>
            <a:r>
              <a:rPr lang="ko-KR" altLang="en-US" dirty="0" smtClean="0"/>
              <a:t>는 외부의 권한을 갖지 못한 사용자로부터 데이터를 안전하게 관리할 의무가 있음</a:t>
            </a:r>
            <a:endParaRPr lang="en-US" altLang="ko-KR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r>
              <a:rPr lang="en-US" altLang="ko-KR" dirty="0" smtClean="0"/>
              <a:t>DBMS</a:t>
            </a:r>
            <a:r>
              <a:rPr lang="ko-KR" altLang="en-US" dirty="0" smtClean="0"/>
              <a:t>에서 제공하는 보안</a:t>
            </a:r>
          </a:p>
          <a:p>
            <a:pPr lvl="1">
              <a:defRPr/>
            </a:pPr>
            <a:r>
              <a:rPr lang="ko-KR" altLang="en-US" dirty="0" err="1" smtClean="0"/>
              <a:t>허가받지</a:t>
            </a:r>
            <a:r>
              <a:rPr lang="ko-KR" altLang="en-US" dirty="0" smtClean="0"/>
              <a:t> 않은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권한이 없는 사용자로부터 데이터의 접근을 사전에 차단</a:t>
            </a: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데이터베이스에서의 사용권한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사용자가 특정 객체에 대해 특정 연산을 실행할 수 있는 권리</a:t>
            </a:r>
          </a:p>
          <a:p>
            <a:pPr>
              <a:defRPr/>
            </a:pPr>
            <a:r>
              <a:rPr lang="ko-KR" altLang="en-US" dirty="0" smtClean="0"/>
              <a:t>특정 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등 데이터베이스의 구성 요소</a:t>
            </a: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smtClean="0"/>
              <a:t>권한 제어가 가능한 연산의 종류</a:t>
            </a:r>
          </a:p>
          <a:p>
            <a:pPr lvl="2">
              <a:defRPr/>
            </a:pPr>
            <a:r>
              <a:rPr lang="ko-KR" altLang="en-US" dirty="0" smtClean="0"/>
              <a:t>데이터 접근관련 연산</a:t>
            </a:r>
            <a:r>
              <a:rPr lang="en-US" altLang="ko-KR" dirty="0" smtClean="0"/>
              <a:t>(DML)</a:t>
            </a:r>
          </a:p>
          <a:p>
            <a:pPr lvl="3">
              <a:defRPr/>
            </a:pP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b="1" dirty="0" smtClean="0"/>
              <a:t>select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insert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delete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</a:p>
          <a:p>
            <a:pPr lvl="2">
              <a:defRPr/>
            </a:pPr>
            <a:r>
              <a:rPr lang="ko-KR" altLang="en-US" dirty="0" smtClean="0"/>
              <a:t>스키마 관련 연산</a:t>
            </a:r>
            <a:r>
              <a:rPr lang="en-US" altLang="ko-KR" dirty="0" smtClean="0"/>
              <a:t>(DDL)</a:t>
            </a:r>
            <a:endParaRPr lang="ko-KR" altLang="en-US" dirty="0" smtClean="0"/>
          </a:p>
          <a:p>
            <a:pPr lvl="3">
              <a:defRPr/>
            </a:pPr>
            <a:r>
              <a:rPr lang="ko-KR" altLang="en-US" dirty="0" smtClean="0"/>
              <a:t>스키마를 수정하는 연산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b="1" dirty="0" smtClean="0"/>
              <a:t>create table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alter table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drop table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create index</a:t>
            </a:r>
            <a:r>
              <a:rPr lang="ko-KR" altLang="en-US" dirty="0" smtClean="0"/>
              <a:t> 등</a:t>
            </a:r>
          </a:p>
          <a:p>
            <a:pPr lvl="1">
              <a:defRPr/>
            </a:pPr>
            <a:endParaRPr lang="ko-KR" altLang="en-US" sz="1600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권한에 따른 사용자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데이터베이스 관리자</a:t>
            </a:r>
            <a:r>
              <a:rPr lang="en-US" altLang="ko-KR" dirty="0" smtClean="0"/>
              <a:t>(DBA)</a:t>
            </a:r>
            <a:endParaRPr lang="ko-KR" altLang="en-US" dirty="0" smtClean="0"/>
          </a:p>
          <a:p>
            <a:pPr lvl="1">
              <a:defRPr/>
            </a:pPr>
            <a:r>
              <a:rPr lang="en-US" altLang="ko-KR" sz="1700" dirty="0" smtClean="0"/>
              <a:t>DBMS</a:t>
            </a:r>
            <a:r>
              <a:rPr lang="ko-KR" altLang="en-US" sz="1700" dirty="0" smtClean="0"/>
              <a:t>내의 모든 객체에 대해 모든 권한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sz="1700" dirty="0" smtClean="0"/>
              <a:t>객체에 대한 연산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객체의 제거와 변경을 포함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sz="1700" dirty="0" smtClean="0"/>
              <a:t>다른 사용자에게 해당 객체에 대한 권한을 부여하거나 회수</a:t>
            </a:r>
          </a:p>
          <a:p>
            <a:pPr>
              <a:defRPr/>
            </a:pPr>
            <a:r>
              <a:rPr lang="ko-KR" altLang="en-US" dirty="0" smtClean="0"/>
              <a:t>객체 소유자</a:t>
            </a:r>
            <a:r>
              <a:rPr lang="en-US" altLang="ko-KR" dirty="0" smtClean="0"/>
              <a:t>(owner)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sz="1700" dirty="0" smtClean="0"/>
              <a:t>특정 사용자가 객체를 생성한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사용자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sz="1700" dirty="0" smtClean="0"/>
              <a:t>생성한 객체에 대해 모든 권한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해당 객체에 대한 권한의 부여나 회수도 포함</a:t>
            </a:r>
            <a:r>
              <a:rPr lang="en-US" altLang="ko-KR" sz="1700" dirty="0" smtClean="0"/>
              <a:t>)</a:t>
            </a:r>
            <a:endParaRPr lang="ko-KR" altLang="en-US" sz="1700" dirty="0" smtClean="0"/>
          </a:p>
          <a:p>
            <a:pPr>
              <a:defRPr/>
            </a:pPr>
            <a:r>
              <a:rPr lang="ko-KR" altLang="en-US" dirty="0" smtClean="0"/>
              <a:t>기타 사용자</a:t>
            </a:r>
          </a:p>
          <a:p>
            <a:pPr lvl="1">
              <a:defRPr/>
            </a:pPr>
            <a:r>
              <a:rPr lang="ko-KR" altLang="en-US" sz="1700" dirty="0" smtClean="0"/>
              <a:t>기본적으로 객체에 대한 일체의 사용권한이 없음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sz="1700" dirty="0" smtClean="0"/>
              <a:t>다만 데이터베이스 관리자나 객체 소유자로부터 일부 또는 모든 권한을 별도로 부여받을 수 있음</a:t>
            </a:r>
            <a:endParaRPr lang="ko-KR" altLang="en-US" sz="17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 부여의 예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371600"/>
            <a:ext cx="57054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GRANT</a:t>
            </a:r>
          </a:p>
          <a:p>
            <a:pPr lvl="1">
              <a:defRPr/>
            </a:pPr>
            <a:r>
              <a:rPr lang="ko-KR" altLang="en-US" dirty="0" smtClean="0"/>
              <a:t>권한을 부여하는 명령</a:t>
            </a:r>
          </a:p>
          <a:p>
            <a:pPr lvl="1">
              <a:defRPr/>
            </a:pPr>
            <a:r>
              <a:rPr lang="ko-KR" altLang="en-US" sz="1700" dirty="0" smtClean="0"/>
              <a:t>형식</a:t>
            </a: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권한리스트</a:t>
            </a:r>
            <a:r>
              <a:rPr lang="en-US" altLang="ko-KR" dirty="0" smtClean="0"/>
              <a:t>&gt;  : </a:t>
            </a:r>
            <a:r>
              <a:rPr lang="ko-KR" altLang="en-US" dirty="0" smtClean="0"/>
              <a:t>권한의 종류에 대한 리스트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select, insert, delete, update, references </a:t>
            </a:r>
            <a:r>
              <a:rPr lang="ko-KR" altLang="en-US" dirty="0" smtClean="0"/>
              <a:t>중 한 개 이상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 : 	</a:t>
            </a:r>
            <a:r>
              <a:rPr lang="ko-KR" altLang="en-US" dirty="0" smtClean="0"/>
              <a:t>대상이 되는 객체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사용자리스트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권한을 부여받는 사용자들의 리스트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사용자리스트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권한리스트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실행할 권리를 부여한다는 의미</a:t>
            </a:r>
            <a:endParaRPr lang="en-US" altLang="ko-KR" sz="1400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 </a:t>
            </a:r>
            <a:r>
              <a:rPr lang="en-US" altLang="ko-KR" b="1" dirty="0" err="1" smtClean="0"/>
              <a:t>kim</a:t>
            </a:r>
            <a:r>
              <a:rPr lang="ko-KR" altLang="en-US" dirty="0" smtClean="0"/>
              <a:t>인 사용자에게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대해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 연산을 수행할 수 있는 권한을 부여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1247775" y="2352675"/>
            <a:ext cx="7248525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grant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권한리스트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객체명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1900" y="5457825"/>
            <a:ext cx="7248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b="1" dirty="0">
                <a:latin typeface="+mn-ea"/>
              </a:rPr>
              <a:t>on </a:t>
            </a:r>
            <a:r>
              <a:rPr lang="en-US" altLang="ko-KR" sz="1600" dirty="0">
                <a:latin typeface="+mn-ea"/>
              </a:rPr>
              <a:t> student 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b="1" dirty="0" err="1" smtClean="0"/>
              <a:t>kim</a:t>
            </a:r>
            <a:r>
              <a:rPr lang="ko-KR" altLang="en-US" dirty="0" smtClean="0"/>
              <a:t>에게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delete</a:t>
            </a:r>
            <a:r>
              <a:rPr lang="ko-KR" altLang="en-US" dirty="0" smtClean="0"/>
              <a:t> 권한을 부여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권한리스트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update</a:t>
            </a:r>
            <a:r>
              <a:rPr lang="ko-KR" altLang="en-US" dirty="0" smtClean="0"/>
              <a:t>는 특별히 테이블내의 특정 필드에 대해서만 연산을 허용할 수 있음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student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stu_id</a:t>
            </a:r>
            <a:r>
              <a:rPr lang="ko-KR" altLang="en-US" dirty="0" smtClean="0"/>
              <a:t>에 대해서만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 연산을 허용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sz="2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2225" y="1765300"/>
            <a:ext cx="724852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delete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300" y="4533900"/>
            <a:ext cx="724852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921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references</a:t>
            </a:r>
            <a:r>
              <a:rPr lang="ko-KR" altLang="en-US" dirty="0" smtClean="0"/>
              <a:t> 권한이란</a:t>
            </a:r>
            <a:r>
              <a:rPr lang="en-US" altLang="ko-KR" dirty="0" smtClean="0"/>
              <a:t>?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권한이 없으면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이 생성한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department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참조 못함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762125"/>
            <a:ext cx="50577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조건을 충족하기 위한 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수정할 때 마다 수동으로 주어진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제약의 만족 여부를 검증</a:t>
            </a:r>
          </a:p>
          <a:p>
            <a:pPr lvl="2">
              <a:defRPr/>
            </a:pPr>
            <a:r>
              <a:rPr lang="ko-KR" altLang="en-US" dirty="0" smtClean="0"/>
              <a:t>단순한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데이터의 양이 방대하거나 데이터를 변경하는 빈도가 높을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거의 불가능</a:t>
            </a:r>
            <a:endParaRPr lang="en-US" altLang="ko-KR" dirty="0" smtClean="0"/>
          </a:p>
          <a:p>
            <a:pPr lvl="2">
              <a:defRPr/>
            </a:pPr>
            <a:endParaRPr lang="en-US" altLang="ko-KR" sz="1400" dirty="0" smtClean="0"/>
          </a:p>
          <a:p>
            <a:pPr lvl="1">
              <a:defRPr/>
            </a:pPr>
            <a:r>
              <a:rPr lang="ko-KR" altLang="en-US" dirty="0" smtClean="0"/>
              <a:t>데이터베이스 설계자가 데이터베이스가 지켜야 할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제약들을 정의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DBMS</a:t>
            </a:r>
            <a:r>
              <a:rPr lang="ko-KR" altLang="en-US" dirty="0" smtClean="0"/>
              <a:t>가 이들을 자동으로 보장해 줄 수 있는 장치</a:t>
            </a:r>
          </a:p>
          <a:p>
            <a:pPr lvl="1">
              <a:defRPr/>
            </a:pPr>
            <a:endParaRPr lang="ko-KR" altLang="en-US" sz="1700" dirty="0" smtClean="0"/>
          </a:p>
          <a:p>
            <a:pPr lvl="2">
              <a:defRPr/>
            </a:pP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921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references</a:t>
            </a:r>
            <a:r>
              <a:rPr lang="ko-KR" altLang="en-US" dirty="0" smtClean="0"/>
              <a:t> 권한 부여 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err="1" smtClean="0"/>
              <a:t>dept_id</a:t>
            </a:r>
            <a:r>
              <a:rPr lang="ko-KR" altLang="en-US" dirty="0" smtClean="0"/>
              <a:t>는 테이블 </a:t>
            </a:r>
            <a:r>
              <a:rPr lang="en-US" altLang="ko-KR" dirty="0" smtClean="0"/>
              <a:t>department</a:t>
            </a:r>
            <a:r>
              <a:rPr lang="ko-KR" altLang="en-US" dirty="0" smtClean="0"/>
              <a:t>의 기본키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1700" b="1" dirty="0" err="1" smtClean="0"/>
              <a:t>kim</a:t>
            </a:r>
            <a:r>
              <a:rPr lang="ko-KR" altLang="en-US" sz="1700" dirty="0" smtClean="0"/>
              <a:t>은 </a:t>
            </a:r>
            <a:r>
              <a:rPr lang="en-US" altLang="ko-KR" sz="1700" dirty="0" smtClean="0"/>
              <a:t>department </a:t>
            </a:r>
            <a:r>
              <a:rPr lang="ko-KR" altLang="en-US" sz="1700" dirty="0" smtClean="0"/>
              <a:t>테이블을 참조하는 </a:t>
            </a:r>
            <a:r>
              <a:rPr lang="ko-KR" altLang="en-US" sz="1700" dirty="0" err="1" smtClean="0"/>
              <a:t>외래키를</a:t>
            </a:r>
            <a:r>
              <a:rPr lang="ko-KR" altLang="en-US" sz="1700" dirty="0" smtClean="0"/>
              <a:t> 포함하는 테이블의 생성이 가능</a:t>
            </a:r>
            <a:endParaRPr lang="en-US" altLang="ko-KR" sz="1700" dirty="0" smtClean="0"/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2225" y="1765300"/>
            <a:ext cx="724852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references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4661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모든 사용자에게 권한을 부여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사용자리스트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</a:t>
            </a:r>
            <a:r>
              <a:rPr lang="en-US" altLang="ko-KR" b="1" dirty="0" smtClean="0"/>
              <a:t>public</a:t>
            </a:r>
            <a:r>
              <a:rPr lang="ko-KR" altLang="en-US" dirty="0" smtClean="0"/>
              <a:t>을 사용</a:t>
            </a:r>
            <a:endParaRPr lang="ko-KR" altLang="en-US" sz="1700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student</a:t>
            </a:r>
            <a:r>
              <a:rPr lang="ko-KR" altLang="en-US" dirty="0" smtClean="0"/>
              <a:t>에 대해 모든 사용자들에게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 권한을 부여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모든 종류의 권한을 하나의 명령으로 부여하는 방법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all privileges</a:t>
            </a:r>
            <a:r>
              <a:rPr lang="ko-KR" altLang="en-US" dirty="0" smtClean="0"/>
              <a:t>라는 키워드를 사용</a:t>
            </a:r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student </a:t>
            </a:r>
            <a:r>
              <a:rPr lang="ko-KR" altLang="en-US" dirty="0" smtClean="0"/>
              <a:t>테이블에 대한 모든 권한을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에게 부여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38" y="2447925"/>
            <a:ext cx="7248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public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38" y="4699000"/>
            <a:ext cx="7248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all privileges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lee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에서의 권한제어 </a:t>
            </a:r>
            <a:r>
              <a:rPr lang="en-US" altLang="ko-KR" smtClean="0"/>
              <a:t>- 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4661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SQL </a:t>
            </a:r>
            <a:r>
              <a:rPr lang="ko-KR" altLang="en-US" dirty="0" smtClean="0"/>
              <a:t>표준에서는 주로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 데이터 접근에 관련된 권한만을 정의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오라클을</a:t>
            </a:r>
            <a:r>
              <a:rPr lang="ko-KR" altLang="en-US" dirty="0" smtClean="0"/>
              <a:t> 비롯한 일부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create table, alter table, drop table</a:t>
            </a:r>
            <a:r>
              <a:rPr lang="ko-KR" altLang="en-US" dirty="0" smtClean="0"/>
              <a:t>과 같은 스키마 관련 연산에 대한 권한도 </a:t>
            </a:r>
            <a:r>
              <a:rPr lang="en-US" altLang="ko-KR" dirty="0" smtClean="0"/>
              <a:t>grant</a:t>
            </a:r>
            <a:r>
              <a:rPr lang="ko-KR" altLang="en-US" dirty="0" smtClean="0"/>
              <a:t>문으로 부여할 수 있는 기능을 제공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WITH GRANT OPTION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4661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SQL</a:t>
            </a:r>
            <a:r>
              <a:rPr lang="ko-KR" altLang="en-US" dirty="0" smtClean="0"/>
              <a:t>에서는 부여받은 권한을 다른 사용자에게 전파할 수 있는 특별한 옵션</a:t>
            </a:r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1700" dirty="0" smtClean="0"/>
              <a:t>student </a:t>
            </a:r>
            <a:r>
              <a:rPr lang="ko-KR" altLang="en-US" sz="1700" dirty="0" smtClean="0"/>
              <a:t>테이블에 대한 </a:t>
            </a:r>
            <a:r>
              <a:rPr lang="en-US" altLang="ko-KR" sz="1700" dirty="0" smtClean="0"/>
              <a:t>select</a:t>
            </a:r>
            <a:r>
              <a:rPr lang="ko-KR" altLang="en-US" sz="1700" dirty="0" smtClean="0"/>
              <a:t> 권한을 </a:t>
            </a:r>
            <a:r>
              <a:rPr lang="en-US" altLang="ko-KR" sz="1700" dirty="0" err="1" smtClean="0"/>
              <a:t>kim</a:t>
            </a:r>
            <a:r>
              <a:rPr lang="ko-KR" altLang="en-US" sz="1700" dirty="0" smtClean="0"/>
              <a:t>에게 부여함과 동시에 이 권한을 다른 사용자에게 다시 전파할 수 있는 자격까지 부여</a:t>
            </a:r>
            <a:endParaRPr lang="en-US" altLang="ko-KR" sz="1700" dirty="0" smtClean="0"/>
          </a:p>
          <a:p>
            <a:pPr lvl="1">
              <a:defRPr/>
            </a:pPr>
            <a:r>
              <a:rPr lang="ko-KR" altLang="en-US" sz="1700" dirty="0" smtClean="0"/>
              <a:t>예</a:t>
            </a:r>
            <a:r>
              <a:rPr lang="en-US" altLang="ko-KR" sz="1700" dirty="0" smtClean="0"/>
              <a:t>) 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이 다음 명령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sz="1500" dirty="0" smtClean="0"/>
              <a:t>단</a:t>
            </a:r>
            <a:r>
              <a:rPr lang="en-US" altLang="ko-KR" sz="1500" dirty="0" smtClean="0"/>
              <a:t>, </a:t>
            </a:r>
            <a:r>
              <a:rPr lang="en-US" altLang="ko-KR" dirty="0" err="1" smtClean="0"/>
              <a:t>chang</a:t>
            </a:r>
            <a:r>
              <a:rPr lang="ko-KR" altLang="en-US" dirty="0" smtClean="0"/>
              <a:t>은 더 이상 다른 사용자에게 권한의 전파가 불가능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권한을 전파할 수 있는 막강한 수단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하지만 이 옵션이 남용될 경우 데이터 보안에 심각한 문제를 야기할 수 있음</a:t>
            </a:r>
            <a:endParaRPr lang="en-US" altLang="ko-KR" sz="1600" dirty="0" smtClean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5238" y="2068513"/>
            <a:ext cx="7248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with grant option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4763" y="3644900"/>
            <a:ext cx="724852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chang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REVOKE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다른 사용자에게 부여한 권한을 회수하기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</a:p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사용자리스트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권한리스트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연산에 대한 권한을 회수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sz="1800" dirty="0" smtClean="0"/>
              <a:t>) </a:t>
            </a:r>
            <a:r>
              <a:rPr lang="en-US" altLang="ko-KR" sz="1800" dirty="0" err="1" smtClean="0"/>
              <a:t>k</a:t>
            </a:r>
            <a:r>
              <a:rPr lang="en-US" altLang="ko-KR" dirty="0" err="1" smtClean="0"/>
              <a:t>im</a:t>
            </a:r>
            <a:r>
              <a:rPr lang="ko-KR" altLang="en-US" dirty="0" smtClean="0"/>
              <a:t>에게 부여되었던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 권한을 회수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ko-KR" altLang="en-US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6213" y="1885950"/>
            <a:ext cx="7248525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revoke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권한리스트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객체명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714750"/>
            <a:ext cx="724852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revoke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REVOKE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연쇄적인 회수가 되는 상황</a:t>
            </a:r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질의 </a:t>
            </a:r>
            <a:r>
              <a:rPr lang="en-US" altLang="ko-KR" dirty="0" smtClean="0"/>
              <a:t>33)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revoke</a:t>
            </a:r>
            <a:r>
              <a:rPr lang="ko-KR" altLang="en-US" dirty="0" smtClean="0"/>
              <a:t>문은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 뿐만 아니라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이 권한을 부여한 </a:t>
            </a:r>
            <a:r>
              <a:rPr lang="en-US" altLang="ko-KR" dirty="0" err="1" smtClean="0"/>
              <a:t>chang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부터도</a:t>
            </a:r>
            <a:r>
              <a:rPr lang="ko-KR" altLang="en-US" dirty="0" smtClean="0"/>
              <a:t> 자동적으로 권한을 회수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4438" y="1963738"/>
            <a:ext cx="7248525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34) - </a:t>
            </a:r>
            <a:r>
              <a:rPr lang="en-US" altLang="ko-KR" sz="1600" dirty="0">
                <a:latin typeface="+mn-ea"/>
              </a:rPr>
              <a:t>lee</a:t>
            </a:r>
            <a:r>
              <a:rPr lang="ko-KR" altLang="en-US" sz="1600" dirty="0">
                <a:latin typeface="+mn-ea"/>
              </a:rPr>
              <a:t>가 실행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with grant option</a:t>
            </a:r>
          </a:p>
          <a:p>
            <a:pPr>
              <a:defRPr/>
            </a:pP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35) -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ko-KR" altLang="en-US" sz="1600" dirty="0">
                <a:latin typeface="+mn-ea"/>
              </a:rPr>
              <a:t>이 실행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chang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</a:t>
            </a:r>
            <a:r>
              <a:rPr lang="en-US" altLang="ko-KR" smtClean="0"/>
              <a:t>(ROLE)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특정 테이블에 대한 권한을 부여할 사용자가 많다면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반복적으로 </a:t>
            </a:r>
            <a:r>
              <a:rPr lang="en-US" altLang="ko-KR" dirty="0" smtClean="0"/>
              <a:t>grant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revoke</a:t>
            </a:r>
            <a:r>
              <a:rPr lang="ko-KR" altLang="en-US" dirty="0" smtClean="0"/>
              <a:t>을 실행해야 하는 문제가 발생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단순 반복되는 작업을 줄이기 위해서 </a:t>
            </a:r>
            <a:r>
              <a:rPr lang="ko-KR" altLang="en-US" dirty="0" err="1" smtClean="0"/>
              <a:t>권한별로</a:t>
            </a:r>
            <a:r>
              <a:rPr lang="ko-KR" altLang="en-US" dirty="0" smtClean="0"/>
              <a:t> 사용자 그룹을 만들어 그룹에 권한을 부여하는 방법이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회사의 구성원들이 사원과 임원으로 구분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각각의 보안등급이 다르면 사원 그룹과 임원 그룹으로 나누고 각 그룹에 해당 권한을 부여</a:t>
            </a:r>
          </a:p>
          <a:p>
            <a:pPr>
              <a:defRPr/>
            </a:pPr>
            <a:r>
              <a:rPr lang="ko-KR" altLang="en-US" dirty="0" err="1" smtClean="0"/>
              <a:t>롤</a:t>
            </a:r>
            <a:r>
              <a:rPr lang="en-US" altLang="ko-KR" dirty="0" smtClean="0"/>
              <a:t>(role)</a:t>
            </a:r>
          </a:p>
          <a:p>
            <a:pPr lvl="1">
              <a:defRPr/>
            </a:pPr>
            <a:r>
              <a:rPr lang="ko-KR" altLang="en-US" dirty="0" smtClean="0"/>
              <a:t>권한에 따른 사용자 그룹</a:t>
            </a:r>
          </a:p>
          <a:p>
            <a:pPr lvl="1">
              <a:defRPr/>
            </a:pPr>
            <a:r>
              <a:rPr lang="ko-KR" altLang="en-US" dirty="0" err="1" smtClean="0"/>
              <a:t>롤은</a:t>
            </a:r>
            <a:r>
              <a:rPr lang="ko-KR" altLang="en-US" dirty="0" smtClean="0"/>
              <a:t> 데이터베이스 관리자만이 생성 가능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생성 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(employee)</a:t>
            </a:r>
            <a:r>
              <a:rPr lang="ko-KR" altLang="en-US" dirty="0" smtClean="0"/>
              <a:t>과 임원</a:t>
            </a:r>
            <a:r>
              <a:rPr lang="en-US" altLang="ko-KR" dirty="0" smtClean="0"/>
              <a:t>(manager)</a:t>
            </a:r>
            <a:r>
              <a:rPr lang="ko-KR" altLang="en-US" dirty="0" smtClean="0"/>
              <a:t>에 대한 롤을 생성</a:t>
            </a:r>
            <a:endParaRPr lang="en-US" altLang="ko-KR" dirty="0" smtClean="0"/>
          </a:p>
          <a:p>
            <a:pPr lvl="1">
              <a:buFont typeface="Wingdings 3" pitchFamily="18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5088" y="1671638"/>
            <a:ext cx="43846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create role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롤이름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563" y="2998788"/>
            <a:ext cx="7248525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role</a:t>
            </a:r>
            <a:r>
              <a:rPr lang="en-US" altLang="ko-KR" sz="1600" dirty="0">
                <a:latin typeface="+mn-ea"/>
              </a:rPr>
              <a:t> employee</a:t>
            </a: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role </a:t>
            </a:r>
            <a:r>
              <a:rPr lang="en-US" altLang="ko-KR" sz="1600" dirty="0">
                <a:latin typeface="+mn-ea"/>
              </a:rPr>
              <a:t>manager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롤에 사용자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배정 형식</a:t>
            </a: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롤리스트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이름의 리스트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사용자리스트</a:t>
            </a:r>
            <a:r>
              <a:rPr lang="en-US" altLang="ko-KR" dirty="0" smtClean="0"/>
              <a:t>&gt;: &lt;</a:t>
            </a:r>
            <a:r>
              <a:rPr lang="ko-KR" altLang="en-US" dirty="0" err="1" smtClean="0"/>
              <a:t>롤리스트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포함될 사용자 계정의 리스트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은 사원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chang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choi</a:t>
            </a:r>
            <a:r>
              <a:rPr lang="ko-KR" altLang="en-US" dirty="0" smtClean="0"/>
              <a:t>이 임원일 경우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사용자 </a:t>
            </a:r>
            <a:r>
              <a:rPr lang="en-US" altLang="ko-KR" b="1" dirty="0" smtClean="0"/>
              <a:t>park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모두 배정</a:t>
            </a:r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863" y="1438275"/>
            <a:ext cx="4384675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grant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롤리스트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1525" y="3086100"/>
            <a:ext cx="4384675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employee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lee,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manager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chang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choi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1850" y="4897438"/>
            <a:ext cx="438467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employee, manager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park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롤에 권한을 부여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/>
              <a:t>grant</a:t>
            </a:r>
            <a:r>
              <a:rPr lang="ko-KR" altLang="en-US" dirty="0" smtClean="0"/>
              <a:t>문의 형식과 동일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employee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대해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 연산을 허용하고</a:t>
            </a:r>
            <a:r>
              <a:rPr lang="en-US" altLang="ko-KR" dirty="0" smtClean="0"/>
              <a:t>, manager</a:t>
            </a:r>
            <a:r>
              <a:rPr lang="ko-KR" altLang="en-US" dirty="0" smtClean="0"/>
              <a:t>에게는 </a:t>
            </a:r>
            <a:r>
              <a:rPr lang="en-US" altLang="ko-KR" b="1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insert</a:t>
            </a:r>
            <a:r>
              <a:rPr lang="ko-KR" altLang="en-US" dirty="0" smtClean="0"/>
              <a:t> 연산을 허용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38275" y="2405063"/>
            <a:ext cx="61785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employee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manager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무결성 제약의 유형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1200" y="1735138"/>
          <a:ext cx="7767638" cy="445463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45601"/>
                <a:gridCol w="3131155"/>
                <a:gridCol w="2390882"/>
              </a:tblGrid>
              <a:tr h="718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/>
                        <a:t>분류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/>
                        <a:t>의미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/>
                        <a:t>무결성</a:t>
                      </a:r>
                      <a:r>
                        <a:rPr lang="ko-KR" altLang="en-US" sz="1400" b="1" dirty="0"/>
                        <a:t> 제약의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/>
                        <a:t>종류 및 방식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기본적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관계형</a:t>
                      </a:r>
                      <a:r>
                        <a:rPr lang="ko-KR" altLang="en-US" sz="1400" dirty="0"/>
                        <a:t> 데이터 모델에서 정의한 </a:t>
                      </a:r>
                      <a:endParaRPr lang="en-US" altLang="ko-KR" sz="14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/>
                        <a:t>무결성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기본키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참조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테이블의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테이블을 정의하거나 변경 과정에서 설정 가능한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NOT NULL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UNIQUE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CHECK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DEFAULT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기타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위의 방법으로 정의할 수 없는 </a:t>
                      </a:r>
                      <a:endParaRPr lang="en-US" altLang="ko-KR" sz="14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/>
                        <a:t>무결성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제약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주장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assertion)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37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트리거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trigger)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  <a:tr h="718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데이터베이스 프로그래밍을 이용한 </a:t>
                      </a:r>
                      <a:r>
                        <a:rPr lang="ko-KR" altLang="en-US" sz="1400" dirty="0" err="1"/>
                        <a:t>무결성</a:t>
                      </a:r>
                      <a:r>
                        <a:rPr lang="ko-KR" altLang="en-US" sz="1400" dirty="0"/>
                        <a:t> 제약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8" marR="64768" marT="17906" marB="17906" anchor="ctr"/>
                </a:tc>
              </a:tr>
            </a:tbl>
          </a:graphicData>
        </a:graphic>
      </p:graphicFrame>
      <p:sp>
        <p:nvSpPr>
          <p:cNvPr id="174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권한 부여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684338"/>
            <a:ext cx="6481762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롤에 부여된 권한을 회수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/>
              <a:t>revoke</a:t>
            </a:r>
            <a:r>
              <a:rPr lang="ko-KR" altLang="en-US" dirty="0" smtClean="0"/>
              <a:t>문과 동일</a:t>
            </a:r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manager</a:t>
            </a:r>
            <a:r>
              <a:rPr lang="ko-KR" altLang="en-US" dirty="0" smtClean="0"/>
              <a:t>에게 부여된 </a:t>
            </a:r>
            <a:r>
              <a:rPr lang="en-US" altLang="ko-KR" b="1" dirty="0" smtClean="0"/>
              <a:t>insert</a:t>
            </a:r>
            <a:r>
              <a:rPr lang="ko-KR" altLang="en-US" dirty="0" smtClean="0"/>
              <a:t> 연산을 회수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  <a:p>
            <a:pPr lvl="1">
              <a:defRPr/>
            </a:pPr>
            <a:endParaRPr lang="ko-KR" altLang="en-US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03350" y="2128838"/>
            <a:ext cx="617855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revoke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manager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배정된 롤에서 사용자를 배제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</a:t>
            </a:r>
            <a:r>
              <a:rPr lang="en-US" altLang="ko-KR" b="1" dirty="0" err="1" smtClean="0"/>
              <a:t>choi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로부터 배제</a:t>
            </a:r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704975"/>
            <a:ext cx="6178550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revoke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롤리스트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450" y="2922588"/>
            <a:ext cx="6180138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revoke</a:t>
            </a:r>
            <a:r>
              <a:rPr lang="en-US" altLang="ko-KR" sz="1600" dirty="0">
                <a:latin typeface="+mn-ea"/>
              </a:rPr>
              <a:t> manager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choi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manager</a:t>
            </a:r>
            <a:r>
              <a:rPr lang="ko-KR" altLang="en-US" dirty="0" smtClean="0"/>
              <a:t>를 데이터베이스에서 삭제</a:t>
            </a:r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704975"/>
            <a:ext cx="6178550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drop role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롤이름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450" y="2922588"/>
            <a:ext cx="6180138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drop role</a:t>
            </a:r>
            <a:r>
              <a:rPr lang="en-US" altLang="ko-KR" sz="1600" dirty="0">
                <a:latin typeface="+mn-ea"/>
              </a:rPr>
              <a:t> manager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뷰를 이용한 권한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강력한 보안수단 제공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특정 테이블에서 일부 필드 혹은 일부 레코드에 대해서만 접근을 허용할 경우 이 부분들을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정의된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대해 접근 권한을 부여하고 실제 테이블에 대한 접근을 차단</a:t>
            </a:r>
          </a:p>
          <a:p>
            <a:pPr lvl="1">
              <a:defRPr/>
            </a:pPr>
            <a:r>
              <a:rPr lang="ko-KR" altLang="en-US" dirty="0" smtClean="0"/>
              <a:t>사용자에게 감추고 싶은 부분에 대한 보안이 자연스럽게 구현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필드뿐만 아니라 레코드 일부에 대해서도 접근제어가 가능</a:t>
            </a:r>
          </a:p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b="1" dirty="0" err="1" smtClean="0"/>
              <a:t>kim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junior</a:t>
            </a:r>
            <a:r>
              <a:rPr lang="ko-KR" altLang="en-US" dirty="0" smtClean="0"/>
              <a:t>에 대한 접근은 허용되지만 실제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대해서는 권한이 없으므로 접근이 차단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888" y="3533775"/>
            <a:ext cx="6180137" cy="2309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46)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view</a:t>
            </a:r>
            <a:r>
              <a:rPr lang="en-US" altLang="ko-KR" sz="1600" dirty="0">
                <a:latin typeface="+mn-ea"/>
              </a:rPr>
              <a:t> junior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as 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name, year, </a:t>
            </a:r>
            <a:r>
              <a:rPr lang="en-US" altLang="ko-KR" sz="1600" dirty="0" err="1">
                <a:latin typeface="+mn-ea"/>
              </a:rPr>
              <a:t>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</a:t>
            </a: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      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junior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오라클에서의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다음의 순서로 데이터 준비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41400" y="2068513"/>
            <a:ext cx="6178550" cy="2062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48)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department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office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(20),</a:t>
            </a: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pk_dpt</a:t>
            </a:r>
            <a:r>
              <a:rPr lang="en-US" altLang="ko-KR" sz="1600" b="1" dirty="0">
                <a:latin typeface="+mn-ea"/>
              </a:rPr>
              <a:t> primary key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오라클에서의 무결성 제약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1343025"/>
            <a:ext cx="8164513" cy="3786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 1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b="1" dirty="0">
                <a:latin typeface="+mn-ea"/>
              </a:rPr>
              <a:t> 	primary key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,</a:t>
            </a:r>
            <a:endParaRPr lang="en-US" altLang="ko-KR" sz="1600" dirty="0">
              <a:latin typeface="+mn-ea"/>
            </a:endParaRP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fk_dept</a:t>
            </a:r>
            <a:r>
              <a:rPr lang="en-US" altLang="ko-KR" sz="1600" b="1" dirty="0">
                <a:latin typeface="+mn-ea"/>
              </a:rPr>
              <a:t> 		foreign key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		references 	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,</a:t>
            </a:r>
            <a:endParaRPr lang="en-US" altLang="ko-KR" sz="1600" dirty="0">
              <a:latin typeface="+mn-ea"/>
            </a:endParaRP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uc_rid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unique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,</a:t>
            </a:r>
            <a:endParaRPr lang="en-US" altLang="ko-KR" sz="1600" dirty="0">
              <a:latin typeface="+mn-ea"/>
            </a:endParaRPr>
          </a:p>
          <a:p>
            <a:pPr lvl="2">
              <a:defRPr/>
            </a:pPr>
            <a:r>
              <a:rPr lang="en-US" altLang="ko-KR" sz="1600" b="1" dirty="0">
                <a:latin typeface="+mn-ea"/>
              </a:rPr>
              <a:t>constraint 	</a:t>
            </a:r>
            <a:r>
              <a:rPr lang="en-US" altLang="ko-KR" sz="1600" dirty="0" err="1">
                <a:latin typeface="+mn-ea"/>
              </a:rPr>
              <a:t>chk_year</a:t>
            </a:r>
            <a:r>
              <a:rPr lang="en-US" altLang="ko-KR" sz="1600" b="1" dirty="0">
                <a:latin typeface="+mn-ea"/>
              </a:rPr>
              <a:t> 		check </a:t>
            </a:r>
            <a:r>
              <a:rPr lang="en-US" altLang="ko-KR" sz="1600" dirty="0">
                <a:latin typeface="+mn-ea"/>
              </a:rPr>
              <a:t>(year &gt;= 1 </a:t>
            </a:r>
            <a:r>
              <a:rPr lang="en-US" altLang="ko-KR" sz="16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year &lt;= 4)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오라클에서의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000" y="1343025"/>
            <a:ext cx="8164513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department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', 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department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('923', 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', '207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department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('925', '</a:t>
            </a:r>
            <a:r>
              <a:rPr lang="ko-KR" altLang="en-US" sz="1600" dirty="0">
                <a:latin typeface="+mn-ea"/>
              </a:rPr>
              <a:t>전자공학과</a:t>
            </a:r>
            <a:r>
              <a:rPr lang="en-US" altLang="ko-KR" sz="1600" dirty="0">
                <a:latin typeface="+mn-ea"/>
              </a:rPr>
              <a:t>', '308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('1292001', '900424-1825409', '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('1292301', '890902-2704012', '</a:t>
            </a:r>
            <a:r>
              <a:rPr lang="ko-KR" altLang="en-US" sz="1600" dirty="0">
                <a:latin typeface="+mn-ea"/>
              </a:rPr>
              <a:t>김현정</a:t>
            </a:r>
            <a:r>
              <a:rPr lang="en-US" altLang="ko-KR" sz="1600" dirty="0">
                <a:latin typeface="+mn-ea"/>
              </a:rPr>
              <a:t>', 2, '</a:t>
            </a:r>
            <a:r>
              <a:rPr lang="ko-KR" altLang="en-US" sz="1600" dirty="0">
                <a:latin typeface="+mn-ea"/>
              </a:rPr>
              <a:t>대구</a:t>
            </a:r>
            <a:r>
              <a:rPr lang="en-US" altLang="ko-KR" sz="1600" dirty="0">
                <a:latin typeface="+mn-ea"/>
              </a:rPr>
              <a:t>', '923')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('1292303', '910715-1524390', '</a:t>
            </a:r>
            <a:r>
              <a:rPr lang="ko-KR" altLang="en-US" sz="1600" dirty="0">
                <a:latin typeface="+mn-ea"/>
              </a:rPr>
              <a:t>박광수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광주</a:t>
            </a:r>
            <a:r>
              <a:rPr lang="en-US" altLang="ko-KR" sz="1600" dirty="0">
                <a:latin typeface="+mn-ea"/>
              </a:rPr>
              <a:t>', '923')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('1292502', '911011-1809003', '</a:t>
            </a:r>
            <a:r>
              <a:rPr lang="ko-KR" altLang="en-US" sz="1600" dirty="0">
                <a:latin typeface="+mn-ea"/>
              </a:rPr>
              <a:t>백태성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'925')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기본적 무결성 제약의 보장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98625"/>
            <a:ext cx="8229600" cy="44577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 err="1" smtClean="0"/>
              <a:t>기본키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무결성</a:t>
            </a:r>
            <a:r>
              <a:rPr lang="ko-KR" altLang="en-US" sz="2800" dirty="0" smtClean="0"/>
              <a:t> 제약</a:t>
            </a:r>
            <a:endParaRPr lang="en-US" altLang="ko-KR" sz="28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800" dirty="0" smtClean="0"/>
              <a:t>참조 </a:t>
            </a:r>
            <a:r>
              <a:rPr lang="ko-KR" altLang="en-US" sz="2800" dirty="0" err="1" smtClean="0"/>
              <a:t>무결성</a:t>
            </a:r>
            <a:r>
              <a:rPr lang="ko-KR" altLang="en-US" sz="2800" dirty="0" smtClean="0"/>
              <a:t> 제약</a:t>
            </a:r>
            <a:endParaRPr lang="en-US" altLang="ko-KR" sz="28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오류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b="1" dirty="0" smtClean="0"/>
              <a:t>&lt;SCOTT.PK_STUDENT&gt;</a:t>
            </a:r>
          </a:p>
          <a:p>
            <a:pPr lvl="3">
              <a:defRPr/>
            </a:pPr>
            <a:r>
              <a:rPr lang="en-US" altLang="ko-KR" dirty="0" err="1" smtClean="0"/>
              <a:t>scott</a:t>
            </a:r>
            <a:r>
              <a:rPr lang="en-US" altLang="ko-KR" dirty="0" smtClean="0"/>
              <a:t> :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pPr lvl="3">
              <a:defRPr/>
            </a:pPr>
            <a:r>
              <a:rPr lang="en-US" altLang="ko-KR" dirty="0" err="1" smtClean="0"/>
              <a:t>pk_dept</a:t>
            </a:r>
            <a:r>
              <a:rPr lang="en-US" altLang="ko-KR" dirty="0" smtClean="0"/>
              <a:t>:</a:t>
            </a:r>
            <a:r>
              <a:rPr lang="ko-KR" altLang="en-US" dirty="0" smtClean="0"/>
              <a:t> 테이블을 생성할 때 부여된 무결성 제약의 이름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063" y="1887538"/>
            <a:ext cx="81629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('1292001', '911231-2230011', '</a:t>
            </a:r>
            <a:r>
              <a:rPr lang="ko-KR" altLang="en-US" sz="1600" dirty="0">
                <a:latin typeface="+mn-ea"/>
              </a:rPr>
              <a:t>이소희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0" name="_x90129624" descr="EMB000016f026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38" y="2873375"/>
            <a:ext cx="59785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03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primary key integrity constraint</a:t>
            </a:r>
          </a:p>
          <a:p>
            <a:pPr>
              <a:defRPr/>
            </a:pPr>
            <a:r>
              <a:rPr lang="ko-KR" altLang="en-US" dirty="0" smtClean="0"/>
              <a:t>테이블에서 레코드들이 반드시 유일하게 식별될 수 있어야 한다는 조건</a:t>
            </a:r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47713" y="2798763"/>
          <a:ext cx="7429500" cy="159813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29500"/>
              </a:tblGrid>
              <a:tr h="15981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정의</a:t>
                      </a:r>
                      <a:r>
                        <a:rPr lang="en-US" altLang="ko-KR" sz="1800" b="1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ko-KR" altLang="en-US" sz="1800" b="1" u="sng" dirty="0" err="1">
                          <a:uFill>
                            <a:solidFill>
                              <a:srgbClr val="000000"/>
                            </a:solidFill>
                          </a:uFill>
                        </a:rPr>
                        <a:t>기본키</a:t>
                      </a:r>
                      <a:r>
                        <a:rPr lang="ko-KR" altLang="en-US" sz="1800" b="1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ko-KR" altLang="en-US" sz="1800" b="1" u="sng" dirty="0" err="1">
                          <a:uFill>
                            <a:solidFill>
                              <a:srgbClr val="000000"/>
                            </a:solidFill>
                          </a:uFill>
                        </a:rPr>
                        <a:t>무결성</a:t>
                      </a:r>
                      <a:r>
                        <a:rPr lang="ko-KR" altLang="en-US" sz="1800" b="1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제약</a:t>
                      </a:r>
                      <a:endParaRPr lang="ko-KR" altLang="en-US" sz="1800" b="1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/>
                        <a:t>기본키는</a:t>
                      </a:r>
                      <a:r>
                        <a:rPr lang="ko-KR" altLang="en-US" sz="1800" dirty="0"/>
                        <a:t> 널 값을 가질 수 없으며 </a:t>
                      </a:r>
                      <a:r>
                        <a:rPr lang="ko-KR" altLang="en-US" sz="1800" dirty="0" err="1"/>
                        <a:t>기본키의</a:t>
                      </a:r>
                      <a:r>
                        <a:rPr lang="ko-KR" altLang="en-US" sz="1800" dirty="0"/>
                        <a:t> 값이 동일한 레코드가 하나의 테이블에 동시에 두 개 이상 존재할 수 없다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68574" marR="68574" marT="45721" marB="4572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03507" y="4766553"/>
            <a:ext cx="6420256" cy="875490"/>
          </a:xfrm>
          <a:prstGeom prst="roundRect">
            <a:avLst/>
          </a:prstGeom>
          <a:solidFill>
            <a:srgbClr val="C0C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다중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복합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en-US" altLang="ko-KR" sz="1600" dirty="0" smtClean="0">
                <a:solidFill>
                  <a:schemeClr val="tx1"/>
                </a:solidFill>
              </a:rPr>
              <a:t>(Composite primary key) </a:t>
            </a:r>
            <a:r>
              <a:rPr lang="ko-KR" altLang="en-US" sz="1600" dirty="0" smtClean="0">
                <a:solidFill>
                  <a:schemeClr val="tx1"/>
                </a:solidFill>
              </a:rPr>
              <a:t>일 때 </a:t>
            </a:r>
            <a:r>
              <a:rPr lang="en-US" altLang="ko-KR" sz="1600" dirty="0" smtClean="0">
                <a:solidFill>
                  <a:schemeClr val="tx1"/>
                </a:solidFill>
              </a:rPr>
              <a:t>null </a:t>
            </a:r>
            <a:r>
              <a:rPr lang="ko-KR" altLang="en-US" sz="1600" dirty="0" smtClean="0">
                <a:solidFill>
                  <a:schemeClr val="tx1"/>
                </a:solidFill>
              </a:rPr>
              <a:t>제약은 어떻게 규정될까요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오류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7063" y="1887538"/>
            <a:ext cx="81629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('1293001', '910505-2231100', '</a:t>
            </a:r>
            <a:r>
              <a:rPr lang="ko-KR" altLang="en-US" sz="1600" dirty="0">
                <a:latin typeface="+mn-ea"/>
              </a:rPr>
              <a:t>장윤정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'930')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35" name="_x90068840" descr="EMB000016f026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2959100"/>
            <a:ext cx="5943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삭제하면 오류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테이블을 삭제할 때도 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제약이 적용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department </a:t>
            </a:r>
            <a:r>
              <a:rPr lang="ko-KR" altLang="en-US" dirty="0" smtClean="0"/>
              <a:t>테이블을 </a:t>
            </a:r>
            <a:r>
              <a:rPr lang="en-US" altLang="ko-KR" b="1" dirty="0" smtClean="0"/>
              <a:t>drop table</a:t>
            </a:r>
            <a:r>
              <a:rPr lang="ko-KR" altLang="en-US" dirty="0" smtClean="0"/>
              <a:t>문으로 삭제된다면</a:t>
            </a:r>
            <a:r>
              <a:rPr lang="en-US" altLang="ko-KR" dirty="0" smtClean="0"/>
              <a:t>, student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dept_id</a:t>
            </a:r>
            <a:r>
              <a:rPr lang="ko-KR" altLang="en-US" dirty="0" smtClean="0"/>
              <a:t>는 더 이상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테이블을 참조하지 못함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7063" y="1887538"/>
            <a:ext cx="81629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delete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='920'</a:t>
            </a:r>
          </a:p>
        </p:txBody>
      </p:sp>
      <p:sp>
        <p:nvSpPr>
          <p:cNvPr id="74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7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4760" name="_x90463192" descr="EMB000016f026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2657475"/>
            <a:ext cx="64516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무결성 제약의 보장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 smtClean="0"/>
              <a:t>NOT NULL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 smtClean="0"/>
              <a:t>UNIQUE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 smtClean="0"/>
              <a:t>CHECK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 smtClean="0"/>
              <a:t>DEFAULT</a:t>
            </a:r>
            <a:endParaRPr lang="ko-KR" altLang="en-US" sz="2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NOT NULL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오류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7063" y="1887538"/>
            <a:ext cx="81629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	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	('1292005',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null</a:t>
            </a:r>
            <a:r>
              <a:rPr lang="en-US" altLang="ko-KR" sz="1600" dirty="0">
                <a:latin typeface="+mn-ea"/>
              </a:rPr>
              <a:t>, '</a:t>
            </a:r>
            <a:r>
              <a:rPr lang="ko-KR" altLang="en-US" sz="1600" dirty="0">
                <a:latin typeface="+mn-ea"/>
              </a:rPr>
              <a:t>김희선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6807" name="_x90144808" descr="EMB000016f026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775" y="3192463"/>
            <a:ext cx="6448425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오류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resident_id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663" y="2008188"/>
            <a:ext cx="81629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('1292006', '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900424-1825409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김용석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78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7832" name="_x51333200" descr="EMB000016f026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3" y="3252788"/>
            <a:ext cx="6176962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오류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663" y="2008188"/>
            <a:ext cx="81629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('1092007', '910101-2543456', '</a:t>
            </a:r>
            <a:r>
              <a:rPr lang="ko-KR" altLang="en-US" sz="1600" dirty="0">
                <a:latin typeface="+mn-ea"/>
              </a:rPr>
              <a:t>윤성희</a:t>
            </a:r>
            <a:r>
              <a:rPr lang="en-US" altLang="ko-KR" sz="1600" dirty="0">
                <a:latin typeface="+mn-ea"/>
              </a:rPr>
              <a:t>',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ko-KR" sz="1600" dirty="0">
                <a:latin typeface="+mn-ea"/>
              </a:rPr>
              <a:t>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88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88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8857" name="_x90153848" descr="EMB000016f026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" y="3433763"/>
            <a:ext cx="6472238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DEFAULT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다음의 레코드 삽입하면 </a:t>
            </a:r>
            <a:r>
              <a:rPr lang="en-US" altLang="ko-KR" dirty="0" smtClean="0"/>
              <a:t>year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자동적으로 삽입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663" y="2008188"/>
            <a:ext cx="84391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	student 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, name, address,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	values</a:t>
            </a:r>
            <a:r>
              <a:rPr lang="en-US" altLang="ko-KR" sz="1600" dirty="0">
                <a:latin typeface="+mn-ea"/>
              </a:rPr>
              <a:t> ('1092007', '910101-2543456', '</a:t>
            </a:r>
            <a:r>
              <a:rPr lang="ko-KR" altLang="en-US" sz="1600" dirty="0">
                <a:latin typeface="+mn-ea"/>
              </a:rPr>
              <a:t>윤성희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9882" name="_x51333200" descr="EMB000016f026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3" y="3114675"/>
            <a:ext cx="584835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DEFAULT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의도적인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삽입에는 적용되지 않음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663" y="2008188"/>
            <a:ext cx="84391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into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('1092009', '911111-2123456', '</a:t>
            </a:r>
            <a:r>
              <a:rPr lang="ko-KR" altLang="en-US" sz="1600" dirty="0">
                <a:latin typeface="+mn-ea"/>
              </a:rPr>
              <a:t>최미선</a:t>
            </a:r>
            <a:r>
              <a:rPr lang="en-US" altLang="ko-KR" sz="1600" dirty="0">
                <a:latin typeface="+mn-ea"/>
              </a:rPr>
              <a:t>', null,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9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0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0907" name="_x90139864" descr="EMB000016f026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3054350"/>
            <a:ext cx="5684838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오라클에서의 사용자 권한제어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오라클의</a:t>
            </a:r>
            <a:r>
              <a:rPr lang="ko-KR" altLang="en-US" dirty="0" smtClean="0"/>
              <a:t> 권한 종류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시스템 권한</a:t>
            </a:r>
            <a:r>
              <a:rPr lang="en-US" altLang="ko-KR" dirty="0" smtClean="0"/>
              <a:t>(system privileges)</a:t>
            </a:r>
          </a:p>
          <a:p>
            <a:pPr lvl="2">
              <a:defRPr/>
            </a:pPr>
            <a:r>
              <a:rPr lang="ko-KR" altLang="en-US" dirty="0" smtClean="0"/>
              <a:t>사용자의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테이블이나 테이블 스페이스의 생성 등과 같이 주로 시스템의 자원을 관리할 수 있는 권한</a:t>
            </a:r>
          </a:p>
          <a:p>
            <a:pPr lvl="2">
              <a:defRPr/>
            </a:pPr>
            <a:r>
              <a:rPr lang="ko-KR" altLang="en-US" dirty="0" smtClean="0"/>
              <a:t>데이터베이스 관리자 계정</a:t>
            </a:r>
            <a:r>
              <a:rPr lang="en-US" altLang="ko-KR" dirty="0" smtClean="0"/>
              <a:t>(sys,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system)</a:t>
            </a:r>
            <a:r>
              <a:rPr lang="ko-KR" altLang="en-US" dirty="0" smtClean="0"/>
              <a:t>은 모든 시스템 권한을 가짐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객체 권한</a:t>
            </a:r>
            <a:r>
              <a:rPr lang="en-US" altLang="ko-KR" dirty="0" smtClean="0"/>
              <a:t>(object privileges)</a:t>
            </a:r>
          </a:p>
          <a:p>
            <a:pPr lvl="2">
              <a:defRPr/>
            </a:pPr>
            <a:r>
              <a:rPr lang="ko-KR" altLang="en-US" dirty="0" smtClean="0"/>
              <a:t>해당 객체에 대해 </a:t>
            </a:r>
            <a:r>
              <a:rPr lang="en-US" altLang="ko-KR" dirty="0" smtClean="0"/>
              <a:t>select, insert, delete, update</a:t>
            </a:r>
            <a:r>
              <a:rPr lang="ko-KR" altLang="en-US" dirty="0" smtClean="0"/>
              <a:t> 등과 같은 </a:t>
            </a:r>
            <a:r>
              <a:rPr lang="en-US" altLang="ko-KR" dirty="0" smtClean="0"/>
              <a:t>DML</a:t>
            </a:r>
            <a:r>
              <a:rPr lang="ko-KR" altLang="en-US" dirty="0" smtClean="0"/>
              <a:t>을 실행할 수 있는 권한</a:t>
            </a:r>
          </a:p>
          <a:p>
            <a:pPr lvl="2">
              <a:defRPr/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테이블이나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또는 사용자 정의 함수 등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오라클의 대표적인 시스템 권한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77863" y="1311275"/>
          <a:ext cx="7810500" cy="48593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52799"/>
                <a:gridCol w="2427221"/>
                <a:gridCol w="3830480"/>
              </a:tblGrid>
              <a:tr h="373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대상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시스템 권한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내용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37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사용자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user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사용자 계정을 생성할 수 있는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drop user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사용자 계정을 삭제하는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세션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session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데이터베이스의 접속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로그인</a:t>
                      </a:r>
                      <a:r>
                        <a:rPr lang="en-US" altLang="ko-KR" sz="1400"/>
                        <a:t>) </a:t>
                      </a:r>
                      <a:r>
                        <a:rPr lang="ko-KR" altLang="en-US" sz="1400"/>
                        <a:t>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테이블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table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테이블을 생성할 수 있는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drop any table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임의의 테이블을 삭제하는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select any table</a:t>
                      </a:r>
                      <a:endParaRPr 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임의의 테이블에 대한 읽기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뷰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view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뷰를 생성할 수 있는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drop any view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임의의 뷰에 대한 삭제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테이블 스페이스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</a:t>
                      </a:r>
                      <a:r>
                        <a:rPr lang="en-US" sz="1400" dirty="0" err="1"/>
                        <a:t>tablespace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테이블 스페이스를 생성하는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drop </a:t>
                      </a:r>
                      <a:r>
                        <a:rPr lang="en-US" sz="1400" dirty="0" err="1"/>
                        <a:t>tablespace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테이블 스페이스에 대한 삭제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롤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create role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롤을 생성할 수 있는 권한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  <a:tr h="373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drop any role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임의의 </a:t>
                      </a:r>
                      <a:r>
                        <a:rPr lang="ko-KR" altLang="en-US" sz="1400" dirty="0" err="1"/>
                        <a:t>롤을</a:t>
                      </a:r>
                      <a:r>
                        <a:rPr lang="ko-KR" altLang="en-US" sz="1400" dirty="0"/>
                        <a:t> 삭제하는 권한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8586" marR="58586" marT="16197" marB="16197" anchor="ctr"/>
                </a:tc>
              </a:tr>
            </a:tbl>
          </a:graphicData>
        </a:graphic>
      </p:graphicFrame>
      <p:sp>
        <p:nvSpPr>
          <p:cNvPr id="829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 무결성 제약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6188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설정 방법</a:t>
            </a:r>
            <a:endParaRPr lang="en-US" altLang="ko-KR" smtClean="0"/>
          </a:p>
          <a:p>
            <a:pPr lvl="1">
              <a:defRPr/>
            </a:pPr>
            <a:r>
              <a:rPr lang="ko-KR" altLang="en-US" sz="2000" smtClean="0"/>
              <a:t>형식</a:t>
            </a:r>
            <a:endParaRPr lang="en-US" altLang="ko-KR" sz="2000" smtClean="0"/>
          </a:p>
          <a:p>
            <a:pPr lvl="1">
              <a:defRPr/>
            </a:pPr>
            <a:endParaRPr lang="en-US" altLang="ko-KR" sz="2000" smtClean="0"/>
          </a:p>
          <a:p>
            <a:pPr lvl="2">
              <a:defRPr/>
            </a:pPr>
            <a:r>
              <a:rPr lang="en-US" altLang="ko-KR" sz="1800" smtClean="0"/>
              <a:t>&lt;</a:t>
            </a:r>
            <a:r>
              <a:rPr lang="ko-KR" altLang="en-US" sz="1800" smtClean="0"/>
              <a:t>제약식명</a:t>
            </a:r>
            <a:r>
              <a:rPr lang="en-US" altLang="ko-KR" sz="1800" smtClean="0"/>
              <a:t>&gt;</a:t>
            </a:r>
          </a:p>
          <a:p>
            <a:pPr lvl="3">
              <a:defRPr/>
            </a:pPr>
            <a:r>
              <a:rPr lang="ko-KR" altLang="en-US" smtClean="0"/>
              <a:t>기본키를 정의하는 제약식에 주어진 이름이고</a:t>
            </a:r>
            <a:endParaRPr lang="en-US" altLang="ko-KR" smtClean="0"/>
          </a:p>
          <a:p>
            <a:pPr lvl="2">
              <a:defRPr/>
            </a:pPr>
            <a:r>
              <a:rPr lang="en-US" altLang="ko-KR" sz="1800" smtClean="0"/>
              <a:t>&lt;</a:t>
            </a:r>
            <a:r>
              <a:rPr lang="ko-KR" altLang="en-US" sz="1800" smtClean="0"/>
              <a:t>필드리스트</a:t>
            </a:r>
            <a:r>
              <a:rPr lang="en-US" altLang="ko-KR" sz="1800" smtClean="0"/>
              <a:t>&gt;</a:t>
            </a:r>
          </a:p>
          <a:p>
            <a:pPr lvl="3">
              <a:defRPr/>
            </a:pPr>
            <a:r>
              <a:rPr lang="ko-KR" altLang="en-US" smtClean="0"/>
              <a:t>기본키로 정의할 필드들의 리스트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예</a:t>
            </a:r>
          </a:p>
          <a:p>
            <a:pPr lvl="2">
              <a:defRPr/>
            </a:pPr>
            <a:endParaRPr lang="ko-KR" altLang="en-US" sz="170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9125" y="1733550"/>
            <a:ext cx="5097463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constraint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제약식명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 (&lt;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7950" y="3757613"/>
            <a:ext cx="6627813" cy="2801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constraint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pk_student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primary key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계정 생성과 </a:t>
            </a:r>
            <a:r>
              <a:rPr lang="en-US" altLang="ko-KR" smtClean="0"/>
              <a:t>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생성 예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system </a:t>
            </a:r>
            <a:r>
              <a:rPr lang="ko-KR" altLang="en-US" dirty="0" smtClean="0"/>
              <a:t>계정에서 실행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lee :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pPr lvl="1">
              <a:defRPr/>
            </a:pPr>
            <a:r>
              <a:rPr lang="en-US" altLang="ko-KR" dirty="0" err="1" smtClean="0"/>
              <a:t>lee_pass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users : default </a:t>
            </a:r>
            <a:r>
              <a:rPr lang="en-US" altLang="ko-KR" dirty="0" err="1" smtClean="0"/>
              <a:t>tablespace</a:t>
            </a:r>
            <a:r>
              <a:rPr lang="en-US" altLang="ko-KR" dirty="0" smtClean="0"/>
              <a:t>, users</a:t>
            </a:r>
            <a:r>
              <a:rPr lang="ko-KR" altLang="en-US" dirty="0" smtClean="0"/>
              <a:t>는 오라클을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기본적으로 생성</a:t>
            </a: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52863" y="1274763"/>
            <a:ext cx="3937000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user</a:t>
            </a:r>
            <a:r>
              <a:rPr lang="en-US" altLang="ko-KR" sz="1600" dirty="0">
                <a:latin typeface="+mn-ea"/>
              </a:rPr>
              <a:t> 	lee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identified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lee_pass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default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tablespace</a:t>
            </a:r>
            <a:r>
              <a:rPr lang="en-US" altLang="ko-KR" sz="1600" b="1" dirty="0">
                <a:latin typeface="+mn-ea"/>
              </a:rPr>
              <a:t> 	</a:t>
            </a:r>
            <a:r>
              <a:rPr lang="en-US" altLang="ko-KR" sz="1600" dirty="0">
                <a:latin typeface="+mn-ea"/>
              </a:rPr>
              <a:t>users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quota</a:t>
            </a:r>
            <a:r>
              <a:rPr lang="en-US" altLang="ko-KR" sz="1600" dirty="0">
                <a:latin typeface="+mn-ea"/>
              </a:rPr>
              <a:t> 2M 	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users</a:t>
            </a: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3974" name="_x90850976" descr="EMB000016f026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200400"/>
            <a:ext cx="58054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계정 생성과 </a:t>
            </a:r>
            <a:r>
              <a:rPr lang="en-US" altLang="ko-KR" smtClean="0"/>
              <a:t>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 생성 후 권한을 부여해야 함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권한 없이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 경우의 예</a:t>
            </a:r>
            <a:endParaRPr lang="en-US" altLang="ko-KR" dirty="0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49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4998" name="_x90463024" descr="EMB000016f026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60600"/>
            <a:ext cx="66627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계정 생성과 </a:t>
            </a:r>
            <a:r>
              <a:rPr lang="en-US" altLang="ko-KR" smtClean="0"/>
              <a:t>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843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lee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create session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create table </a:t>
            </a:r>
            <a:r>
              <a:rPr lang="ko-KR" altLang="en-US" dirty="0" smtClean="0"/>
              <a:t>권한을 부여</a:t>
            </a:r>
            <a:r>
              <a:rPr lang="en-US" altLang="ko-KR" dirty="0" smtClean="0"/>
              <a:t>(system </a:t>
            </a:r>
            <a:r>
              <a:rPr lang="ko-KR" altLang="en-US" dirty="0" smtClean="0"/>
              <a:t>계정에서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6975" y="1827213"/>
            <a:ext cx="5030788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create session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lee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lee</a:t>
            </a:r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6024" name="_x90490528" descr="EMB000016f026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295650"/>
            <a:ext cx="644525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계정 생성과 </a:t>
            </a:r>
            <a:r>
              <a:rPr lang="en-US" altLang="ko-KR" smtClean="0"/>
              <a:t>GRANT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843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는 로그인과 테이블 생성에 대한 권한을 부여받았으므로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가능하며 동시에 테이블 생성도 가능</a:t>
            </a:r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7049" name="_x90107400" descr="EMB000016f026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25675"/>
            <a:ext cx="6508750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테이블에 대한 권한의 부여와 회수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69988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 계정과 테이블을 다음의 과정으로 준비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en-US" altLang="ko-KR" sz="1800" dirty="0" smtClean="0"/>
              <a:t>system</a:t>
            </a:r>
            <a:r>
              <a:rPr lang="ko-KR" altLang="en-US" sz="1800" dirty="0" smtClean="0"/>
              <a:t> 계정으로 </a:t>
            </a:r>
            <a:r>
              <a:rPr lang="ko-KR" altLang="en-US" sz="1800" dirty="0" err="1" smtClean="0"/>
              <a:t>로그인을</a:t>
            </a:r>
            <a:r>
              <a:rPr lang="ko-KR" altLang="en-US" sz="1800" dirty="0" smtClean="0"/>
              <a:t> 한 후에 다음과 같이 </a:t>
            </a:r>
            <a:r>
              <a:rPr lang="en-US" altLang="ko-KR" sz="1800" dirty="0" err="1" smtClean="0"/>
              <a:t>kim</a:t>
            </a:r>
            <a:r>
              <a:rPr lang="ko-KR" altLang="en-US" sz="1800" dirty="0" smtClean="0"/>
              <a:t>이란 계정을 추가로 생성하고 권한을 부여</a:t>
            </a: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endParaRPr lang="en-US" altLang="ko-KR" sz="1800" dirty="0" smtClean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en-US" altLang="ko-KR" sz="1800" dirty="0" smtClean="0"/>
              <a:t>lee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로그인을</a:t>
            </a:r>
            <a:r>
              <a:rPr lang="ko-KR" altLang="en-US" sz="1800" dirty="0" smtClean="0"/>
              <a:t> 하여 </a:t>
            </a:r>
            <a:r>
              <a:rPr lang="en-US" altLang="ko-KR" sz="1800" dirty="0" smtClean="0"/>
              <a:t>student </a:t>
            </a:r>
            <a:r>
              <a:rPr lang="ko-KR" altLang="en-US" sz="1800" dirty="0" smtClean="0"/>
              <a:t>테이블과 </a:t>
            </a:r>
            <a:r>
              <a:rPr lang="en-US" altLang="ko-KR" sz="1800" dirty="0" smtClean="0"/>
              <a:t>department </a:t>
            </a:r>
            <a:r>
              <a:rPr lang="ko-KR" altLang="en-US" sz="1800" dirty="0" smtClean="0"/>
              <a:t>테이블을 생성하고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레코드들을 삽입</a:t>
            </a:r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66863" y="2749550"/>
            <a:ext cx="50323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user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identified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kim_pass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default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tablespace</a:t>
            </a:r>
            <a:r>
              <a:rPr lang="en-US" altLang="ko-KR" sz="1600" dirty="0">
                <a:latin typeface="+mn-ea"/>
              </a:rPr>
              <a:t> users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quota</a:t>
            </a:r>
            <a:r>
              <a:rPr lang="en-US" altLang="ko-KR" sz="1600" dirty="0">
                <a:latin typeface="+mn-ea"/>
              </a:rPr>
              <a:t> 2M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	users</a:t>
            </a: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create session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테이블에 대한 권한의 부여와 회수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6998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lee</a:t>
            </a:r>
            <a:r>
              <a:rPr lang="ko-KR" altLang="en-US" dirty="0" smtClean="0"/>
              <a:t>로 로그인 한 후에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 권한을 다음과 같이 부여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kim</a:t>
            </a:r>
            <a:r>
              <a:rPr lang="ko-KR" altLang="en-US" dirty="0" smtClean="0"/>
              <a:t>으로 로그인하여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연산을 실행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다른 사용자가 소유한 테이블에 대해 테이블 이름을 명시할 때는 ‘소유자명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’과 같이 테이블 이름 앞에 소유자 명까지 기입</a:t>
            </a:r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7775" y="2136775"/>
            <a:ext cx="5032375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9050" y="3505200"/>
            <a:ext cx="5030788" cy="1570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err="1">
                <a:latin typeface="+mn-ea"/>
              </a:rPr>
              <a:t>conn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/</a:t>
            </a:r>
            <a:r>
              <a:rPr lang="en-US" altLang="ko-KR" sz="1600" dirty="0" err="1">
                <a:latin typeface="+mn-ea"/>
              </a:rPr>
              <a:t>kim_pass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lee.student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테이블에 대한 권한의 부여와 회수 예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0116" name="_x90455848" descr="EMB000016f0263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225550"/>
            <a:ext cx="659923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WITH GRANT OPTION</a:t>
            </a:r>
            <a:r>
              <a:rPr lang="ko-KR" altLang="en-US" smtClean="0"/>
              <a:t>의 실행 예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69988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chang</a:t>
            </a:r>
            <a:r>
              <a:rPr lang="ko-KR" altLang="en-US" dirty="0" smtClean="0"/>
              <a:t>이라는 계정을 생성했다고 가정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lee</a:t>
            </a:r>
            <a:r>
              <a:rPr lang="ko-KR" altLang="en-US" dirty="0" smtClean="0"/>
              <a:t>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한 후에 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 권한을 부여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kim</a:t>
            </a:r>
            <a:r>
              <a:rPr lang="ko-KR" altLang="en-US" dirty="0" smtClean="0"/>
              <a:t>으로 로그인하여 </a:t>
            </a:r>
            <a:r>
              <a:rPr lang="en-US" altLang="ko-KR" dirty="0" err="1" smtClean="0"/>
              <a:t>chang</a:t>
            </a:r>
            <a:r>
              <a:rPr lang="ko-KR" altLang="en-US" dirty="0" smtClean="0"/>
              <a:t>에게 전파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chang</a:t>
            </a:r>
            <a:r>
              <a:rPr lang="ko-KR" altLang="en-US" dirty="0" smtClean="0"/>
              <a:t>으로 로그인하여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명령 실행 가능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0900" y="2413000"/>
            <a:ext cx="7827963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with grant option</a:t>
            </a:r>
            <a:r>
              <a:rPr lang="en-US" altLang="ko-KR" sz="1600" dirty="0">
                <a:latin typeface="+mn-ea"/>
              </a:rPr>
              <a:t> 	(lee</a:t>
            </a:r>
            <a:r>
              <a:rPr lang="ko-KR" altLang="en-US" sz="1600" dirty="0">
                <a:latin typeface="+mn-ea"/>
              </a:rPr>
              <a:t>가 실행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763" y="4121150"/>
            <a:ext cx="781050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lee.student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chang</a:t>
            </a:r>
            <a:r>
              <a:rPr lang="en-US" altLang="ko-KR" sz="1600" dirty="0">
                <a:latin typeface="+mn-ea"/>
              </a:rPr>
              <a:t> 			(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실행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WITH GRANT OPTION</a:t>
            </a:r>
            <a:r>
              <a:rPr lang="ko-KR" altLang="en-US" smtClean="0"/>
              <a:t>의 실행 예</a:t>
            </a:r>
            <a:endParaRPr lang="en-US" altLang="ko-KR" smtClean="0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169" name="_x90107400" descr="EMB000016f026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319213"/>
            <a:ext cx="636587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REVOKE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69988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lee가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kim에게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부여된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revoke문을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이용하여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권한을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회수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간접적으로 권한을 부여 받은 </a:t>
            </a:r>
            <a:r>
              <a:rPr lang="en-US" altLang="ko-KR" dirty="0" err="1" smtClean="0"/>
              <a:t>chang</a:t>
            </a:r>
            <a:r>
              <a:rPr lang="ko-KR" altLang="en-US" dirty="0" smtClean="0"/>
              <a:t>에게도 자동적으로 권한을 회수함</a:t>
            </a:r>
            <a:endParaRPr lang="en-US" altLang="ko-KR" dirty="0" smtClean="0"/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5825" y="1782763"/>
            <a:ext cx="7826375" cy="585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revoke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student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 무결성 제약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5742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사용자가 기본키를 정의하여 테이블을 생성하면 기본키 무결성 제약은 </a:t>
            </a:r>
            <a:r>
              <a:rPr lang="en-US" altLang="ko-KR" smtClean="0"/>
              <a:t>DBMS</a:t>
            </a:r>
            <a:r>
              <a:rPr lang="ko-KR" altLang="en-US" smtClean="0"/>
              <a:t>에서 자동적으로 검증</a:t>
            </a:r>
            <a:endParaRPr lang="en-US" altLang="ko-KR" smtClean="0"/>
          </a:p>
          <a:p>
            <a:pPr lvl="1">
              <a:defRPr/>
            </a:pPr>
            <a:r>
              <a:rPr lang="ko-KR" altLang="en-US" sz="1600" smtClean="0"/>
              <a:t>이러한 제약을 위반하는 레코드가 입력될 때 </a:t>
            </a:r>
            <a:r>
              <a:rPr lang="en-US" altLang="ko-KR" sz="1600" smtClean="0"/>
              <a:t>DBMS</a:t>
            </a:r>
            <a:r>
              <a:rPr lang="ko-KR" altLang="en-US" sz="1600" smtClean="0"/>
              <a:t>에서 자동적으로 거부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다음과 같이 간단한 표현할</a:t>
            </a:r>
            <a:r>
              <a:rPr lang="en-US" altLang="ko-KR" smtClean="0"/>
              <a:t> </a:t>
            </a:r>
            <a:r>
              <a:rPr lang="ko-KR" altLang="en-US" smtClean="0"/>
              <a:t>수도 있음</a:t>
            </a: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endParaRPr lang="en-US" altLang="ko-KR" sz="1600" smtClean="0"/>
          </a:p>
          <a:p>
            <a:pPr lvl="1">
              <a:defRPr/>
            </a:pPr>
            <a:r>
              <a:rPr lang="ko-KR" altLang="en-US" sz="1600" smtClean="0"/>
              <a:t>기본키가 하나의 필드로만  구성될 때만 가능</a:t>
            </a:r>
            <a:endParaRPr lang="en-US" altLang="ko-KR" sz="1600" smtClean="0"/>
          </a:p>
          <a:p>
            <a:pPr lvl="1">
              <a:defRPr/>
            </a:pPr>
            <a:r>
              <a:rPr lang="ko-KR" altLang="en-US" sz="1600" smtClean="0"/>
              <a:t>제약식에 이름이 부여되지 않아 추후에 기본키를 취소하거나 변경할 경우 현재의 기본키를 지정하지 못하는 문제가 발생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8275" y="2679700"/>
            <a:ext cx="6627813" cy="2554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student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(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  <a:r>
              <a:rPr lang="en-US" altLang="ko-KR" sz="1600" b="1" dirty="0">
                <a:latin typeface="+mn-ea"/>
              </a:rPr>
              <a:t> 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name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year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address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 lvl="2">
              <a:defRPr/>
            </a:pP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REVOKE</a:t>
            </a:r>
            <a:endParaRPr lang="ko-KR" altLang="en-US" smtClean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4212" name="_x90141144" descr="EMB000016f02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863" y="1457325"/>
            <a:ext cx="6323012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참고</a:t>
            </a:r>
            <a:r>
              <a:rPr lang="en-US" altLang="ko-KR" sz="2800" smtClean="0"/>
              <a:t>: with grant option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with admin option</a:t>
            </a:r>
            <a:endParaRPr lang="ko-KR" altLang="en-US" sz="280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오라클에서는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grant option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with admin option</a:t>
            </a:r>
            <a:r>
              <a:rPr lang="ko-KR" altLang="en-US" dirty="0" smtClean="0"/>
              <a:t>을 모두 지원함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with grant option</a:t>
            </a:r>
          </a:p>
          <a:p>
            <a:pPr lvl="1">
              <a:defRPr/>
            </a:pPr>
            <a:r>
              <a:rPr lang="ko-KR" altLang="en-US" dirty="0" smtClean="0"/>
              <a:t>객체 권한을 다른 사용자에게 전파할 때 사용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with admin option</a:t>
            </a:r>
          </a:p>
          <a:p>
            <a:pPr lvl="1">
              <a:defRPr/>
            </a:pPr>
            <a:r>
              <a:rPr lang="ko-KR" altLang="en-US" dirty="0" smtClean="0"/>
              <a:t>시스템 권한을 전파할 때 사용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475" y="3844925"/>
            <a:ext cx="782637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create table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kim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with admin option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69988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오라클의</a:t>
            </a:r>
            <a:r>
              <a:rPr lang="ko-KR" altLang="en-US" dirty="0" smtClean="0"/>
              <a:t> 기본적인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오라클에서</a:t>
            </a:r>
            <a:r>
              <a:rPr lang="ko-KR" altLang="en-US" dirty="0" smtClean="0"/>
              <a:t> 권한의 종류는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여 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롤의</a:t>
            </a:r>
            <a:r>
              <a:rPr lang="ko-KR" altLang="en-US" dirty="0" smtClean="0"/>
              <a:t> 사용이 필수적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오라클에서</a:t>
            </a:r>
            <a:r>
              <a:rPr lang="ko-KR" altLang="en-US" dirty="0" smtClean="0"/>
              <a:t> 사전에 정의된 기본 </a:t>
            </a:r>
            <a:r>
              <a:rPr lang="ko-KR" altLang="en-US" dirty="0" err="1" smtClean="0"/>
              <a:t>롤</a:t>
            </a:r>
            <a:endParaRPr lang="en-US" altLang="ko-KR" dirty="0" smtClean="0"/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3163" y="2741613"/>
          <a:ext cx="7091362" cy="3400426"/>
        </p:xfrm>
        <a:graphic>
          <a:graphicData uri="http://schemas.openxmlformats.org/drawingml/2006/table">
            <a:tbl>
              <a:tblPr/>
              <a:tblGrid>
                <a:gridCol w="1232983"/>
                <a:gridCol w="2536977"/>
                <a:gridCol w="3321402"/>
              </a:tblGrid>
              <a:tr h="328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권한 종류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18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connect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session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데이터베이스에 접속할 수 있는 기본적인 시스템 권한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resource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table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trigger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procedure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cluster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sequence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객체를 생성하고 관리할 수 있는 시스템 권한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DBA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데이터베이스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및 객체 관리에 대한 모든 권한</a:t>
                      </a: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2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park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connect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권한을 부여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1827213"/>
            <a:ext cx="782637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connect, resource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park</a:t>
            </a: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7286" name="_x90107400" descr="EMB000016f026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075" y="2552700"/>
            <a:ext cx="62007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사용자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create role</a:t>
            </a:r>
            <a:r>
              <a:rPr lang="ko-KR" altLang="en-US" dirty="0" smtClean="0"/>
              <a:t>문은 데이터베이스 관리자 또는 데이터베이스 관리자로부터 </a:t>
            </a:r>
            <a:r>
              <a:rPr lang="ko-KR" altLang="en-US" dirty="0" err="1" smtClean="0"/>
              <a:t>롤을</a:t>
            </a:r>
            <a:r>
              <a:rPr lang="ko-KR" altLang="en-US" dirty="0" smtClean="0"/>
              <a:t> 생성하는 권한을 부여 받은 사용자만이 실행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student</a:t>
            </a:r>
            <a:r>
              <a:rPr lang="ko-KR" altLang="en-US" dirty="0" smtClean="0"/>
              <a:t>테이블의 소유자가 </a:t>
            </a:r>
            <a:r>
              <a:rPr lang="en-US" altLang="ko-KR" dirty="0" smtClean="0"/>
              <a:t>lee</a:t>
            </a:r>
            <a:r>
              <a:rPr lang="ko-KR" altLang="en-US" dirty="0" smtClean="0"/>
              <a:t>라고 가정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system </a:t>
            </a:r>
            <a:r>
              <a:rPr lang="ko-KR" altLang="en-US" dirty="0" smtClean="0"/>
              <a:t>계정에서 다음을 실행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3302000"/>
            <a:ext cx="7826375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role </a:t>
            </a:r>
            <a:r>
              <a:rPr lang="en-US" altLang="ko-KR" sz="1600" dirty="0" err="1">
                <a:latin typeface="+mn-ea"/>
              </a:rPr>
              <a:t>stu_role</a:t>
            </a:r>
            <a:r>
              <a:rPr lang="en-US" altLang="ko-KR" sz="1600" dirty="0">
                <a:latin typeface="+mn-ea"/>
              </a:rPr>
              <a:t>				</a:t>
            </a: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insert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on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lee.student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stu_role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grant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stu_role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to</a:t>
            </a:r>
            <a:r>
              <a:rPr lang="en-US" altLang="ko-KR" sz="1600" dirty="0">
                <a:latin typeface="+mn-ea"/>
              </a:rPr>
              <a:t> park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사용자 배정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9332" name="_x90559968" descr="EMB000016f026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509713"/>
            <a:ext cx="653891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롤의 생성과 사용자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롤에서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 배제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stu_role</a:t>
            </a:r>
            <a:r>
              <a:rPr lang="ko-KR" altLang="en-US" dirty="0" smtClean="0"/>
              <a:t>에 배정된 </a:t>
            </a:r>
            <a:r>
              <a:rPr lang="en-US" altLang="ko-KR" dirty="0" smtClean="0"/>
              <a:t>park</a:t>
            </a:r>
            <a:r>
              <a:rPr lang="ko-KR" altLang="en-US" dirty="0" smtClean="0"/>
              <a:t>을 다음과 같이 </a:t>
            </a:r>
            <a:r>
              <a:rPr lang="en-US" altLang="ko-KR" dirty="0" smtClean="0"/>
              <a:t>revoke</a:t>
            </a:r>
            <a:r>
              <a:rPr lang="ko-KR" altLang="en-US" dirty="0" smtClean="0"/>
              <a:t>문으로 배제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750" y="2111375"/>
            <a:ext cx="782637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revoke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stu_role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park		(system  </a:t>
            </a:r>
            <a:r>
              <a:rPr lang="ko-KR" altLang="en-US" sz="1600" dirty="0">
                <a:latin typeface="+mn-ea"/>
              </a:rPr>
              <a:t>계정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0358" name="_x90641816" descr="EMB000016f026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8450"/>
            <a:ext cx="65008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 무결성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테이블 생성 당시에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설정하지 않았다면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나중에 </a:t>
            </a:r>
            <a:r>
              <a:rPr lang="en-US" altLang="ko-KR" b="1" dirty="0" smtClean="0"/>
              <a:t>alter table</a:t>
            </a:r>
            <a:r>
              <a:rPr lang="ko-KR" altLang="en-US" dirty="0" smtClean="0"/>
              <a:t>문을 이용하여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별도로 설정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sz="2100" dirty="0" err="1" smtClean="0"/>
              <a:t>기본키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삭제</a:t>
            </a:r>
            <a:endParaRPr lang="en-US" altLang="ko-KR" sz="2100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9725" y="2066925"/>
            <a:ext cx="66278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add 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b="1" dirty="0">
                <a:latin typeface="+mn-ea"/>
              </a:rPr>
              <a:t> 	primary key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175" y="4171950"/>
            <a:ext cx="66278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alter table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drop constraint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pk_student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무결성과 보안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3349</TotalTime>
  <Words>3434</Words>
  <Application>Microsoft Office PowerPoint</Application>
  <PresentationFormat>화면 슬라이드 쇼(4:3)</PresentationFormat>
  <Paragraphs>1165</Paragraphs>
  <Slides>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원본</vt:lpstr>
      <vt:lpstr>제 5장 무결성과 보안</vt:lpstr>
      <vt:lpstr>무결성 제약</vt:lpstr>
      <vt:lpstr>무결성 제약을 위반한 예</vt:lpstr>
      <vt:lpstr>무결성 제약</vt:lpstr>
      <vt:lpstr>무결성 제약의 유형</vt:lpstr>
      <vt:lpstr>기본키 무결성 제약</vt:lpstr>
      <vt:lpstr>기본키 무결성 제약</vt:lpstr>
      <vt:lpstr>기본키 무결성 제약</vt:lpstr>
      <vt:lpstr>기본키 무결성 제약</vt:lpstr>
      <vt:lpstr>참조 무결성 제약</vt:lpstr>
      <vt:lpstr>참조 무결성 제약</vt:lpstr>
      <vt:lpstr>참조 무결성 제약</vt:lpstr>
      <vt:lpstr>참조 무결성 제약</vt:lpstr>
      <vt:lpstr>테이블의 무결성 제약</vt:lpstr>
      <vt:lpstr>NOT NULL</vt:lpstr>
      <vt:lpstr>UNIQUE</vt:lpstr>
      <vt:lpstr>UNIQUE</vt:lpstr>
      <vt:lpstr>UNIQUE</vt:lpstr>
      <vt:lpstr>UNIQUE</vt:lpstr>
      <vt:lpstr>UNIQUE</vt:lpstr>
      <vt:lpstr>CHECK</vt:lpstr>
      <vt:lpstr>CHECK</vt:lpstr>
      <vt:lpstr>CHECK</vt:lpstr>
      <vt:lpstr>CHECK</vt:lpstr>
      <vt:lpstr>CHECK</vt:lpstr>
      <vt:lpstr>DEFAULT</vt:lpstr>
      <vt:lpstr>DEFAULT</vt:lpstr>
      <vt:lpstr>참고(DEFAULT)</vt:lpstr>
      <vt:lpstr>무결성 제약 설정의 유의점</vt:lpstr>
      <vt:lpstr>기타 무결성 제약</vt:lpstr>
      <vt:lpstr>주장(Assertion)</vt:lpstr>
      <vt:lpstr>응용 프로그램에서의 무결성 제약</vt:lpstr>
      <vt:lpstr>데이터베이스 보안</vt:lpstr>
      <vt:lpstr>데이터베이스에서의 사용권한</vt:lpstr>
      <vt:lpstr>권한에 따른 사용자 분류</vt:lpstr>
      <vt:lpstr>권한 부여의 예</vt:lpstr>
      <vt:lpstr>SQL에서의 권한제어 - GRANT</vt:lpstr>
      <vt:lpstr>SQL에서의 권한제어 - GRANT</vt:lpstr>
      <vt:lpstr>SQL에서의 권한제어 - GRANT</vt:lpstr>
      <vt:lpstr>SQL에서의 권한제어 - GRANT</vt:lpstr>
      <vt:lpstr>SQL에서의 권한제어 - GRANT</vt:lpstr>
      <vt:lpstr>SQL에서의 권한제어 - GRANT</vt:lpstr>
      <vt:lpstr>WITH GRANT OPTION</vt:lpstr>
      <vt:lpstr>REVOKE</vt:lpstr>
      <vt:lpstr>REVOKE</vt:lpstr>
      <vt:lpstr>롤(ROLE)</vt:lpstr>
      <vt:lpstr>롤의 생성</vt:lpstr>
      <vt:lpstr>롤에 사용자 배정</vt:lpstr>
      <vt:lpstr>롤에 권한을 부여</vt:lpstr>
      <vt:lpstr>롤의 생성과 권한 부여</vt:lpstr>
      <vt:lpstr>롤에 부여된 권한을 회수</vt:lpstr>
      <vt:lpstr>배정된 롤에서 사용자를 배제</vt:lpstr>
      <vt:lpstr>롤 삭제</vt:lpstr>
      <vt:lpstr>뷰를 이용한 권한 제어</vt:lpstr>
      <vt:lpstr>오라클에서의 무결성 제약</vt:lpstr>
      <vt:lpstr>오라클에서의 무결성 제약</vt:lpstr>
      <vt:lpstr>오라클에서의 무결성 제약</vt:lpstr>
      <vt:lpstr>기본적 무결성 제약의 보장</vt:lpstr>
      <vt:lpstr>기본키 무결성 제약</vt:lpstr>
      <vt:lpstr>참조 무결성 제약</vt:lpstr>
      <vt:lpstr>참조 무결성 제약</vt:lpstr>
      <vt:lpstr>테이블 무결성 제약의 보장</vt:lpstr>
      <vt:lpstr>NOT NULL</vt:lpstr>
      <vt:lpstr>UNIQUE</vt:lpstr>
      <vt:lpstr>CHECK</vt:lpstr>
      <vt:lpstr>DEFAULT</vt:lpstr>
      <vt:lpstr>DEFAULT</vt:lpstr>
      <vt:lpstr>오라클에서의 사용자 권한제어</vt:lpstr>
      <vt:lpstr>오라클의 대표적인 시스템 권한</vt:lpstr>
      <vt:lpstr>사용자 계정 생성과 GRANT</vt:lpstr>
      <vt:lpstr>사용자 계정 생성과 GRANT</vt:lpstr>
      <vt:lpstr>사용자 계정 생성과 GRANT</vt:lpstr>
      <vt:lpstr>사용자 계정 생성과 GRANT</vt:lpstr>
      <vt:lpstr>테이블에 대한 권한의 부여와 회수 예</vt:lpstr>
      <vt:lpstr>테이블에 대한 권한의 부여와 회수 예</vt:lpstr>
      <vt:lpstr>테이블에 대한 권한의 부여와 회수 예</vt:lpstr>
      <vt:lpstr>WITH GRANT OPTION의 실행 예</vt:lpstr>
      <vt:lpstr>WITH GRANT OPTION의 실행 예</vt:lpstr>
      <vt:lpstr>REVOKE</vt:lpstr>
      <vt:lpstr>REVOKE</vt:lpstr>
      <vt:lpstr>참고: with grant option과 with admin option</vt:lpstr>
      <vt:lpstr>롤의 생성과 관리</vt:lpstr>
      <vt:lpstr>롤의 생성과 관리</vt:lpstr>
      <vt:lpstr>롤의 생성과 사용자 배정</vt:lpstr>
      <vt:lpstr>롤의 생성과 사용자 배정</vt:lpstr>
      <vt:lpstr>롤의 생성과 사용자 배정</vt:lpstr>
    </vt:vector>
  </TitlesOfParts>
  <Company>서울대학교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alfo8-0</cp:lastModifiedBy>
  <cp:revision>282</cp:revision>
  <dcterms:created xsi:type="dcterms:W3CDTF">2002-02-13T03:41:21Z</dcterms:created>
  <dcterms:modified xsi:type="dcterms:W3CDTF">2017-11-09T05:55:57Z</dcterms:modified>
</cp:coreProperties>
</file>