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19" r:id="rId2"/>
    <p:sldId id="3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321" r:id="rId19"/>
    <p:sldId id="272" r:id="rId20"/>
    <p:sldId id="273" r:id="rId21"/>
    <p:sldId id="274" r:id="rId22"/>
    <p:sldId id="275" r:id="rId23"/>
    <p:sldId id="276" r:id="rId24"/>
    <p:sldId id="277" r:id="rId25"/>
    <p:sldId id="322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23" r:id="rId34"/>
    <p:sldId id="285" r:id="rId35"/>
    <p:sldId id="286" r:id="rId36"/>
    <p:sldId id="288" r:id="rId37"/>
    <p:sldId id="287" r:id="rId38"/>
    <p:sldId id="324" r:id="rId39"/>
    <p:sldId id="289" r:id="rId40"/>
    <p:sldId id="290" r:id="rId41"/>
    <p:sldId id="291" r:id="rId42"/>
    <p:sldId id="292" r:id="rId43"/>
    <p:sldId id="293" r:id="rId44"/>
    <p:sldId id="325" r:id="rId45"/>
    <p:sldId id="294" r:id="rId46"/>
    <p:sldId id="295" r:id="rId47"/>
    <p:sldId id="296" r:id="rId48"/>
    <p:sldId id="297" r:id="rId49"/>
    <p:sldId id="326" r:id="rId50"/>
    <p:sldId id="298" r:id="rId51"/>
    <p:sldId id="299" r:id="rId52"/>
    <p:sldId id="300" r:id="rId53"/>
    <p:sldId id="301" r:id="rId54"/>
    <p:sldId id="302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1" autoAdjust="0"/>
  </p:normalViewPr>
  <p:slideViewPr>
    <p:cSldViewPr snapToGrid="0">
      <p:cViewPr varScale="1">
        <p:scale>
          <a:sx n="81" d="100"/>
          <a:sy n="81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B4005-5CDD-42A1-8986-85477C31C4C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41FC0-B3C9-40FF-9123-403332939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41FC0-B3C9-40FF-9123-40333293900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7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- 04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MVC (Annotation)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3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11054"/>
              </p:ext>
            </p:extLst>
          </p:nvPr>
        </p:nvGraphicFramePr>
        <p:xfrm>
          <a:off x="161304" y="822665"/>
          <a:ext cx="11880273" cy="5486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96244">
                  <a:extLst>
                    <a:ext uri="{9D8B030D-6E8A-4147-A177-3AD203B41FA5}">
                      <a16:colId xmlns:a16="http://schemas.microsoft.com/office/drawing/2014/main" val="2664271415"/>
                    </a:ext>
                  </a:extLst>
                </a:gridCol>
                <a:gridCol w="10284029">
                  <a:extLst>
                    <a:ext uri="{9D8B030D-6E8A-4147-A177-3AD203B41FA5}">
                      <a16:colId xmlns:a16="http://schemas.microsoft.com/office/drawing/2014/main" val="4089646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Controller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RequestMapping</a:t>
                      </a:r>
                      <a:r>
                        <a:rPr lang="en-US" sz="2400" kern="100" dirty="0">
                          <a:effectLst/>
                        </a:rPr>
                        <a:t>(value="/login.do", method=</a:t>
                      </a:r>
                      <a:r>
                        <a:rPr lang="en-US" sz="2400" kern="100" dirty="0" err="1">
                          <a:effectLst/>
                        </a:rPr>
                        <a:t>RequestMethod.GET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String </a:t>
                      </a:r>
                      <a:r>
                        <a:rPr lang="en-US" sz="2400" kern="100" dirty="0" err="1">
                          <a:effectLst/>
                        </a:rPr>
                        <a:t>loginView</a:t>
                      </a:r>
                      <a:r>
                        <a:rPr lang="en-US" sz="2400" kern="100" dirty="0">
                          <a:effectLst/>
                        </a:rPr>
                        <a:t>(@</a:t>
                      </a:r>
                      <a:r>
                        <a:rPr lang="en-US" sz="2400" kern="100" dirty="0" err="1">
                          <a:effectLst/>
                        </a:rPr>
                        <a:t>ModelAttribute</a:t>
                      </a:r>
                      <a:r>
                        <a:rPr lang="en-US" sz="2400" kern="100" dirty="0">
                          <a:effectLst/>
                        </a:rPr>
                        <a:t>("user") </a:t>
                      </a:r>
                      <a:r>
                        <a:rPr lang="en-US" sz="2400" kern="100" dirty="0" err="1">
                          <a:effectLst/>
                        </a:rPr>
                        <a:t>UserVO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) {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smtClean="0">
                          <a:effectLst/>
                        </a:rPr>
                        <a:t>    </a:t>
                      </a:r>
                      <a:r>
                        <a:rPr lang="en-US" sz="2400" kern="100" dirty="0" err="1" smtClean="0">
                          <a:effectLst/>
                        </a:rPr>
                        <a:t>vo.setId</a:t>
                      </a:r>
                      <a:r>
                        <a:rPr lang="en-US" sz="2400" kern="100" dirty="0">
                          <a:effectLst/>
                        </a:rPr>
                        <a:t>("test");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smtClean="0">
                          <a:effectLst/>
                        </a:rPr>
                        <a:t>    </a:t>
                      </a:r>
                      <a:r>
                        <a:rPr lang="en-US" sz="2400" kern="100" dirty="0" err="1" smtClean="0">
                          <a:effectLst/>
                        </a:rPr>
                        <a:t>vo.setPassword</a:t>
                      </a:r>
                      <a:r>
                        <a:rPr lang="en-US" sz="2400" kern="100" dirty="0">
                          <a:effectLst/>
                        </a:rPr>
                        <a:t>("test123");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smtClean="0">
                          <a:effectLst/>
                        </a:rPr>
                        <a:t>    return </a:t>
                      </a:r>
                      <a:r>
                        <a:rPr lang="en-US" sz="2400" kern="100" dirty="0">
                          <a:effectLst/>
                        </a:rPr>
                        <a:t>"</a:t>
                      </a:r>
                      <a:r>
                        <a:rPr lang="en-US" sz="2400" kern="100" dirty="0" err="1">
                          <a:effectLst/>
                        </a:rPr>
                        <a:t>login.jsp</a:t>
                      </a:r>
                      <a:r>
                        <a:rPr lang="en-US" sz="2400" kern="100" dirty="0">
                          <a:effectLst/>
                        </a:rPr>
                        <a:t>";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00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</a:t>
                      </a:r>
                      <a:r>
                        <a:rPr lang="en-US" sz="2400" kern="100" dirty="0" err="1">
                          <a:effectLst/>
                        </a:rPr>
                        <a:t>tr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&lt;</a:t>
                      </a:r>
                      <a:r>
                        <a:rPr lang="en-US" sz="2400" kern="100" dirty="0">
                          <a:effectLst/>
                        </a:rPr>
                        <a:t>td </a:t>
                      </a:r>
                      <a:r>
                        <a:rPr lang="en-US" sz="2400" kern="100" dirty="0" err="1">
                          <a:effectLst/>
                        </a:rPr>
                        <a:t>bgcolor</a:t>
                      </a:r>
                      <a:r>
                        <a:rPr lang="en-US" sz="2400" kern="100" dirty="0">
                          <a:effectLst/>
                        </a:rPr>
                        <a:t>="orange"&gt;</a:t>
                      </a:r>
                      <a:r>
                        <a:rPr lang="ko-KR" sz="2400" kern="100" dirty="0">
                          <a:effectLst/>
                        </a:rPr>
                        <a:t>아이디</a:t>
                      </a:r>
                      <a:r>
                        <a:rPr lang="en-US" sz="2400" kern="100" dirty="0">
                          <a:effectLst/>
                        </a:rPr>
                        <a:t>&lt;/td&gt;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&lt;</a:t>
                      </a:r>
                      <a:r>
                        <a:rPr lang="en-US" sz="2400" kern="100" dirty="0">
                          <a:effectLst/>
                        </a:rPr>
                        <a:t>td&gt;&lt;input type="text" name="id" value="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${user.id }</a:t>
                      </a:r>
                      <a:r>
                        <a:rPr lang="en-US" sz="2400" kern="100" dirty="0">
                          <a:effectLst/>
                        </a:rPr>
                        <a:t>"/&gt;&lt;/td&gt;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&lt;/</a:t>
                      </a:r>
                      <a:r>
                        <a:rPr lang="en-US" sz="2400" kern="100" dirty="0" err="1">
                          <a:effectLst/>
                        </a:rPr>
                        <a:t>tr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</a:t>
                      </a:r>
                      <a:r>
                        <a:rPr lang="en-US" sz="2400" kern="100" dirty="0" err="1">
                          <a:effectLst/>
                        </a:rPr>
                        <a:t>tr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&lt;</a:t>
                      </a:r>
                      <a:r>
                        <a:rPr lang="en-US" sz="2400" kern="100" dirty="0">
                          <a:effectLst/>
                        </a:rPr>
                        <a:t>td </a:t>
                      </a:r>
                      <a:r>
                        <a:rPr lang="en-US" sz="2400" kern="100" dirty="0" err="1">
                          <a:effectLst/>
                        </a:rPr>
                        <a:t>bgcolor</a:t>
                      </a:r>
                      <a:r>
                        <a:rPr lang="en-US" sz="2400" kern="100" dirty="0">
                          <a:effectLst/>
                        </a:rPr>
                        <a:t>="orange"&gt;</a:t>
                      </a:r>
                      <a:r>
                        <a:rPr lang="ko-KR" sz="2400" kern="100" dirty="0">
                          <a:effectLst/>
                        </a:rPr>
                        <a:t>비밀번호</a:t>
                      </a:r>
                      <a:r>
                        <a:rPr lang="en-US" sz="2400" kern="100" dirty="0">
                          <a:effectLst/>
                        </a:rPr>
                        <a:t>&lt;/td&gt;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&lt;</a:t>
                      </a:r>
                      <a:r>
                        <a:rPr lang="en-US" sz="2400" kern="100" dirty="0">
                          <a:effectLst/>
                        </a:rPr>
                        <a:t>td&gt;&lt;input type="password" name="password"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                                   value</a:t>
                      </a:r>
                      <a:r>
                        <a:rPr lang="en-US" sz="2400" kern="100" dirty="0">
                          <a:effectLst/>
                        </a:rPr>
                        <a:t>="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${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user.password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 }"</a:t>
                      </a:r>
                      <a:r>
                        <a:rPr lang="en-US" sz="2400" kern="100" dirty="0">
                          <a:effectLst/>
                        </a:rPr>
                        <a:t>/&gt;&lt;/td&gt;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&lt;/</a:t>
                      </a:r>
                      <a:r>
                        <a:rPr lang="en-US" sz="2400" kern="100" dirty="0" err="1">
                          <a:effectLst/>
                        </a:rPr>
                        <a:t>tr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57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Servlet API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Servlet 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, Locale </a:t>
            </a:r>
            <a:r>
              <a:rPr lang="ko-KR" altLang="en-US" dirty="0" smtClean="0"/>
              <a:t>등 다양한 객체를 매개 변수로 받을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9397" y="2186808"/>
            <a:ext cx="105360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(value="/login.do", method=</a:t>
            </a:r>
            <a:r>
              <a:rPr lang="en-US" altLang="ko-KR" sz="2400" dirty="0" err="1"/>
              <a:t>RequestMethod.POST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String login(</a:t>
            </a:r>
            <a:r>
              <a:rPr lang="en-US" altLang="ko-KR" sz="2400" dirty="0" err="1"/>
              <a:t>UserVO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UserDAO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userDAO</a:t>
            </a:r>
            <a:r>
              <a:rPr lang="en-US" altLang="ko-KR" sz="2400" dirty="0"/>
              <a:t>, </a:t>
            </a:r>
            <a:r>
              <a:rPr lang="en-US" altLang="ko-KR" sz="2400" b="1" dirty="0" err="1">
                <a:solidFill>
                  <a:srgbClr val="7030A0"/>
                </a:solidFill>
              </a:rPr>
              <a:t>HttpSession</a:t>
            </a:r>
            <a:r>
              <a:rPr lang="en-US" altLang="ko-KR" sz="2400" b="1" dirty="0">
                <a:solidFill>
                  <a:srgbClr val="7030A0"/>
                </a:solidFill>
              </a:rPr>
              <a:t> session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UserVO</a:t>
            </a:r>
            <a:r>
              <a:rPr lang="en-US" altLang="ko-KR" sz="2400" dirty="0"/>
              <a:t> user = </a:t>
            </a:r>
            <a:r>
              <a:rPr lang="en-US" altLang="ko-KR" sz="2400" dirty="0" err="1"/>
              <a:t>userDAO.getUser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if(user != null) {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session.setAttribute</a:t>
            </a:r>
            <a:r>
              <a:rPr lang="en-US" altLang="ko-KR" sz="2400" b="1" dirty="0">
                <a:solidFill>
                  <a:srgbClr val="7030A0"/>
                </a:solidFill>
              </a:rPr>
              <a:t>("</a:t>
            </a:r>
            <a:r>
              <a:rPr lang="en-US" altLang="ko-KR" sz="2400" b="1" dirty="0" err="1">
                <a:solidFill>
                  <a:srgbClr val="7030A0"/>
                </a:solidFill>
              </a:rPr>
              <a:t>userName</a:t>
            </a:r>
            <a:r>
              <a:rPr lang="en-US" altLang="ko-KR" sz="2400" b="1" dirty="0">
                <a:solidFill>
                  <a:srgbClr val="7030A0"/>
                </a:solidFill>
              </a:rPr>
              <a:t>", </a:t>
            </a:r>
            <a:r>
              <a:rPr lang="en-US" altLang="ko-KR" sz="2400" b="1" dirty="0" err="1">
                <a:solidFill>
                  <a:srgbClr val="7030A0"/>
                </a:solidFill>
              </a:rPr>
              <a:t>user.getName</a:t>
            </a:r>
            <a:r>
              <a:rPr lang="en-US" altLang="ko-KR" sz="2400" b="1" dirty="0">
                <a:solidFill>
                  <a:srgbClr val="7030A0"/>
                </a:solidFill>
              </a:rPr>
              <a:t>());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return </a:t>
            </a:r>
            <a:r>
              <a:rPr lang="en-US" altLang="ko-KR" sz="2400" dirty="0"/>
              <a:t>"getBoardList.do";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        else return "</a:t>
            </a:r>
            <a:r>
              <a:rPr lang="en-US" altLang="ko-KR" sz="2400" dirty="0" err="1"/>
              <a:t>login.jsp</a:t>
            </a:r>
            <a:r>
              <a:rPr lang="en-US" altLang="ko-KR" sz="2400" dirty="0"/>
              <a:t>";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 타입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30148"/>
              </p:ext>
            </p:extLst>
          </p:nvPr>
        </p:nvGraphicFramePr>
        <p:xfrm>
          <a:off x="161304" y="785059"/>
          <a:ext cx="11880273" cy="597619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4612">
                  <a:extLst>
                    <a:ext uri="{9D8B030D-6E8A-4147-A177-3AD203B41FA5}">
                      <a16:colId xmlns:a16="http://schemas.microsoft.com/office/drawing/2014/main" val="2720510042"/>
                    </a:ext>
                  </a:extLst>
                </a:gridCol>
                <a:gridCol w="9415661">
                  <a:extLst>
                    <a:ext uri="{9D8B030D-6E8A-4147-A177-3AD203B41FA5}">
                      <a16:colId xmlns:a16="http://schemas.microsoft.com/office/drawing/2014/main" val="1729115101"/>
                    </a:ext>
                  </a:extLst>
                </a:gridCol>
              </a:tblGrid>
              <a:tr h="5568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리턴타입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소스 비교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158485"/>
                  </a:ext>
                </a:extLst>
              </a:tr>
              <a:tr h="290881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ModelAndView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ModelAndView</a:t>
                      </a:r>
                      <a:r>
                        <a:rPr lang="en-US" sz="2400" kern="100" dirty="0">
                          <a:effectLst/>
                        </a:rPr>
                        <a:t> login(</a:t>
                      </a:r>
                      <a:r>
                        <a:rPr lang="en-US" sz="2400" kern="100" dirty="0" err="1">
                          <a:effectLst/>
                        </a:rPr>
                        <a:t>UserVO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                      </a:t>
                      </a:r>
                      <a:r>
                        <a:rPr lang="en-US" sz="2400" kern="100" dirty="0" smtClean="0">
                          <a:effectLst/>
                        </a:rPr>
                        <a:t>            </a:t>
                      </a:r>
                      <a:r>
                        <a:rPr lang="en-US" sz="2400" kern="100" dirty="0" err="1" smtClean="0">
                          <a:effectLst/>
                        </a:rPr>
                        <a:t>ModelAndView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mav</a:t>
                      </a:r>
                      <a:r>
                        <a:rPr lang="en-US" sz="2400" kern="100" dirty="0">
                          <a:effectLst/>
                        </a:rPr>
                        <a:t>) {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if(</a:t>
                      </a:r>
                      <a:r>
                        <a:rPr lang="en-US" sz="2400" kern="100" dirty="0" err="1">
                          <a:effectLst/>
                        </a:rPr>
                        <a:t>userDAO.getUser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) != null) </a:t>
                      </a:r>
                      <a:endParaRPr 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</a:t>
                      </a:r>
                      <a:r>
                        <a:rPr lang="en-US" sz="2400" kern="100" dirty="0" err="1" smtClean="0">
                          <a:effectLst/>
                        </a:rPr>
                        <a:t>mav.setViewName</a:t>
                      </a:r>
                      <a:r>
                        <a:rPr lang="en-US" sz="2400" kern="100" dirty="0" smtClean="0">
                          <a:effectLst/>
                        </a:rPr>
                        <a:t>("</a:t>
                      </a:r>
                      <a:r>
                        <a:rPr lang="en-US" sz="2400" kern="100" dirty="0" err="1" smtClean="0">
                          <a:effectLst/>
                        </a:rPr>
                        <a:t>getBoardList.jsp</a:t>
                      </a:r>
                      <a:r>
                        <a:rPr lang="en-US" sz="2400" kern="100" dirty="0" smtClean="0">
                          <a:effectLst/>
                        </a:rPr>
                        <a:t>");</a:t>
                      </a:r>
                      <a:endParaRPr 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</a:t>
                      </a:r>
                      <a:r>
                        <a:rPr lang="en-US" sz="2400" kern="100" dirty="0">
                          <a:effectLst/>
                        </a:rPr>
                        <a:t>else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</a:t>
                      </a:r>
                      <a:r>
                        <a:rPr lang="en-US" sz="2400" kern="100" dirty="0" err="1" smtClean="0">
                          <a:effectLst/>
                        </a:rPr>
                        <a:t>mav.setViewName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login.jsp</a:t>
                      </a:r>
                      <a:r>
                        <a:rPr lang="en-US" sz="2400" kern="100" dirty="0">
                          <a:effectLst/>
                        </a:rPr>
                        <a:t>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return 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mav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endParaRPr lang="ko-KR" sz="24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520343"/>
                  </a:ext>
                </a:extLst>
              </a:tr>
              <a:tr h="24932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String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String</a:t>
                      </a:r>
                      <a:r>
                        <a:rPr lang="en-US" sz="2400" kern="100" dirty="0">
                          <a:effectLst/>
                        </a:rPr>
                        <a:t> login(</a:t>
                      </a:r>
                      <a:r>
                        <a:rPr lang="en-US" sz="2400" kern="100" dirty="0" err="1">
                          <a:effectLst/>
                        </a:rPr>
                        <a:t>UserVO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) {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if(</a:t>
                      </a:r>
                      <a:r>
                        <a:rPr lang="en-US" sz="2400" kern="100" dirty="0" err="1">
                          <a:effectLst/>
                        </a:rPr>
                        <a:t>userDAO.getUser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) != null)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    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return "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getBoardList.jsp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"; </a:t>
                      </a:r>
                      <a:endParaRPr lang="ko-KR" sz="24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else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    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return "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login.jsp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";</a:t>
                      </a:r>
                      <a:endParaRPr lang="ko-KR" sz="24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33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14400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BoardController</a:t>
            </a:r>
            <a:r>
              <a:rPr lang="en-US" altLang="ko-KR" sz="2400" dirty="0"/>
              <a:t> {  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  <a:endParaRPr lang="ko-KR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("/getBoardList.do")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getBoardList</a:t>
            </a:r>
            <a:r>
              <a:rPr lang="en-US" altLang="ko-KR" sz="2400" dirty="0" smtClean="0"/>
              <a:t>(</a:t>
            </a:r>
          </a:p>
          <a:p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RequestParam</a:t>
            </a:r>
            <a:r>
              <a:rPr lang="en-US" altLang="ko-KR" sz="2400" b="1" dirty="0">
                <a:solidFill>
                  <a:srgbClr val="7030A0"/>
                </a:solidFill>
              </a:rPr>
              <a:t>(value="</a:t>
            </a:r>
            <a:r>
              <a:rPr lang="en-US" altLang="ko-KR" sz="2400" b="1" dirty="0" err="1">
                <a:solidFill>
                  <a:srgbClr val="7030A0"/>
                </a:solidFill>
              </a:rPr>
              <a:t>searchCondition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", </a:t>
            </a:r>
            <a:r>
              <a:rPr lang="en-US" altLang="ko-KR" sz="2400" b="1" dirty="0" err="1">
                <a:solidFill>
                  <a:srgbClr val="7030A0"/>
                </a:solidFill>
              </a:rPr>
              <a:t>defaultValue</a:t>
            </a:r>
            <a:r>
              <a:rPr lang="en-US" altLang="ko-KR" sz="2400" b="1" dirty="0">
                <a:solidFill>
                  <a:srgbClr val="7030A0"/>
                </a:solidFill>
              </a:rPr>
              <a:t>="TITLE", 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             required=false</a:t>
            </a:r>
            <a:r>
              <a:rPr lang="en-US" altLang="ko-KR" sz="2400" b="1" dirty="0">
                <a:solidFill>
                  <a:srgbClr val="7030A0"/>
                </a:solidFill>
              </a:rPr>
              <a:t>) </a:t>
            </a:r>
            <a:r>
              <a:rPr lang="en-US" altLang="ko-KR" sz="2400" b="1" dirty="0"/>
              <a:t>String condition,</a:t>
            </a:r>
            <a:r>
              <a:rPr lang="en-US" altLang="ko-KR" sz="2400" dirty="0"/>
              <a:t> </a:t>
            </a:r>
            <a:endParaRPr lang="ko-KR" altLang="ko-KR" sz="2400" dirty="0"/>
          </a:p>
          <a:p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RequestParam</a:t>
            </a:r>
            <a:r>
              <a:rPr lang="en-US" altLang="ko-KR" sz="2400" b="1" dirty="0">
                <a:solidFill>
                  <a:srgbClr val="7030A0"/>
                </a:solidFill>
              </a:rPr>
              <a:t>(value="</a:t>
            </a:r>
            <a:r>
              <a:rPr lang="en-US" altLang="ko-KR" sz="2400" b="1" dirty="0" err="1">
                <a:solidFill>
                  <a:srgbClr val="7030A0"/>
                </a:solidFill>
              </a:rPr>
              <a:t>searchKeyword</a:t>
            </a:r>
            <a:r>
              <a:rPr lang="en-US" altLang="ko-KR" sz="2400" b="1" dirty="0">
                <a:solidFill>
                  <a:srgbClr val="7030A0"/>
                </a:solidFill>
              </a:rPr>
              <a:t>", </a:t>
            </a:r>
            <a:r>
              <a:rPr lang="en-US" altLang="ko-KR" sz="2400" b="1" dirty="0" err="1">
                <a:solidFill>
                  <a:srgbClr val="7030A0"/>
                </a:solidFill>
              </a:rPr>
              <a:t>defaultValue</a:t>
            </a:r>
            <a:r>
              <a:rPr lang="en-US" altLang="ko-KR" sz="2400" b="1" dirty="0">
                <a:solidFill>
                  <a:srgbClr val="7030A0"/>
                </a:solidFill>
              </a:rPr>
              <a:t>="", 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             required=false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r>
              <a:rPr lang="en-US" altLang="ko-KR" sz="2400" dirty="0"/>
              <a:t> </a:t>
            </a:r>
            <a:r>
              <a:rPr lang="en-US" altLang="ko-KR" sz="2400" b="1" dirty="0" smtClean="0"/>
              <a:t>String keyword) </a:t>
            </a:r>
            <a:r>
              <a:rPr lang="en-US" altLang="ko-KR" sz="2400" dirty="0"/>
              <a:t>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</a:t>
            </a:r>
            <a:r>
              <a:rPr lang="ar-SA" altLang="ko-KR" sz="2400" dirty="0"/>
              <a:t>검색 조건</a:t>
            </a:r>
            <a:r>
              <a:rPr lang="en-US" altLang="ko-KR" sz="2400" dirty="0"/>
              <a:t> : " + condition);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</a:t>
            </a:r>
            <a:r>
              <a:rPr lang="ar-SA" altLang="ko-KR" sz="2400" dirty="0"/>
              <a:t>검색 단어</a:t>
            </a:r>
            <a:r>
              <a:rPr lang="en-US" altLang="ko-KR" sz="2400" dirty="0"/>
              <a:t> : " + keyword</a:t>
            </a:r>
            <a:r>
              <a:rPr lang="en-US" altLang="ko-KR" sz="2400" dirty="0" smtClean="0"/>
              <a:t>);</a:t>
            </a:r>
          </a:p>
          <a:p>
            <a:endParaRPr lang="ko-KR" altLang="ko-KR" sz="2400" dirty="0"/>
          </a:p>
          <a:p>
            <a:r>
              <a:rPr lang="en-US" altLang="ko-KR" sz="2400" dirty="0" smtClean="0"/>
              <a:t>		return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getBoardList.jsp</a:t>
            </a:r>
            <a:r>
              <a:rPr lang="en-US" altLang="ko-KR" sz="2400" dirty="0"/>
              <a:t>";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/>
              <a:t>사용하기 </a:t>
            </a:r>
            <a:r>
              <a:rPr lang="en-US" altLang="ko-KR" dirty="0" smtClean="0"/>
              <a:t>(1)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ModelAttribute</a:t>
            </a:r>
            <a:r>
              <a:rPr lang="en-US" altLang="ko-KR" sz="2400" b="1" dirty="0">
                <a:solidFill>
                  <a:srgbClr val="7030A0"/>
                </a:solidFill>
              </a:rPr>
              <a:t>("</a:t>
            </a:r>
            <a:r>
              <a:rPr lang="en-US" altLang="ko-KR" sz="2400" b="1" dirty="0" err="1">
                <a:solidFill>
                  <a:srgbClr val="7030A0"/>
                </a:solidFill>
              </a:rPr>
              <a:t>conditionMap</a:t>
            </a:r>
            <a:r>
              <a:rPr lang="en-US" altLang="ko-KR" sz="2400" b="1" dirty="0">
                <a:solidFill>
                  <a:srgbClr val="7030A0"/>
                </a:solidFill>
              </a:rPr>
              <a:t>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Map&lt;String, String&gt; </a:t>
            </a:r>
            <a:r>
              <a:rPr lang="en-US" altLang="ko-KR" sz="2400" dirty="0" err="1"/>
              <a:t>searchConditionMap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 smtClean="0"/>
              <a:t>    	Map&lt;String</a:t>
            </a:r>
            <a:r>
              <a:rPr lang="en-US" altLang="ko-KR" sz="2400" dirty="0"/>
              <a:t>, String&gt; </a:t>
            </a:r>
            <a:r>
              <a:rPr lang="en-US" altLang="ko-KR" sz="2400" dirty="0" err="1"/>
              <a:t>conditionMap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HashMap</a:t>
            </a:r>
            <a:r>
              <a:rPr lang="en-US" altLang="ko-KR" sz="2400" dirty="0"/>
              <a:t>&lt;String, String&gt;();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conditionMap.put</a:t>
            </a:r>
            <a:r>
              <a:rPr lang="en-US" altLang="ko-KR" sz="2400" dirty="0"/>
              <a:t>("</a:t>
            </a:r>
            <a:r>
              <a:rPr lang="ar-SA" altLang="ko-KR" sz="2400" dirty="0"/>
              <a:t>제목</a:t>
            </a:r>
            <a:r>
              <a:rPr lang="en-US" altLang="ko-KR" sz="2400" dirty="0"/>
              <a:t>", "TITLE");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conditionMap.put</a:t>
            </a:r>
            <a:r>
              <a:rPr lang="en-US" altLang="ko-KR" sz="2400" dirty="0"/>
              <a:t>("</a:t>
            </a:r>
            <a:r>
              <a:rPr lang="ar-SA" altLang="ko-KR" sz="2400" dirty="0"/>
              <a:t>내용</a:t>
            </a:r>
            <a:r>
              <a:rPr lang="en-US" altLang="ko-KR" sz="2400" dirty="0"/>
              <a:t>", "CONTENT");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return </a:t>
            </a:r>
            <a:r>
              <a:rPr lang="en-US" altLang="ko-KR" sz="2400" dirty="0" err="1"/>
              <a:t>conditionMap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endParaRPr lang="ko-KR" altLang="ko-KR" sz="2400" dirty="0"/>
          </a:p>
          <a:p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("/getBoardList.do")</a:t>
            </a:r>
            <a:endParaRPr lang="ko-KR" altLang="ko-KR" sz="2400" dirty="0"/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BoardDAO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boardDAO</a:t>
            </a:r>
            <a:r>
              <a:rPr lang="en-US" altLang="ko-KR" sz="2400" dirty="0" smtClean="0"/>
              <a:t>, Model </a:t>
            </a:r>
            <a:r>
              <a:rPr lang="en-US" altLang="ko-KR" sz="2400" dirty="0"/>
              <a:t>model) {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smtClean="0"/>
              <a:t>	// Model </a:t>
            </a:r>
            <a:r>
              <a:rPr lang="ko-KR" altLang="en-US" sz="2400" dirty="0" smtClean="0"/>
              <a:t>정보 </a:t>
            </a:r>
            <a:r>
              <a:rPr lang="ar-SA" altLang="ko-KR" sz="2400" dirty="0" smtClean="0"/>
              <a:t>저장</a:t>
            </a:r>
            <a:endParaRPr lang="ko-KR" altLang="ko-KR" sz="2400" dirty="0" smtClean="0"/>
          </a:p>
          <a:p>
            <a:r>
              <a:rPr lang="en-US" altLang="ko-KR" sz="2400" dirty="0" smtClean="0"/>
              <a:t>        	</a:t>
            </a:r>
            <a:r>
              <a:rPr lang="en-US" altLang="ko-KR" sz="2400" dirty="0" err="1" smtClean="0"/>
              <a:t>model.addAttribute</a:t>
            </a:r>
            <a:r>
              <a:rPr lang="en-US" altLang="ko-KR" sz="2400" dirty="0" smtClean="0"/>
              <a:t>("</a:t>
            </a:r>
            <a:r>
              <a:rPr lang="en-US" altLang="ko-KR" sz="2400" dirty="0" err="1" smtClean="0"/>
              <a:t>boardList</a:t>
            </a:r>
            <a:r>
              <a:rPr lang="en-US" altLang="ko-KR" sz="2400" dirty="0" smtClean="0"/>
              <a:t>", </a:t>
            </a:r>
            <a:r>
              <a:rPr lang="en-US" altLang="ko-KR" sz="2400" dirty="0" err="1" smtClean="0"/>
              <a:t>boardDAO.getBoardList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vo</a:t>
            </a:r>
            <a:r>
              <a:rPr lang="en-US" altLang="ko-KR" sz="2400" dirty="0" smtClean="0"/>
              <a:t>)); </a:t>
            </a:r>
            <a:endParaRPr lang="ko-KR" altLang="ko-KR" sz="2400" dirty="0" smtClean="0"/>
          </a:p>
          <a:p>
            <a:r>
              <a:rPr lang="en-US" altLang="ko-KR" sz="2400" dirty="0" smtClean="0"/>
              <a:t>        	return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getBoardList.jsp</a:t>
            </a:r>
            <a:r>
              <a:rPr lang="en-US" altLang="ko-KR" sz="2400" dirty="0"/>
              <a:t>"; 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1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9" y="1219602"/>
            <a:ext cx="11890159" cy="442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/>
              <a:t>사용하기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31272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&lt;table border="1" </a:t>
            </a:r>
            <a:r>
              <a:rPr lang="en-US" altLang="ko-KR" sz="2400" dirty="0" err="1"/>
              <a:t>cellpadding</a:t>
            </a:r>
            <a:r>
              <a:rPr lang="en-US" altLang="ko-KR" sz="2400" dirty="0"/>
              <a:t>="0"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="0" width="700"&gt;</a:t>
            </a:r>
            <a:endParaRPr lang="ko-KR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/>
              <a:t>td align="right"&gt;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select name="</a:t>
            </a:r>
            <a:r>
              <a:rPr lang="en-US" altLang="ko-KR" sz="2400" dirty="0" err="1"/>
              <a:t>searchCondition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 err="1"/>
              <a:t>c:forEach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items="${</a:t>
            </a:r>
            <a:r>
              <a:rPr lang="en-US" altLang="ko-KR" sz="2400" b="1" dirty="0" err="1">
                <a:solidFill>
                  <a:srgbClr val="7030A0"/>
                </a:solidFill>
              </a:rPr>
              <a:t>conditionMap</a:t>
            </a:r>
            <a:r>
              <a:rPr lang="en-US" altLang="ko-KR" sz="2400" b="1" dirty="0">
                <a:solidFill>
                  <a:srgbClr val="7030A0"/>
                </a:solidFill>
              </a:rPr>
              <a:t>}" </a:t>
            </a:r>
            <a:r>
              <a:rPr lang="en-US" altLang="ko-KR" sz="2400" b="1" dirty="0" err="1">
                <a:solidFill>
                  <a:srgbClr val="7030A0"/>
                </a:solidFill>
              </a:rPr>
              <a:t>var</a:t>
            </a:r>
            <a:r>
              <a:rPr lang="en-US" altLang="ko-KR" sz="2400" b="1" dirty="0">
                <a:solidFill>
                  <a:srgbClr val="7030A0"/>
                </a:solidFill>
              </a:rPr>
              <a:t>="option"</a:t>
            </a:r>
            <a:r>
              <a:rPr lang="en-US" altLang="ko-KR" sz="2400" dirty="0"/>
              <a:t>&gt; 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option </a:t>
            </a:r>
            <a:r>
              <a:rPr lang="en-US" altLang="ko-KR" sz="2400" b="1" dirty="0">
                <a:solidFill>
                  <a:srgbClr val="7030A0"/>
                </a:solidFill>
              </a:rPr>
              <a:t>value="${</a:t>
            </a:r>
            <a:r>
              <a:rPr lang="en-US" altLang="ko-KR" sz="2400" b="1" dirty="0" err="1">
                <a:solidFill>
                  <a:srgbClr val="7030A0"/>
                </a:solidFill>
              </a:rPr>
              <a:t>option.value</a:t>
            </a:r>
            <a:r>
              <a:rPr lang="en-US" altLang="ko-KR" sz="2400" b="1" dirty="0">
                <a:solidFill>
                  <a:srgbClr val="7030A0"/>
                </a:solidFill>
              </a:rPr>
              <a:t>}"&gt;${</a:t>
            </a:r>
            <a:r>
              <a:rPr lang="en-US" altLang="ko-KR" sz="2400" b="1" dirty="0" err="1">
                <a:solidFill>
                  <a:srgbClr val="7030A0"/>
                </a:solidFill>
              </a:rPr>
              <a:t>option.key</a:t>
            </a:r>
            <a:r>
              <a:rPr lang="en-US" altLang="ko-KR" sz="2400" b="1" dirty="0">
                <a:solidFill>
                  <a:srgbClr val="7030A0"/>
                </a:solidFill>
              </a:rPr>
              <a:t>}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&lt;/</a:t>
            </a:r>
            <a:r>
              <a:rPr lang="en-US" altLang="ko-KR" sz="2400" dirty="0" err="1"/>
              <a:t>c:forEach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&lt;/</a:t>
            </a:r>
            <a:r>
              <a:rPr lang="en-US" altLang="ko-KR" sz="2400" dirty="0"/>
              <a:t>select&gt;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input name="</a:t>
            </a:r>
            <a:r>
              <a:rPr lang="en-US" altLang="ko-KR" sz="2400" dirty="0" err="1"/>
              <a:t>searchKeyword</a:t>
            </a:r>
            <a:r>
              <a:rPr lang="en-US" altLang="ko-KR" sz="2400" dirty="0"/>
              <a:t>" type="text"/&gt;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input type="submit" value="</a:t>
            </a:r>
            <a:r>
              <a:rPr lang="ar-SA" altLang="ko-KR" sz="2400" dirty="0"/>
              <a:t>검색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/>
              <a:t>td&gt;</a:t>
            </a:r>
            <a:endParaRPr lang="ko-KR" altLang="ko-KR" sz="2400" dirty="0"/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&lt;/table&gt;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SessionAttribute</a:t>
            </a:r>
            <a:r>
              <a:rPr lang="en-US" altLang="ko-KR" dirty="0"/>
              <a:t> </a:t>
            </a:r>
            <a:r>
              <a:rPr lang="ko-KR" altLang="ko-KR" dirty="0" smtClean="0"/>
              <a:t>사용하기</a:t>
            </a:r>
            <a:r>
              <a:rPr lang="en-US" altLang="ko-KR" dirty="0" smtClean="0"/>
              <a:t> (null </a:t>
            </a:r>
            <a:r>
              <a:rPr lang="ko-KR" altLang="en-US" dirty="0" smtClean="0"/>
              <a:t>업데이트 방지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71896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SessionAttributes</a:t>
            </a:r>
            <a:r>
              <a:rPr lang="en-US" altLang="ko-KR" sz="2400" b="1" dirty="0">
                <a:solidFill>
                  <a:srgbClr val="7030A0"/>
                </a:solidFill>
              </a:rPr>
              <a:t>("board")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BoardController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("/updateBoard.do")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updateBoard</a:t>
            </a:r>
            <a:r>
              <a:rPr lang="en-US" altLang="ko-KR" sz="2400" dirty="0"/>
              <a:t>(</a:t>
            </a:r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ModelAttribute</a:t>
            </a:r>
            <a:r>
              <a:rPr lang="en-US" altLang="ko-KR" sz="2400" b="1" dirty="0">
                <a:solidFill>
                  <a:srgbClr val="7030A0"/>
                </a:solidFill>
              </a:rPr>
              <a:t>("board") 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BoardVO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vo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("</a:t>
            </a:r>
            <a:r>
              <a:rPr lang="en-US" altLang="ko-KR" sz="2400" dirty="0" err="1" smtClean="0"/>
              <a:t>BoardVO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상세 정보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" + </a:t>
            </a:r>
            <a:r>
              <a:rPr lang="en-US" altLang="ko-KR" sz="2400" dirty="0" err="1" smtClean="0"/>
              <a:t>vo.toString</a:t>
            </a:r>
            <a:r>
              <a:rPr lang="en-US" altLang="ko-KR" sz="2400" dirty="0" smtClean="0"/>
              <a:t>());</a:t>
            </a:r>
            <a:endParaRPr lang="ko-KR" altLang="ko-KR" sz="2400" dirty="0"/>
          </a:p>
          <a:p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boardDAO.updateBoard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/>
              <a:t>"getBoardList.do";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 </a:t>
            </a:r>
          </a:p>
          <a:p>
            <a:endParaRPr lang="ko-KR" altLang="ko-KR" sz="2400" dirty="0"/>
          </a:p>
          <a:p>
            <a:r>
              <a:rPr lang="en-US" altLang="ko-KR" sz="2400" dirty="0" smtClean="0"/>
              <a:t>	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("/getBoard.do")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getBoard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vo</a:t>
            </a:r>
            <a:r>
              <a:rPr lang="en-US" altLang="ko-KR" sz="2400" dirty="0" smtClean="0"/>
              <a:t>,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Model </a:t>
            </a:r>
            <a:r>
              <a:rPr lang="en-US" altLang="ko-KR" sz="2400" b="1" dirty="0">
                <a:solidFill>
                  <a:srgbClr val="7030A0"/>
                </a:solidFill>
              </a:rPr>
              <a:t>model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model.addAttribute</a:t>
            </a:r>
            <a:r>
              <a:rPr lang="en-US" altLang="ko-KR" sz="2400" b="1" dirty="0">
                <a:solidFill>
                  <a:srgbClr val="7030A0"/>
                </a:solidFill>
              </a:rPr>
              <a:t>("board",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boardDAO.getBoard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vo</a:t>
            </a:r>
            <a:r>
              <a:rPr lang="en-US" altLang="ko-KR" sz="2400" b="1" dirty="0">
                <a:solidFill>
                  <a:srgbClr val="7030A0"/>
                </a:solidFill>
              </a:rPr>
              <a:t>));  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getBoard.jsp</a:t>
            </a:r>
            <a:r>
              <a:rPr lang="en-US" altLang="ko-KR" sz="2400" dirty="0"/>
              <a:t>"; 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Layer </a:t>
            </a:r>
            <a:r>
              <a:rPr lang="ko-KR" altLang="en-US" sz="8800" dirty="0" smtClean="0"/>
              <a:t>통합하기</a:t>
            </a:r>
            <a:endParaRPr lang="en-US" altLang="ko-KR" sz="8800" dirty="0" smtClean="0"/>
          </a:p>
          <a:p>
            <a:pPr marL="0" indent="0" algn="ctr">
              <a:buNone/>
            </a:pPr>
            <a:r>
              <a:rPr lang="en-US" altLang="ko-KR" sz="4000" dirty="0" smtClean="0"/>
              <a:t>( Presentation-Layer, Business-Layer )</a:t>
            </a:r>
          </a:p>
        </p:txBody>
      </p:sp>
    </p:spTree>
    <p:extLst>
      <p:ext uri="{BB962C8B-B14F-4D97-AF65-F5344CB8AC3E}">
        <p14:creationId xmlns:p14="http://schemas.microsoft.com/office/powerpoint/2010/main" val="288325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 </a:t>
            </a:r>
            <a:r>
              <a:rPr lang="ko-KR" altLang="en-US" dirty="0" smtClean="0"/>
              <a:t>통합</a:t>
            </a:r>
            <a:endParaRPr lang="ko-KR" altLang="en-US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1029597"/>
            <a:ext cx="11885417" cy="480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Annotation </a:t>
            </a:r>
            <a:r>
              <a:rPr lang="ko-KR" altLang="en-US" sz="8800" dirty="0" smtClean="0"/>
              <a:t>기반</a:t>
            </a:r>
            <a:endParaRPr lang="en-US" altLang="ko-KR" sz="8800" dirty="0" smtClean="0"/>
          </a:p>
          <a:p>
            <a:pPr marL="0" indent="0" algn="ctr">
              <a:buNone/>
            </a:pPr>
            <a:r>
              <a:rPr lang="en-US" altLang="ko-KR" sz="8800" dirty="0" err="1" smtClean="0"/>
              <a:t>Sprnig</a:t>
            </a:r>
            <a:r>
              <a:rPr lang="en-US" altLang="ko-KR" sz="8800" dirty="0" smtClean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23430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Business Component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7170" name="그림 19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4" y="753863"/>
            <a:ext cx="10360233" cy="610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Autowired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실패 원인</a:t>
            </a:r>
            <a:endParaRPr lang="ko-KR" altLang="en-US" dirty="0"/>
          </a:p>
        </p:txBody>
      </p:sp>
      <p:pic>
        <p:nvPicPr>
          <p:cNvPr id="8194" name="그림 20" descr="레이어 통합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4" y="1409608"/>
            <a:ext cx="11861724" cy="404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9218" name="그림 21" descr="레이어 통합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4" y="699470"/>
            <a:ext cx="10773353" cy="60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ContextLoaderListener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 web.xml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97527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800" b="1" dirty="0">
                <a:solidFill>
                  <a:srgbClr val="7030A0"/>
                </a:solidFill>
              </a:rPr>
              <a:t>context-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&gt;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b="1" dirty="0">
                <a:solidFill>
                  <a:srgbClr val="7030A0"/>
                </a:solidFill>
              </a:rPr>
              <a:t>        &lt;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-name&gt;</a:t>
            </a:r>
            <a:r>
              <a:rPr lang="en-US" altLang="ko-KR" sz="2800" b="1" dirty="0" err="1">
                <a:solidFill>
                  <a:srgbClr val="7030A0"/>
                </a:solidFill>
              </a:rPr>
              <a:t>contextConfigLocation</a:t>
            </a:r>
            <a:r>
              <a:rPr lang="en-US" altLang="ko-KR" sz="2800" b="1" dirty="0">
                <a:solidFill>
                  <a:srgbClr val="7030A0"/>
                </a:solidFill>
              </a:rPr>
              <a:t>&lt;/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-name&gt;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b="1" dirty="0">
                <a:solidFill>
                  <a:srgbClr val="7030A0"/>
                </a:solidFill>
              </a:rPr>
              <a:t>        &lt;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-value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800" b="1" dirty="0">
                <a:solidFill>
                  <a:srgbClr val="7030A0"/>
                </a:solidFill>
              </a:rPr>
              <a:t>	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	</a:t>
            </a:r>
            <a:r>
              <a:rPr lang="en-US" altLang="ko-KR" sz="2800" b="1" dirty="0" err="1" smtClean="0">
                <a:solidFill>
                  <a:srgbClr val="7030A0"/>
                </a:solidFill>
              </a:rPr>
              <a:t>classpath:applicationContext.xml</a:t>
            </a:r>
            <a:endParaRPr lang="en-US" altLang="ko-KR" sz="2800" b="1" dirty="0" smtClean="0">
              <a:solidFill>
                <a:srgbClr val="7030A0"/>
              </a:solidFill>
            </a:endParaRPr>
          </a:p>
          <a:p>
            <a:r>
              <a:rPr lang="en-US" altLang="ko-KR" sz="2800" b="1" dirty="0">
                <a:solidFill>
                  <a:srgbClr val="7030A0"/>
                </a:solidFill>
              </a:rPr>
              <a:t>	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&lt;/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-value&gt;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b="1" dirty="0" smtClean="0">
                <a:solidFill>
                  <a:srgbClr val="7030A0"/>
                </a:solidFill>
              </a:rPr>
              <a:t>&lt;/</a:t>
            </a:r>
            <a:r>
              <a:rPr lang="en-US" altLang="ko-KR" sz="2800" b="1" dirty="0">
                <a:solidFill>
                  <a:srgbClr val="7030A0"/>
                </a:solidFill>
              </a:rPr>
              <a:t>context-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&gt;</a:t>
            </a:r>
            <a:endParaRPr lang="en-US" altLang="ko-KR" sz="2800" b="1" dirty="0" smtClean="0">
              <a:solidFill>
                <a:srgbClr val="7030A0"/>
              </a:solidFill>
            </a:endParaRP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/>
              <a:t>listener&gt;</a:t>
            </a:r>
            <a:endParaRPr lang="ko-KR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&lt;</a:t>
            </a:r>
            <a:r>
              <a:rPr lang="en-US" altLang="ko-KR" sz="2800" dirty="0"/>
              <a:t>listener-class&gt;</a:t>
            </a:r>
            <a:endParaRPr lang="ko-KR" altLang="ko-KR" sz="2800" dirty="0"/>
          </a:p>
          <a:p>
            <a:pPr lvl="2"/>
            <a:r>
              <a:rPr lang="en-US" altLang="ko-KR" sz="2800" dirty="0" smtClean="0"/>
              <a:t>	</a:t>
            </a:r>
            <a:r>
              <a:rPr lang="en-US" altLang="ko-KR" sz="2800" b="1" dirty="0" err="1" smtClean="0">
                <a:solidFill>
                  <a:srgbClr val="7030A0"/>
                </a:solidFill>
              </a:rPr>
              <a:t>org.springframework.web.context.ContextLoaderListener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pPr lvl="1"/>
            <a:r>
              <a:rPr lang="en-US" altLang="ko-KR" sz="2800" dirty="0" smtClean="0"/>
              <a:t>	&lt;/</a:t>
            </a:r>
            <a:r>
              <a:rPr lang="en-US" altLang="ko-KR" sz="2800" dirty="0"/>
              <a:t>listener-class&gt;</a:t>
            </a:r>
            <a:endParaRPr lang="ko-KR" altLang="ko-KR" sz="2800" dirty="0"/>
          </a:p>
          <a:p>
            <a:r>
              <a:rPr lang="en-US" altLang="ko-KR" sz="2800" dirty="0"/>
              <a:t>&lt;/listener</a:t>
            </a:r>
            <a:r>
              <a:rPr lang="en-US" altLang="ko-KR" sz="2800" dirty="0" smtClean="0"/>
              <a:t>&gt;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Container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pic>
        <p:nvPicPr>
          <p:cNvPr id="10242" name="그림 25" descr="레이어 통합(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89" y="788534"/>
            <a:ext cx="6780304" cy="606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File Upload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850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업로드 화면 만들기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insertBoard.jsp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36270"/>
            <a:ext cx="1186677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&lt;form action="insertBoard.do" </a:t>
            </a:r>
            <a:r>
              <a:rPr lang="en-US" altLang="ko-KR" sz="2400" b="1" dirty="0">
                <a:solidFill>
                  <a:srgbClr val="7030A0"/>
                </a:solidFill>
              </a:rPr>
              <a:t>method="post" </a:t>
            </a:r>
            <a:r>
              <a:rPr lang="en-US" altLang="ko-KR" sz="2400" b="1" dirty="0" err="1">
                <a:solidFill>
                  <a:srgbClr val="7030A0"/>
                </a:solidFill>
              </a:rPr>
              <a:t>enctype</a:t>
            </a:r>
            <a:r>
              <a:rPr lang="en-US" altLang="ko-KR" sz="2400" b="1" dirty="0">
                <a:solidFill>
                  <a:srgbClr val="7030A0"/>
                </a:solidFill>
              </a:rPr>
              <a:t>="multipart/form-data"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&lt;table border="1" </a:t>
            </a:r>
            <a:r>
              <a:rPr lang="en-US" altLang="ko-KR" sz="2400" dirty="0" err="1"/>
              <a:t>cellpadding</a:t>
            </a:r>
            <a:r>
              <a:rPr lang="en-US" altLang="ko-KR" sz="2400" dirty="0"/>
              <a:t>="0"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="0"&gt;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bgcolor</a:t>
            </a:r>
            <a:r>
              <a:rPr lang="en-US" altLang="ko-KR" sz="2400" dirty="0"/>
              <a:t>="orange" width="70"&gt;</a:t>
            </a:r>
            <a:r>
              <a:rPr lang="ar-SA" altLang="ko-KR" sz="2400" dirty="0"/>
              <a:t>제목</a:t>
            </a:r>
            <a:r>
              <a:rPr lang="en-US" altLang="ko-KR" sz="2400" dirty="0"/>
              <a:t>&lt;/td&gt;&lt;td align="left"&gt;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input type="text" name="title"/&gt;&lt;/td&gt;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bgcolor</a:t>
            </a:r>
            <a:r>
              <a:rPr lang="en-US" altLang="ko-KR" sz="2400" dirty="0"/>
              <a:t>="orange" width="70"&gt;</a:t>
            </a:r>
            <a:r>
              <a:rPr lang="ar-SA" altLang="ko-KR" sz="2400" dirty="0"/>
              <a:t>업로드</a:t>
            </a:r>
            <a:r>
              <a:rPr lang="en-US" altLang="ko-KR" sz="2400" dirty="0"/>
              <a:t>&lt;/td&gt;&lt;td align="left"&gt;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>
                <a:solidFill>
                  <a:srgbClr val="7030A0"/>
                </a:solidFill>
              </a:rPr>
              <a:t>input type="file" name="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</a:t>
            </a:r>
            <a:r>
              <a:rPr lang="en-US" altLang="ko-KR" sz="2400" b="1" dirty="0">
                <a:solidFill>
                  <a:srgbClr val="7030A0"/>
                </a:solidFill>
              </a:rPr>
              <a:t>"/&gt;&lt;/td&gt;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colspan</a:t>
            </a:r>
            <a:r>
              <a:rPr lang="en-US" altLang="ko-KR" sz="2400" dirty="0"/>
              <a:t>="2" align="center"&gt;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input type="submit" value=" </a:t>
            </a:r>
            <a:r>
              <a:rPr lang="ar-SA" altLang="ko-KR" sz="2400" dirty="0"/>
              <a:t>새글 등록</a:t>
            </a:r>
            <a:r>
              <a:rPr lang="en-US" altLang="ko-KR" sz="2400" dirty="0"/>
              <a:t> "/&gt;&lt;/td&gt;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&lt;/table&gt;</a:t>
            </a:r>
            <a:endParaRPr lang="ko-KR" altLang="ko-KR" sz="2400" dirty="0"/>
          </a:p>
          <a:p>
            <a:r>
              <a:rPr lang="en-US" altLang="ko-KR" sz="2400" dirty="0"/>
              <a:t>&lt;/form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VO </a:t>
            </a:r>
            <a:r>
              <a:rPr lang="ko-KR" altLang="en-US" dirty="0" smtClean="0"/>
              <a:t>클래스 수정 </a:t>
            </a:r>
            <a:r>
              <a:rPr lang="en-US" altLang="ko-KR" dirty="0" smtClean="0"/>
              <a:t>(BoardVO.java)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19397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import </a:t>
            </a:r>
            <a:r>
              <a:rPr lang="en-US" altLang="ko-KR" sz="2400" b="1" dirty="0" err="1">
                <a:solidFill>
                  <a:srgbClr val="7030A0"/>
                </a:solidFill>
              </a:rPr>
              <a:t>org.springframework.web.multipart.MultipartFile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</a:t>
            </a:r>
            <a:r>
              <a:rPr lang="en-US" altLang="ko-KR" sz="2400" b="1" dirty="0" err="1"/>
              <a:t>BoardVO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title;</a:t>
            </a:r>
            <a:endParaRPr lang="ko-KR" altLang="ko-KR" sz="2400" dirty="0"/>
          </a:p>
          <a:p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private </a:t>
            </a:r>
            <a:r>
              <a:rPr lang="en-US" altLang="ko-KR" sz="2400" b="1" dirty="0" err="1">
                <a:solidFill>
                  <a:srgbClr val="7030A0"/>
                </a:solidFill>
              </a:rPr>
              <a:t>MultipartFile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~</a:t>
            </a:r>
            <a:r>
              <a:rPr lang="ko-KR" altLang="ko-KR" sz="2400" dirty="0"/>
              <a:t>생략</a:t>
            </a:r>
            <a:r>
              <a:rPr lang="en-US" altLang="ko-KR" sz="2400" dirty="0"/>
              <a:t>~</a:t>
            </a:r>
            <a:endParaRPr lang="ko-KR" altLang="ko-KR" sz="2400" dirty="0"/>
          </a:p>
          <a:p>
            <a:r>
              <a:rPr lang="en-US" altLang="ko-KR" sz="2400" dirty="0" smtClean="0"/>
              <a:t>	public </a:t>
            </a:r>
            <a:r>
              <a:rPr lang="en-US" altLang="ko-KR" sz="2400" dirty="0" err="1"/>
              <a:t>MultipartFile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getUploadFile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 err="1"/>
              <a:t>uploadFile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setUploadFile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MultipartFile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uploadFile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this.uploadFile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uploadFile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라이브러리 추가 </a:t>
            </a:r>
            <a:r>
              <a:rPr lang="en-US" altLang="ko-KR" dirty="0" smtClean="0"/>
              <a:t>(pom.xml)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6039" y="843148"/>
            <a:ext cx="74451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en-US" altLang="ko-KR" sz="2400" dirty="0" err="1"/>
              <a:t>FileUpload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&gt;commons-</a:t>
            </a:r>
            <a:r>
              <a:rPr lang="en-US" altLang="ko-KR" sz="2400" dirty="0" err="1"/>
              <a:t>fileupload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&gt;commons-</a:t>
            </a:r>
            <a:r>
              <a:rPr lang="en-US" altLang="ko-KR" sz="2400" dirty="0" err="1"/>
              <a:t>fileupload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version&gt;1.3.1&lt;/version&gt;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5" y="3833032"/>
            <a:ext cx="6749152" cy="22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48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설정파일 수정 </a:t>
            </a:r>
            <a:r>
              <a:rPr lang="en-US" altLang="ko-KR" dirty="0" smtClean="0"/>
              <a:t>(presentation-layer.xml)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492977"/>
            <a:ext cx="11880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ar-SA" altLang="ko-KR" sz="2400" dirty="0"/>
              <a:t>파일 업로드 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multipartResolver</a:t>
            </a:r>
            <a:r>
              <a:rPr lang="en-US" altLang="ko-KR" sz="2400" b="1" dirty="0">
                <a:solidFill>
                  <a:srgbClr val="FF0000"/>
                </a:solidFill>
              </a:rPr>
              <a:t>" 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class</a:t>
            </a:r>
            <a:r>
              <a:rPr lang="en-US" altLang="ko-KR" sz="2400" dirty="0"/>
              <a:t>="org.springframework.web.multipart.commons.</a:t>
            </a:r>
            <a:r>
              <a:rPr lang="en-US" altLang="ko-KR" sz="2400" b="1" dirty="0">
                <a:solidFill>
                  <a:srgbClr val="7030A0"/>
                </a:solidFill>
              </a:rPr>
              <a:t>CommonsMultipartResolver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 smtClean="0"/>
              <a:t>	&lt;property </a:t>
            </a:r>
            <a:r>
              <a:rPr lang="en-US" altLang="ko-KR" sz="2400" dirty="0"/>
              <a:t>name="</a:t>
            </a:r>
            <a:r>
              <a:rPr lang="en-US" altLang="ko-KR" sz="2400" dirty="0" err="1"/>
              <a:t>maxUploadSize</a:t>
            </a:r>
            <a:r>
              <a:rPr lang="en-US" altLang="ko-KR" sz="2400" dirty="0"/>
              <a:t>" value="100000" /&gt;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011388" y="1101091"/>
            <a:ext cx="2446317" cy="783771"/>
          </a:xfrm>
          <a:prstGeom prst="wedgeRoundRectCallout">
            <a:avLst>
              <a:gd name="adj1" fmla="val -70833"/>
              <a:gd name="adj2" fmla="val 80682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고정된 아이디 사용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8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설정을 위한 준비 </a:t>
            </a:r>
            <a:r>
              <a:rPr lang="en-US" altLang="ko-KR" dirty="0" smtClean="0"/>
              <a:t>(presentation-layer.xml)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169811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xmlns:context</a:t>
            </a:r>
            <a:r>
              <a:rPr lang="en-US" altLang="ko-KR" sz="2400" dirty="0"/>
              <a:t>="http://www.springframework.org/schema/context"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</a:t>
            </a:r>
            <a:endParaRPr lang="ko-KR" altLang="ko-KR" sz="2400" dirty="0"/>
          </a:p>
          <a:p>
            <a:r>
              <a:rPr lang="en-US" altLang="ko-KR" sz="2400" dirty="0"/>
              <a:t>           http://www.springframework.org/schema/beans/spring-beans.xsd</a:t>
            </a:r>
            <a:endParaRPr lang="ko-KR" altLang="ko-KR" sz="2400" dirty="0"/>
          </a:p>
          <a:p>
            <a:r>
              <a:rPr lang="en-US" altLang="ko-KR" sz="2400" dirty="0"/>
              <a:t>           http://www.springframework.org/schema/context</a:t>
            </a:r>
            <a:endParaRPr lang="ko-KR" altLang="ko-KR" sz="2400" dirty="0"/>
          </a:p>
          <a:p>
            <a:r>
              <a:rPr lang="en-US" altLang="ko-KR" sz="2400" dirty="0"/>
              <a:t>           http://www.springframework.org/schema/context/spring-context-4.2.xsd"&gt;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context:component-scan</a:t>
            </a:r>
            <a:r>
              <a:rPr lang="en-US" altLang="ko-KR" sz="2400" b="1" dirty="0">
                <a:solidFill>
                  <a:srgbClr val="7030A0"/>
                </a:solidFill>
              </a:rPr>
              <a:t> base-package="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com.springbook.view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“/&gt;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업로드 정보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MultipartFile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객체에 할당하는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933574"/>
            <a:ext cx="11702668" cy="579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76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56809"/>
              </p:ext>
            </p:extLst>
          </p:nvPr>
        </p:nvGraphicFramePr>
        <p:xfrm>
          <a:off x="161303" y="1643463"/>
          <a:ext cx="11880274" cy="27979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03819">
                  <a:extLst>
                    <a:ext uri="{9D8B030D-6E8A-4147-A177-3AD203B41FA5}">
                      <a16:colId xmlns:a16="http://schemas.microsoft.com/office/drawing/2014/main" val="2313789063"/>
                    </a:ext>
                  </a:extLst>
                </a:gridCol>
                <a:gridCol w="7576455">
                  <a:extLst>
                    <a:ext uri="{9D8B030D-6E8A-4147-A177-3AD203B41FA5}">
                      <a16:colId xmlns:a16="http://schemas.microsoft.com/office/drawing/2014/main" val="2471888741"/>
                    </a:ext>
                  </a:extLst>
                </a:gridCol>
              </a:tblGrid>
              <a:tr h="69947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4935988"/>
                  </a:ext>
                </a:extLst>
              </a:tr>
              <a:tr h="69947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String </a:t>
                      </a:r>
                      <a:r>
                        <a:rPr lang="en-US" sz="2400" kern="100" dirty="0" err="1">
                          <a:effectLst/>
                        </a:rPr>
                        <a:t>getOriginalFilename</a:t>
                      </a:r>
                      <a:r>
                        <a:rPr lang="en-US" sz="2400" kern="100" dirty="0">
                          <a:effectLst/>
                        </a:rPr>
                        <a:t>()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업로드한 파일명을 문자열로 리턴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0310314"/>
                  </a:ext>
                </a:extLst>
              </a:tr>
              <a:tr h="69947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void transferTo(File destFile)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업로드한 파일을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destFile</a:t>
                      </a:r>
                      <a:r>
                        <a:rPr lang="ko-KR" sz="2400" kern="100" dirty="0">
                          <a:effectLst/>
                        </a:rPr>
                        <a:t>에 저장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463682"/>
                  </a:ext>
                </a:extLst>
              </a:tr>
              <a:tr h="69947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boolean isEmpty()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업로드한 파일 존재 여부 리턴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없으면</a:t>
                      </a:r>
                      <a:r>
                        <a:rPr lang="en-US" sz="2400" kern="100" dirty="0">
                          <a:effectLst/>
                        </a:rPr>
                        <a:t> true </a:t>
                      </a:r>
                      <a:r>
                        <a:rPr lang="ko-KR" sz="2400" kern="100" dirty="0">
                          <a:effectLst/>
                        </a:rPr>
                        <a:t>리턴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60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57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업로드 처리 </a:t>
            </a:r>
            <a:r>
              <a:rPr lang="en-US" altLang="ko-KR" dirty="0" smtClean="0"/>
              <a:t>(BoardController.java)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1262" y="1021278"/>
            <a:ext cx="115903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// </a:t>
            </a:r>
            <a:r>
              <a:rPr lang="ar-SA" altLang="ko-KR" sz="2400" dirty="0"/>
              <a:t>글 등록</a:t>
            </a:r>
            <a:endParaRPr lang="ko-KR" altLang="ko-KR" sz="2400" dirty="0"/>
          </a:p>
          <a:p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("/insertBoard.do")</a:t>
            </a:r>
            <a:endParaRPr lang="ko-KR" altLang="ko-KR" sz="2400" dirty="0"/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insertBoard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throws </a:t>
            </a:r>
            <a:r>
              <a:rPr lang="en-US" altLang="ko-KR" sz="2400" dirty="0" err="1"/>
              <a:t>IOException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    // </a:t>
            </a:r>
            <a:r>
              <a:rPr lang="ar-SA" altLang="ko-KR" sz="2400" dirty="0"/>
              <a:t>파일 업로드 처리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err="1">
                <a:solidFill>
                  <a:srgbClr val="7030A0"/>
                </a:solidFill>
              </a:rPr>
              <a:t>MultipartFile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</a:t>
            </a:r>
            <a:r>
              <a:rPr lang="en-US" altLang="ko-KR" sz="2400" b="1" dirty="0">
                <a:solidFill>
                  <a:srgbClr val="7030A0"/>
                </a:solidFill>
              </a:rPr>
              <a:t> = </a:t>
            </a:r>
            <a:r>
              <a:rPr lang="en-US" altLang="ko-KR" sz="2400" b="1" dirty="0" err="1">
                <a:solidFill>
                  <a:srgbClr val="7030A0"/>
                </a:solidFill>
              </a:rPr>
              <a:t>vo.getUploadFile</a:t>
            </a:r>
            <a:r>
              <a:rPr lang="en-US" altLang="ko-KR" sz="2400" b="1" dirty="0">
                <a:solidFill>
                  <a:srgbClr val="7030A0"/>
                </a:solidFill>
              </a:rPr>
              <a:t>();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if(!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uploadFile.isEmpty</a:t>
            </a:r>
            <a:r>
              <a:rPr lang="en-US" altLang="ko-KR" sz="2400" b="1" dirty="0">
                <a:solidFill>
                  <a:srgbClr val="7030A0"/>
                </a:solidFill>
              </a:rPr>
              <a:t>()) {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String </a:t>
            </a:r>
            <a:r>
              <a:rPr lang="en-US" altLang="ko-KR" sz="2400" b="1" dirty="0" err="1">
                <a:solidFill>
                  <a:srgbClr val="7030A0"/>
                </a:solidFill>
              </a:rPr>
              <a:t>fileName</a:t>
            </a:r>
            <a:r>
              <a:rPr lang="en-US" altLang="ko-KR" sz="2400" b="1" dirty="0">
                <a:solidFill>
                  <a:srgbClr val="7030A0"/>
                </a:solidFill>
              </a:rPr>
              <a:t> = 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uploadFile.getOriginalFilename</a:t>
            </a:r>
            <a:r>
              <a:rPr lang="en-US" altLang="ko-KR" sz="2400" b="1" dirty="0">
                <a:solidFill>
                  <a:srgbClr val="7030A0"/>
                </a:solidFill>
              </a:rPr>
              <a:t>();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uploadFile.transferTo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(new </a:t>
            </a:r>
            <a:r>
              <a:rPr lang="en-US" altLang="ko-KR" sz="2400" b="1" dirty="0">
                <a:solidFill>
                  <a:srgbClr val="7030A0"/>
                </a:solidFill>
              </a:rPr>
              <a:t>File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(“C:/" </a:t>
            </a:r>
            <a:r>
              <a:rPr lang="en-US" altLang="ko-KR" sz="2400" b="1" dirty="0">
                <a:solidFill>
                  <a:srgbClr val="7030A0"/>
                </a:solidFill>
              </a:rPr>
              <a:t>+ </a:t>
            </a:r>
            <a:r>
              <a:rPr lang="en-US" altLang="ko-KR" sz="2400" b="1" dirty="0" err="1">
                <a:solidFill>
                  <a:srgbClr val="7030A0"/>
                </a:solidFill>
              </a:rPr>
              <a:t>fileName</a:t>
            </a:r>
            <a:r>
              <a:rPr lang="en-US" altLang="ko-KR" sz="2400" b="1" dirty="0">
                <a:solidFill>
                  <a:srgbClr val="7030A0"/>
                </a:solidFill>
              </a:rPr>
              <a:t>));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}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boardService.insertBoard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return "getBoardList.do";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565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err="1" smtClean="0"/>
              <a:t>Exceptioin</a:t>
            </a:r>
            <a:r>
              <a:rPr lang="en-US" altLang="ko-KR" sz="8800" dirty="0" smtClean="0"/>
              <a:t> Handle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485446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(presentation-layer.xml)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36270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</a:t>
            </a:r>
            <a:r>
              <a:rPr lang="en-US" altLang="ko-KR" sz="2400" dirty="0" smtClean="0"/>
              <a:t>"       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xmlns:mvc</a:t>
            </a:r>
            <a:r>
              <a:rPr lang="en-US" altLang="ko-KR" sz="2400" dirty="0"/>
              <a:t>="http://www.springframework.org/schema/mvc"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="http://www.springframework.org/schema/mvc 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http://www.springframework.org/schema/mvc/spring-mvc-4.2.xsd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http://www.springframework.org/schema/beans</a:t>
            </a:r>
            <a:endParaRPr lang="ko-KR" altLang="ko-KR" sz="2400" dirty="0"/>
          </a:p>
          <a:p>
            <a:r>
              <a:rPr lang="en-US" altLang="ko-KR" sz="2400" dirty="0"/>
              <a:t>               http://</a:t>
            </a:r>
            <a:r>
              <a:rPr lang="en-US" altLang="ko-KR" sz="2400" dirty="0" smtClean="0"/>
              <a:t>www.springframework.org/schema/beans/spring-beans.xsd"&gt;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pPr lvl="2"/>
            <a:r>
              <a:rPr lang="en-US" altLang="ko-KR" sz="2400" dirty="0" smtClean="0"/>
              <a:t>&lt;</a:t>
            </a:r>
            <a:r>
              <a:rPr lang="en-US" altLang="ko-KR" sz="2400" dirty="0" err="1"/>
              <a:t>context:component-scan</a:t>
            </a:r>
            <a:r>
              <a:rPr lang="en-US" altLang="ko-KR" sz="2400" dirty="0"/>
              <a:t> base-package="</a:t>
            </a:r>
            <a:r>
              <a:rPr lang="en-US" altLang="ko-KR" sz="2400" dirty="0" err="1" smtClean="0"/>
              <a:t>com.springbook.view</a:t>
            </a:r>
            <a:r>
              <a:rPr lang="en-US" altLang="ko-KR" sz="2400" dirty="0" smtClean="0"/>
              <a:t>“/&gt;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</a:p>
          <a:p>
            <a:r>
              <a:rPr lang="en-US" altLang="ko-KR" sz="2400" dirty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mvc:annotation-driven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&lt;/beans&gt;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326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Exception Handler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(CommonExcpetionHandler.java)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671691"/>
            <a:ext cx="118802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7030A0"/>
                </a:solidFill>
              </a:rPr>
              <a:t>@</a:t>
            </a:r>
            <a:r>
              <a:rPr lang="en-US" altLang="ko-KR" sz="2200" b="1" dirty="0" err="1">
                <a:solidFill>
                  <a:srgbClr val="7030A0"/>
                </a:solidFill>
              </a:rPr>
              <a:t>ControllerAdvice</a:t>
            </a:r>
            <a:r>
              <a:rPr lang="en-US" altLang="ko-KR" sz="2200" b="1" dirty="0">
                <a:solidFill>
                  <a:srgbClr val="7030A0"/>
                </a:solidFill>
              </a:rPr>
              <a:t>("</a:t>
            </a:r>
            <a:r>
              <a:rPr lang="en-US" altLang="ko-KR" sz="2200" b="1" dirty="0" err="1">
                <a:solidFill>
                  <a:srgbClr val="7030A0"/>
                </a:solidFill>
              </a:rPr>
              <a:t>com.springbook.view</a:t>
            </a:r>
            <a:r>
              <a:rPr lang="en-US" altLang="ko-KR" sz="2200" b="1" dirty="0">
                <a:solidFill>
                  <a:srgbClr val="7030A0"/>
                </a:solidFill>
              </a:rPr>
              <a:t>")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public class </a:t>
            </a:r>
            <a:r>
              <a:rPr lang="en-US" altLang="ko-KR" sz="2200" dirty="0" err="1"/>
              <a:t>CommonExceptionHandler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{</a:t>
            </a:r>
            <a:r>
              <a:rPr lang="en-US" altLang="ko-KR" sz="2200" dirty="0"/>
              <a:t> 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</a:t>
            </a:r>
            <a:r>
              <a:rPr lang="en-US" altLang="ko-KR" sz="22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200" b="1" dirty="0" err="1">
                <a:solidFill>
                  <a:srgbClr val="7030A0"/>
                </a:solidFill>
              </a:rPr>
              <a:t>ExceptionHandler</a:t>
            </a:r>
            <a:r>
              <a:rPr lang="en-US" altLang="ko-KR" sz="2200" b="1" dirty="0">
                <a:solidFill>
                  <a:srgbClr val="7030A0"/>
                </a:solidFill>
              </a:rPr>
              <a:t>(</a:t>
            </a:r>
            <a:r>
              <a:rPr lang="en-US" altLang="ko-KR" sz="2200" b="1" dirty="0" err="1">
                <a:solidFill>
                  <a:srgbClr val="7030A0"/>
                </a:solidFill>
              </a:rPr>
              <a:t>ArithmeticException.class</a:t>
            </a:r>
            <a:r>
              <a:rPr lang="en-US" altLang="ko-KR" sz="2200" b="1" dirty="0">
                <a:solidFill>
                  <a:srgbClr val="7030A0"/>
                </a:solidFill>
              </a:rPr>
              <a:t>)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public </a:t>
            </a:r>
            <a:r>
              <a:rPr lang="en-US" altLang="ko-KR" sz="2200" dirty="0" err="1"/>
              <a:t>ModelAndView</a:t>
            </a:r>
            <a:r>
              <a:rPr lang="en-US" altLang="ko-KR" sz="2200" dirty="0"/>
              <a:t> </a:t>
            </a:r>
            <a:r>
              <a:rPr lang="en-US" altLang="ko-KR" sz="2200" dirty="0" err="1"/>
              <a:t>handleArithmeticException</a:t>
            </a:r>
            <a:r>
              <a:rPr lang="en-US" altLang="ko-KR" sz="2200" dirty="0"/>
              <a:t>(Exception e) {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ModelAndView</a:t>
            </a:r>
            <a:r>
              <a:rPr lang="en-US" altLang="ko-KR" sz="2200" dirty="0" smtClean="0"/>
              <a:t> </a:t>
            </a:r>
            <a:r>
              <a:rPr lang="en-US" altLang="ko-KR" sz="2200" dirty="0" err="1"/>
              <a:t>mav</a:t>
            </a:r>
            <a:r>
              <a:rPr lang="en-US" altLang="ko-KR" sz="2200" dirty="0"/>
              <a:t> = new </a:t>
            </a:r>
            <a:r>
              <a:rPr lang="en-US" altLang="ko-KR" sz="2200" dirty="0" err="1"/>
              <a:t>ModelAndView</a:t>
            </a:r>
            <a:r>
              <a:rPr lang="en-US" altLang="ko-KR" sz="2200" dirty="0"/>
              <a:t>();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mav.addObject</a:t>
            </a:r>
            <a:r>
              <a:rPr lang="en-US" altLang="ko-KR" sz="2200" dirty="0"/>
              <a:t>("exception", e);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200" b="1" dirty="0">
                <a:solidFill>
                  <a:srgbClr val="7030A0"/>
                </a:solidFill>
              </a:rPr>
              <a:t>("/common/</a:t>
            </a:r>
            <a:r>
              <a:rPr lang="en-US" altLang="ko-KR" sz="2200" b="1" dirty="0" err="1">
                <a:solidFill>
                  <a:srgbClr val="7030A0"/>
                </a:solidFill>
              </a:rPr>
              <a:t>arithmeticError.jsp</a:t>
            </a:r>
            <a:r>
              <a:rPr lang="en-US" altLang="ko-KR" sz="2200" b="1" dirty="0">
                <a:solidFill>
                  <a:srgbClr val="7030A0"/>
                </a:solidFill>
              </a:rPr>
              <a:t>");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return </a:t>
            </a:r>
            <a:r>
              <a:rPr lang="en-US" altLang="ko-KR" sz="2200" dirty="0" err="1"/>
              <a:t>mav</a:t>
            </a:r>
            <a:r>
              <a:rPr lang="en-US" altLang="ko-KR" sz="2200" dirty="0"/>
              <a:t>;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}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    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</a:t>
            </a:r>
            <a:r>
              <a:rPr lang="en-US" altLang="ko-KR" sz="22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200" b="1" dirty="0" err="1">
                <a:solidFill>
                  <a:srgbClr val="7030A0"/>
                </a:solidFill>
              </a:rPr>
              <a:t>ExceptionHandler</a:t>
            </a:r>
            <a:r>
              <a:rPr lang="en-US" altLang="ko-KR" sz="2200" b="1" dirty="0">
                <a:solidFill>
                  <a:srgbClr val="7030A0"/>
                </a:solidFill>
              </a:rPr>
              <a:t>(</a:t>
            </a:r>
            <a:r>
              <a:rPr lang="en-US" altLang="ko-KR" sz="2200" b="1" dirty="0" err="1">
                <a:solidFill>
                  <a:srgbClr val="7030A0"/>
                </a:solidFill>
              </a:rPr>
              <a:t>Exception.class</a:t>
            </a:r>
            <a:r>
              <a:rPr lang="en-US" altLang="ko-KR" sz="2200" b="1" dirty="0">
                <a:solidFill>
                  <a:srgbClr val="7030A0"/>
                </a:solidFill>
              </a:rPr>
              <a:t>)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public </a:t>
            </a:r>
            <a:r>
              <a:rPr lang="en-US" altLang="ko-KR" sz="2200" dirty="0" err="1"/>
              <a:t>ModelAndView</a:t>
            </a:r>
            <a:r>
              <a:rPr lang="en-US" altLang="ko-KR" sz="2200" dirty="0"/>
              <a:t> </a:t>
            </a:r>
            <a:r>
              <a:rPr lang="en-US" altLang="ko-KR" sz="2200" dirty="0" err="1"/>
              <a:t>handleException</a:t>
            </a:r>
            <a:r>
              <a:rPr lang="en-US" altLang="ko-KR" sz="2200" dirty="0"/>
              <a:t>(Exception e) {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ModelAndView</a:t>
            </a:r>
            <a:r>
              <a:rPr lang="en-US" altLang="ko-KR" sz="2200" dirty="0" smtClean="0"/>
              <a:t> </a:t>
            </a:r>
            <a:r>
              <a:rPr lang="en-US" altLang="ko-KR" sz="2200" dirty="0" err="1"/>
              <a:t>mav</a:t>
            </a:r>
            <a:r>
              <a:rPr lang="en-US" altLang="ko-KR" sz="2200" dirty="0"/>
              <a:t> = new </a:t>
            </a:r>
            <a:r>
              <a:rPr lang="en-US" altLang="ko-KR" sz="2200" dirty="0" err="1"/>
              <a:t>ModelAndView</a:t>
            </a:r>
            <a:r>
              <a:rPr lang="en-US" altLang="ko-KR" sz="2200" dirty="0"/>
              <a:t>();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mav.addObject</a:t>
            </a:r>
            <a:r>
              <a:rPr lang="en-US" altLang="ko-KR" sz="2200" dirty="0"/>
              <a:t>("exception", e);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200" b="1" dirty="0">
                <a:solidFill>
                  <a:srgbClr val="7030A0"/>
                </a:solidFill>
              </a:rPr>
              <a:t>("/common/</a:t>
            </a:r>
            <a:r>
              <a:rPr lang="en-US" altLang="ko-KR" sz="2200" b="1" dirty="0" err="1">
                <a:solidFill>
                  <a:srgbClr val="7030A0"/>
                </a:solidFill>
              </a:rPr>
              <a:t>error.jsp</a:t>
            </a:r>
            <a:r>
              <a:rPr lang="en-US" altLang="ko-KR" sz="2200" b="1" dirty="0">
                <a:solidFill>
                  <a:srgbClr val="7030A0"/>
                </a:solidFill>
              </a:rPr>
              <a:t>");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return </a:t>
            </a:r>
            <a:r>
              <a:rPr lang="en-US" altLang="ko-KR" sz="2200" dirty="0" err="1"/>
              <a:t>mav</a:t>
            </a:r>
            <a:r>
              <a:rPr lang="en-US" altLang="ko-KR" sz="2200" dirty="0"/>
              <a:t>;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}</a:t>
            </a:r>
            <a:endParaRPr lang="ko-KR" altLang="ko-KR" sz="2200" dirty="0"/>
          </a:p>
          <a:p>
            <a:r>
              <a:rPr lang="en-US" altLang="ko-KR" sz="2200" dirty="0" smtClean="0"/>
              <a:t>}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4591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Exception Handler </a:t>
            </a:r>
            <a:r>
              <a:rPr lang="en-US" altLang="ko-KR" dirty="0" smtClean="0"/>
              <a:t>Annotation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ControllerAdvice</a:t>
            </a:r>
            <a:r>
              <a:rPr lang="en-US" altLang="ko-KR" dirty="0"/>
              <a:t>("</a:t>
            </a:r>
            <a:r>
              <a:rPr lang="en-US" altLang="ko-KR" dirty="0" err="1"/>
              <a:t>com.springbook.view</a:t>
            </a:r>
            <a:r>
              <a:rPr lang="en-US" altLang="ko-KR" dirty="0"/>
              <a:t>")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CommonExceptionHandler</a:t>
            </a:r>
            <a:r>
              <a:rPr lang="en-US" altLang="ko-KR" dirty="0" smtClean="0"/>
              <a:t> </a:t>
            </a:r>
            <a:r>
              <a:rPr lang="ko-KR" altLang="ko-KR" dirty="0" smtClean="0"/>
              <a:t>객체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생성하는 </a:t>
            </a:r>
            <a:r>
              <a:rPr lang="en-US" altLang="ko-KR" dirty="0" smtClean="0"/>
              <a:t>Annotation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"</a:t>
            </a:r>
            <a:r>
              <a:rPr lang="en-US" altLang="ko-KR" dirty="0" err="1"/>
              <a:t>com.springbook.view</a:t>
            </a:r>
            <a:r>
              <a:rPr lang="en-US" altLang="ko-KR" dirty="0"/>
              <a:t>" </a:t>
            </a:r>
            <a:r>
              <a:rPr lang="ko-KR" altLang="ko-KR" dirty="0"/>
              <a:t>패키지로 시작하는 컨트롤러에서 </a:t>
            </a:r>
            <a:r>
              <a:rPr lang="ko-KR" altLang="ko-KR" dirty="0" smtClean="0"/>
              <a:t>예외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ko-KR" dirty="0" smtClean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en-US" altLang="ko-KR" dirty="0"/>
              <a:t> </a:t>
            </a:r>
            <a:r>
              <a:rPr lang="ko-KR" altLang="ko-KR" dirty="0" err="1"/>
              <a:t>어노테이션으로</a:t>
            </a:r>
            <a:r>
              <a:rPr lang="ko-KR" altLang="ko-KR" dirty="0"/>
              <a:t> 지정한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실행</a:t>
            </a:r>
            <a:r>
              <a:rPr lang="en-US" altLang="ko-KR" dirty="0" smtClean="0"/>
              <a:t> </a:t>
            </a:r>
          </a:p>
          <a:p>
            <a:pPr lvl="1"/>
            <a:endParaRPr lang="ko-KR" altLang="ko-KR" dirty="0"/>
          </a:p>
          <a:p>
            <a:pPr lvl="1"/>
            <a:r>
              <a:rPr lang="en-US" altLang="ko-KR" dirty="0" err="1" smtClean="0"/>
              <a:t>ArithmeticException</a:t>
            </a:r>
            <a:r>
              <a:rPr lang="ko-KR" altLang="ko-KR" dirty="0"/>
              <a:t>이 발생하면 </a:t>
            </a:r>
            <a:r>
              <a:rPr lang="en-US" altLang="ko-KR" dirty="0" err="1"/>
              <a:t>handleArithmeticException</a:t>
            </a:r>
            <a:r>
              <a:rPr lang="en-US" altLang="ko-KR" dirty="0"/>
              <a:t>( )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handleException</a:t>
            </a:r>
            <a:r>
              <a:rPr lang="en-US" altLang="ko-KR" dirty="0"/>
              <a:t>( ) </a:t>
            </a:r>
            <a:r>
              <a:rPr lang="ko-KR" altLang="ko-KR" dirty="0" err="1" smtClean="0"/>
              <a:t>메소드</a:t>
            </a:r>
            <a:r>
              <a:rPr lang="ko-KR" altLang="en-US" dirty="0" err="1" smtClean="0"/>
              <a:t>는</a:t>
            </a:r>
            <a:r>
              <a:rPr lang="ko-KR" altLang="ko-KR" dirty="0" smtClean="0"/>
              <a:t> 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 </a:t>
            </a:r>
          </a:p>
          <a:p>
            <a:pPr lvl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345414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/>
              <a:t>기반 </a:t>
            </a:r>
            <a:r>
              <a:rPr lang="en-US" altLang="ko-KR" dirty="0"/>
              <a:t>(presentation-layer.xml)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56357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>
                <a:solidFill>
                  <a:srgbClr val="7030A0"/>
                </a:solidFill>
              </a:rPr>
              <a:t>bean id="</a:t>
            </a:r>
            <a:r>
              <a:rPr lang="en-US" altLang="ko-KR" sz="2400" b="1" dirty="0" err="1">
                <a:solidFill>
                  <a:srgbClr val="7030A0"/>
                </a:solidFill>
              </a:rPr>
              <a:t>exceptionResolver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 </a:t>
            </a:r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class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org.springframework.web.servlet.handler.SimpleMappingExceptionResolver</a:t>
            </a:r>
            <a:r>
              <a:rPr lang="en-US" altLang="ko-KR" sz="2400" b="1" dirty="0">
                <a:solidFill>
                  <a:srgbClr val="7030A0"/>
                </a:solidFill>
              </a:rPr>
              <a:t>"&gt;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exceptionMappings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&lt;</a:t>
            </a:r>
            <a:r>
              <a:rPr lang="en-US" altLang="ko-KR" sz="2400" b="1" dirty="0">
                <a:solidFill>
                  <a:srgbClr val="7030A0"/>
                </a:solidFill>
              </a:rPr>
              <a:t>props&gt;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&lt;</a:t>
            </a:r>
            <a:r>
              <a:rPr lang="en-US" altLang="ko-KR" sz="2400" b="1" dirty="0">
                <a:solidFill>
                  <a:srgbClr val="7030A0"/>
                </a:solidFill>
              </a:rPr>
              <a:t>prop key="</a:t>
            </a:r>
            <a:r>
              <a:rPr lang="en-US" altLang="ko-KR" sz="2400" b="1" dirty="0" err="1">
                <a:solidFill>
                  <a:srgbClr val="7030A0"/>
                </a:solidFill>
              </a:rPr>
              <a:t>java.lang.ArithmeticException</a:t>
            </a:r>
            <a:r>
              <a:rPr lang="en-US" altLang="ko-KR" sz="2400" b="1" dirty="0">
                <a:solidFill>
                  <a:srgbClr val="7030A0"/>
                </a:solidFill>
              </a:rPr>
              <a:t>"&gt;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common/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arithmeticError.jsp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&lt;/</a:t>
            </a:r>
            <a:r>
              <a:rPr lang="en-US" altLang="ko-KR" sz="2400" b="1" dirty="0">
                <a:solidFill>
                  <a:srgbClr val="7030A0"/>
                </a:solidFill>
              </a:rPr>
              <a:t>prop&gt;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&lt;</a:t>
            </a:r>
            <a:r>
              <a:rPr lang="en-US" altLang="ko-KR" sz="2400" b="1" dirty="0">
                <a:solidFill>
                  <a:srgbClr val="7030A0"/>
                </a:solidFill>
              </a:rPr>
              <a:t>prop key="</a:t>
            </a:r>
            <a:r>
              <a:rPr lang="en-US" altLang="ko-KR" sz="2400" b="1" dirty="0" err="1">
                <a:solidFill>
                  <a:srgbClr val="7030A0"/>
                </a:solidFill>
              </a:rPr>
              <a:t>java.lang.NullPointerException</a:t>
            </a:r>
            <a:r>
              <a:rPr lang="en-US" altLang="ko-KR" sz="2400" b="1" dirty="0">
                <a:solidFill>
                  <a:srgbClr val="7030A0"/>
                </a:solidFill>
              </a:rPr>
              <a:t>"&gt;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common/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nullPointerError.jsp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&lt;/</a:t>
            </a:r>
            <a:r>
              <a:rPr lang="en-US" altLang="ko-KR" sz="2400" b="1" dirty="0">
                <a:solidFill>
                  <a:srgbClr val="7030A0"/>
                </a:solidFill>
              </a:rPr>
              <a:t>prop&gt;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&lt;/</a:t>
            </a:r>
            <a:r>
              <a:rPr lang="en-US" altLang="ko-KR" sz="2400" b="1" dirty="0">
                <a:solidFill>
                  <a:srgbClr val="7030A0"/>
                </a:solidFill>
              </a:rPr>
              <a:t>props&gt;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&lt;/property&gt;</a:t>
            </a:r>
            <a:endParaRPr lang="ko-KR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&lt;property name="</a:t>
            </a:r>
            <a:r>
              <a:rPr lang="en-US" altLang="ko-KR" sz="2400" dirty="0" err="1"/>
              <a:t>defaultErrorView</a:t>
            </a:r>
            <a:r>
              <a:rPr lang="en-US" altLang="ko-KR" sz="2400" dirty="0"/>
              <a:t>" value="common/</a:t>
            </a:r>
            <a:r>
              <a:rPr lang="en-US" altLang="ko-KR" sz="2400" dirty="0" err="1"/>
              <a:t>error.jsp</a:t>
            </a:r>
            <a:r>
              <a:rPr lang="en-US" altLang="ko-KR" sz="2400" dirty="0"/>
              <a:t>" /&gt;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980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 smtClean="0"/>
              <a:t>다국어</a:t>
            </a:r>
            <a:r>
              <a:rPr lang="en-US" altLang="ko-KR" sz="8800" dirty="0" smtClean="0"/>
              <a:t>(</a:t>
            </a:r>
            <a:r>
              <a:rPr lang="ko-KR" altLang="en-US" sz="8800" dirty="0" smtClean="0"/>
              <a:t>국제화</a:t>
            </a:r>
            <a:r>
              <a:rPr lang="en-US" altLang="ko-KR" sz="8800" dirty="0" smtClean="0"/>
              <a:t>)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684282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Message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pic>
        <p:nvPicPr>
          <p:cNvPr id="4098" name="그림 34" descr="메시지 파일 위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752908"/>
            <a:ext cx="6136368" cy="378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04044" y="997527"/>
            <a:ext cx="61375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en-US" altLang="ko-KR" sz="2400" dirty="0" err="1"/>
              <a:t>login.jsp</a:t>
            </a:r>
            <a:endParaRPr lang="ko-KR" altLang="ko-KR" sz="2400" dirty="0"/>
          </a:p>
          <a:p>
            <a:r>
              <a:rPr lang="en-US" altLang="ko-KR" sz="2400" dirty="0" err="1"/>
              <a:t>message.user.login.title</a:t>
            </a:r>
            <a:r>
              <a:rPr lang="en-US" altLang="ko-KR" sz="2400" dirty="0"/>
              <a:t>=LOGIN</a:t>
            </a:r>
            <a:endParaRPr lang="ko-KR" altLang="ko-KR" sz="2400" dirty="0"/>
          </a:p>
          <a:p>
            <a:r>
              <a:rPr lang="en-US" altLang="ko-KR" sz="2400" dirty="0"/>
              <a:t>message.user.login.id=ID</a:t>
            </a:r>
            <a:endParaRPr lang="ko-KR" altLang="ko-KR" sz="2400" dirty="0"/>
          </a:p>
          <a:p>
            <a:r>
              <a:rPr lang="en-US" altLang="ko-KR" sz="2400" dirty="0" err="1"/>
              <a:t>message.user.login.password</a:t>
            </a:r>
            <a:r>
              <a:rPr lang="en-US" altLang="ko-KR" sz="2400" dirty="0"/>
              <a:t>=PASSWORD</a:t>
            </a:r>
            <a:endParaRPr lang="ko-KR" altLang="ko-KR" sz="2400" dirty="0"/>
          </a:p>
          <a:p>
            <a:r>
              <a:rPr lang="en-US" altLang="ko-KR" sz="2400" dirty="0" err="1"/>
              <a:t>message.user.login.loginBtn</a:t>
            </a:r>
            <a:r>
              <a:rPr lang="en-US" altLang="ko-KR" sz="2400" dirty="0"/>
              <a:t>=LOG-IN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117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@Controller Annotation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@Controller</a:t>
            </a:r>
            <a:r>
              <a:rPr lang="ko-KR" altLang="en-US" dirty="0" smtClean="0"/>
              <a:t>가 붙은 클래스를 메모리에 생성하고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객체로 인식하도록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Controller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POJO(Plain Old Java Object) </a:t>
            </a:r>
            <a:r>
              <a:rPr lang="ko-KR" altLang="en-US" dirty="0" smtClean="0"/>
              <a:t>스타일로 코딩할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1948" y="3086526"/>
            <a:ext cx="5068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@Controller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InsertBoardController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MessageSource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38151"/>
            <a:ext cx="11880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&lt;!-- </a:t>
            </a:r>
            <a:r>
              <a:rPr lang="en-US" altLang="ko-KR" sz="2400" dirty="0" err="1"/>
              <a:t>MessageSource</a:t>
            </a:r>
            <a:r>
              <a:rPr lang="en-US" altLang="ko-KR" sz="2400" dirty="0"/>
              <a:t> </a:t>
            </a:r>
            <a:r>
              <a:rPr lang="ar-SA" altLang="ko-KR" sz="2400" dirty="0"/>
              <a:t>등록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messageSource</a:t>
            </a:r>
            <a:r>
              <a:rPr lang="en-US" altLang="ko-KR" sz="2400" dirty="0"/>
              <a:t>"</a:t>
            </a:r>
            <a:endParaRPr lang="ko-KR" altLang="ko-KR" sz="2400" dirty="0"/>
          </a:p>
          <a:p>
            <a:r>
              <a:rPr lang="en-US" altLang="ko-KR" sz="2400" dirty="0"/>
              <a:t>        class="org.springframework.context.support.ResourceBundleMessageSource"&gt;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basenames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list&gt;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		&lt;value&gt;</a:t>
            </a:r>
            <a:r>
              <a:rPr lang="en-US" altLang="ko-KR" sz="2400" dirty="0" err="1" smtClean="0"/>
              <a:t>message.messageSource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	&lt;/</a:t>
            </a:r>
            <a:r>
              <a:rPr lang="en-US" altLang="ko-KR" sz="2400" dirty="0"/>
              <a:t>list&gt;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&lt;/</a:t>
            </a:r>
            <a:r>
              <a:rPr lang="en-US" altLang="ko-KR" sz="2400" dirty="0"/>
              <a:t>property&gt;    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824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LocaleResolver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661"/>
              </p:ext>
            </p:extLst>
          </p:nvPr>
        </p:nvGraphicFramePr>
        <p:xfrm>
          <a:off x="161305" y="1292086"/>
          <a:ext cx="11880273" cy="42797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93822">
                  <a:extLst>
                    <a:ext uri="{9D8B030D-6E8A-4147-A177-3AD203B41FA5}">
                      <a16:colId xmlns:a16="http://schemas.microsoft.com/office/drawing/2014/main" val="2854130071"/>
                    </a:ext>
                  </a:extLst>
                </a:gridCol>
                <a:gridCol w="7386451">
                  <a:extLst>
                    <a:ext uri="{9D8B030D-6E8A-4147-A177-3AD203B41FA5}">
                      <a16:colId xmlns:a16="http://schemas.microsoft.com/office/drawing/2014/main" val="399343441"/>
                    </a:ext>
                  </a:extLst>
                </a:gridCol>
              </a:tblGrid>
              <a:tr h="5349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LocaleResolver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종류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 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821689"/>
                  </a:ext>
                </a:extLst>
              </a:tr>
              <a:tr h="106994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AcceptHeaderLocaleResolver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브라우저에서 전송된 </a:t>
                      </a:r>
                      <a:r>
                        <a:rPr lang="en-US" sz="2400" kern="100">
                          <a:effectLst/>
                        </a:rPr>
                        <a:t>HTTP </a:t>
                      </a:r>
                      <a:r>
                        <a:rPr lang="ko-KR" sz="2400" kern="100">
                          <a:effectLst/>
                        </a:rPr>
                        <a:t>요청 헤더에서</a:t>
                      </a:r>
                      <a:r>
                        <a:rPr lang="en-US" sz="2400" kern="100">
                          <a:effectLst/>
                        </a:rPr>
                        <a:t> Accept-Language</a:t>
                      </a:r>
                      <a:r>
                        <a:rPr lang="ko-KR" sz="2400" kern="100">
                          <a:effectLst/>
                        </a:rPr>
                        <a:t>에 설정된</a:t>
                      </a:r>
                      <a:r>
                        <a:rPr lang="en-US" sz="2400" kern="100">
                          <a:effectLst/>
                        </a:rPr>
                        <a:t> Locale</a:t>
                      </a:r>
                      <a:r>
                        <a:rPr lang="ko-KR" sz="2400" kern="100">
                          <a:effectLst/>
                        </a:rPr>
                        <a:t>로 메시지를 적용한다</a:t>
                      </a:r>
                      <a:r>
                        <a:rPr lang="en-US" sz="2400" kern="100">
                          <a:effectLst/>
                        </a:rPr>
                        <a:t>.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471452"/>
                  </a:ext>
                </a:extLst>
              </a:tr>
              <a:tr h="106994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CookieLocaleResolver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Cookie</a:t>
                      </a:r>
                      <a:r>
                        <a:rPr lang="ko-KR" sz="2400" kern="100">
                          <a:effectLst/>
                        </a:rPr>
                        <a:t>에 저장된</a:t>
                      </a:r>
                      <a:r>
                        <a:rPr lang="en-US" sz="2400" kern="100">
                          <a:effectLst/>
                        </a:rPr>
                        <a:t> Locale </a:t>
                      </a:r>
                      <a:r>
                        <a:rPr lang="ko-KR" sz="2400" kern="100">
                          <a:effectLst/>
                        </a:rPr>
                        <a:t>정보를 추출하여 메시지를 적용한다</a:t>
                      </a:r>
                      <a:r>
                        <a:rPr lang="en-US" sz="2400" kern="100">
                          <a:effectLst/>
                        </a:rPr>
                        <a:t>. 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4666447"/>
                  </a:ext>
                </a:extLst>
              </a:tr>
              <a:tr h="106994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SessionLocaleResolver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HttpSession</a:t>
                      </a:r>
                      <a:r>
                        <a:rPr lang="ko-KR" sz="2400" kern="100">
                          <a:effectLst/>
                        </a:rPr>
                        <a:t>에 저장된 </a:t>
                      </a:r>
                      <a:r>
                        <a:rPr lang="en-US" sz="2400" kern="100">
                          <a:effectLst/>
                        </a:rPr>
                        <a:t>Locale </a:t>
                      </a:r>
                      <a:r>
                        <a:rPr lang="ko-KR" sz="2400" kern="100">
                          <a:effectLst/>
                        </a:rPr>
                        <a:t>정보를 추출하여 메시지를 적용한다</a:t>
                      </a:r>
                      <a:r>
                        <a:rPr lang="en-US" sz="2400" kern="100">
                          <a:effectLst/>
                        </a:rPr>
                        <a:t>.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575955"/>
                  </a:ext>
                </a:extLst>
              </a:tr>
              <a:tr h="53497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FixedLocaleResolver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요청과 무관하게 특정</a:t>
                      </a:r>
                      <a:r>
                        <a:rPr lang="en-US" sz="2400" kern="100" dirty="0">
                          <a:effectLst/>
                        </a:rPr>
                        <a:t> Locale</a:t>
                      </a:r>
                      <a:r>
                        <a:rPr lang="ko-KR" sz="2400" kern="100" dirty="0">
                          <a:effectLst/>
                        </a:rPr>
                        <a:t>로 고정한다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09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90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Locale </a:t>
            </a:r>
            <a:r>
              <a:rPr lang="ko-KR" altLang="en-US" dirty="0" smtClean="0"/>
              <a:t>변경하기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31666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&lt;?xml version="1.0" encoding="UTF-8"?&gt;</a:t>
            </a:r>
            <a:endParaRPr lang="ko-KR" altLang="ko-KR" sz="2400" dirty="0"/>
          </a:p>
          <a:p>
            <a:r>
              <a:rPr lang="en-US" altLang="ko-KR" sz="2400" dirty="0"/>
              <a:t>&lt;beans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mvc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네임스페이스 등록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&lt;!-- </a:t>
            </a:r>
            <a:r>
              <a:rPr lang="en-US" altLang="ko-KR" sz="2400" dirty="0" err="1"/>
              <a:t>LocaleResolver</a:t>
            </a:r>
            <a:r>
              <a:rPr lang="en-US" altLang="ko-KR" sz="2400" dirty="0"/>
              <a:t> </a:t>
            </a:r>
            <a:r>
              <a:rPr lang="ar-SA" altLang="ko-KR" sz="2400" dirty="0"/>
              <a:t>등록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&lt;bean id="</a:t>
            </a:r>
            <a:r>
              <a:rPr lang="en-US" altLang="ko-KR" sz="2400" dirty="0" err="1"/>
              <a:t>localeResolver</a:t>
            </a:r>
            <a:r>
              <a:rPr lang="en-US" altLang="ko-KR" sz="2400" dirty="0"/>
              <a:t>"</a:t>
            </a:r>
            <a:endParaRPr lang="ko-KR" altLang="ko-KR" sz="2400" dirty="0"/>
          </a:p>
          <a:p>
            <a:r>
              <a:rPr lang="en-US" altLang="ko-KR" sz="2400" dirty="0"/>
              <a:t>        class="org.springframework.web.servlet.i18n.SessionLocaleResolver"&gt;</a:t>
            </a:r>
            <a:endParaRPr lang="ko-KR" altLang="ko-KR" sz="2400" dirty="0"/>
          </a:p>
          <a:p>
            <a:r>
              <a:rPr lang="en-US" altLang="ko-KR" sz="2400" dirty="0"/>
              <a:t>    &lt;/bean&gt;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&lt;!-- </a:t>
            </a:r>
            <a:r>
              <a:rPr lang="en-US" altLang="ko-KR" sz="2400" dirty="0" err="1"/>
              <a:t>LocaleChangeInterceptor</a:t>
            </a:r>
            <a:r>
              <a:rPr lang="en-US" altLang="ko-KR" sz="2400" dirty="0"/>
              <a:t> </a:t>
            </a:r>
            <a:r>
              <a:rPr lang="ar-SA" altLang="ko-KR" sz="2400" dirty="0"/>
              <a:t>등록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mvc:interceptors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&lt;bean class="org.springframework.web.servlet.i18n.LocaleChangeInterceptor"&gt;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&lt;property name="</a:t>
            </a:r>
            <a:r>
              <a:rPr lang="en-US" altLang="ko-KR" sz="2400" b="1" dirty="0" err="1">
                <a:solidFill>
                  <a:srgbClr val="7030A0"/>
                </a:solidFill>
              </a:rPr>
              <a:t>paramName</a:t>
            </a:r>
            <a:r>
              <a:rPr lang="en-US" altLang="ko-KR" sz="2400" b="1" dirty="0">
                <a:solidFill>
                  <a:srgbClr val="7030A0"/>
                </a:solidFill>
              </a:rPr>
              <a:t>" value="</a:t>
            </a:r>
            <a:r>
              <a:rPr lang="en-US" altLang="ko-KR" sz="2400" b="1" dirty="0" err="1">
                <a:solidFill>
                  <a:srgbClr val="7030A0"/>
                </a:solidFill>
              </a:rPr>
              <a:t>lang</a:t>
            </a:r>
            <a:r>
              <a:rPr lang="en-US" altLang="ko-KR" sz="2400" b="1" dirty="0">
                <a:solidFill>
                  <a:srgbClr val="7030A0"/>
                </a:solidFill>
              </a:rPr>
              <a:t>"/&gt;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&lt;/bean&gt;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mvc:interceptors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&lt;/beans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2953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다국어 적용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&lt;%@page </a:t>
            </a:r>
            <a:r>
              <a:rPr lang="en-US" altLang="ko-KR" sz="2400" dirty="0" err="1"/>
              <a:t>contentType</a:t>
            </a:r>
            <a:r>
              <a:rPr lang="en-US" altLang="ko-KR" sz="2400" dirty="0"/>
              <a:t>="text/html; charset=EUC-KR"%&gt;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&lt;%@</a:t>
            </a:r>
            <a:r>
              <a:rPr lang="en-US" altLang="ko-KR" sz="2400" b="1" dirty="0" err="1">
                <a:solidFill>
                  <a:srgbClr val="7030A0"/>
                </a:solidFill>
              </a:rPr>
              <a:t>taglib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uri</a:t>
            </a:r>
            <a:r>
              <a:rPr lang="en-US" altLang="ko-KR" sz="2400" b="1" dirty="0">
                <a:solidFill>
                  <a:srgbClr val="7030A0"/>
                </a:solidFill>
              </a:rPr>
              <a:t>="http://www.springframework.org/tags" prefix="spring" %&gt;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html&gt;</a:t>
            </a:r>
            <a:endParaRPr lang="ko-KR" altLang="ko-KR" sz="2400" dirty="0"/>
          </a:p>
          <a:p>
            <a:r>
              <a:rPr lang="en-US" altLang="ko-KR" sz="2400" dirty="0"/>
              <a:t>&lt;head&gt;</a:t>
            </a:r>
            <a:endParaRPr lang="ko-KR" altLang="ko-KR" sz="2400" dirty="0"/>
          </a:p>
          <a:p>
            <a:r>
              <a:rPr lang="en-US" altLang="ko-KR" sz="2400" dirty="0"/>
              <a:t>&lt;meta http-</a:t>
            </a:r>
            <a:r>
              <a:rPr lang="en-US" altLang="ko-KR" sz="2400" dirty="0" err="1"/>
              <a:t>equiv</a:t>
            </a:r>
            <a:r>
              <a:rPr lang="en-US" altLang="ko-KR" sz="2400" dirty="0"/>
              <a:t>="Content-Type" content="text/html; charset=EUC-KR"&gt;</a:t>
            </a:r>
            <a:endParaRPr lang="ko-KR" altLang="ko-KR" sz="2400" dirty="0"/>
          </a:p>
          <a:p>
            <a:r>
              <a:rPr lang="en-US" altLang="ko-KR" sz="2400" dirty="0"/>
              <a:t>&lt;title</a:t>
            </a:r>
            <a:r>
              <a:rPr lang="en-US" altLang="ko-KR" sz="2400" b="1" dirty="0">
                <a:solidFill>
                  <a:srgbClr val="7030A0"/>
                </a:solidFill>
              </a:rPr>
              <a:t>&gt;&lt;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spring:message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code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Message Key"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/&gt;</a:t>
            </a:r>
            <a:r>
              <a:rPr lang="en-US" altLang="ko-KR" sz="2400" dirty="0" smtClean="0"/>
              <a:t>&lt;/</a:t>
            </a:r>
            <a:r>
              <a:rPr lang="en-US" altLang="ko-KR" sz="2400" dirty="0"/>
              <a:t>title&gt;</a:t>
            </a:r>
            <a:endParaRPr lang="ko-KR" altLang="ko-KR" sz="2400" dirty="0"/>
          </a:p>
          <a:p>
            <a:r>
              <a:rPr lang="en-US" altLang="ko-KR" sz="2400" dirty="0"/>
              <a:t>&lt;/head&gt;</a:t>
            </a:r>
            <a:endParaRPr lang="ko-KR" altLang="ko-KR" sz="2400" dirty="0"/>
          </a:p>
          <a:p>
            <a:r>
              <a:rPr lang="en-US" altLang="ko-KR" sz="2400" dirty="0"/>
              <a:t>&lt;body&gt;</a:t>
            </a:r>
            <a:endParaRPr lang="ko-KR" altLang="ko-KR" sz="2400" dirty="0"/>
          </a:p>
          <a:p>
            <a:r>
              <a:rPr lang="en-US" altLang="ko-KR" sz="2400" dirty="0"/>
              <a:t>&lt;center&gt;</a:t>
            </a:r>
            <a:endParaRPr lang="ko-KR" altLang="ko-KR" sz="2400" dirty="0"/>
          </a:p>
          <a:p>
            <a:r>
              <a:rPr lang="en-US" altLang="ko-KR" sz="2400" dirty="0" smtClean="0"/>
              <a:t>~~~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center&gt;</a:t>
            </a:r>
            <a:endParaRPr lang="ko-KR" altLang="ko-KR" sz="2400" dirty="0"/>
          </a:p>
          <a:p>
            <a:r>
              <a:rPr lang="en-US" altLang="ko-KR" sz="2400" dirty="0"/>
              <a:t>&lt;/body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html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20933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JSON </a:t>
            </a:r>
            <a:r>
              <a:rPr lang="ko-KR" altLang="en-US" sz="8800" dirty="0" smtClean="0"/>
              <a:t>변환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396005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라이브러리 추가 </a:t>
            </a:r>
            <a:r>
              <a:rPr lang="en-US" altLang="ko-KR" dirty="0" smtClean="0"/>
              <a:t>( pom.xml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66898"/>
            <a:ext cx="11880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en-US" altLang="ko-KR" sz="2400" dirty="0"/>
              <a:t>Jackson2 --&gt;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pPr lvl="1"/>
            <a:r>
              <a:rPr lang="en-US" altLang="ko-KR" sz="2400" dirty="0" smtClean="0"/>
              <a:t>	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com.fasterxml.jackson.core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jackson-databind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version&gt;2.7.2&lt;/version&gt;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en-US" sz="2400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4" y="3325675"/>
            <a:ext cx="8985158" cy="268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587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응답 프로토콜 구조</a:t>
            </a:r>
            <a:endParaRPr lang="ko-KR" altLang="en-US" dirty="0"/>
          </a:p>
        </p:txBody>
      </p:sp>
      <p:pic>
        <p:nvPicPr>
          <p:cNvPr id="71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1191986"/>
            <a:ext cx="11822133" cy="44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051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MessageConverter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5"/>
            <a:ext cx="1217532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&lt;?xml version="1.0" encoding="UTF-8"?&gt;</a:t>
            </a:r>
            <a:endParaRPr lang="ko-KR" altLang="ko-KR" sz="2400" dirty="0"/>
          </a:p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xmlns:context</a:t>
            </a:r>
            <a:r>
              <a:rPr lang="en-US" altLang="ko-KR" sz="2400" dirty="0"/>
              <a:t>="http://www.springframework.org/schema/context"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</a:t>
            </a:r>
            <a:r>
              <a:rPr lang="en-US" altLang="ko-KR" sz="2400" b="1" dirty="0" err="1">
                <a:solidFill>
                  <a:srgbClr val="7030A0"/>
                </a:solidFill>
              </a:rPr>
              <a:t>xmlns:mvc</a:t>
            </a:r>
            <a:r>
              <a:rPr lang="en-US" altLang="ko-KR" sz="2400" b="1" dirty="0">
                <a:solidFill>
                  <a:srgbClr val="7030A0"/>
                </a:solidFill>
              </a:rPr>
              <a:t>="http://www.springframework.org/schema/mvc"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</a:t>
            </a:r>
            <a:r>
              <a:rPr lang="en-US" altLang="ko-KR" sz="2400" b="1" dirty="0">
                <a:solidFill>
                  <a:srgbClr val="7030A0"/>
                </a:solidFill>
              </a:rPr>
              <a:t>http://www.springframework.org/schema/mvc 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http://www.springframework.org/schema/mvc/spring-mvc-4.2.xsd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       http://www.springframework.org/schema/beans 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http://www.springframework.org/schema/beans/spring-beans.xsd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http://www.springframework.org/schema/context 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http://www.springframework.org/schema/context/spring-context-4.2.xsd"&gt;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mvc:annotation-driven</a:t>
            </a:r>
            <a:r>
              <a:rPr lang="en-US" altLang="ko-KR" sz="2400" b="1" dirty="0">
                <a:solidFill>
                  <a:srgbClr val="7030A0"/>
                </a:solidFill>
              </a:rPr>
              <a:t>&gt;&lt;/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mvc:annotation-driven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&lt;/beans&gt;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1319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747657" y="2541319"/>
            <a:ext cx="6151419" cy="482019"/>
          </a:xfrm>
          <a:prstGeom prst="wedgeRoundRectCallout">
            <a:avLst>
              <a:gd name="adj1" fmla="val -92462"/>
              <a:gd name="adj2" fmla="val 16857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400" b="1" dirty="0" smtClean="0">
                <a:solidFill>
                  <a:schemeClr val="tx1"/>
                </a:solidFill>
              </a:rPr>
              <a:t>객체를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HTTP </a:t>
            </a:r>
            <a:r>
              <a:rPr lang="ko-KR" altLang="ko-KR" sz="2400" b="1" dirty="0">
                <a:solidFill>
                  <a:schemeClr val="tx1"/>
                </a:solidFill>
              </a:rPr>
              <a:t>응답 </a:t>
            </a:r>
            <a:r>
              <a:rPr lang="ko-KR" altLang="ko-KR" sz="2400" b="1" dirty="0" smtClean="0">
                <a:solidFill>
                  <a:schemeClr val="tx1"/>
                </a:solidFill>
              </a:rPr>
              <a:t>몸체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(Body)</a:t>
            </a:r>
            <a:r>
              <a:rPr lang="ko-KR" altLang="ko-KR" sz="2400" b="1" dirty="0" smtClean="0">
                <a:solidFill>
                  <a:schemeClr val="tx1"/>
                </a:solidFill>
              </a:rPr>
              <a:t>로 변환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304" y="771896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@</a:t>
            </a:r>
            <a:r>
              <a:rPr lang="en-US" altLang="ko-KR" sz="2400" dirty="0"/>
              <a:t>Controller</a:t>
            </a:r>
            <a:endParaRPr lang="ko-KR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SessionAttributes</a:t>
            </a:r>
            <a:r>
              <a:rPr lang="en-US" altLang="ko-KR" sz="2400" dirty="0"/>
              <a:t>("board")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@</a:t>
            </a:r>
            <a:r>
              <a:rPr lang="en-US" altLang="ko-KR" sz="2400" dirty="0" err="1"/>
              <a:t>Autowired</a:t>
            </a:r>
            <a:endParaRPr lang="ko-KR" altLang="ko-KR" sz="2400" dirty="0"/>
          </a:p>
          <a:p>
            <a:r>
              <a:rPr lang="en-US" altLang="ko-KR" sz="2400" dirty="0"/>
              <a:t>    private </a:t>
            </a:r>
            <a:r>
              <a:rPr lang="en-US" altLang="ko-KR" sz="2400" dirty="0" err="1"/>
              <a:t>BoardService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boardService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("/dataTransform.do")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ResponseBody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public 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b="1" dirty="0" err="1"/>
              <a:t>dataTransform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vo.setSearchCondition</a:t>
            </a:r>
            <a:r>
              <a:rPr lang="en-US" altLang="ko-KR" sz="2400" dirty="0"/>
              <a:t>("TITLE");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vo.setSearchKeyword</a:t>
            </a:r>
            <a:r>
              <a:rPr lang="en-US" altLang="ko-KR" sz="2400" dirty="0"/>
              <a:t>("");</a:t>
            </a:r>
            <a:endParaRPr lang="ko-KR" altLang="ko-KR" sz="2400" dirty="0"/>
          </a:p>
          <a:p>
            <a:r>
              <a:rPr lang="en-US" altLang="ko-KR" sz="2400" dirty="0"/>
              <a:t>        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boardService.getBoardList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return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596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XML </a:t>
            </a:r>
            <a:r>
              <a:rPr lang="ko-KR" altLang="en-US" sz="8800" dirty="0" smtClean="0"/>
              <a:t>변환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87015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클라이언트의 요청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대해 실행될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매핑한다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3824" y="1908475"/>
            <a:ext cx="95408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InsertBoardController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RequestMapping</a:t>
            </a:r>
            <a:r>
              <a:rPr lang="en-US" altLang="ko-KR" sz="2400" b="1" dirty="0">
                <a:solidFill>
                  <a:srgbClr val="7030A0"/>
                </a:solidFill>
              </a:rPr>
              <a:t>(value=</a:t>
            </a:r>
            <a:r>
              <a:rPr lang="en-US" altLang="ko-KR" sz="2400" b="1" dirty="0">
                <a:solidFill>
                  <a:srgbClr val="FF0000"/>
                </a:solidFill>
              </a:rPr>
              <a:t>"/insertBoard.do"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insertBoard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HttpServletRequest</a:t>
            </a:r>
            <a:r>
              <a:rPr lang="en-US" altLang="ko-KR" sz="2400" dirty="0"/>
              <a:t> request) {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endParaRPr lang="ko-KR" altLang="ko-KR" sz="2400" dirty="0"/>
          </a:p>
          <a:p>
            <a:r>
              <a:rPr lang="en-US" altLang="ko-KR" sz="2400" dirty="0" smtClean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데이터 파일</a:t>
            </a:r>
            <a:endParaRPr lang="ko-KR" altLang="en-US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71" y="812286"/>
            <a:ext cx="9723940" cy="57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662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JAXB Annotation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31666"/>
            <a:ext cx="6377130" cy="6001643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XmlAccessorType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XmlAccessType.FIELD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XmlAttribute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title;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writer;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content;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Date </a:t>
            </a:r>
            <a:r>
              <a:rPr lang="en-US" altLang="ko-KR" sz="2400" dirty="0" err="1"/>
              <a:t>regDate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cnt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XmlTransient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searchCondition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XmlTransient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searchKeyword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XmlTransient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 err="1"/>
              <a:t>MultipartFile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uploadFile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79" y="4617027"/>
            <a:ext cx="6246599" cy="1617518"/>
          </a:xfrm>
          <a:prstGeom prst="rect">
            <a:avLst/>
          </a:prstGeom>
        </p:spPr>
      </p:pic>
      <p:sp>
        <p:nvSpPr>
          <p:cNvPr id="7" name="굽은 화살표 6"/>
          <p:cNvSpPr/>
          <p:nvPr/>
        </p:nvSpPr>
        <p:spPr>
          <a:xfrm rot="5400000">
            <a:off x="6922118" y="2532948"/>
            <a:ext cx="1410690" cy="1798043"/>
          </a:xfrm>
          <a:prstGeom prst="ben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94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JAXB Annotation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24" y="819397"/>
            <a:ext cx="118778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XmlRootElement</a:t>
            </a:r>
            <a:r>
              <a:rPr lang="en-US" altLang="ko-KR" sz="2400" b="1" dirty="0">
                <a:solidFill>
                  <a:srgbClr val="7030A0"/>
                </a:solidFill>
              </a:rPr>
              <a:t>(name = "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boardList</a:t>
            </a:r>
            <a:r>
              <a:rPr lang="en-US" altLang="ko-KR" sz="2400" b="1" dirty="0">
                <a:solidFill>
                  <a:srgbClr val="7030A0"/>
                </a:solidFill>
              </a:rPr>
              <a:t>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XmlAccessorType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XmlAccessType.FIELD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XmlElement</a:t>
            </a:r>
            <a:r>
              <a:rPr lang="en-US" altLang="ko-KR" sz="2400" b="1" dirty="0">
                <a:solidFill>
                  <a:srgbClr val="7030A0"/>
                </a:solidFill>
              </a:rPr>
              <a:t>(name = "board")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setBoardList</a:t>
            </a:r>
            <a:r>
              <a:rPr lang="en-US" altLang="ko-KR" sz="2400" dirty="0"/>
              <a:t>(List&lt;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this.boardList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642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( </a:t>
            </a:r>
            <a:r>
              <a:rPr lang="en-US" altLang="ko-KR" dirty="0" smtClean="0"/>
              <a:t>BoardController.java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88767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SessionAttributes</a:t>
            </a:r>
            <a:r>
              <a:rPr lang="en-US" altLang="ko-KR" sz="2400" dirty="0"/>
              <a:t>("board")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@</a:t>
            </a:r>
            <a:r>
              <a:rPr lang="en-US" altLang="ko-KR" sz="2400" dirty="0" err="1"/>
              <a:t>Autowired</a:t>
            </a:r>
            <a:endParaRPr lang="ko-KR" altLang="ko-KR" sz="2400" dirty="0"/>
          </a:p>
          <a:p>
            <a:r>
              <a:rPr lang="en-US" altLang="ko-KR" sz="2400" dirty="0"/>
              <a:t>    private </a:t>
            </a:r>
            <a:r>
              <a:rPr lang="en-US" altLang="ko-KR" sz="2400" dirty="0" err="1"/>
              <a:t>BoardService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boardService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RequestMapping</a:t>
            </a:r>
            <a:r>
              <a:rPr lang="en-US" altLang="ko-KR" sz="2400" b="1" dirty="0">
                <a:solidFill>
                  <a:srgbClr val="7030A0"/>
                </a:solidFill>
              </a:rPr>
              <a:t>("/dataTransform.do")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ResponseBody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public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 </a:t>
            </a:r>
            <a:r>
              <a:rPr lang="en-US" altLang="ko-KR" sz="2400" b="1" dirty="0" err="1"/>
              <a:t>dataTransform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vo.setSearchCondition</a:t>
            </a:r>
            <a:r>
              <a:rPr lang="en-US" altLang="ko-KR" sz="2400" dirty="0"/>
              <a:t>("TITLE");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vo.setSearchKeyword</a:t>
            </a:r>
            <a:r>
              <a:rPr lang="en-US" altLang="ko-KR" sz="2400" dirty="0"/>
              <a:t>("");</a:t>
            </a:r>
            <a:endParaRPr lang="ko-KR" altLang="ko-KR" sz="2400" dirty="0"/>
          </a:p>
          <a:p>
            <a:r>
              <a:rPr lang="en-US" altLang="ko-KR" sz="2400" dirty="0"/>
              <a:t>        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boardService.getBoardList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boardListVO.setBoardList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return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4392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02" y="942914"/>
            <a:ext cx="8755077" cy="579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4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사용자 입력 값 자동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원리</a:t>
            </a:r>
            <a:endParaRPr lang="ko-KR" altLang="en-US" dirty="0"/>
          </a:p>
        </p:txBody>
      </p:sp>
      <p:pic>
        <p:nvPicPr>
          <p:cNvPr id="1026" name="그림 5" descr="사용자 입력값 처리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75218"/>
            <a:ext cx="12014467" cy="51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객체 사용하기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8" y="824161"/>
            <a:ext cx="11586565" cy="590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요청 방식에 따른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819397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LoginController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RequestMapping</a:t>
            </a:r>
            <a:r>
              <a:rPr lang="en-US" altLang="ko-KR" sz="2400" b="1" dirty="0">
                <a:solidFill>
                  <a:srgbClr val="7030A0"/>
                </a:solidFill>
              </a:rPr>
              <a:t>(value="/login.do", </a:t>
            </a:r>
            <a:r>
              <a:rPr lang="en-US" altLang="ko-KR" sz="2400" b="1" dirty="0">
                <a:solidFill>
                  <a:srgbClr val="FF0000"/>
                </a:solidFill>
              </a:rPr>
              <a:t>method=</a:t>
            </a:r>
            <a:r>
              <a:rPr lang="en-US" altLang="ko-KR" sz="2400" b="1" dirty="0" err="1">
                <a:solidFill>
                  <a:srgbClr val="FF0000"/>
                </a:solidFill>
              </a:rPr>
              <a:t>RequestMethod.GET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b="1" dirty="0" err="1"/>
              <a:t>loginView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UserVO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vo</a:t>
            </a:r>
            <a:r>
              <a:rPr lang="en-US" altLang="ko-KR" sz="2400" b="1" dirty="0"/>
              <a:t>)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vo.setId</a:t>
            </a:r>
            <a:r>
              <a:rPr lang="en-US" altLang="ko-KR" sz="2400" dirty="0"/>
              <a:t>("test");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vo.setPassword</a:t>
            </a:r>
            <a:r>
              <a:rPr lang="en-US" altLang="ko-KR" sz="2400" dirty="0"/>
              <a:t>("test123");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login.jsp</a:t>
            </a:r>
            <a:r>
              <a:rPr lang="en-US" altLang="ko-KR" sz="2400" dirty="0"/>
              <a:t>";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RequestMapping</a:t>
            </a:r>
            <a:r>
              <a:rPr lang="en-US" altLang="ko-KR" sz="2400" b="1" dirty="0">
                <a:solidFill>
                  <a:srgbClr val="7030A0"/>
                </a:solidFill>
              </a:rPr>
              <a:t>(value="/login.do", </a:t>
            </a:r>
            <a:r>
              <a:rPr lang="en-US" altLang="ko-KR" sz="2400" b="1" dirty="0">
                <a:solidFill>
                  <a:srgbClr val="FF0000"/>
                </a:solidFill>
              </a:rPr>
              <a:t>method=</a:t>
            </a:r>
            <a:r>
              <a:rPr lang="en-US" altLang="ko-KR" sz="2400" b="1" dirty="0" err="1">
                <a:solidFill>
                  <a:srgbClr val="FF0000"/>
                </a:solidFill>
              </a:rPr>
              <a:t>RequestMethod.POST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b="1" dirty="0"/>
              <a:t>login(</a:t>
            </a:r>
            <a:r>
              <a:rPr lang="en-US" altLang="ko-KR" sz="2400" b="1" dirty="0" err="1"/>
              <a:t>UserVO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vo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UserDAO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userDAO</a:t>
            </a:r>
            <a:r>
              <a:rPr lang="en-US" altLang="ko-KR" sz="2400" b="1" dirty="0"/>
              <a:t>)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 smtClean="0"/>
              <a:t>		if(</a:t>
            </a:r>
            <a:r>
              <a:rPr lang="en-US" altLang="ko-KR" sz="2400" dirty="0" err="1" smtClean="0"/>
              <a:t>userDAO.getUser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vo</a:t>
            </a:r>
            <a:r>
              <a:rPr lang="en-US" altLang="ko-KR" sz="2400" dirty="0"/>
              <a:t>) != null) return "getBoardList.do";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else </a:t>
            </a:r>
            <a:r>
              <a:rPr lang="en-US" altLang="ko-KR" sz="2400" dirty="0"/>
              <a:t>return "</a:t>
            </a:r>
            <a:r>
              <a:rPr lang="en-US" altLang="ko-KR" sz="2400" dirty="0" err="1"/>
              <a:t>login.jsp</a:t>
            </a:r>
            <a:r>
              <a:rPr lang="en-US" altLang="ko-KR" sz="2400" dirty="0"/>
              <a:t>";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객체 사용하기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&lt;table border="1" </a:t>
            </a:r>
            <a:r>
              <a:rPr lang="en-US" altLang="ko-KR" sz="2400" dirty="0" err="1"/>
              <a:t>cellpadding</a:t>
            </a:r>
            <a:r>
              <a:rPr lang="en-US" altLang="ko-KR" sz="2400" dirty="0"/>
              <a:t>="0"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="0"&gt;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bgcolor</a:t>
            </a:r>
            <a:r>
              <a:rPr lang="en-US" altLang="ko-KR" sz="2400" dirty="0"/>
              <a:t>="orange"&gt;</a:t>
            </a:r>
            <a:r>
              <a:rPr lang="ar-SA" altLang="ko-KR" sz="2400" dirty="0"/>
              <a:t>아이디</a:t>
            </a:r>
            <a:r>
              <a:rPr lang="en-US" altLang="ko-KR" sz="2400" dirty="0"/>
              <a:t>&lt;/td&gt;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td&gt;&lt;input type="text" name="id"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value="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${userVO.id }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</a:t>
            </a:r>
            <a:r>
              <a:rPr lang="en-US" altLang="ko-KR" sz="2400" dirty="0" smtClean="0"/>
              <a:t>/&gt;&lt;/</a:t>
            </a:r>
            <a:r>
              <a:rPr lang="en-US" altLang="ko-KR" sz="2400" dirty="0"/>
              <a:t>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bgcolor</a:t>
            </a:r>
            <a:r>
              <a:rPr lang="en-US" altLang="ko-KR" sz="2400" dirty="0"/>
              <a:t>="orange"&gt;</a:t>
            </a:r>
            <a:r>
              <a:rPr lang="ar-SA" altLang="ko-KR" sz="2400" dirty="0"/>
              <a:t>비밀번호</a:t>
            </a:r>
            <a:r>
              <a:rPr lang="en-US" altLang="ko-KR" sz="2400" dirty="0"/>
              <a:t>&lt;/td&gt;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td&gt;&lt;input type="password" name="password" </a:t>
            </a:r>
            <a:endParaRPr lang="en-US" altLang="ko-KR" sz="2400" dirty="0" smtClean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                              value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>
                <a:solidFill>
                  <a:srgbClr val="FF0000"/>
                </a:solidFill>
              </a:rPr>
              <a:t>${</a:t>
            </a:r>
            <a:r>
              <a:rPr lang="en-US" altLang="ko-KR" sz="2400" b="1" dirty="0" err="1">
                <a:solidFill>
                  <a:srgbClr val="FF0000"/>
                </a:solidFill>
              </a:rPr>
              <a:t>userVO.password</a:t>
            </a:r>
            <a:r>
              <a:rPr lang="en-US" altLang="ko-KR" sz="2400" b="1" dirty="0">
                <a:solidFill>
                  <a:srgbClr val="FF0000"/>
                </a:solidFill>
              </a:rPr>
              <a:t> }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dirty="0"/>
              <a:t>/&gt;&lt;/td&gt;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colspan</a:t>
            </a:r>
            <a:r>
              <a:rPr lang="en-US" altLang="ko-KR" sz="2400" dirty="0"/>
              <a:t>="</a:t>
            </a:r>
            <a:r>
              <a:rPr lang="en-US" altLang="ko-KR" sz="2400" dirty="0" smtClean="0"/>
              <a:t>2"&gt;&lt;input </a:t>
            </a:r>
            <a:r>
              <a:rPr lang="en-US" altLang="ko-KR" sz="2400" dirty="0"/>
              <a:t>type="submit" value="</a:t>
            </a:r>
            <a:r>
              <a:rPr lang="ar-SA" altLang="ko-KR" sz="2400" dirty="0"/>
              <a:t>로그인</a:t>
            </a:r>
            <a:r>
              <a:rPr lang="en-US" altLang="ko-KR" sz="2400" dirty="0" smtClean="0"/>
              <a:t>"/&gt;&lt;/</a:t>
            </a:r>
            <a:r>
              <a:rPr lang="en-US" altLang="ko-KR" sz="2400" dirty="0"/>
              <a:t>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&lt;/table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0945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1181</Words>
  <Application>Microsoft Office PowerPoint</Application>
  <PresentationFormat>와이드스크린</PresentationFormat>
  <Paragraphs>489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맑은 고딕</vt:lpstr>
      <vt:lpstr>Arial</vt:lpstr>
      <vt:lpstr>Times New Roman</vt:lpstr>
      <vt:lpstr>Office 테마</vt:lpstr>
      <vt:lpstr>DAY - 04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GURUM</cp:lastModifiedBy>
  <cp:revision>34</cp:revision>
  <dcterms:created xsi:type="dcterms:W3CDTF">2017-07-17T03:43:42Z</dcterms:created>
  <dcterms:modified xsi:type="dcterms:W3CDTF">2017-07-30T22:55:21Z</dcterms:modified>
</cp:coreProperties>
</file>