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9" r:id="rId4"/>
    <p:sldId id="258" r:id="rId5"/>
    <p:sldId id="259" r:id="rId6"/>
    <p:sldId id="260" r:id="rId7"/>
    <p:sldId id="262" r:id="rId8"/>
    <p:sldId id="320" r:id="rId9"/>
    <p:sldId id="263" r:id="rId10"/>
    <p:sldId id="264" r:id="rId11"/>
    <p:sldId id="321" r:id="rId12"/>
    <p:sldId id="265" r:id="rId13"/>
    <p:sldId id="266" r:id="rId14"/>
    <p:sldId id="267" r:id="rId15"/>
    <p:sldId id="268" r:id="rId16"/>
    <p:sldId id="269" r:id="rId17"/>
    <p:sldId id="270" r:id="rId18"/>
    <p:sldId id="322" r:id="rId19"/>
    <p:sldId id="271" r:id="rId20"/>
    <p:sldId id="272" r:id="rId21"/>
    <p:sldId id="273" r:id="rId22"/>
    <p:sldId id="274" r:id="rId23"/>
    <p:sldId id="323" r:id="rId24"/>
    <p:sldId id="324" r:id="rId25"/>
    <p:sldId id="275" r:id="rId26"/>
    <p:sldId id="276" r:id="rId27"/>
    <p:sldId id="325" r:id="rId28"/>
    <p:sldId id="277" r:id="rId29"/>
    <p:sldId id="278" r:id="rId30"/>
    <p:sldId id="279" r:id="rId31"/>
    <p:sldId id="280" r:id="rId32"/>
    <p:sldId id="281" r:id="rId33"/>
    <p:sldId id="326" r:id="rId34"/>
    <p:sldId id="282" r:id="rId35"/>
    <p:sldId id="327" r:id="rId36"/>
    <p:sldId id="283" r:id="rId37"/>
    <p:sldId id="328" r:id="rId38"/>
    <p:sldId id="284" r:id="rId39"/>
    <p:sldId id="285" r:id="rId40"/>
    <p:sldId id="286" r:id="rId41"/>
    <p:sldId id="287" r:id="rId42"/>
    <p:sldId id="288" r:id="rId43"/>
    <p:sldId id="329" r:id="rId44"/>
    <p:sldId id="289" r:id="rId45"/>
    <p:sldId id="290" r:id="rId46"/>
    <p:sldId id="291" r:id="rId47"/>
    <p:sldId id="292" r:id="rId48"/>
    <p:sldId id="293" r:id="rId49"/>
    <p:sldId id="330" r:id="rId50"/>
    <p:sldId id="294" r:id="rId51"/>
    <p:sldId id="295" r:id="rId52"/>
    <p:sldId id="331" r:id="rId53"/>
    <p:sldId id="332" r:id="rId54"/>
    <p:sldId id="333" r:id="rId55"/>
    <p:sldId id="296" r:id="rId56"/>
    <p:sldId id="297" r:id="rId57"/>
    <p:sldId id="298" r:id="rId58"/>
    <p:sldId id="299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/>
              <a:t>DAY - </a:t>
            </a:r>
            <a:r>
              <a:rPr lang="en-US" altLang="ko-KR" sz="9600" dirty="0" smtClean="0"/>
              <a:t>05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Spring,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r>
              <a:rPr lang="en-US" altLang="ko-KR" dirty="0" smtClean="0"/>
              <a:t>Spring, JPA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클래스 작성 </a:t>
            </a:r>
            <a:r>
              <a:rPr lang="en-US" altLang="ko-KR" dirty="0" smtClean="0"/>
              <a:t>( BoardDAO.java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731666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BoardDAO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b="1" dirty="0">
                <a:solidFill>
                  <a:srgbClr val="7030A0"/>
                </a:solidFill>
              </a:rPr>
              <a:t>private </a:t>
            </a:r>
            <a:r>
              <a:rPr lang="en-US" altLang="ko-KR" sz="2400" b="1" dirty="0" err="1">
                <a:solidFill>
                  <a:srgbClr val="7030A0"/>
                </a:solidFill>
              </a:rPr>
              <a:t>SqlSession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mybatis</a:t>
            </a:r>
            <a:r>
              <a:rPr lang="en-US" altLang="ko-KR" sz="2400" b="1" dirty="0">
                <a:solidFill>
                  <a:srgbClr val="7030A0"/>
                </a:solidFill>
              </a:rPr>
              <a:t>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public </a:t>
            </a:r>
            <a:r>
              <a:rPr lang="en-US" altLang="ko-KR" sz="2400" dirty="0" err="1"/>
              <a:t>BoardDAO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mybatis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SqlSessionFactoryBean.getSqlSessionInstance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public void </a:t>
            </a:r>
            <a:r>
              <a:rPr lang="en-US" altLang="ko-KR" sz="2400" dirty="0" err="1"/>
              <a:t>insertBoard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mybatis.insert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BoardDAO.insertBoard</a:t>
            </a:r>
            <a:r>
              <a:rPr lang="en-US" altLang="ko-KR" sz="2400" dirty="0"/>
              <a:t>",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mybatis.commit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/>
              <a:t>   </a:t>
            </a:r>
            <a:endParaRPr lang="ko-KR" altLang="ko-KR" sz="2400" dirty="0"/>
          </a:p>
          <a:p>
            <a:r>
              <a:rPr lang="en-US" altLang="ko-KR" sz="2400" dirty="0"/>
              <a:t>    public 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getBoardList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return </a:t>
            </a:r>
            <a:r>
              <a:rPr lang="en-US" altLang="ko-KR" sz="2400" dirty="0" err="1"/>
              <a:t>mybatis.selectList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BoardDAO.getBoardList</a:t>
            </a:r>
            <a:r>
              <a:rPr lang="en-US" altLang="ko-KR" sz="2400" dirty="0"/>
              <a:t>",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Mapper XML </a:t>
            </a:r>
            <a:r>
              <a:rPr lang="ko-KR" altLang="en-US" sz="8800" dirty="0" smtClean="0"/>
              <a:t>설정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94914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7" y="863666"/>
            <a:ext cx="10728368" cy="58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Mapper XML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3074" name="Picture 2" descr="Mapper XML 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7" y="1014165"/>
            <a:ext cx="10728368" cy="562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namespace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namespace</a:t>
            </a:r>
            <a:r>
              <a:rPr lang="ko-KR" altLang="en-US" dirty="0" smtClean="0"/>
              <a:t>는 유일한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생성할 수 있도록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93297"/>
              </p:ext>
            </p:extLst>
          </p:nvPr>
        </p:nvGraphicFramePr>
        <p:xfrm>
          <a:off x="712519" y="1828800"/>
          <a:ext cx="11329058" cy="27313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47658">
                  <a:extLst>
                    <a:ext uri="{9D8B030D-6E8A-4147-A177-3AD203B41FA5}">
                      <a16:colId xmlns:a16="http://schemas.microsoft.com/office/drawing/2014/main" val="4044828031"/>
                    </a:ext>
                  </a:extLst>
                </a:gridCol>
                <a:gridCol w="5581400">
                  <a:extLst>
                    <a:ext uri="{9D8B030D-6E8A-4147-A177-3AD203B41FA5}">
                      <a16:colId xmlns:a16="http://schemas.microsoft.com/office/drawing/2014/main" val="3844369157"/>
                    </a:ext>
                  </a:extLst>
                </a:gridCol>
              </a:tblGrid>
              <a:tr h="79564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board-mapping.xml</a:t>
                      </a:r>
                      <a:endParaRPr lang="ko-KR" sz="2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user-mapping.xml</a:t>
                      </a:r>
                      <a:endParaRPr lang="ko-KR" sz="2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37687"/>
                  </a:ext>
                </a:extLst>
              </a:tr>
              <a:tr h="193567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&lt;mapper namespace="</a:t>
                      </a:r>
                      <a:r>
                        <a:rPr lang="en-US" sz="2000" kern="100" dirty="0" err="1">
                          <a:effectLst/>
                        </a:rPr>
                        <a:t>BoardDAO</a:t>
                      </a:r>
                      <a:r>
                        <a:rPr lang="en-US" sz="2000" kern="100" dirty="0">
                          <a:effectLst/>
                        </a:rPr>
                        <a:t>"&gt; 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&lt;select id="</a:t>
                      </a:r>
                      <a:r>
                        <a:rPr lang="en-US" sz="2000" kern="100" dirty="0" err="1">
                          <a:effectLst/>
                        </a:rPr>
                        <a:t>getTotalCount</a:t>
                      </a:r>
                      <a:r>
                        <a:rPr lang="en-US" sz="2000" kern="100" dirty="0">
                          <a:effectLst/>
                        </a:rPr>
                        <a:t>" </a:t>
                      </a:r>
                      <a:r>
                        <a:rPr lang="en-US" sz="2000" kern="100" dirty="0" err="1">
                          <a:effectLst/>
                        </a:rPr>
                        <a:t>resultType</a:t>
                      </a:r>
                      <a:r>
                        <a:rPr lang="en-US" sz="2000" kern="100" dirty="0">
                          <a:effectLst/>
                        </a:rPr>
                        <a:t>="</a:t>
                      </a: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"&gt;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select count(*) from board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&lt;/select&gt;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&lt;/mapper&gt;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&lt;mapper namespace="</a:t>
                      </a:r>
                      <a:r>
                        <a:rPr lang="en-US" sz="2000" kern="100" dirty="0" err="1">
                          <a:effectLst/>
                        </a:rPr>
                        <a:t>UserDAO</a:t>
                      </a:r>
                      <a:r>
                        <a:rPr lang="en-US" sz="2000" kern="100" dirty="0">
                          <a:effectLst/>
                        </a:rPr>
                        <a:t>"&gt; 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&lt;select id="</a:t>
                      </a:r>
                      <a:r>
                        <a:rPr lang="en-US" sz="2000" kern="100" dirty="0" err="1">
                          <a:effectLst/>
                        </a:rPr>
                        <a:t>getTotalCount</a:t>
                      </a:r>
                      <a:r>
                        <a:rPr lang="en-US" sz="2000" kern="100" dirty="0">
                          <a:effectLst/>
                        </a:rPr>
                        <a:t>" </a:t>
                      </a:r>
                      <a:r>
                        <a:rPr lang="en-US" sz="2000" kern="100" dirty="0" err="1">
                          <a:effectLst/>
                        </a:rPr>
                        <a:t>resultType</a:t>
                      </a:r>
                      <a:r>
                        <a:rPr lang="en-US" sz="2000" kern="100" dirty="0">
                          <a:effectLst/>
                        </a:rPr>
                        <a:t>="</a:t>
                      </a: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"&gt;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select count(*) from users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&lt;/select&gt;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&lt;/mapper&gt;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913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resultType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69050"/>
              </p:ext>
            </p:extLst>
          </p:nvPr>
        </p:nvGraphicFramePr>
        <p:xfrm>
          <a:off x="161305" y="890649"/>
          <a:ext cx="11880273" cy="17812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80273">
                  <a:extLst>
                    <a:ext uri="{9D8B030D-6E8A-4147-A177-3AD203B41FA5}">
                      <a16:colId xmlns:a16="http://schemas.microsoft.com/office/drawing/2014/main" val="4044828031"/>
                    </a:ext>
                  </a:extLst>
                </a:gridCol>
              </a:tblGrid>
              <a:tr h="47501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bg1"/>
                          </a:solidFill>
                          <a:effectLst/>
                        </a:rPr>
                        <a:t>sql-map-config.xml</a:t>
                      </a:r>
                      <a:endParaRPr lang="ko-KR" sz="24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37687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typeAliases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typeAlias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alias="board" 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type="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com.springbook.biz.board.BoardVO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typeAliases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ko-KR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913390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47469"/>
              </p:ext>
            </p:extLst>
          </p:nvPr>
        </p:nvGraphicFramePr>
        <p:xfrm>
          <a:off x="161305" y="3109355"/>
          <a:ext cx="11880273" cy="30658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80273">
                  <a:extLst>
                    <a:ext uri="{9D8B030D-6E8A-4147-A177-3AD203B41FA5}">
                      <a16:colId xmlns:a16="http://schemas.microsoft.com/office/drawing/2014/main" val="4044828031"/>
                    </a:ext>
                  </a:extLst>
                </a:gridCol>
              </a:tblGrid>
              <a:tr h="632126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bg1"/>
                          </a:solidFill>
                          <a:effectLst/>
                        </a:rPr>
                        <a:t>board-mapping.xml</a:t>
                      </a:r>
                      <a:endParaRPr lang="ko-KR" sz="24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37687"/>
                  </a:ext>
                </a:extLst>
              </a:tr>
              <a:tr h="2433688">
                <a:tc>
                  <a:txBody>
                    <a:bodyPr/>
                    <a:lstStyle/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&lt;select id="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getBoard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2400" b="1" kern="1200" dirty="0" err="1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parameterType</a:t>
                      </a:r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="board" </a:t>
                      </a:r>
                    </a:p>
                    <a:p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lang="en-US" altLang="ko-KR" sz="2400" b="1" kern="1200" dirty="0" err="1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resultType</a:t>
                      </a:r>
                      <a:r>
                        <a:rPr lang="en-US" altLang="ko-KR" sz="24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="board"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select * from board where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#{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&lt;/select&gt;</a:t>
                      </a:r>
                      <a:endParaRPr lang="ko-KR" altLang="ko-KR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913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resultMap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305" y="736270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&lt;mapper namespace="Board"&gt;      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resultMap</a:t>
            </a:r>
            <a:r>
              <a:rPr lang="en-US" altLang="ko-KR" sz="2400" b="1" dirty="0">
                <a:solidFill>
                  <a:srgbClr val="7030A0"/>
                </a:solidFill>
              </a:rPr>
              <a:t> id="</a:t>
            </a:r>
            <a:r>
              <a:rPr lang="en-US" altLang="ko-KR" sz="2400" b="1" dirty="0" err="1">
                <a:solidFill>
                  <a:srgbClr val="7030A0"/>
                </a:solidFill>
              </a:rPr>
              <a:t>boardResult</a:t>
            </a:r>
            <a:r>
              <a:rPr lang="en-US" altLang="ko-KR" sz="2400" b="1" dirty="0">
                <a:solidFill>
                  <a:srgbClr val="7030A0"/>
                </a:solidFill>
              </a:rPr>
              <a:t>" type="board"&gt;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&lt;id property="</a:t>
            </a:r>
            <a:r>
              <a:rPr lang="en-US" altLang="ko-KR" sz="2400" b="1" dirty="0" err="1">
                <a:solidFill>
                  <a:srgbClr val="7030A0"/>
                </a:solidFill>
              </a:rPr>
              <a:t>seq</a:t>
            </a:r>
            <a:r>
              <a:rPr lang="en-US" altLang="ko-KR" sz="2400" b="1" dirty="0">
                <a:solidFill>
                  <a:srgbClr val="7030A0"/>
                </a:solidFill>
              </a:rPr>
              <a:t>" column="SEQ" 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&lt;result property="title" column="TITLE" 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&lt;result property="writer" column="WRITER" 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&lt;result property="content" column="CONTENT" 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&lt;result property="</a:t>
            </a:r>
            <a:r>
              <a:rPr lang="en-US" altLang="ko-KR" sz="2400" b="1" dirty="0" err="1">
                <a:solidFill>
                  <a:srgbClr val="7030A0"/>
                </a:solidFill>
              </a:rPr>
              <a:t>regDate</a:t>
            </a:r>
            <a:r>
              <a:rPr lang="en-US" altLang="ko-KR" sz="2400" b="1" dirty="0">
                <a:solidFill>
                  <a:srgbClr val="7030A0"/>
                </a:solidFill>
              </a:rPr>
              <a:t>" column="REGDATE" 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&lt;result property="</a:t>
            </a:r>
            <a:r>
              <a:rPr lang="en-US" altLang="ko-KR" sz="2400" b="1" dirty="0" err="1">
                <a:solidFill>
                  <a:srgbClr val="7030A0"/>
                </a:solidFill>
              </a:rPr>
              <a:t>cnt</a:t>
            </a:r>
            <a:r>
              <a:rPr lang="en-US" altLang="ko-KR" sz="2400" b="1" dirty="0">
                <a:solidFill>
                  <a:srgbClr val="7030A0"/>
                </a:solidFill>
              </a:rPr>
              <a:t>" column="CNT" 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resultMap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&lt;select id="</a:t>
            </a:r>
            <a:r>
              <a:rPr lang="en-US" altLang="ko-KR" sz="2400" dirty="0" err="1"/>
              <a:t>getBoardList</a:t>
            </a:r>
            <a:r>
              <a:rPr lang="en-US" altLang="ko-KR" sz="2400" dirty="0"/>
              <a:t>" </a:t>
            </a:r>
            <a:r>
              <a:rPr lang="en-US" altLang="ko-KR" sz="2400" dirty="0" err="1"/>
              <a:t>parameterType</a:t>
            </a:r>
            <a:r>
              <a:rPr lang="en-US" altLang="ko-KR" sz="2400" dirty="0"/>
              <a:t>="board" </a:t>
            </a:r>
            <a:r>
              <a:rPr lang="en-US" altLang="ko-KR" sz="2400" b="1" dirty="0" err="1">
                <a:solidFill>
                  <a:srgbClr val="7030A0"/>
                </a:solidFill>
              </a:rPr>
              <a:t>resultMap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boardResult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    select * from board </a:t>
            </a:r>
          </a:p>
          <a:p>
            <a:r>
              <a:rPr lang="en-US" altLang="ko-KR" sz="2400" dirty="0"/>
              <a:t>        where title like '%'||#{</a:t>
            </a:r>
            <a:r>
              <a:rPr lang="en-US" altLang="ko-KR" sz="2400" dirty="0" err="1"/>
              <a:t>searchKeyword</a:t>
            </a:r>
            <a:r>
              <a:rPr lang="en-US" altLang="ko-KR" sz="2400" dirty="0"/>
              <a:t>}||'%' </a:t>
            </a:r>
          </a:p>
          <a:p>
            <a:r>
              <a:rPr lang="en-US" altLang="ko-KR" sz="2400" dirty="0"/>
              <a:t>        order by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desc</a:t>
            </a:r>
            <a:endParaRPr lang="en-US" altLang="ko-KR" sz="2400" dirty="0"/>
          </a:p>
          <a:p>
            <a:r>
              <a:rPr lang="en-US" altLang="ko-KR" sz="2400" dirty="0"/>
              <a:t>    &lt;/select&gt;</a:t>
            </a:r>
          </a:p>
          <a:p>
            <a:r>
              <a:rPr lang="en-US" altLang="ko-KR" sz="2400" dirty="0"/>
              <a:t>&lt;/mapper&gt;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SqlSession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endParaRPr lang="en-US" altLang="ko-KR" b="1" dirty="0" smtClean="0"/>
          </a:p>
          <a:p>
            <a:pPr lvl="1"/>
            <a:r>
              <a:rPr lang="en-US" altLang="ko-KR" b="1" dirty="0" err="1" smtClean="0"/>
              <a:t>selectOne</a:t>
            </a:r>
            <a:r>
              <a:rPr lang="en-US" altLang="ko-KR" b="1" dirty="0"/>
              <a:t>( )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데이터 하나를 조회할 때 사용</a:t>
            </a:r>
            <a:r>
              <a:rPr lang="en-US" altLang="ko-KR" dirty="0" smtClean="0"/>
              <a:t>.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ko-KR" sz="2000" b="1" dirty="0" smtClean="0">
                <a:solidFill>
                  <a:srgbClr val="FF0000"/>
                </a:solidFill>
              </a:rPr>
              <a:t>쿼리 결과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</a:t>
            </a:r>
            <a:r>
              <a:rPr lang="ko-KR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ko-KR" sz="2000" b="1" dirty="0">
                <a:solidFill>
                  <a:srgbClr val="FF0000"/>
                </a:solidFill>
              </a:rPr>
              <a:t>두 개 </a:t>
            </a:r>
            <a:r>
              <a:rPr lang="ko-KR" altLang="ko-KR" sz="2000" b="1" dirty="0" smtClean="0">
                <a:solidFill>
                  <a:srgbClr val="FF0000"/>
                </a:solidFill>
              </a:rPr>
              <a:t>이상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일 </a:t>
            </a:r>
            <a:r>
              <a:rPr lang="ko-KR" altLang="ko-KR" sz="2000" b="1" dirty="0" smtClean="0">
                <a:solidFill>
                  <a:srgbClr val="FF0000"/>
                </a:solidFill>
              </a:rPr>
              <a:t>때 예외 발생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endParaRPr lang="ko-KR" altLang="ko-KR" sz="2000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/>
              <a:t>Object </a:t>
            </a:r>
            <a:r>
              <a:rPr lang="en-US" altLang="ko-KR" dirty="0" err="1"/>
              <a:t>selectOne</a:t>
            </a:r>
            <a:r>
              <a:rPr lang="en-US" altLang="ko-KR" dirty="0"/>
              <a:t>(String statement)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/>
              <a:t>Object </a:t>
            </a:r>
            <a:r>
              <a:rPr lang="en-US" altLang="ko-KR" dirty="0" err="1"/>
              <a:t>selectOne</a:t>
            </a:r>
            <a:r>
              <a:rPr lang="en-US" altLang="ko-KR" dirty="0"/>
              <a:t>(String statement, Object </a:t>
            </a:r>
            <a:r>
              <a:rPr lang="en-US" altLang="ko-KR" dirty="0" smtClean="0"/>
              <a:t>parameter)</a:t>
            </a:r>
            <a:endParaRPr lang="ko-KR" altLang="ko-KR" dirty="0" smtClean="0"/>
          </a:p>
          <a:p>
            <a:endParaRPr lang="en-US" altLang="ko-KR" dirty="0"/>
          </a:p>
          <a:p>
            <a:pPr lvl="1"/>
            <a:r>
              <a:rPr lang="en-US" altLang="ko-KR" b="1" dirty="0" err="1" smtClean="0"/>
              <a:t>selectList</a:t>
            </a:r>
            <a:r>
              <a:rPr lang="en-US" altLang="ko-KR" b="1" dirty="0"/>
              <a:t>( )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데이터 목록을 조회할 때 사용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/>
              <a:t>List </a:t>
            </a:r>
            <a:r>
              <a:rPr lang="en-US" altLang="ko-KR" dirty="0" err="1"/>
              <a:t>selectList</a:t>
            </a:r>
            <a:r>
              <a:rPr lang="en-US" altLang="ko-KR" dirty="0"/>
              <a:t>(String statement)</a:t>
            </a:r>
            <a:endParaRPr lang="ko-KR" altLang="ko-KR" dirty="0"/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/>
              <a:t>List </a:t>
            </a:r>
            <a:r>
              <a:rPr lang="en-US" altLang="ko-KR" dirty="0" err="1"/>
              <a:t>selectList</a:t>
            </a:r>
            <a:r>
              <a:rPr lang="en-US" altLang="ko-KR" dirty="0"/>
              <a:t>(String statement, Object parameter</a:t>
            </a:r>
            <a:r>
              <a:rPr lang="en-US" altLang="ko-KR" dirty="0" smtClean="0"/>
              <a:t>)</a:t>
            </a:r>
          </a:p>
          <a:p>
            <a:pPr lvl="2"/>
            <a:endParaRPr lang="ko-KR" altLang="ko-KR" dirty="0"/>
          </a:p>
          <a:p>
            <a:pPr lvl="1"/>
            <a:r>
              <a:rPr lang="en-US" altLang="ko-KR" b="1" dirty="0"/>
              <a:t>insert( ), update( ), delete( )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INSERT</a:t>
            </a:r>
            <a:r>
              <a:rPr lang="en-US" altLang="ko-KR" dirty="0"/>
              <a:t>, UPDATE, DELETE SQL </a:t>
            </a:r>
            <a:r>
              <a:rPr lang="ko-KR" altLang="ko-KR" dirty="0" smtClean="0"/>
              <a:t>실행할 </a:t>
            </a:r>
            <a:r>
              <a:rPr lang="ko-KR" altLang="ko-KR" dirty="0"/>
              <a:t>때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insert(String statement, Object parameter) </a:t>
            </a:r>
            <a:endParaRPr lang="ko-KR" altLang="ko-KR" dirty="0"/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update (String </a:t>
            </a:r>
            <a:r>
              <a:rPr lang="en-US" altLang="ko-KR" dirty="0" err="1"/>
              <a:t>statementId</a:t>
            </a:r>
            <a:r>
              <a:rPr lang="en-US" altLang="ko-KR" dirty="0"/>
              <a:t>, Object </a:t>
            </a:r>
            <a:r>
              <a:rPr lang="en-US" altLang="ko-KR" dirty="0" err="1"/>
              <a:t>parameterObject</a:t>
            </a:r>
            <a:r>
              <a:rPr lang="en-US" altLang="ko-KR" dirty="0"/>
              <a:t>) throws </a:t>
            </a:r>
            <a:r>
              <a:rPr lang="en-US" altLang="ko-KR" dirty="0" err="1"/>
              <a:t>SQLException</a:t>
            </a:r>
            <a:endParaRPr lang="ko-KR" altLang="ko-KR" dirty="0"/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delete (String </a:t>
            </a:r>
            <a:r>
              <a:rPr lang="en-US" altLang="ko-KR" dirty="0" err="1"/>
              <a:t>statementId</a:t>
            </a:r>
            <a:r>
              <a:rPr lang="en-US" altLang="ko-KR" dirty="0"/>
              <a:t>, Object </a:t>
            </a:r>
            <a:r>
              <a:rPr lang="en-US" altLang="ko-KR" dirty="0" err="1"/>
              <a:t>parameterObject</a:t>
            </a:r>
            <a:r>
              <a:rPr lang="en-US" altLang="ko-KR" dirty="0"/>
              <a:t>) throws </a:t>
            </a:r>
            <a:r>
              <a:rPr lang="en-US" altLang="ko-KR" dirty="0" err="1"/>
              <a:t>SQLException</a:t>
            </a:r>
            <a:endParaRPr lang="ko-KR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– </a:t>
            </a:r>
            <a:r>
              <a:rPr lang="en-US" altLang="ko-KR" sz="8800" dirty="0" err="1" smtClean="0"/>
              <a:t>MyBatis</a:t>
            </a:r>
            <a:r>
              <a:rPr lang="en-US" altLang="ko-KR" sz="8800" dirty="0" smtClean="0"/>
              <a:t> </a:t>
            </a:r>
            <a:r>
              <a:rPr lang="ko-KR" altLang="en-US" sz="8800" dirty="0" smtClean="0"/>
              <a:t>연동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233124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라이브러리 추가 </a:t>
            </a:r>
            <a:r>
              <a:rPr lang="en-US" altLang="ko-KR" dirty="0" smtClean="0"/>
              <a:t>( pom.xml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83771"/>
            <a:ext cx="664361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&lt;!-- </a:t>
            </a:r>
            <a:r>
              <a:rPr lang="en-US" altLang="ko-KR" sz="2400" dirty="0" err="1"/>
              <a:t>Mybatis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dependency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org.mybatis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mybatis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version&gt;3.3.1&lt;/version&gt;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dependency&gt;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 smtClean="0"/>
              <a:t>&lt;!-- </a:t>
            </a:r>
            <a:r>
              <a:rPr lang="en-US" altLang="ko-KR" sz="2400" dirty="0" err="1"/>
              <a:t>Mybatis</a:t>
            </a:r>
            <a:r>
              <a:rPr lang="en-US" altLang="ko-KR" sz="2400" dirty="0"/>
              <a:t> Spring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dependency&gt;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org.mybatis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mybatis</a:t>
            </a:r>
            <a:r>
              <a:rPr lang="en-US" altLang="ko-KR" sz="2400" dirty="0"/>
              <a:t>-spring&lt;/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version&gt;1.2.4&lt;/version&gt;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dependency&gt;</a:t>
            </a:r>
            <a:endParaRPr lang="ko-KR" altLang="en-US" sz="2400" dirty="0"/>
          </a:p>
        </p:txBody>
      </p:sp>
      <p:pic>
        <p:nvPicPr>
          <p:cNvPr id="7170" name="그림 1" descr="C:\Users\GURUM\Desktop\Spring 원고\이미지\DAY05\3교시\SpringMybatis 연동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29" y="783771"/>
            <a:ext cx="5812449" cy="449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Apache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</a:t>
            </a:r>
            <a:r>
              <a:rPr lang="en-US" altLang="ko-KR" dirty="0" err="1" smtClean="0"/>
              <a:t>Ibatis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프레임워크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Data Mapper </a:t>
            </a:r>
            <a:r>
              <a:rPr lang="ko-KR" altLang="en-US" dirty="0" smtClean="0"/>
              <a:t>프레임워크로 탄생함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2010</a:t>
            </a:r>
            <a:r>
              <a:rPr lang="ko-KR" altLang="ko-KR" dirty="0"/>
              <a:t>년에 </a:t>
            </a:r>
            <a:r>
              <a:rPr lang="en-US" altLang="ko-KR" dirty="0" err="1"/>
              <a:t>Ibatis</a:t>
            </a:r>
            <a:r>
              <a:rPr lang="ko-KR" altLang="ko-KR" dirty="0"/>
              <a:t>가 </a:t>
            </a:r>
            <a:r>
              <a:rPr lang="en-US" altLang="ko-KR" dirty="0"/>
              <a:t>Apache</a:t>
            </a:r>
            <a:r>
              <a:rPr lang="ko-KR" altLang="ko-KR" dirty="0"/>
              <a:t>에서 탈퇴하여 </a:t>
            </a:r>
            <a:r>
              <a:rPr lang="en-US" altLang="ko-KR" dirty="0"/>
              <a:t>Google</a:t>
            </a:r>
            <a:r>
              <a:rPr lang="ko-KR" altLang="ko-KR" dirty="0"/>
              <a:t>로 </a:t>
            </a:r>
            <a:r>
              <a:rPr lang="ko-KR" altLang="en-US" dirty="0" smtClean="0"/>
              <a:t>흡수되</a:t>
            </a:r>
            <a:r>
              <a:rPr lang="ko-KR" altLang="ko-KR" dirty="0" smtClean="0"/>
              <a:t>면서 이름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en-US" altLang="ko-KR" dirty="0" err="1"/>
              <a:t>Mybatis</a:t>
            </a:r>
            <a:r>
              <a:rPr lang="ko-KR" altLang="ko-KR" dirty="0"/>
              <a:t>로 </a:t>
            </a:r>
            <a:r>
              <a:rPr lang="ko-KR" altLang="ko-KR" dirty="0" smtClean="0"/>
              <a:t>변경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Mybatis</a:t>
            </a:r>
            <a:r>
              <a:rPr lang="ko-KR" altLang="ko-KR" dirty="0"/>
              <a:t>는 </a:t>
            </a:r>
            <a:r>
              <a:rPr lang="en-US" altLang="ko-KR" dirty="0" err="1"/>
              <a:t>Ibatis</a:t>
            </a:r>
            <a:r>
              <a:rPr lang="ko-KR" altLang="ko-KR" dirty="0"/>
              <a:t>로부터 </a:t>
            </a:r>
            <a:r>
              <a:rPr lang="ko-KR" altLang="ko-KR" dirty="0" smtClean="0"/>
              <a:t>파생</a:t>
            </a:r>
            <a:r>
              <a:rPr lang="ko-KR" altLang="en-US" dirty="0" smtClean="0"/>
              <a:t>되었기 때문에</a:t>
            </a:r>
            <a:r>
              <a:rPr lang="ko-KR" altLang="ko-KR" dirty="0" smtClean="0"/>
              <a:t> </a:t>
            </a:r>
            <a:r>
              <a:rPr lang="ko-KR" altLang="ko-KR" dirty="0"/>
              <a:t>기본 개념과 문법은 </a:t>
            </a:r>
            <a:r>
              <a:rPr lang="en-US" altLang="ko-KR" dirty="0" err="1"/>
              <a:t>Ibatis</a:t>
            </a:r>
            <a:r>
              <a:rPr lang="ko-KR" altLang="ko-KR" dirty="0"/>
              <a:t>와 거의 </a:t>
            </a:r>
            <a:r>
              <a:rPr lang="ko-KR" altLang="ko-KR" dirty="0" smtClean="0"/>
              <a:t>유사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Mybatis</a:t>
            </a:r>
            <a:r>
              <a:rPr lang="ko-KR" altLang="en-US" dirty="0" smtClean="0"/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SQL </a:t>
            </a:r>
            <a:r>
              <a:rPr lang="ko-KR" altLang="en-US" b="1" dirty="0" smtClean="0">
                <a:solidFill>
                  <a:srgbClr val="FF0000"/>
                </a:solidFill>
              </a:rPr>
              <a:t>명령어를 외부의 </a:t>
            </a:r>
            <a:r>
              <a:rPr lang="en-US" altLang="ko-KR" b="1" dirty="0" smtClean="0">
                <a:solidFill>
                  <a:srgbClr val="FF0000"/>
                </a:solidFill>
              </a:rPr>
              <a:t>XML </a:t>
            </a:r>
            <a:r>
              <a:rPr lang="ko-KR" altLang="en-US" b="1" dirty="0" smtClean="0">
                <a:solidFill>
                  <a:srgbClr val="FF0000"/>
                </a:solidFill>
              </a:rPr>
              <a:t>파일에 분리시키고 </a:t>
            </a:r>
            <a:r>
              <a:rPr lang="en-US" altLang="ko-KR" b="1" dirty="0" smtClean="0">
                <a:solidFill>
                  <a:srgbClr val="FF0000"/>
                </a:solidFill>
              </a:rPr>
              <a:t>DB </a:t>
            </a:r>
            <a:r>
              <a:rPr lang="ko-KR" altLang="en-US" b="1" dirty="0" smtClean="0">
                <a:solidFill>
                  <a:srgbClr val="FF0000"/>
                </a:solidFill>
              </a:rPr>
              <a:t>연동을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줄의 자바 코드로 처리</a:t>
            </a:r>
            <a:r>
              <a:rPr lang="ko-KR" altLang="en-US" dirty="0" smtClean="0"/>
              <a:t>하는 프레임워크임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 설정파일 수정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31230"/>
              </p:ext>
            </p:extLst>
          </p:nvPr>
        </p:nvGraphicFramePr>
        <p:xfrm>
          <a:off x="161305" y="890649"/>
          <a:ext cx="11880273" cy="5842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80273">
                  <a:extLst>
                    <a:ext uri="{9D8B030D-6E8A-4147-A177-3AD203B41FA5}">
                      <a16:colId xmlns:a16="http://schemas.microsoft.com/office/drawing/2014/main" val="4044828031"/>
                    </a:ext>
                  </a:extLst>
                </a:gridCol>
              </a:tblGrid>
              <a:tr h="495981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bg1"/>
                          </a:solidFill>
                          <a:effectLst/>
                        </a:rPr>
                        <a:t>sql-map-config.xml</a:t>
                      </a:r>
                      <a:endParaRPr lang="ko-KR" sz="24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37687"/>
                  </a:ext>
                </a:extLst>
              </a:tr>
              <a:tr h="5346679">
                <a:tc>
                  <a:txBody>
                    <a:bodyPr/>
                    <a:lstStyle/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&lt;?xml version="1.0" encoding="UTF-8"?&gt;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 configuration PUBLIC "-//mybatis.org//DTD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3.0//EN"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"http://mybatis.org/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dtd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/mybatis-3-config.dtd"&gt;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&lt;configuration&gt;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&lt;!-- Alias </a:t>
                      </a:r>
                      <a:r>
                        <a:rPr lang="ar-SA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typeAliases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typeAlias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alias="board" type="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com.springbook.biz.board.BoardVO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&lt;/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typeAliases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&lt;!-- </a:t>
                      </a:r>
                      <a:r>
                        <a:rPr lang="en-US" altLang="ko-KR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Mapper </a:t>
                      </a:r>
                      <a:r>
                        <a:rPr lang="ar-SA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&lt;mappers&gt;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&lt;mapper resource="mappings/board-mapping.xml"/&gt;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&lt;/mappers&gt;</a:t>
                      </a:r>
                      <a:endParaRPr lang="ko-KR" altLang="ko-KR" sz="2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&lt;/configuration&gt;</a:t>
                      </a:r>
                      <a:endParaRPr lang="ko-KR" altLang="ko-KR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913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설정 파일 수정 </a:t>
            </a:r>
            <a:r>
              <a:rPr lang="en-US" altLang="ko-KR" dirty="0" smtClean="0"/>
              <a:t>( applicationContex</a:t>
            </a:r>
            <a:r>
              <a:rPr lang="en-US" altLang="ko-KR" dirty="0" smtClean="0"/>
              <a:t>t.xml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199408"/>
            <a:ext cx="11880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sessionFactory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org.mybatis.spring.SqlSessionFactoryBean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"/&gt;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configLocation</a:t>
            </a:r>
            <a:r>
              <a:rPr lang="en-US" altLang="ko-KR" sz="2400" dirty="0"/>
              <a:t>" value="</a:t>
            </a:r>
            <a:r>
              <a:rPr lang="en-US" altLang="ko-KR" sz="2400" dirty="0" err="1"/>
              <a:t>classpath:mybatis-config.xml</a:t>
            </a:r>
            <a:r>
              <a:rPr lang="en-US" altLang="ko-KR" sz="2400" dirty="0"/>
              <a:t>"/&gt;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 BoardDAOMyBatis.java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07522"/>
            <a:ext cx="1188027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@</a:t>
            </a:r>
            <a:r>
              <a:rPr lang="en-US" altLang="ko-KR" sz="2400" dirty="0"/>
              <a:t>Repository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BoardDAOMybatis</a:t>
            </a:r>
            <a:r>
              <a:rPr lang="en-US" altLang="ko-KR" sz="2400" dirty="0"/>
              <a:t> extends </a:t>
            </a:r>
            <a:r>
              <a:rPr lang="en-US" altLang="ko-KR" sz="2400" dirty="0" err="1"/>
              <a:t>SqlSessionDaoSupport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public 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setSqlSessionFactory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SqlSessionFactory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sqlSessionFactory</a:t>
            </a:r>
            <a:r>
              <a:rPr lang="en-US" altLang="ko-KR" sz="2400" b="1" dirty="0">
                <a:solidFill>
                  <a:srgbClr val="7030A0"/>
                </a:solidFill>
              </a:rPr>
              <a:t>) {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err="1">
                <a:solidFill>
                  <a:srgbClr val="7030A0"/>
                </a:solidFill>
              </a:rPr>
              <a:t>super.setSqlSessionFactory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sqlSessionFactory</a:t>
            </a:r>
            <a:r>
              <a:rPr lang="en-US" altLang="ko-KR" sz="2400" b="1" dirty="0">
                <a:solidFill>
                  <a:srgbClr val="7030A0"/>
                </a:solidFill>
              </a:rPr>
              <a:t>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}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r>
              <a:rPr lang="en-US" altLang="ko-KR" sz="2400" dirty="0"/>
              <a:t>    public void </a:t>
            </a:r>
            <a:r>
              <a:rPr lang="en-US" altLang="ko-KR" sz="2400" dirty="0" err="1"/>
              <a:t>insertBoard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Mybatis</a:t>
            </a:r>
            <a:r>
              <a:rPr lang="ar-SA" altLang="ko-KR" sz="2400" dirty="0"/>
              <a:t>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insertBoard</a:t>
            </a:r>
            <a:r>
              <a:rPr lang="en-US" altLang="ko-KR" sz="2400" dirty="0"/>
              <a:t>() </a:t>
            </a:r>
            <a:r>
              <a:rPr lang="ar-SA" altLang="ko-KR" sz="2400" dirty="0"/>
              <a:t>기능 처리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getSqlSession</a:t>
            </a:r>
            <a:r>
              <a:rPr lang="en-US" altLang="ko-KR" sz="2400" dirty="0"/>
              <a:t>().insert("</a:t>
            </a:r>
            <a:r>
              <a:rPr lang="en-US" altLang="ko-KR" sz="2400" dirty="0" err="1"/>
              <a:t>BoardDAO.insertBoard</a:t>
            </a:r>
            <a:r>
              <a:rPr lang="en-US" altLang="ko-KR" sz="2400" dirty="0"/>
              <a:t>",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r>
              <a:rPr lang="en-US" altLang="ko-KR" sz="2400" dirty="0"/>
              <a:t>    public void </a:t>
            </a:r>
            <a:r>
              <a:rPr lang="en-US" altLang="ko-KR" sz="2400" dirty="0" err="1"/>
              <a:t>updateBoard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Mybatis</a:t>
            </a:r>
            <a:r>
              <a:rPr lang="ar-SA" altLang="ko-KR" sz="2400" dirty="0"/>
              <a:t>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updateBoard</a:t>
            </a:r>
            <a:r>
              <a:rPr lang="en-US" altLang="ko-KR" sz="2400" dirty="0"/>
              <a:t>() </a:t>
            </a:r>
            <a:r>
              <a:rPr lang="ar-SA" altLang="ko-KR" sz="2400" dirty="0"/>
              <a:t>기능 처리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getSqlSession</a:t>
            </a:r>
            <a:r>
              <a:rPr lang="en-US" altLang="ko-KR" sz="2400" dirty="0"/>
              <a:t>().update("</a:t>
            </a:r>
            <a:r>
              <a:rPr lang="en-US" altLang="ko-KR" sz="2400" dirty="0" err="1"/>
              <a:t>BoardDAO.updateBoard</a:t>
            </a:r>
            <a:r>
              <a:rPr lang="en-US" altLang="ko-KR" sz="2400" dirty="0"/>
              <a:t>",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} </a:t>
            </a:r>
          </a:p>
          <a:p>
            <a:pPr algn="r"/>
            <a:r>
              <a:rPr lang="en-US" altLang="ko-K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계속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 BoardDAOMyBatis.java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07522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 </a:t>
            </a:r>
            <a:r>
              <a:rPr lang="en-US" altLang="ko-KR" sz="2400" dirty="0"/>
              <a:t>public void </a:t>
            </a:r>
            <a:r>
              <a:rPr lang="en-US" altLang="ko-KR" sz="2400" dirty="0" err="1"/>
              <a:t>deleteBoard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Mybatis</a:t>
            </a:r>
            <a:r>
              <a:rPr lang="ar-SA" altLang="ko-KR" sz="2400" dirty="0"/>
              <a:t>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deleteBoard</a:t>
            </a:r>
            <a:r>
              <a:rPr lang="en-US" altLang="ko-KR" sz="2400" dirty="0"/>
              <a:t>() </a:t>
            </a:r>
            <a:r>
              <a:rPr lang="ar-SA" altLang="ko-KR" sz="2400" dirty="0"/>
              <a:t>기능 처리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getSqlSession</a:t>
            </a:r>
            <a:r>
              <a:rPr lang="en-US" altLang="ko-KR" sz="2400" dirty="0"/>
              <a:t>().delete("</a:t>
            </a:r>
            <a:r>
              <a:rPr lang="en-US" altLang="ko-KR" sz="2400" dirty="0" err="1"/>
              <a:t>BoardDAO.deleteBoard</a:t>
            </a:r>
            <a:r>
              <a:rPr lang="en-US" altLang="ko-KR" sz="2400" dirty="0"/>
              <a:t>",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public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Mybatis</a:t>
            </a:r>
            <a:r>
              <a:rPr lang="ar-SA" altLang="ko-KR" sz="2400" dirty="0"/>
              <a:t>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getBoard</a:t>
            </a:r>
            <a:r>
              <a:rPr lang="en-US" altLang="ko-KR" sz="2400" dirty="0"/>
              <a:t>() </a:t>
            </a:r>
            <a:r>
              <a:rPr lang="ar-SA" altLang="ko-KR" sz="2400" dirty="0"/>
              <a:t>기능 처리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     return 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) </a:t>
            </a:r>
            <a:r>
              <a:rPr lang="en-US" altLang="ko-KR" sz="2400" dirty="0" err="1"/>
              <a:t>getSqlSession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selectOne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BoardDAO.getBoard</a:t>
            </a:r>
            <a:r>
              <a:rPr lang="en-US" altLang="ko-KR" sz="2400" dirty="0"/>
              <a:t>",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public 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getBoardList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Mybatis</a:t>
            </a:r>
            <a:r>
              <a:rPr lang="ar-SA" altLang="ko-KR" sz="2400" dirty="0"/>
              <a:t>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getBoardList</a:t>
            </a:r>
            <a:r>
              <a:rPr lang="en-US" altLang="ko-KR" sz="2400" dirty="0"/>
              <a:t>() </a:t>
            </a:r>
            <a:r>
              <a:rPr lang="ar-SA" altLang="ko-KR" sz="2400" dirty="0"/>
              <a:t>기능 처리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     return </a:t>
            </a:r>
            <a:r>
              <a:rPr lang="en-US" altLang="ko-KR" sz="2400" dirty="0" err="1"/>
              <a:t>getSqlSession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selectList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BoardDAO.getBoardList</a:t>
            </a:r>
            <a:r>
              <a:rPr lang="en-US" altLang="ko-KR" sz="2400" dirty="0"/>
              <a:t>",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639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ORM</a:t>
            </a:r>
            <a:r>
              <a:rPr lang="ko-KR" altLang="en-US" sz="8800" dirty="0" smtClean="0"/>
              <a:t>과 </a:t>
            </a:r>
            <a:r>
              <a:rPr lang="en-US" altLang="ko-KR" sz="8800" dirty="0" smtClean="0"/>
              <a:t>JPA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231001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ORM(Object Relation Mapping)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pic>
        <p:nvPicPr>
          <p:cNvPr id="8194" name="그림 5" descr="C:\Users\GURUM\Desktop\Spring 원고\이미지\DAY05\4교시\ORM 개념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2021980"/>
            <a:ext cx="11895953" cy="281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JPA </a:t>
            </a:r>
            <a:r>
              <a:rPr lang="ko-KR" altLang="en-US" dirty="0" smtClean="0"/>
              <a:t>프로그램 구조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JPA</a:t>
            </a:r>
            <a:r>
              <a:rPr lang="ko-KR" altLang="en-US" dirty="0" smtClean="0"/>
              <a:t>는 모든 </a:t>
            </a:r>
            <a:r>
              <a:rPr lang="en-US" altLang="ko-KR" dirty="0" smtClean="0"/>
              <a:t>ORM</a:t>
            </a:r>
            <a:r>
              <a:rPr lang="ko-KR" altLang="en-US" dirty="0" smtClean="0"/>
              <a:t>의 표준이다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그림 7" descr="C:\Users\GURUM\Desktop\Spring 원고\이미지\DAY05\4교시\ORM 개념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81" y="1845439"/>
            <a:ext cx="8726719" cy="40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JPA Quick Start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380866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라이브러리 추가 </a:t>
            </a:r>
            <a:r>
              <a:rPr lang="en-US" altLang="ko-KR" dirty="0" smtClean="0"/>
              <a:t>( pom.xml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71897"/>
            <a:ext cx="8029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&lt;!-- </a:t>
            </a:r>
            <a:r>
              <a:rPr lang="en-US" altLang="ko-KR" sz="2400" dirty="0"/>
              <a:t>JPA, </a:t>
            </a:r>
            <a:r>
              <a:rPr lang="ar-SA" altLang="ko-KR" sz="2400" dirty="0"/>
              <a:t>하이버네이트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dependency&gt;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org.hibernate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&gt;hibernate-</a:t>
            </a:r>
            <a:r>
              <a:rPr lang="en-US" altLang="ko-KR" sz="2400" dirty="0" err="1"/>
              <a:t>entitymanager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version&gt;5.1.0.Final&lt;/version&gt;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dependency&gt;</a:t>
            </a:r>
            <a:endParaRPr lang="ko-KR" altLang="en-US" sz="2400" dirty="0"/>
          </a:p>
        </p:txBody>
      </p:sp>
      <p:pic>
        <p:nvPicPr>
          <p:cNvPr id="10242" name="그림 19" descr="C:\Users\GURUM\Desktop\Spring 원고\이미지\DAY05\4교시\JPA 프로잭트 생성하기(1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083" y="2365446"/>
            <a:ext cx="5671495" cy="436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영속성 클래스 </a:t>
            </a:r>
            <a:r>
              <a:rPr lang="en-US" altLang="ko-KR" dirty="0" smtClean="0"/>
              <a:t>(Board.java)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60021"/>
            <a:ext cx="60422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@Entity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@Table(name = "BOARD")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class Board {</a:t>
            </a:r>
            <a:endParaRPr lang="ko-KR" altLang="ko-KR" sz="2400" dirty="0"/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	@</a:t>
            </a:r>
            <a:r>
              <a:rPr lang="en-US" altLang="ko-KR" sz="2400" b="1" dirty="0">
                <a:solidFill>
                  <a:srgbClr val="7030A0"/>
                </a:solidFill>
              </a:rPr>
              <a:t>Id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	@</a:t>
            </a:r>
            <a:r>
              <a:rPr lang="en-US" altLang="ko-KR" sz="2400" b="1" dirty="0" err="1">
                <a:solidFill>
                  <a:srgbClr val="7030A0"/>
                </a:solidFill>
              </a:rPr>
              <a:t>GeneratedValue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 smtClean="0"/>
              <a:t>	private </a:t>
            </a:r>
            <a:r>
              <a:rPr lang="en-US" altLang="ko-KR" sz="2400" dirty="0"/>
              <a:t>String title;</a:t>
            </a:r>
            <a:endParaRPr lang="ko-KR" altLang="ko-KR" sz="2400" dirty="0"/>
          </a:p>
          <a:p>
            <a:r>
              <a:rPr lang="en-US" altLang="ko-KR" sz="2400" dirty="0" smtClean="0"/>
              <a:t>	private </a:t>
            </a:r>
            <a:r>
              <a:rPr lang="en-US" altLang="ko-KR" sz="2400" dirty="0"/>
              <a:t>String writer;</a:t>
            </a:r>
            <a:endParaRPr lang="ko-KR" altLang="ko-KR" sz="2400" dirty="0"/>
          </a:p>
          <a:p>
            <a:r>
              <a:rPr lang="en-US" altLang="ko-KR" sz="2400" dirty="0" smtClean="0"/>
              <a:t>	private </a:t>
            </a:r>
            <a:r>
              <a:rPr lang="en-US" altLang="ko-KR" sz="2400" dirty="0"/>
              <a:t>String content;</a:t>
            </a:r>
            <a:endParaRPr lang="ko-KR" altLang="ko-KR" sz="2400" dirty="0"/>
          </a:p>
          <a:p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Temporal(</a:t>
            </a:r>
            <a:r>
              <a:rPr lang="en-US" altLang="ko-KR" sz="2400" b="1" dirty="0" err="1">
                <a:solidFill>
                  <a:srgbClr val="7030A0"/>
                </a:solidFill>
              </a:rPr>
              <a:t>TemporalType.DATE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	private </a:t>
            </a:r>
            <a:r>
              <a:rPr lang="en-US" altLang="ko-KR" sz="2400" dirty="0"/>
              <a:t>Date </a:t>
            </a:r>
            <a:r>
              <a:rPr lang="en-US" altLang="ko-KR" sz="2400" dirty="0" err="1"/>
              <a:t>regDate</a:t>
            </a:r>
            <a:r>
              <a:rPr lang="en-US" altLang="ko-KR" sz="2400" dirty="0"/>
              <a:t> = new Date();</a:t>
            </a:r>
            <a:endParaRPr lang="ko-KR" altLang="ko-KR" sz="2400" dirty="0"/>
          </a:p>
          <a:p>
            <a:r>
              <a:rPr lang="en-US" altLang="ko-KR" sz="2400" dirty="0" smtClean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cnt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 smtClean="0"/>
              <a:t>	// </a:t>
            </a:r>
            <a:r>
              <a:rPr lang="en-US" altLang="ko-KR" sz="2400" dirty="0"/>
              <a:t>Getter/Setter </a:t>
            </a:r>
            <a:r>
              <a:rPr lang="ar-SA" altLang="ko-KR" sz="2400" dirty="0"/>
              <a:t>메소드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err="1" smtClean="0"/>
              <a:t>MyBatis</a:t>
            </a:r>
            <a:r>
              <a:rPr lang="en-US" altLang="ko-KR" sz="8800" dirty="0" smtClean="0"/>
              <a:t> Quick Start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2227350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/META-INF/persistence.xml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Entity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자동 등록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&lt;?xml version="1.0" encoding="UTF-8"?&gt;</a:t>
            </a:r>
            <a:endParaRPr lang="ko-KR" altLang="ko-KR" sz="2400" dirty="0"/>
          </a:p>
          <a:p>
            <a:r>
              <a:rPr lang="en-US" altLang="ko-KR" sz="2400" dirty="0"/>
              <a:t>&lt;persistence version="2.1" </a:t>
            </a:r>
            <a:endParaRPr lang="ko-KR" altLang="ko-KR" sz="2400" dirty="0"/>
          </a:p>
          <a:p>
            <a:r>
              <a:rPr lang="en-US" altLang="ko-KR" sz="2400" dirty="0"/>
              <a:t>            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="http://xmlns.jcp.org/xml/ns/persistence"</a:t>
            </a:r>
            <a:endParaRPr lang="ko-KR" altLang="ko-KR" sz="2400" dirty="0"/>
          </a:p>
          <a:p>
            <a:r>
              <a:rPr lang="en-US" altLang="ko-KR" sz="2400" dirty="0"/>
              <a:t>         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  <a:endParaRPr lang="ko-KR" altLang="ko-KR" sz="2400" dirty="0"/>
          </a:p>
          <a:p>
            <a:r>
              <a:rPr lang="en-US" altLang="ko-KR" sz="2400" dirty="0"/>
              <a:t>      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="http://xmlns.jcp.org/xml/ns/persistence </a:t>
            </a:r>
            <a:endParaRPr lang="ko-KR" altLang="ko-KR" sz="2400" dirty="0"/>
          </a:p>
          <a:p>
            <a:r>
              <a:rPr lang="en-US" altLang="ko-KR" sz="2400" dirty="0"/>
              <a:t>                 http://xmlns.jcp.org/xml/ns/persistence/persistence_2_1.xsd"&gt;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persistence-unit name="</a:t>
            </a:r>
            <a:r>
              <a:rPr lang="en-US" altLang="ko-KR" sz="2400" dirty="0" err="1"/>
              <a:t>JPAProject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		&lt;</a:t>
            </a:r>
            <a:r>
              <a:rPr lang="en-US" altLang="ko-KR" sz="2400" b="1" dirty="0">
                <a:solidFill>
                  <a:srgbClr val="7030A0"/>
                </a:solidFill>
              </a:rPr>
              <a:t>class&gt;</a:t>
            </a:r>
            <a:r>
              <a:rPr lang="en-US" altLang="ko-KR" sz="2400" b="1" dirty="0" err="1">
                <a:solidFill>
                  <a:srgbClr val="7030A0"/>
                </a:solidFill>
              </a:rPr>
              <a:t>com.springbook.biz.board.Board</a:t>
            </a:r>
            <a:r>
              <a:rPr lang="en-US" altLang="ko-KR" sz="2400" b="1" dirty="0">
                <a:solidFill>
                  <a:srgbClr val="7030A0"/>
                </a:solidFill>
              </a:rPr>
              <a:t>&lt;/class&gt;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	&lt;/</a:t>
            </a:r>
            <a:r>
              <a:rPr lang="en-US" altLang="ko-KR" sz="2400" dirty="0"/>
              <a:t>persistence-unit&gt;</a:t>
            </a:r>
            <a:endParaRPr lang="ko-KR" altLang="ko-KR" sz="2400" dirty="0"/>
          </a:p>
          <a:p>
            <a:r>
              <a:rPr lang="en-US" altLang="ko-KR" sz="2400" dirty="0"/>
              <a:t>&lt;/persistence&gt;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Annotation 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53447"/>
              </p:ext>
            </p:extLst>
          </p:nvPr>
        </p:nvGraphicFramePr>
        <p:xfrm>
          <a:off x="161304" y="813759"/>
          <a:ext cx="11880273" cy="548063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55028">
                  <a:extLst>
                    <a:ext uri="{9D8B030D-6E8A-4147-A177-3AD203B41FA5}">
                      <a16:colId xmlns:a16="http://schemas.microsoft.com/office/drawing/2014/main" val="3451888812"/>
                    </a:ext>
                  </a:extLst>
                </a:gridCol>
                <a:gridCol w="9025245">
                  <a:extLst>
                    <a:ext uri="{9D8B030D-6E8A-4147-A177-3AD203B41FA5}">
                      <a16:colId xmlns:a16="http://schemas.microsoft.com/office/drawing/2014/main" val="2753662121"/>
                    </a:ext>
                  </a:extLst>
                </a:gridCol>
              </a:tblGrid>
              <a:tr h="62338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어노테이션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의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8396110"/>
                  </a:ext>
                </a:extLst>
              </a:tr>
              <a:tr h="604806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@Entity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@</a:t>
                      </a:r>
                      <a:r>
                        <a:rPr lang="en-US" sz="2400" kern="100" dirty="0">
                          <a:effectLst/>
                        </a:rPr>
                        <a:t>Entity</a:t>
                      </a:r>
                      <a:r>
                        <a:rPr lang="ko-KR" sz="2400" kern="100" dirty="0">
                          <a:effectLst/>
                        </a:rPr>
                        <a:t>가 붙은 클래스는 테이블과 </a:t>
                      </a:r>
                      <a:r>
                        <a:rPr lang="ko-KR" sz="2400" kern="100" dirty="0" err="1">
                          <a:effectLst/>
                        </a:rPr>
                        <a:t>매핑된다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8799985"/>
                  </a:ext>
                </a:extLst>
              </a:tr>
              <a:tr h="9324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@Table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엔티티와</a:t>
                      </a:r>
                      <a:r>
                        <a:rPr lang="ko-KR" sz="2400" kern="100" dirty="0">
                          <a:effectLst/>
                        </a:rPr>
                        <a:t> 관련된 테이블을 매핑한다</a:t>
                      </a:r>
                      <a:r>
                        <a:rPr lang="en-US" sz="2400" kern="100" dirty="0">
                          <a:effectLst/>
                        </a:rPr>
                        <a:t>. 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name </a:t>
                      </a:r>
                      <a:r>
                        <a:rPr lang="ko-KR" altLang="en-US" sz="2400" kern="100" dirty="0" smtClean="0">
                          <a:effectLst/>
                        </a:rPr>
                        <a:t>속성을</a:t>
                      </a:r>
                      <a:r>
                        <a:rPr lang="ko-KR" sz="2400" kern="100" dirty="0" smtClean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생략하면 클래스 </a:t>
                      </a:r>
                      <a:r>
                        <a:rPr lang="ko-KR" sz="2400" kern="100" dirty="0" smtClean="0">
                          <a:effectLst/>
                        </a:rPr>
                        <a:t>이름</a:t>
                      </a:r>
                      <a:r>
                        <a:rPr lang="ko-KR" altLang="en-US" sz="2400" kern="100" dirty="0" smtClean="0">
                          <a:effectLst/>
                        </a:rPr>
                        <a:t>과</a:t>
                      </a:r>
                      <a:r>
                        <a:rPr lang="ko-KR" sz="2400" kern="100" dirty="0" smtClean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테이블 </a:t>
                      </a:r>
                      <a:r>
                        <a:rPr lang="ko-KR" sz="2400" kern="100" dirty="0" smtClean="0">
                          <a:effectLst/>
                        </a:rPr>
                        <a:t>이름</a:t>
                      </a:r>
                      <a:r>
                        <a:rPr lang="ko-KR" altLang="en-US" sz="2400" kern="100" dirty="0" smtClean="0">
                          <a:effectLst/>
                        </a:rPr>
                        <a:t>을 </a:t>
                      </a:r>
                      <a:r>
                        <a:rPr lang="ko-KR" sz="2400" kern="100" dirty="0" smtClean="0">
                          <a:effectLst/>
                        </a:rPr>
                        <a:t>매핑</a:t>
                      </a:r>
                      <a:r>
                        <a:rPr lang="ko-KR" altLang="en-US" sz="2400" kern="100" dirty="0" smtClean="0">
                          <a:effectLst/>
                        </a:rPr>
                        <a:t>한다</a:t>
                      </a:r>
                      <a:r>
                        <a:rPr lang="en-US" sz="2400" kern="100" dirty="0" smtClean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8595673"/>
                  </a:ext>
                </a:extLst>
              </a:tr>
              <a:tr h="118200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@Id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테이블의 </a:t>
                      </a:r>
                      <a:r>
                        <a:rPr lang="ko-KR" sz="2400" kern="100" dirty="0">
                          <a:effectLst/>
                        </a:rPr>
                        <a:t>기본 키와 매핑한다</a:t>
                      </a:r>
                      <a:r>
                        <a:rPr lang="en-US" sz="2400" kern="100" dirty="0">
                          <a:effectLst/>
                        </a:rPr>
                        <a:t>. 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@Id</a:t>
                      </a:r>
                      <a:r>
                        <a:rPr lang="ko-KR" sz="2400" kern="100" dirty="0">
                          <a:effectLst/>
                        </a:rPr>
                        <a:t>가 없는 </a:t>
                      </a:r>
                      <a:r>
                        <a:rPr lang="ko-KR" sz="2400" kern="100" dirty="0" err="1">
                          <a:effectLst/>
                        </a:rPr>
                        <a:t>엔티티</a:t>
                      </a:r>
                      <a:r>
                        <a:rPr lang="ko-KR" sz="2400" kern="100" dirty="0">
                          <a:effectLst/>
                        </a:rPr>
                        <a:t> 클래스는</a:t>
                      </a:r>
                      <a:r>
                        <a:rPr lang="en-US" sz="2400" kern="100" dirty="0">
                          <a:effectLst/>
                        </a:rPr>
                        <a:t> JPA</a:t>
                      </a:r>
                      <a:r>
                        <a:rPr lang="ko-KR" sz="2400" kern="100" dirty="0">
                          <a:effectLst/>
                        </a:rPr>
                        <a:t>가 처리하지 못한다</a:t>
                      </a:r>
                      <a:r>
                        <a:rPr lang="en-US" sz="2400" kern="100" dirty="0">
                          <a:effectLst/>
                        </a:rPr>
                        <a:t>.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6082701"/>
                  </a:ext>
                </a:extLst>
              </a:tr>
              <a:tr h="973776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@GeneratedValue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@Id</a:t>
                      </a:r>
                      <a:r>
                        <a:rPr lang="ko-KR" sz="2400" kern="100" dirty="0">
                          <a:effectLst/>
                        </a:rPr>
                        <a:t>가 선언된 필드에 기본 키를 자동으로 생성하여 할당할 때 사용한다</a:t>
                      </a:r>
                      <a:r>
                        <a:rPr lang="en-US" sz="2400" kern="100" dirty="0">
                          <a:effectLst/>
                        </a:rPr>
                        <a:t>.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4322873"/>
                  </a:ext>
                </a:extLst>
              </a:tr>
              <a:tr h="11642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@Temporal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날짜 타입의 변수에 선언하여 날짜 타입을 매핑할 때 사용한다</a:t>
                      </a:r>
                      <a:r>
                        <a:rPr lang="en-US" sz="2400" kern="100" dirty="0">
                          <a:effectLst/>
                        </a:rPr>
                        <a:t>. 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 smtClean="0">
                          <a:effectLst/>
                        </a:rPr>
                        <a:t>TemporalType</a:t>
                      </a:r>
                      <a:r>
                        <a:rPr lang="ko-KR" sz="2400" kern="100" dirty="0">
                          <a:effectLst/>
                        </a:rPr>
                        <a:t>의 </a:t>
                      </a:r>
                      <a:r>
                        <a:rPr lang="en-US" sz="2400" kern="100" dirty="0">
                          <a:effectLst/>
                        </a:rPr>
                        <a:t>DATE, TIME, TIMESTAMP </a:t>
                      </a:r>
                      <a:r>
                        <a:rPr lang="ko-KR" sz="2400" kern="100" dirty="0">
                          <a:effectLst/>
                        </a:rPr>
                        <a:t>중 하나를 선택할 수 있다</a:t>
                      </a:r>
                      <a:r>
                        <a:rPr lang="en-US" sz="2400" kern="100" dirty="0">
                          <a:effectLst/>
                        </a:rPr>
                        <a:t>.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123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24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persistence.xml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71896"/>
            <a:ext cx="1199540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&lt;?xml version="1.0" encoding="UTF-8"?&gt;</a:t>
            </a:r>
            <a:endParaRPr lang="ko-KR" altLang="ko-KR" sz="2400" dirty="0"/>
          </a:p>
          <a:p>
            <a:r>
              <a:rPr lang="en-US" altLang="ko-KR" sz="2400" dirty="0"/>
              <a:t>&lt;</a:t>
            </a:r>
            <a:r>
              <a:rPr lang="en-US" altLang="ko-KR" sz="2400" dirty="0" smtClean="0"/>
              <a:t>persistence version="2.1" </a:t>
            </a:r>
            <a:r>
              <a:rPr lang="en-US" altLang="ko-KR" sz="2400" dirty="0" err="1" smtClean="0"/>
              <a:t>xmlns</a:t>
            </a:r>
            <a:r>
              <a:rPr lang="en-US" altLang="ko-KR" sz="2400" dirty="0" smtClean="0"/>
              <a:t>="http://xmlns.jcp.org/xml/ns/persistence" </a:t>
            </a:r>
            <a:endParaRPr lang="ko-KR" altLang="ko-KR" sz="2400" dirty="0" smtClean="0"/>
          </a:p>
          <a:p>
            <a:r>
              <a:rPr lang="en-US" altLang="ko-KR" sz="2400" dirty="0" smtClean="0"/>
              <a:t>             </a:t>
            </a:r>
            <a:r>
              <a:rPr lang="en-US" altLang="ko-KR" sz="2400" dirty="0" err="1" smtClean="0"/>
              <a:t>xmlns:xsi</a:t>
            </a:r>
            <a:r>
              <a:rPr lang="en-US" altLang="ko-KR" sz="2400" dirty="0" smtClean="0"/>
              <a:t>="http://www.w3.org/2001/XMLSchema-instance" </a:t>
            </a:r>
            <a:endParaRPr lang="ko-KR" altLang="ko-KR" sz="2400" dirty="0" smtClean="0"/>
          </a:p>
          <a:p>
            <a:r>
              <a:rPr lang="en-US" altLang="ko-KR" sz="2400" dirty="0" smtClean="0"/>
              <a:t>             </a:t>
            </a:r>
            <a:r>
              <a:rPr lang="en-US" altLang="ko-KR" sz="2400" dirty="0" err="1" smtClean="0"/>
              <a:t>xsi:schemaLocation</a:t>
            </a:r>
            <a:r>
              <a:rPr lang="en-US" altLang="ko-KR" sz="2400" dirty="0" smtClean="0"/>
              <a:t>="http://xmlns.jcp.org/xml/ns/persistence </a:t>
            </a:r>
            <a:endParaRPr lang="ko-KR" altLang="ko-KR" sz="2400" dirty="0" smtClean="0"/>
          </a:p>
          <a:p>
            <a:r>
              <a:rPr lang="en-US" altLang="ko-KR" sz="2400" dirty="0" smtClean="0"/>
              <a:t>                 http://xmlns.jcp.org/xml/ns/persistence/persistence_2_1.xsd"&gt;</a:t>
            </a:r>
            <a:endParaRPr lang="ko-KR" altLang="ko-KR" sz="2400" dirty="0" smtClean="0"/>
          </a:p>
          <a:p>
            <a:r>
              <a:rPr lang="en-US" altLang="ko-KR" sz="2400" dirty="0" smtClean="0"/>
              <a:t>    &lt;persistence-unit name="</a:t>
            </a:r>
            <a:r>
              <a:rPr lang="en-US" altLang="ko-KR" sz="2400" dirty="0" err="1" smtClean="0"/>
              <a:t>JPAProject</a:t>
            </a:r>
            <a:r>
              <a:rPr lang="en-US" altLang="ko-KR" sz="2400" dirty="0" smtClean="0"/>
              <a:t>"&gt;</a:t>
            </a:r>
            <a:endParaRPr lang="ko-KR" altLang="ko-KR" sz="2400" dirty="0" smtClean="0"/>
          </a:p>
          <a:p>
            <a:r>
              <a:rPr lang="en-US" altLang="ko-KR" sz="2400" dirty="0" smtClean="0"/>
              <a:t>    </a:t>
            </a:r>
            <a:r>
              <a:rPr lang="en-US" altLang="ko-KR" sz="2400" dirty="0"/>
              <a:t>&lt;class&gt;</a:t>
            </a:r>
            <a:r>
              <a:rPr lang="en-US" altLang="ko-KR" sz="2400" dirty="0" err="1"/>
              <a:t>com.springbook.biz.board.Board</a:t>
            </a:r>
            <a:r>
              <a:rPr lang="en-US" altLang="ko-KR" sz="2400" dirty="0"/>
              <a:t>&lt;/class&gt;</a:t>
            </a:r>
            <a:endParaRPr lang="ko-KR" altLang="ko-KR" sz="2400" dirty="0"/>
          </a:p>
          <a:p>
            <a:r>
              <a:rPr lang="en-US" altLang="ko-KR" sz="2400" dirty="0"/>
              <a:t>    &lt;properties&gt;</a:t>
            </a:r>
            <a:endParaRPr lang="ko-KR" altLang="ko-KR" sz="2400" dirty="0"/>
          </a:p>
          <a:p>
            <a:r>
              <a:rPr lang="en-US" altLang="ko-KR" sz="2400" dirty="0"/>
              <a:t>        &lt;!-- </a:t>
            </a:r>
            <a:r>
              <a:rPr lang="ar-SA" altLang="ko-KR" sz="2400" dirty="0"/>
              <a:t>필수 속성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        &lt;property name="</a:t>
            </a:r>
            <a:r>
              <a:rPr lang="en-US" altLang="ko-KR" sz="2400" dirty="0" err="1"/>
              <a:t>javax.persistence.jdbc.driver</a:t>
            </a:r>
            <a:r>
              <a:rPr lang="en-US" altLang="ko-KR" sz="2400" dirty="0"/>
              <a:t>" value="org.h2.Driver"/&gt;</a:t>
            </a:r>
            <a:endParaRPr lang="ko-KR" altLang="ko-KR" sz="2400" dirty="0"/>
          </a:p>
          <a:p>
            <a:r>
              <a:rPr lang="en-US" altLang="ko-KR" sz="2400" dirty="0"/>
              <a:t>        &lt;property name="</a:t>
            </a:r>
            <a:r>
              <a:rPr lang="en-US" altLang="ko-KR" sz="2400" dirty="0" err="1"/>
              <a:t>javax.persistence.jdbc.user</a:t>
            </a:r>
            <a:r>
              <a:rPr lang="en-US" altLang="ko-KR" sz="2400" dirty="0"/>
              <a:t>" value="</a:t>
            </a:r>
            <a:r>
              <a:rPr lang="en-US" altLang="ko-KR" sz="2400" dirty="0" err="1"/>
              <a:t>sa</a:t>
            </a:r>
            <a:r>
              <a:rPr lang="en-US" altLang="ko-KR" sz="2400" dirty="0"/>
              <a:t>"/&gt;</a:t>
            </a:r>
            <a:endParaRPr lang="ko-KR" altLang="ko-KR" sz="2400" dirty="0"/>
          </a:p>
          <a:p>
            <a:r>
              <a:rPr lang="en-US" altLang="ko-KR" sz="2400" dirty="0"/>
              <a:t>        &lt;property name="</a:t>
            </a:r>
            <a:r>
              <a:rPr lang="en-US" altLang="ko-KR" sz="2400" dirty="0" err="1"/>
              <a:t>javax.persistence.jdbc.password</a:t>
            </a:r>
            <a:r>
              <a:rPr lang="en-US" altLang="ko-KR" sz="2400" dirty="0"/>
              <a:t>" value=""/&gt;</a:t>
            </a:r>
            <a:endParaRPr lang="ko-KR" altLang="ko-KR" sz="2400" dirty="0"/>
          </a:p>
          <a:p>
            <a:r>
              <a:rPr lang="en-US" altLang="ko-KR" sz="2400" dirty="0"/>
              <a:t>        &lt;property name="javax.persistence.jdbc.url" </a:t>
            </a:r>
            <a:endParaRPr lang="ko-KR" altLang="ko-KR" sz="2400" dirty="0"/>
          </a:p>
          <a:p>
            <a:r>
              <a:rPr lang="en-US" altLang="ko-KR" sz="2400" dirty="0"/>
              <a:t>                  value="jdbc:h2:tcp://localhost/~/test"/&gt;</a:t>
            </a:r>
            <a:endParaRPr lang="ko-KR" altLang="ko-KR" sz="2400" dirty="0"/>
          </a:p>
          <a:p>
            <a:r>
              <a:rPr lang="en-US" altLang="ko-KR" sz="2400" dirty="0"/>
              <a:t>        &lt;property name="</a:t>
            </a:r>
            <a:r>
              <a:rPr lang="en-US" altLang="ko-KR" sz="2400" dirty="0" err="1"/>
              <a:t>hibernate.dialect</a:t>
            </a:r>
            <a:r>
              <a:rPr lang="en-US" altLang="ko-KR" sz="2400" dirty="0"/>
              <a:t>" value="org.hibernate.dialect.H2Dialect</a:t>
            </a:r>
            <a:r>
              <a:rPr lang="en-US" altLang="ko-KR" sz="2400" dirty="0" smtClean="0"/>
              <a:t>"/&gt;</a:t>
            </a:r>
          </a:p>
          <a:p>
            <a:pPr algn="r"/>
            <a:r>
              <a:rPr lang="en-US" altLang="ko-K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계속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85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persistence.xml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71896"/>
            <a:ext cx="113743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&lt;!-- </a:t>
            </a:r>
            <a:r>
              <a:rPr lang="ar-SA" altLang="ko-KR" sz="2400" dirty="0"/>
              <a:t>옵션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        &lt;property name="</a:t>
            </a:r>
            <a:r>
              <a:rPr lang="en-US" altLang="ko-KR" sz="2400" dirty="0" err="1"/>
              <a:t>hibernate.show_sql</a:t>
            </a:r>
            <a:r>
              <a:rPr lang="en-US" altLang="ko-KR" sz="2400" dirty="0"/>
              <a:t>" value="true" /&gt;</a:t>
            </a:r>
            <a:endParaRPr lang="ko-KR" altLang="ko-KR" sz="2400" dirty="0"/>
          </a:p>
          <a:p>
            <a:r>
              <a:rPr lang="en-US" altLang="ko-KR" sz="2400" dirty="0"/>
              <a:t>        &lt;property name="</a:t>
            </a:r>
            <a:r>
              <a:rPr lang="en-US" altLang="ko-KR" sz="2400" dirty="0" err="1"/>
              <a:t>hibernate.format_sql</a:t>
            </a:r>
            <a:r>
              <a:rPr lang="en-US" altLang="ko-KR" sz="2400" dirty="0"/>
              <a:t>" value="true" /&gt;</a:t>
            </a:r>
            <a:endParaRPr lang="ko-KR" altLang="ko-KR" sz="2400" dirty="0"/>
          </a:p>
          <a:p>
            <a:r>
              <a:rPr lang="en-US" altLang="ko-KR" sz="2400" dirty="0"/>
              <a:t>        &lt;property name="</a:t>
            </a:r>
            <a:r>
              <a:rPr lang="en-US" altLang="ko-KR" sz="2400" dirty="0" err="1"/>
              <a:t>hibernate.use_sql_comments</a:t>
            </a:r>
            <a:r>
              <a:rPr lang="en-US" altLang="ko-KR" sz="2400" dirty="0"/>
              <a:t>" value="false" /&gt;</a:t>
            </a:r>
            <a:endParaRPr lang="ko-KR" altLang="ko-KR" sz="2400" dirty="0"/>
          </a:p>
          <a:p>
            <a:r>
              <a:rPr lang="en-US" altLang="ko-KR" sz="2400" dirty="0"/>
              <a:t>        &lt;property name="</a:t>
            </a:r>
            <a:r>
              <a:rPr lang="en-US" altLang="ko-KR" sz="2400" dirty="0" err="1"/>
              <a:t>hibernate.id.new_generator_mappings</a:t>
            </a:r>
            <a:r>
              <a:rPr lang="en-US" altLang="ko-KR" sz="2400" dirty="0"/>
              <a:t>" value="true" /&gt;</a:t>
            </a:r>
            <a:endParaRPr lang="ko-KR" altLang="ko-KR" sz="2400" dirty="0"/>
          </a:p>
          <a:p>
            <a:r>
              <a:rPr lang="en-US" altLang="ko-KR" sz="2400" dirty="0"/>
              <a:t>        &lt;property name="hibernate.hbm2ddl.auto" value="create" /&gt;</a:t>
            </a:r>
            <a:endParaRPr lang="ko-KR" altLang="ko-KR" sz="2400" dirty="0"/>
          </a:p>
          <a:p>
            <a:r>
              <a:rPr lang="en-US" altLang="ko-KR" sz="2400" dirty="0"/>
              <a:t>    &lt;/properties&gt;</a:t>
            </a:r>
            <a:endParaRPr lang="ko-KR" altLang="ko-KR" sz="2400" dirty="0"/>
          </a:p>
          <a:p>
            <a:r>
              <a:rPr lang="en-US" altLang="ko-KR" sz="2400" dirty="0"/>
              <a:t>    &lt;/persistence-unit&gt;</a:t>
            </a:r>
            <a:endParaRPr lang="ko-KR" altLang="ko-KR" sz="2400" dirty="0"/>
          </a:p>
          <a:p>
            <a:r>
              <a:rPr lang="en-US" altLang="ko-KR" sz="2400" dirty="0"/>
              <a:t>&lt;/persistence&gt;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8987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클라이언트 작성 및 테스트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9381" y="926275"/>
            <a:ext cx="116615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class </a:t>
            </a:r>
            <a:r>
              <a:rPr lang="en-US" altLang="ko-KR" sz="2400" dirty="0" err="1"/>
              <a:t>BoardServiceClient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public static void main(String[] </a:t>
            </a:r>
            <a:r>
              <a:rPr lang="en-US" altLang="ko-KR" sz="2400" dirty="0" err="1"/>
              <a:t>args</a:t>
            </a:r>
            <a:r>
              <a:rPr lang="en-US" altLang="ko-KR" sz="2400" dirty="0" smtClean="0"/>
              <a:t>) throws Exception </a:t>
            </a:r>
            <a:r>
              <a:rPr lang="en-US" altLang="ko-KR" sz="2400" dirty="0"/>
              <a:t>{</a:t>
            </a:r>
            <a:endParaRPr lang="ko-KR" altLang="ko-KR" sz="24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EntityManagerFactory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emf</a:t>
            </a:r>
            <a:r>
              <a:rPr lang="en-US" altLang="ko-KR" sz="2400" dirty="0"/>
              <a:t> = 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Persistence.createEntityManagerFactory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JPAProject</a:t>
            </a:r>
            <a:r>
              <a:rPr lang="en-US" altLang="ko-KR" sz="2400" dirty="0" smtClean="0"/>
              <a:t>");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 smtClean="0"/>
              <a:t>EntityManager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em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emf.createEntityManager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 smtClean="0"/>
              <a:t>EntityTransaction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tx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em.getTransaction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 smtClean="0"/>
              <a:t>	try{</a:t>
            </a:r>
          </a:p>
          <a:p>
            <a:r>
              <a:rPr lang="en-US" altLang="ko-KR" sz="2400" dirty="0" smtClean="0"/>
              <a:t>	    // Transaction </a:t>
            </a:r>
            <a:r>
              <a:rPr lang="ar-SA" altLang="ko-KR" sz="2400" dirty="0" smtClean="0"/>
              <a:t>시작</a:t>
            </a:r>
            <a:endParaRPr lang="ko-KR" altLang="ko-KR" sz="2400" dirty="0" smtClean="0"/>
          </a:p>
          <a:p>
            <a:r>
              <a:rPr lang="en-US" altLang="ko-KR" sz="2400" dirty="0" smtClean="0"/>
              <a:t>            </a:t>
            </a:r>
            <a:r>
              <a:rPr lang="en-US" altLang="ko-KR" sz="2400" dirty="0" err="1" smtClean="0"/>
              <a:t>tx.begin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Board </a:t>
            </a:r>
            <a:r>
              <a:rPr lang="en-US" altLang="ko-KR" sz="2400" dirty="0" err="1"/>
              <a:t>board</a:t>
            </a:r>
            <a:r>
              <a:rPr lang="en-US" altLang="ko-KR" sz="2400" dirty="0"/>
              <a:t> = new Board();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board.setTitle</a:t>
            </a:r>
            <a:r>
              <a:rPr lang="en-US" altLang="ko-KR" sz="2400" dirty="0"/>
              <a:t>("JPA </a:t>
            </a:r>
            <a:r>
              <a:rPr lang="ar-SA" altLang="ko-KR" sz="2400" dirty="0"/>
              <a:t>제목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board.setWriter</a:t>
            </a:r>
            <a:r>
              <a:rPr lang="en-US" altLang="ko-KR" sz="2400" dirty="0"/>
              <a:t>("</a:t>
            </a:r>
            <a:r>
              <a:rPr lang="ar-SA" altLang="ko-KR" sz="2400" dirty="0"/>
              <a:t>관리자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board.setContent</a:t>
            </a:r>
            <a:r>
              <a:rPr lang="en-US" altLang="ko-KR" sz="2400" dirty="0"/>
              <a:t>("JPA </a:t>
            </a:r>
            <a:r>
              <a:rPr lang="ar-SA" altLang="ko-KR" sz="2400" dirty="0"/>
              <a:t>글 등록 잘 되네요</a:t>
            </a:r>
            <a:r>
              <a:rPr lang="en-US" altLang="ko-KR" sz="2400" dirty="0" smtClean="0"/>
              <a:t>.");</a:t>
            </a:r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// </a:t>
            </a:r>
            <a:r>
              <a:rPr lang="ar-SA" altLang="ko-KR" sz="2400" dirty="0"/>
              <a:t>글 등록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em.persist</a:t>
            </a:r>
            <a:r>
              <a:rPr lang="en-US" altLang="ko-KR" sz="2400" dirty="0" smtClean="0"/>
              <a:t>(board);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98763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56" y="190005"/>
            <a:ext cx="1176844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         </a:t>
            </a:r>
            <a:r>
              <a:rPr lang="en-US" altLang="ko-KR" sz="2400" dirty="0"/>
              <a:t>// </a:t>
            </a:r>
            <a:r>
              <a:rPr lang="ar-SA" altLang="ko-KR" sz="2400" dirty="0"/>
              <a:t>글 목록 조회</a:t>
            </a:r>
            <a:endParaRPr lang="ko-KR" altLang="ko-KR" sz="2400" dirty="0"/>
          </a:p>
          <a:p>
            <a:r>
              <a:rPr lang="en-US" altLang="ko-KR" sz="2400" dirty="0"/>
              <a:t>            String </a:t>
            </a:r>
            <a:r>
              <a:rPr lang="en-US" altLang="ko-KR" sz="2400" dirty="0" err="1"/>
              <a:t>jpql</a:t>
            </a:r>
            <a:r>
              <a:rPr lang="en-US" altLang="ko-KR" sz="2400" dirty="0"/>
              <a:t> = "select b from Board b order by </a:t>
            </a:r>
            <a:r>
              <a:rPr lang="en-US" altLang="ko-KR" sz="2400" dirty="0" err="1"/>
              <a:t>b.seq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desc</a:t>
            </a:r>
            <a:r>
              <a:rPr lang="en-US" altLang="ko-KR" sz="2400" dirty="0"/>
              <a:t>";</a:t>
            </a:r>
            <a:endParaRPr lang="ko-KR" altLang="ko-KR" sz="2400" dirty="0"/>
          </a:p>
          <a:p>
            <a:r>
              <a:rPr lang="en-US" altLang="ko-KR" sz="2400" dirty="0"/>
              <a:t>            List&lt;Board&gt;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em.createQuery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jpql</a:t>
            </a:r>
            <a:r>
              <a:rPr lang="en-US" altLang="ko-KR" sz="2400" dirty="0"/>
              <a:t>, </a:t>
            </a:r>
            <a:endParaRPr lang="ko-KR" altLang="ko-KR" sz="2400" dirty="0"/>
          </a:p>
          <a:p>
            <a:r>
              <a:rPr lang="en-US" altLang="ko-KR" sz="2400" dirty="0"/>
              <a:t>                                    </a:t>
            </a:r>
            <a:r>
              <a:rPr lang="en-US" altLang="ko-KR" sz="2400" dirty="0" err="1"/>
              <a:t>Board.class</a:t>
            </a:r>
            <a:r>
              <a:rPr lang="en-US" altLang="ko-KR" sz="2400" dirty="0"/>
              <a:t>).</a:t>
            </a:r>
            <a:r>
              <a:rPr lang="en-US" altLang="ko-KR" sz="2400" dirty="0" err="1"/>
              <a:t>getResultList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    for (Board </a:t>
            </a:r>
            <a:r>
              <a:rPr lang="en-US" altLang="ko-KR" sz="2400" dirty="0" err="1"/>
              <a:t>brd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("---&gt; " + </a:t>
            </a:r>
            <a:r>
              <a:rPr lang="en-US" altLang="ko-KR" sz="2400" dirty="0" err="1"/>
              <a:t>brd.toString</a:t>
            </a:r>
            <a:r>
              <a:rPr lang="en-US" altLang="ko-KR" sz="2400" dirty="0"/>
              <a:t>());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}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tx.commit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} catch (Exception e) {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e.printStackTrace</a:t>
            </a:r>
            <a:r>
              <a:rPr lang="en-US" altLang="ko-KR" sz="2400" dirty="0" smtClean="0"/>
              <a:t>();</a:t>
            </a:r>
            <a:endParaRPr lang="ko-KR" altLang="ko-KR" sz="2400" dirty="0" smtClean="0"/>
          </a:p>
          <a:p>
            <a:r>
              <a:rPr lang="en-US" altLang="ko-KR" sz="2400" dirty="0" smtClean="0"/>
              <a:t>            </a:t>
            </a:r>
            <a:r>
              <a:rPr lang="en-US" altLang="ko-KR" sz="2400" dirty="0" err="1" smtClean="0"/>
              <a:t>tx.rollback</a:t>
            </a:r>
            <a:r>
              <a:rPr lang="en-US" altLang="ko-KR" sz="2400" dirty="0" smtClean="0"/>
              <a:t>();</a:t>
            </a:r>
            <a:endParaRPr lang="ko-KR" altLang="ko-KR" sz="2400" dirty="0" smtClean="0"/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} finally {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em.close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emf.close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76069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확인</a:t>
            </a:r>
            <a:endParaRPr lang="ko-KR" altLang="en-US" dirty="0"/>
          </a:p>
        </p:txBody>
      </p:sp>
      <p:pic>
        <p:nvPicPr>
          <p:cNvPr id="13314" name="그림 13" descr="C:\Users\GURUM\Desktop\Spring 원고\이미지\DAY05\4교시\JPA 실행 결과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3" y="793103"/>
            <a:ext cx="10858996" cy="606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579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JPA </a:t>
            </a:r>
            <a:r>
              <a:rPr lang="ko-KR" altLang="en-US" sz="8800" dirty="0" smtClean="0"/>
              <a:t>환경 설정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4183863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영속성 유닛 지정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32172"/>
              </p:ext>
            </p:extLst>
          </p:nvPr>
        </p:nvGraphicFramePr>
        <p:xfrm>
          <a:off x="161304" y="983971"/>
          <a:ext cx="11880273" cy="574933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380015">
                  <a:extLst>
                    <a:ext uri="{9D8B030D-6E8A-4147-A177-3AD203B41FA5}">
                      <a16:colId xmlns:a16="http://schemas.microsoft.com/office/drawing/2014/main" val="1446433416"/>
                    </a:ext>
                  </a:extLst>
                </a:gridCol>
                <a:gridCol w="9500258">
                  <a:extLst>
                    <a:ext uri="{9D8B030D-6E8A-4147-A177-3AD203B41FA5}">
                      <a16:colId xmlns:a16="http://schemas.microsoft.com/office/drawing/2014/main" val="1288925420"/>
                    </a:ext>
                  </a:extLst>
                </a:gridCol>
              </a:tblGrid>
              <a:tr h="229973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0" kern="100" dirty="0" smtClean="0">
                          <a:effectLst/>
                        </a:rPr>
                        <a:t>Persistence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0" kern="100" dirty="0" smtClean="0">
                          <a:effectLst/>
                        </a:rPr>
                        <a:t>Unit </a:t>
                      </a:r>
                      <a:r>
                        <a:rPr lang="ko-KR" sz="2400" b="0" kern="100" dirty="0">
                          <a:effectLst/>
                        </a:rPr>
                        <a:t>설정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&lt;persistence-unit 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name="</a:t>
                      </a:r>
                      <a:r>
                        <a:rPr lang="en-US" sz="2400" b="1" kern="100" dirty="0" err="1" smtClean="0">
                          <a:solidFill>
                            <a:srgbClr val="7030A0"/>
                          </a:solidFill>
                          <a:effectLst/>
                        </a:rPr>
                        <a:t>JPAProject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"</a:t>
                      </a:r>
                      <a:r>
                        <a:rPr lang="en-US" sz="2400" b="0" kern="100" dirty="0">
                          <a:effectLst/>
                        </a:rPr>
                        <a:t>&gt;&lt;/persistence-unit&gt;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042487"/>
                  </a:ext>
                </a:extLst>
              </a:tr>
              <a:tr h="34496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Java </a:t>
                      </a:r>
                      <a:r>
                        <a:rPr lang="ko-KR" sz="2400" b="0" kern="100" dirty="0">
                          <a:effectLst/>
                        </a:rPr>
                        <a:t>소스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EntityManagerFactory</a:t>
                      </a:r>
                      <a:r>
                        <a:rPr lang="en-US" sz="2400" b="0" kern="100" dirty="0">
                          <a:effectLst/>
                        </a:rPr>
                        <a:t> </a:t>
                      </a:r>
                      <a:r>
                        <a:rPr lang="en-US" sz="2400" b="0" kern="100" dirty="0" err="1">
                          <a:effectLst/>
                        </a:rPr>
                        <a:t>emf</a:t>
                      </a:r>
                      <a:r>
                        <a:rPr lang="en-US" sz="2400" b="0" kern="100" dirty="0">
                          <a:effectLst/>
                        </a:rPr>
                        <a:t> = </a:t>
                      </a:r>
                      <a:endParaRPr lang="ko-KR" sz="2400" b="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    </a:t>
                      </a:r>
                      <a:r>
                        <a:rPr lang="en-US" sz="2400" b="0" kern="100" dirty="0" smtClean="0">
                          <a:effectLst/>
                        </a:rPr>
                        <a:t>    </a:t>
                      </a:r>
                      <a:r>
                        <a:rPr lang="en-US" sz="2400" b="0" kern="100" dirty="0" err="1" smtClean="0">
                          <a:effectLst/>
                        </a:rPr>
                        <a:t>Persistence.createEntityManagerFactory</a:t>
                      </a:r>
                      <a:r>
                        <a:rPr lang="en-US" sz="2400" b="0" kern="100" dirty="0">
                          <a:effectLst/>
                        </a:rPr>
                        <a:t>(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"</a:t>
                      </a:r>
                      <a:r>
                        <a:rPr lang="en-US" sz="2400" b="1" kern="100" dirty="0" err="1">
                          <a:solidFill>
                            <a:srgbClr val="7030A0"/>
                          </a:solidFill>
                          <a:effectLst/>
                        </a:rPr>
                        <a:t>JPAProject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"</a:t>
                      </a:r>
                      <a:r>
                        <a:rPr lang="en-US" sz="2400" b="0" kern="100" dirty="0">
                          <a:effectLst/>
                        </a:rPr>
                        <a:t>);</a:t>
                      </a:r>
                      <a:endParaRPr lang="ko-KR" sz="2400" b="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EntityManager</a:t>
                      </a:r>
                      <a:r>
                        <a:rPr lang="en-US" sz="2400" b="0" kern="100" dirty="0">
                          <a:effectLst/>
                        </a:rPr>
                        <a:t> </a:t>
                      </a:r>
                      <a:r>
                        <a:rPr lang="en-US" sz="2400" b="0" kern="100" dirty="0" err="1">
                          <a:effectLst/>
                        </a:rPr>
                        <a:t>em</a:t>
                      </a:r>
                      <a:r>
                        <a:rPr lang="en-US" sz="2400" b="0" kern="100" dirty="0">
                          <a:effectLst/>
                        </a:rPr>
                        <a:t> = </a:t>
                      </a:r>
                      <a:r>
                        <a:rPr lang="en-US" sz="2400" b="0" kern="100" dirty="0" err="1">
                          <a:effectLst/>
                        </a:rPr>
                        <a:t>emf.createEntityManager</a:t>
                      </a:r>
                      <a:r>
                        <a:rPr lang="en-US" sz="2400" b="0" kern="100" dirty="0">
                          <a:effectLst/>
                        </a:rPr>
                        <a:t>();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3989071"/>
                  </a:ext>
                </a:extLst>
              </a:tr>
            </a:tbl>
          </a:graphicData>
        </a:graphic>
      </p:graphicFrame>
      <p:cxnSp>
        <p:nvCxnSpPr>
          <p:cNvPr id="9" name="구부러진 연결선 8"/>
          <p:cNvCxnSpPr/>
          <p:nvPr/>
        </p:nvCxnSpPr>
        <p:spPr>
          <a:xfrm rot="16200000" flipV="1">
            <a:off x="7315203" y="2375063"/>
            <a:ext cx="2612571" cy="2398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5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영속성 유닛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37074"/>
              </p:ext>
            </p:extLst>
          </p:nvPr>
        </p:nvGraphicFramePr>
        <p:xfrm>
          <a:off x="161303" y="921548"/>
          <a:ext cx="11880274" cy="28191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28214">
                  <a:extLst>
                    <a:ext uri="{9D8B030D-6E8A-4147-A177-3AD203B41FA5}">
                      <a16:colId xmlns:a16="http://schemas.microsoft.com/office/drawing/2014/main" val="2040095984"/>
                    </a:ext>
                  </a:extLst>
                </a:gridCol>
                <a:gridCol w="6852060">
                  <a:extLst>
                    <a:ext uri="{9D8B030D-6E8A-4147-A177-3AD203B41FA5}">
                      <a16:colId xmlns:a16="http://schemas.microsoft.com/office/drawing/2014/main" val="3872768365"/>
                    </a:ext>
                  </a:extLst>
                </a:gridCol>
              </a:tblGrid>
              <a:tr h="5638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프로퍼티</a:t>
                      </a:r>
                      <a:r>
                        <a:rPr lang="ko-KR" sz="2400" kern="100" dirty="0">
                          <a:effectLst/>
                        </a:rPr>
                        <a:t> 이름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프로퍼티</a:t>
                      </a:r>
                      <a:r>
                        <a:rPr lang="ko-KR" sz="2400" kern="100" dirty="0">
                          <a:effectLst/>
                        </a:rPr>
                        <a:t> 의미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0810452"/>
                  </a:ext>
                </a:extLst>
              </a:tr>
              <a:tr h="563836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javax.persistence.jdbc.driver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JDBC </a:t>
                      </a:r>
                      <a:r>
                        <a:rPr lang="ko-KR" sz="2400" kern="100">
                          <a:effectLst/>
                        </a:rPr>
                        <a:t>드라이버 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0118433"/>
                  </a:ext>
                </a:extLst>
              </a:tr>
              <a:tr h="563836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javax.persistence.jdbc.user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데이터베이스의 아이디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3532609"/>
                  </a:ext>
                </a:extLst>
              </a:tr>
              <a:tr h="563836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javax.persistence.jdbc.password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데이터베이스의 비밀번호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879991"/>
                  </a:ext>
                </a:extLst>
              </a:tr>
              <a:tr h="563836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javax.persistence.jdbc.url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JDBC URL </a:t>
                      </a:r>
                      <a:r>
                        <a:rPr lang="ko-KR" sz="2400" kern="100" dirty="0">
                          <a:effectLst/>
                        </a:rPr>
                        <a:t>정보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14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2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Dependency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 pom.xml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056904"/>
            <a:ext cx="118802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&lt;!-- </a:t>
            </a:r>
            <a:r>
              <a:rPr lang="en-US" altLang="ko-KR" sz="2400" dirty="0" err="1"/>
              <a:t>Mybatis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&lt;dependency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org.mybatis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mybatis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version&gt;3.3.1&lt;/version&gt;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dependency&gt;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endParaRPr lang="ko-KR" altLang="ko-KR" sz="2400" dirty="0"/>
          </a:p>
          <a:p>
            <a:r>
              <a:rPr lang="en-US" altLang="ko-KR" sz="2400" dirty="0" smtClean="0"/>
              <a:t>&lt;!-- </a:t>
            </a:r>
            <a:r>
              <a:rPr lang="en-US" altLang="ko-KR" sz="2400" dirty="0" err="1"/>
              <a:t>Ibatis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dependency&gt;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org.apache.ibatis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pPr lvl="1"/>
            <a:r>
              <a:rPr lang="en-US" altLang="ko-KR" sz="2400" dirty="0" smtClean="0"/>
              <a:t>	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ibatis</a:t>
            </a:r>
            <a:r>
              <a:rPr lang="en-US" altLang="ko-KR" sz="2400" dirty="0"/>
              <a:t>-core&lt;/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version&gt;3.0&lt;/version&gt;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dependency&gt;</a:t>
            </a:r>
            <a:endParaRPr lang="ko-KR" altLang="en-US" sz="2400" dirty="0"/>
          </a:p>
        </p:txBody>
      </p:sp>
      <p:pic>
        <p:nvPicPr>
          <p:cNvPr id="1026" name="Picture 2" descr="Mybatis 프로젝트 생성(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441" y="1139882"/>
            <a:ext cx="5877698" cy="22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Dialect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62125"/>
              </p:ext>
            </p:extLst>
          </p:nvPr>
        </p:nvGraphicFramePr>
        <p:xfrm>
          <a:off x="161303" y="850287"/>
          <a:ext cx="11880274" cy="58830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74427">
                  <a:extLst>
                    <a:ext uri="{9D8B030D-6E8A-4147-A177-3AD203B41FA5}">
                      <a16:colId xmlns:a16="http://schemas.microsoft.com/office/drawing/2014/main" val="3640511228"/>
                    </a:ext>
                  </a:extLst>
                </a:gridCol>
                <a:gridCol w="8205847">
                  <a:extLst>
                    <a:ext uri="{9D8B030D-6E8A-4147-A177-3AD203B41FA5}">
                      <a16:colId xmlns:a16="http://schemas.microsoft.com/office/drawing/2014/main" val="3062584455"/>
                    </a:ext>
                  </a:extLst>
                </a:gridCol>
              </a:tblGrid>
              <a:tr h="5907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데이터베이스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Dialect </a:t>
                      </a:r>
                      <a:r>
                        <a:rPr lang="ko-KR" sz="2400" kern="100" dirty="0">
                          <a:effectLst/>
                        </a:rPr>
                        <a:t>클래스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5933853"/>
                  </a:ext>
                </a:extLst>
              </a:tr>
              <a:tr h="59073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  <a:tabLst>
                          <a:tab pos="775970" algn="ctr"/>
                        </a:tabLst>
                      </a:pPr>
                      <a:r>
                        <a:rPr lang="en-US" sz="2400" kern="100" dirty="0">
                          <a:effectLst/>
                        </a:rPr>
                        <a:t>DB2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org.hibernate.dialect.DB2Dialect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265515"/>
                  </a:ext>
                </a:extLst>
              </a:tr>
              <a:tr h="59073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PostgreSQL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org.hibernate.dialect.PostgreDialect</a:t>
                      </a:r>
                      <a:endParaRPr lang="ko-KR" sz="2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7710853"/>
                  </a:ext>
                </a:extLst>
              </a:tr>
              <a:tr h="59073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MySQL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org.hibernate.dialect.MySQLDialect</a:t>
                      </a:r>
                      <a:endParaRPr lang="ko-KR" sz="2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749286"/>
                  </a:ext>
                </a:extLst>
              </a:tr>
              <a:tr h="59073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Oracle (any version)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org.hibernate.dialect.OracleDialect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661072"/>
                  </a:ext>
                </a:extLst>
              </a:tr>
              <a:tr h="59073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Oracle 9i/10g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org.hibernate.dialect.Oracle9Dialect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514674"/>
                  </a:ext>
                </a:extLst>
              </a:tr>
              <a:tr h="59073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Sybase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org.hibernate.dialect.SybaseDialect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979299"/>
                  </a:ext>
                </a:extLst>
              </a:tr>
              <a:tr h="58263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Microsoft SQL Server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org.hibernate.dialect.SQLServerDialect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230328"/>
                  </a:ext>
                </a:extLst>
              </a:tr>
              <a:tr h="58263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SAP DB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org.hibernate.dialect.SAPDBDialect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189402"/>
                  </a:ext>
                </a:extLst>
              </a:tr>
              <a:tr h="58263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H2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org.hibernate.dialect.H2Dialect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36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916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Hibernate </a:t>
            </a:r>
            <a:r>
              <a:rPr lang="ko-KR" altLang="en-US" dirty="0" smtClean="0"/>
              <a:t>관련 속성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01950"/>
              </p:ext>
            </p:extLst>
          </p:nvPr>
        </p:nvGraphicFramePr>
        <p:xfrm>
          <a:off x="161303" y="767168"/>
          <a:ext cx="11880274" cy="434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4479">
                  <a:extLst>
                    <a:ext uri="{9D8B030D-6E8A-4147-A177-3AD203B41FA5}">
                      <a16:colId xmlns:a16="http://schemas.microsoft.com/office/drawing/2014/main" val="3183970045"/>
                    </a:ext>
                  </a:extLst>
                </a:gridCol>
                <a:gridCol w="6305795">
                  <a:extLst>
                    <a:ext uri="{9D8B030D-6E8A-4147-A177-3AD203B41FA5}">
                      <a16:colId xmlns:a16="http://schemas.microsoft.com/office/drawing/2014/main" val="1710406968"/>
                    </a:ext>
                  </a:extLst>
                </a:gridCol>
              </a:tblGrid>
              <a:tr h="7192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속성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의미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9973013"/>
                  </a:ext>
                </a:extLst>
              </a:tr>
              <a:tr h="71924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hibernate.show_sql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생성된 </a:t>
                      </a:r>
                      <a:r>
                        <a:rPr lang="en-US" sz="2400" kern="100">
                          <a:effectLst/>
                        </a:rPr>
                        <a:t>SQL</a:t>
                      </a:r>
                      <a:r>
                        <a:rPr lang="ko-KR" sz="2400" kern="100">
                          <a:effectLst/>
                        </a:rPr>
                        <a:t>을 콘솔에 출력한다</a:t>
                      </a:r>
                      <a:r>
                        <a:rPr lang="en-US" sz="2400" kern="100">
                          <a:effectLst/>
                        </a:rPr>
                        <a:t>.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947723"/>
                  </a:ext>
                </a:extLst>
              </a:tr>
              <a:tr h="71924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hibernate.format_sql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SQL</a:t>
                      </a:r>
                      <a:r>
                        <a:rPr lang="ko-KR" sz="2400" kern="100">
                          <a:effectLst/>
                        </a:rPr>
                        <a:t>을 출력할 때</a:t>
                      </a:r>
                      <a:r>
                        <a:rPr lang="en-US" sz="2400" kern="100">
                          <a:effectLst/>
                        </a:rPr>
                        <a:t>, </a:t>
                      </a:r>
                      <a:r>
                        <a:rPr lang="ko-KR" sz="2400" kern="100">
                          <a:effectLst/>
                        </a:rPr>
                        <a:t>일정한 포맷으로 보기 좋게 출력한다</a:t>
                      </a:r>
                      <a:r>
                        <a:rPr lang="en-US" sz="2400" kern="100">
                          <a:effectLst/>
                        </a:rPr>
                        <a:t>.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2114795"/>
                  </a:ext>
                </a:extLst>
              </a:tr>
              <a:tr h="71924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hibernate.use_sql_comments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SQL</a:t>
                      </a:r>
                      <a:r>
                        <a:rPr lang="ko-KR" sz="2400" kern="100">
                          <a:effectLst/>
                        </a:rPr>
                        <a:t>에 포함된 주석도 같이 출력한다</a:t>
                      </a:r>
                      <a:r>
                        <a:rPr lang="en-US" sz="2400" kern="100">
                          <a:effectLst/>
                        </a:rPr>
                        <a:t>.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600326"/>
                  </a:ext>
                </a:extLst>
              </a:tr>
              <a:tr h="71924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hibernate.id.new_generator_mappings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새로운 키 생성 전략을 사용한다</a:t>
                      </a:r>
                      <a:r>
                        <a:rPr lang="en-US" sz="2400" kern="100">
                          <a:effectLst/>
                        </a:rPr>
                        <a:t>.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896756"/>
                  </a:ext>
                </a:extLst>
              </a:tr>
              <a:tr h="71924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hibernate.hbm2ddl.auto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테이블 생성이나 수정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삭제 같은</a:t>
                      </a:r>
                      <a:r>
                        <a:rPr lang="en-US" sz="2400" kern="100" dirty="0">
                          <a:effectLst/>
                        </a:rPr>
                        <a:t> DDL </a:t>
                      </a:r>
                      <a:r>
                        <a:rPr lang="ko-KR" sz="2400" kern="100" dirty="0">
                          <a:effectLst/>
                        </a:rPr>
                        <a:t>구문을 자동으로 처리할지를 지정한다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873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980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hibernate.hbm2ddl.auto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11139"/>
              </p:ext>
            </p:extLst>
          </p:nvPr>
        </p:nvGraphicFramePr>
        <p:xfrm>
          <a:off x="161305" y="885921"/>
          <a:ext cx="11880274" cy="45411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3139">
                  <a:extLst>
                    <a:ext uri="{9D8B030D-6E8A-4147-A177-3AD203B41FA5}">
                      <a16:colId xmlns:a16="http://schemas.microsoft.com/office/drawing/2014/main" val="3183970045"/>
                    </a:ext>
                  </a:extLst>
                </a:gridCol>
                <a:gridCol w="9607135">
                  <a:extLst>
                    <a:ext uri="{9D8B030D-6E8A-4147-A177-3AD203B41FA5}">
                      <a16:colId xmlns:a16="http://schemas.microsoft.com/office/drawing/2014/main" val="1710406968"/>
                    </a:ext>
                  </a:extLst>
                </a:gridCol>
              </a:tblGrid>
              <a:tr h="5199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속성값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1" kern="100" dirty="0" smtClean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의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sz="2400" b="1" kern="100" dirty="0" smtClean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미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9973013"/>
                  </a:ext>
                </a:extLst>
              </a:tr>
              <a:tr h="147677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create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애플리케이션을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실행할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때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기존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테이블을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삭제하고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 err="1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엔티티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클래스에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설정된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매핑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설정을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참조하여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새로운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테이블을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생성한다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(DROP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CREATE).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947723"/>
                  </a:ext>
                </a:extLst>
              </a:tr>
              <a:tr h="98451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create-drop</a:t>
                      </a:r>
                      <a:endParaRPr lang="ko-KR" sz="2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와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같지만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애플리케이션이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종료되기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직전에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생성된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테이블을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삭제한다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(DROP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CREATE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DROP).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114795"/>
                  </a:ext>
                </a:extLst>
              </a:tr>
              <a:tr h="155985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update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기존에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사용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중인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테이블이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있으면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새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테이블을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생성하지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않고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재사용한다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만약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 err="1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엔티티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클래스의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매핑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설정이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변경되면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변경된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내용만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b="1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반영한다</a:t>
                      </a:r>
                      <a:r>
                        <a:rPr lang="en-US" sz="2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(ALTER).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600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14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Entity </a:t>
            </a:r>
            <a:r>
              <a:rPr lang="ko-KR" altLang="en-US" sz="8800" dirty="0" smtClean="0"/>
              <a:t>매핑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422641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@Entity, @</a:t>
            </a:r>
            <a:r>
              <a:rPr lang="en-US" altLang="ko-KR" dirty="0" smtClean="0"/>
              <a:t>Id Annotation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/>
              <a:t>Entity</a:t>
            </a:r>
            <a:r>
              <a:rPr lang="ko-KR" altLang="ko-KR" dirty="0"/>
              <a:t>를 붙이면 </a:t>
            </a:r>
            <a:r>
              <a:rPr lang="en-US" altLang="ko-KR" dirty="0"/>
              <a:t>JPA</a:t>
            </a:r>
            <a:r>
              <a:rPr lang="ko-KR" altLang="ko-KR" dirty="0"/>
              <a:t>가 </a:t>
            </a:r>
            <a:r>
              <a:rPr lang="ko-KR" altLang="ko-KR" dirty="0" err="1" smtClean="0"/>
              <a:t>엔티티</a:t>
            </a:r>
            <a:r>
              <a:rPr lang="ko-KR" altLang="ko-KR" dirty="0" smtClean="0"/>
              <a:t> </a:t>
            </a:r>
            <a:r>
              <a:rPr lang="ko-KR" altLang="ko-KR" dirty="0"/>
              <a:t>클래스로 인식하여 </a:t>
            </a:r>
            <a:r>
              <a:rPr lang="ko-KR" altLang="en-US" dirty="0" smtClean="0"/>
              <a:t>해당 </a:t>
            </a:r>
            <a:r>
              <a:rPr lang="ko-KR" altLang="ko-KR" dirty="0" smtClean="0"/>
              <a:t>테이블과 매핑한다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ko-KR" dirty="0" smtClean="0"/>
              <a:t>테이블</a:t>
            </a:r>
            <a:r>
              <a:rPr lang="ko-KR" altLang="en-US" dirty="0"/>
              <a:t>의</a:t>
            </a:r>
            <a:r>
              <a:rPr lang="ko-KR" altLang="ko-KR" dirty="0" smtClean="0"/>
              <a:t> </a:t>
            </a:r>
            <a:r>
              <a:rPr lang="en-US" altLang="ko-KR" dirty="0" smtClean="0"/>
              <a:t>PK(Primary </a:t>
            </a:r>
            <a:r>
              <a:rPr lang="en-US" altLang="ko-KR" dirty="0"/>
              <a:t>Key) </a:t>
            </a:r>
            <a:r>
              <a:rPr lang="ko-KR" altLang="ko-KR" dirty="0"/>
              <a:t>칼럼을 </a:t>
            </a:r>
            <a:r>
              <a:rPr lang="en-US" altLang="ko-KR" dirty="0" smtClean="0"/>
              <a:t>@</a:t>
            </a:r>
            <a:r>
              <a:rPr lang="en-US" altLang="ko-KR" dirty="0"/>
              <a:t>Id</a:t>
            </a:r>
            <a:r>
              <a:rPr lang="ko-KR" altLang="ko-KR" dirty="0"/>
              <a:t>를 이용하여 </a:t>
            </a:r>
            <a:r>
              <a:rPr lang="ko-KR" altLang="en-US" dirty="0" smtClean="0"/>
              <a:t>매핑</a:t>
            </a:r>
            <a:r>
              <a:rPr lang="ko-KR" altLang="ko-KR" dirty="0" smtClean="0"/>
              <a:t>한다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1"/>
            <a:endParaRPr lang="ko-KR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19446" y="2541319"/>
            <a:ext cx="100752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@Entity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public class Board {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@</a:t>
            </a:r>
            <a:r>
              <a:rPr lang="en-US" altLang="ko-KR" sz="2400" b="1" dirty="0">
                <a:solidFill>
                  <a:srgbClr val="7030A0"/>
                </a:solidFill>
              </a:rPr>
              <a:t>Id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dirty="0"/>
              <a:t>String title;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dirty="0"/>
              <a:t>String writer;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dirty="0"/>
              <a:t>String content;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private Date </a:t>
            </a:r>
            <a:r>
              <a:rPr lang="en-US" altLang="ko-KR" sz="2400" dirty="0" err="1"/>
              <a:t>regDate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cnt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1170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smtClean="0"/>
              <a:t>Table Annotation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72774"/>
              </p:ext>
            </p:extLst>
          </p:nvPr>
        </p:nvGraphicFramePr>
        <p:xfrm>
          <a:off x="161305" y="985745"/>
          <a:ext cx="11880274" cy="4227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152">
                  <a:extLst>
                    <a:ext uri="{9D8B030D-6E8A-4147-A177-3AD203B41FA5}">
                      <a16:colId xmlns:a16="http://schemas.microsoft.com/office/drawing/2014/main" val="3183970045"/>
                    </a:ext>
                  </a:extLst>
                </a:gridCol>
                <a:gridCol w="9037122">
                  <a:extLst>
                    <a:ext uri="{9D8B030D-6E8A-4147-A177-3AD203B41FA5}">
                      <a16:colId xmlns:a16="http://schemas.microsoft.com/office/drawing/2014/main" val="1710406968"/>
                    </a:ext>
                  </a:extLst>
                </a:gridCol>
              </a:tblGrid>
              <a:tr h="7045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속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9973013"/>
                  </a:ext>
                </a:extLst>
              </a:tr>
              <a:tr h="70458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name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매핑될</a:t>
                      </a:r>
                      <a:r>
                        <a:rPr lang="ko-KR" sz="2400" kern="100" dirty="0">
                          <a:effectLst/>
                        </a:rPr>
                        <a:t> 테이블 이름을 지정한다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947723"/>
                  </a:ext>
                </a:extLst>
              </a:tr>
              <a:tr h="70458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catalog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데이터베이스 카탈로그</a:t>
                      </a:r>
                      <a:r>
                        <a:rPr lang="en-US" sz="2400" kern="100" dirty="0">
                          <a:effectLst/>
                        </a:rPr>
                        <a:t>(catalog)</a:t>
                      </a:r>
                      <a:r>
                        <a:rPr lang="ko-KR" sz="2400" kern="100" dirty="0">
                          <a:effectLst/>
                        </a:rPr>
                        <a:t>를 지정한다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114795"/>
                  </a:ext>
                </a:extLst>
              </a:tr>
              <a:tr h="70458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schema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데이터베이스 스키마</a:t>
                      </a:r>
                      <a:r>
                        <a:rPr lang="en-US" sz="2400" kern="100" dirty="0">
                          <a:effectLst/>
                        </a:rPr>
                        <a:t>(schema)</a:t>
                      </a:r>
                      <a:r>
                        <a:rPr lang="ko-KR" sz="2400" kern="100" dirty="0">
                          <a:effectLst/>
                        </a:rPr>
                        <a:t>를 지정한다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600326"/>
                  </a:ext>
                </a:extLst>
              </a:tr>
              <a:tr h="140917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uniqueConstraints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결합</a:t>
                      </a:r>
                      <a:r>
                        <a:rPr lang="en-US" sz="2400" kern="100" dirty="0">
                          <a:effectLst/>
                        </a:rPr>
                        <a:t> unique </a:t>
                      </a:r>
                      <a:r>
                        <a:rPr lang="ko-KR" sz="2400" kern="100" dirty="0">
                          <a:effectLst/>
                        </a:rPr>
                        <a:t>제약조건을 지정하며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여러 개의 칼럼이 결합되어 유일성을 보장해야 하는 경우 사용한다</a:t>
                      </a:r>
                      <a:r>
                        <a:rPr lang="en-US" sz="2400" kern="100" dirty="0">
                          <a:effectLst/>
                        </a:rPr>
                        <a:t>.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489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24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smtClean="0"/>
              <a:t>Column Annotation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73042"/>
              </p:ext>
            </p:extLst>
          </p:nvPr>
        </p:nvGraphicFramePr>
        <p:xfrm>
          <a:off x="161303" y="850287"/>
          <a:ext cx="11880274" cy="58830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5024">
                  <a:extLst>
                    <a:ext uri="{9D8B030D-6E8A-4147-A177-3AD203B41FA5}">
                      <a16:colId xmlns:a16="http://schemas.microsoft.com/office/drawing/2014/main" val="3640511228"/>
                    </a:ext>
                  </a:extLst>
                </a:gridCol>
                <a:gridCol w="9215250">
                  <a:extLst>
                    <a:ext uri="{9D8B030D-6E8A-4147-A177-3AD203B41FA5}">
                      <a16:colId xmlns:a16="http://schemas.microsoft.com/office/drawing/2014/main" val="3062584455"/>
                    </a:ext>
                  </a:extLst>
                </a:gridCol>
              </a:tblGrid>
              <a:tr h="5520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1" kern="100" dirty="0" smtClean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속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sz="2400" b="1" kern="100" dirty="0" smtClean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1" kern="100" dirty="0" smtClean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설</a:t>
                      </a:r>
                      <a:r>
                        <a:rPr lang="en-US" altLang="ko-KR" sz="2400" b="1" kern="100" dirty="0" smtClean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sz="2400" b="1" kern="100" dirty="0" smtClean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5933853"/>
                  </a:ext>
                </a:extLst>
              </a:tr>
              <a:tr h="55200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칼럼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이름을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지정한다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생략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시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프로퍼티명과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동일하게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매핑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6265515"/>
                  </a:ext>
                </a:extLst>
              </a:tr>
              <a:tr h="55200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unique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unique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제약조건을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추가한다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기본값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false)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7710853"/>
                  </a:ext>
                </a:extLst>
              </a:tr>
              <a:tr h="55200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nullable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null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상태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허용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여부를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설정한다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기본값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false)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6749286"/>
                  </a:ext>
                </a:extLst>
              </a:tr>
              <a:tr h="744846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insertable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입력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SQL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명령어를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자동으로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생성할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때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이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칼럼을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포함할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것인지를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지정한다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기본값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true)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4661072"/>
                  </a:ext>
                </a:extLst>
              </a:tr>
              <a:tr h="744846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updatable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수정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SQL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명령어를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자동으로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생성할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때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이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칼럼을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포함할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것인지를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지정한다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기본값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true)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9514674"/>
                  </a:ext>
                </a:extLst>
              </a:tr>
              <a:tr h="55200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columnDefinition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이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칼럼에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대한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DDL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문을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직접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설정한다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5979299"/>
                  </a:ext>
                </a:extLst>
              </a:tr>
              <a:tr h="54444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length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타입의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칼럼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길이를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지정한다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기본값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255)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2230328"/>
                  </a:ext>
                </a:extLst>
              </a:tr>
              <a:tr h="54444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precision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숫자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타입의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전체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자릿수를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지정한다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2400" kern="10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기본값</a:t>
                      </a:r>
                      <a:r>
                        <a:rPr lang="en-US" sz="2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0)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3189402"/>
                  </a:ext>
                </a:extLst>
              </a:tr>
              <a:tr h="54444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scale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숫자</a:t>
                      </a: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타입의</a:t>
                      </a: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소수점</a:t>
                      </a: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자릿수를</a:t>
                      </a: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지정한다</a:t>
                      </a:r>
                      <a:r>
                        <a:rPr lang="en-US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2400" kern="100" dirty="0"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기본값</a:t>
                      </a:r>
                      <a:r>
                        <a:rPr lang="en-US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0)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536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90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GeneratedValue</a:t>
            </a:r>
            <a:r>
              <a:rPr lang="en-US" altLang="ko-KR" dirty="0" smtClean="0"/>
              <a:t> Annotation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 smtClean="0"/>
              <a:t>TABLE </a:t>
            </a:r>
            <a:r>
              <a:rPr lang="en-US" altLang="ko-KR" b="1" dirty="0"/>
              <a:t>:</a:t>
            </a:r>
            <a:r>
              <a:rPr lang="en-US" altLang="ko-KR" dirty="0"/>
              <a:t> Hibernate</a:t>
            </a:r>
            <a:r>
              <a:rPr lang="ko-KR" altLang="ko-KR" dirty="0"/>
              <a:t>가 데이터베이스 테이블을 사용하여</a:t>
            </a:r>
            <a:r>
              <a:rPr lang="en-US" altLang="ko-KR" dirty="0"/>
              <a:t> PK </a:t>
            </a:r>
            <a:r>
              <a:rPr lang="ko-KR" altLang="ko-KR" dirty="0"/>
              <a:t>값을 생성한다</a:t>
            </a:r>
            <a:r>
              <a:rPr lang="en-US" altLang="ko-KR" dirty="0"/>
              <a:t>. </a:t>
            </a:r>
            <a:r>
              <a:rPr lang="ko-KR" altLang="ko-KR" dirty="0"/>
              <a:t>따라서</a:t>
            </a:r>
            <a:r>
              <a:rPr lang="en-US" altLang="ko-KR" dirty="0"/>
              <a:t> PK </a:t>
            </a:r>
            <a:r>
              <a:rPr lang="ko-KR" altLang="ko-KR" dirty="0"/>
              <a:t>값 생성을 위한 별도의 </a:t>
            </a:r>
            <a:r>
              <a:rPr lang="ko-KR" altLang="ko-KR" dirty="0" smtClean="0"/>
              <a:t>테이블이 </a:t>
            </a:r>
            <a:r>
              <a:rPr lang="ko-KR" altLang="ko-KR" dirty="0"/>
              <a:t>필요하다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b="1" dirty="0"/>
          </a:p>
          <a:p>
            <a:pPr lvl="1"/>
            <a:r>
              <a:rPr lang="en-US" altLang="ko-KR" b="1" dirty="0" smtClean="0"/>
              <a:t>SEQUENCE </a:t>
            </a:r>
            <a:r>
              <a:rPr lang="en-US" altLang="ko-KR" b="1" dirty="0"/>
              <a:t>:</a:t>
            </a:r>
            <a:r>
              <a:rPr lang="en-US" altLang="ko-KR" dirty="0"/>
              <a:t> Sequence Object</a:t>
            </a:r>
            <a:r>
              <a:rPr lang="ko-KR" altLang="ko-KR" dirty="0"/>
              <a:t>를 이용하여</a:t>
            </a:r>
            <a:r>
              <a:rPr lang="en-US" altLang="ko-KR" dirty="0"/>
              <a:t> PK </a:t>
            </a:r>
            <a:r>
              <a:rPr lang="ko-KR" altLang="ko-KR" dirty="0"/>
              <a:t>값을 생성한다</a:t>
            </a:r>
            <a:r>
              <a:rPr lang="en-US" altLang="ko-KR" dirty="0"/>
              <a:t>. </a:t>
            </a:r>
            <a:r>
              <a:rPr lang="ko-KR" altLang="ko-KR" dirty="0"/>
              <a:t>이 전략은 오라클과 같은</a:t>
            </a:r>
            <a:r>
              <a:rPr lang="en-US" altLang="ko-KR" dirty="0"/>
              <a:t> Sequence</a:t>
            </a:r>
            <a:r>
              <a:rPr lang="ko-KR" altLang="ko-KR" dirty="0"/>
              <a:t>를 지원하는 데이터베이스에서만 사용할 수 있다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b="1" dirty="0" smtClean="0"/>
              <a:t>IDENTITY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en-US" altLang="ko-KR" dirty="0" err="1"/>
              <a:t>auto_increment</a:t>
            </a:r>
            <a:r>
              <a:rPr lang="ko-KR" altLang="ko-KR" dirty="0"/>
              <a:t>나</a:t>
            </a:r>
            <a:r>
              <a:rPr lang="en-US" altLang="ko-KR" dirty="0"/>
              <a:t> IDENTITY</a:t>
            </a:r>
            <a:r>
              <a:rPr lang="ko-KR" altLang="ko-KR" dirty="0"/>
              <a:t>를 이용하여</a:t>
            </a:r>
            <a:r>
              <a:rPr lang="en-US" altLang="ko-KR" dirty="0"/>
              <a:t> PK </a:t>
            </a:r>
            <a:r>
              <a:rPr lang="ko-KR" altLang="ko-KR" dirty="0"/>
              <a:t>값을 생성한다</a:t>
            </a:r>
            <a:r>
              <a:rPr lang="en-US" altLang="ko-KR" dirty="0"/>
              <a:t>. </a:t>
            </a:r>
            <a:r>
              <a:rPr lang="ko-KR" altLang="ko-KR" dirty="0"/>
              <a:t>일반적으로</a:t>
            </a:r>
            <a:r>
              <a:rPr lang="en-US" altLang="ko-KR" dirty="0"/>
              <a:t> MySQL </a:t>
            </a:r>
            <a:r>
              <a:rPr lang="ko-KR" altLang="ko-KR" dirty="0"/>
              <a:t>같은 데이터베이스를 이용할 때 사용한다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b="1" dirty="0"/>
          </a:p>
          <a:p>
            <a:pPr lvl="1"/>
            <a:r>
              <a:rPr lang="en-US" altLang="ko-KR" b="1" dirty="0" smtClean="0"/>
              <a:t>AUTO </a:t>
            </a:r>
            <a:r>
              <a:rPr lang="en-US" altLang="ko-KR" b="1" dirty="0"/>
              <a:t>:</a:t>
            </a:r>
            <a:r>
              <a:rPr lang="en-US" altLang="ko-KR" dirty="0"/>
              <a:t> Hibernate</a:t>
            </a:r>
            <a:r>
              <a:rPr lang="ko-KR" altLang="ko-KR" dirty="0"/>
              <a:t>가 사용 중인 데이터베이스에 맞게 자동으로</a:t>
            </a:r>
            <a:r>
              <a:rPr lang="en-US" altLang="ko-KR" dirty="0"/>
              <a:t> PK </a:t>
            </a:r>
            <a:r>
              <a:rPr lang="ko-KR" altLang="ko-KR" dirty="0"/>
              <a:t>값을 생성한다</a:t>
            </a:r>
            <a:r>
              <a:rPr lang="en-US" altLang="ko-KR" dirty="0"/>
              <a:t>. </a:t>
            </a:r>
            <a:r>
              <a:rPr lang="ko-KR" altLang="ko-KR" dirty="0"/>
              <a:t>아무런 설정을 하지 않으면 기본값으로 사용된다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09761"/>
              </p:ext>
            </p:extLst>
          </p:nvPr>
        </p:nvGraphicFramePr>
        <p:xfrm>
          <a:off x="161304" y="795740"/>
          <a:ext cx="11880274" cy="1721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152">
                  <a:extLst>
                    <a:ext uri="{9D8B030D-6E8A-4147-A177-3AD203B41FA5}">
                      <a16:colId xmlns:a16="http://schemas.microsoft.com/office/drawing/2014/main" val="3183970045"/>
                    </a:ext>
                  </a:extLst>
                </a:gridCol>
                <a:gridCol w="9037122">
                  <a:extLst>
                    <a:ext uri="{9D8B030D-6E8A-4147-A177-3AD203B41FA5}">
                      <a16:colId xmlns:a16="http://schemas.microsoft.com/office/drawing/2014/main" val="1710406968"/>
                    </a:ext>
                  </a:extLst>
                </a:gridCol>
              </a:tblGrid>
              <a:tr h="5739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속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9973013"/>
                  </a:ext>
                </a:extLst>
              </a:tr>
              <a:tr h="57394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strategy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자동 생성 유형을 지정한다</a:t>
                      </a:r>
                      <a:r>
                        <a:rPr lang="en-US" sz="2400" kern="100" dirty="0">
                          <a:effectLst/>
                        </a:rPr>
                        <a:t>. (</a:t>
                      </a:r>
                      <a:r>
                        <a:rPr lang="en-US" sz="2400" kern="100" dirty="0" err="1">
                          <a:effectLst/>
                        </a:rPr>
                        <a:t>GenerationType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지정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947723"/>
                  </a:ext>
                </a:extLst>
              </a:tr>
              <a:tr h="57394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generator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이미 생성된</a:t>
                      </a:r>
                      <a:r>
                        <a:rPr lang="en-US" sz="2400" kern="100" dirty="0">
                          <a:effectLst/>
                        </a:rPr>
                        <a:t> Generator </a:t>
                      </a:r>
                      <a:r>
                        <a:rPr lang="ko-KR" sz="2400" kern="100" dirty="0">
                          <a:effectLst/>
                        </a:rPr>
                        <a:t>이름을 지정한다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11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53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smtClean="0"/>
              <a:t>Transient Annotation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매핑에서 제외할 경우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smtClean="0"/>
              <a:t>Temporal </a:t>
            </a:r>
            <a:r>
              <a:rPr lang="en-US" altLang="ko-KR" dirty="0"/>
              <a:t>Annotation</a:t>
            </a:r>
          </a:p>
          <a:p>
            <a:pPr lvl="1"/>
            <a:endParaRPr lang="ko-KR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/>
              <a:t>Temporal</a:t>
            </a:r>
            <a:r>
              <a:rPr lang="ko-KR" altLang="ko-KR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java.util.Date</a:t>
            </a:r>
            <a:r>
              <a:rPr lang="en-US" altLang="ko-KR" dirty="0"/>
              <a:t> </a:t>
            </a:r>
            <a:r>
              <a:rPr lang="ko-KR" altLang="ko-KR" dirty="0"/>
              <a:t>타입의 날짜 데이터를 매핑할 때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933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JPA API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91865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VO </a:t>
            </a:r>
            <a:r>
              <a:rPr lang="ko-KR" altLang="en-US" dirty="0" smtClean="0"/>
              <a:t>클래스 작성 </a:t>
            </a:r>
            <a:r>
              <a:rPr lang="en-US" altLang="ko-KR" dirty="0" smtClean="0"/>
              <a:t>( BoardVO.java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760020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import </a:t>
            </a:r>
            <a:r>
              <a:rPr lang="en-US" altLang="ko-KR" sz="2400" dirty="0" err="1"/>
              <a:t>java.util.Date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	private String title;</a:t>
            </a:r>
            <a:endParaRPr lang="ko-KR" altLang="ko-KR" sz="2400" dirty="0"/>
          </a:p>
          <a:p>
            <a:r>
              <a:rPr lang="en-US" altLang="ko-KR" sz="2400" dirty="0"/>
              <a:t>	private String writer;</a:t>
            </a:r>
            <a:endParaRPr lang="ko-KR" altLang="ko-KR" sz="2400" dirty="0"/>
          </a:p>
          <a:p>
            <a:r>
              <a:rPr lang="en-US" altLang="ko-KR" sz="2400" dirty="0"/>
              <a:t>	private String content;</a:t>
            </a:r>
            <a:endParaRPr lang="ko-KR" altLang="ko-KR" sz="2400" dirty="0"/>
          </a:p>
          <a:p>
            <a:r>
              <a:rPr lang="en-US" altLang="ko-KR" sz="2400" dirty="0"/>
              <a:t>	private Date </a:t>
            </a:r>
            <a:r>
              <a:rPr lang="en-US" altLang="ko-KR" sz="2400" dirty="0" err="1"/>
              <a:t>regDate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cnt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	private String </a:t>
            </a:r>
            <a:r>
              <a:rPr lang="en-US" altLang="ko-KR" sz="2400" dirty="0" err="1"/>
              <a:t>searchCondition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	private String </a:t>
            </a:r>
            <a:r>
              <a:rPr lang="en-US" altLang="ko-KR" sz="2400" dirty="0" err="1"/>
              <a:t>searchKeyword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b="1" dirty="0" smtClean="0">
                <a:solidFill>
                  <a:srgbClr val="006600"/>
                </a:solidFill>
              </a:rPr>
              <a:t>// Getter / Setter</a:t>
            </a:r>
            <a:endParaRPr lang="ko-KR" altLang="ko-KR" sz="2400" b="1" dirty="0">
              <a:solidFill>
                <a:srgbClr val="006600"/>
              </a:solidFill>
            </a:endParaRPr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JPA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22530" name="그림 23" descr="C:\Users\GURUM\Desktop\Spring 원고\이미지\DAY05\5교시\JPA API 구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9" y="777182"/>
            <a:ext cx="10383983" cy="595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587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EntityManager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14106"/>
              </p:ext>
            </p:extLst>
          </p:nvPr>
        </p:nvGraphicFramePr>
        <p:xfrm>
          <a:off x="161303" y="850286"/>
          <a:ext cx="11880274" cy="48379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6313">
                  <a:extLst>
                    <a:ext uri="{9D8B030D-6E8A-4147-A177-3AD203B41FA5}">
                      <a16:colId xmlns:a16="http://schemas.microsoft.com/office/drawing/2014/main" val="3640511228"/>
                    </a:ext>
                  </a:extLst>
                </a:gridCol>
                <a:gridCol w="7813961">
                  <a:extLst>
                    <a:ext uri="{9D8B030D-6E8A-4147-A177-3AD203B41FA5}">
                      <a16:colId xmlns:a16="http://schemas.microsoft.com/office/drawing/2014/main" val="3062584455"/>
                    </a:ext>
                  </a:extLst>
                </a:gridCol>
              </a:tblGrid>
              <a:tr h="6047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메</a:t>
                      </a:r>
                      <a:r>
                        <a:rPr lang="en-US" altLang="ko-KR" sz="2400" kern="100" dirty="0" smtClean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소</a:t>
                      </a:r>
                      <a:r>
                        <a:rPr lang="en-US" altLang="ko-KR" sz="2400" kern="100" dirty="0" smtClean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드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 설명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5933853"/>
                  </a:ext>
                </a:extLst>
              </a:tr>
              <a:tr h="60474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persist(Object entity)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엔티티를</a:t>
                      </a:r>
                      <a:r>
                        <a:rPr lang="ko-KR" sz="2400" kern="100" dirty="0">
                          <a:effectLst/>
                        </a:rPr>
                        <a:t> </a:t>
                      </a:r>
                      <a:r>
                        <a:rPr lang="ko-KR" sz="2400" kern="100" dirty="0" err="1">
                          <a:effectLst/>
                        </a:rPr>
                        <a:t>영속화한다</a:t>
                      </a:r>
                      <a:r>
                        <a:rPr lang="en-US" sz="2400" kern="100" dirty="0">
                          <a:effectLst/>
                        </a:rPr>
                        <a:t>. (INSERT)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6265515"/>
                  </a:ext>
                </a:extLst>
              </a:tr>
              <a:tr h="60474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merge(Object entity)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준영속</a:t>
                      </a:r>
                      <a:r>
                        <a:rPr lang="ko-KR" sz="2400" kern="100" dirty="0">
                          <a:effectLst/>
                        </a:rPr>
                        <a:t> 상태의 </a:t>
                      </a:r>
                      <a:r>
                        <a:rPr lang="ko-KR" sz="2400" kern="100" dirty="0" err="1">
                          <a:effectLst/>
                        </a:rPr>
                        <a:t>엔티티를</a:t>
                      </a:r>
                      <a:r>
                        <a:rPr lang="ko-KR" sz="2400" kern="100" dirty="0">
                          <a:effectLst/>
                        </a:rPr>
                        <a:t> </a:t>
                      </a:r>
                      <a:r>
                        <a:rPr lang="ko-KR" sz="2400" kern="100" dirty="0" err="1">
                          <a:effectLst/>
                        </a:rPr>
                        <a:t>영속화한다</a:t>
                      </a:r>
                      <a:r>
                        <a:rPr lang="en-US" sz="2400" kern="100" dirty="0">
                          <a:effectLst/>
                        </a:rPr>
                        <a:t>. (UPDATE)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7710853"/>
                  </a:ext>
                </a:extLst>
              </a:tr>
              <a:tr h="60474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remove(Object entity)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영속 상태의 </a:t>
                      </a:r>
                      <a:r>
                        <a:rPr lang="ko-KR" sz="2400" kern="100" dirty="0" err="1">
                          <a:effectLst/>
                        </a:rPr>
                        <a:t>엔티티를</a:t>
                      </a:r>
                      <a:r>
                        <a:rPr lang="ko-KR" sz="2400" kern="100" dirty="0">
                          <a:effectLst/>
                        </a:rPr>
                        <a:t> 제거한다</a:t>
                      </a:r>
                      <a:r>
                        <a:rPr lang="en-US" sz="2400" kern="100" dirty="0">
                          <a:effectLst/>
                        </a:rPr>
                        <a:t>. (DELETE)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6749286"/>
                  </a:ext>
                </a:extLst>
              </a:tr>
              <a:tr h="120949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find(Class&lt;T&gt; </a:t>
                      </a:r>
                      <a:r>
                        <a:rPr lang="en-US" sz="2400" kern="100" dirty="0" err="1">
                          <a:effectLst/>
                        </a:rPr>
                        <a:t>entityClass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Object </a:t>
                      </a:r>
                      <a:r>
                        <a:rPr lang="en-US" sz="2400" kern="100" dirty="0" err="1">
                          <a:effectLst/>
                        </a:rPr>
                        <a:t>primaryKey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하나의 </a:t>
                      </a:r>
                      <a:r>
                        <a:rPr lang="ko-KR" sz="2400" kern="100" dirty="0" err="1">
                          <a:effectLst/>
                        </a:rPr>
                        <a:t>엔티티를</a:t>
                      </a:r>
                      <a:r>
                        <a:rPr lang="ko-KR" sz="2400" kern="100" dirty="0">
                          <a:effectLst/>
                        </a:rPr>
                        <a:t> 검색한다</a:t>
                      </a:r>
                      <a:r>
                        <a:rPr lang="en-US" sz="2400" kern="100" dirty="0">
                          <a:effectLst/>
                        </a:rPr>
                        <a:t>. (SELECT ONE)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4661072"/>
                  </a:ext>
                </a:extLst>
              </a:tr>
              <a:tr h="120949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createQuery</a:t>
                      </a:r>
                      <a:r>
                        <a:rPr lang="en-US" sz="2400" kern="100" dirty="0">
                          <a:effectLst/>
                        </a:rPr>
                        <a:t>(String </a:t>
                      </a:r>
                      <a:r>
                        <a:rPr lang="en-US" sz="2400" kern="100" dirty="0" err="1">
                          <a:effectLst/>
                        </a:rPr>
                        <a:t>qlString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Class&lt;T</a:t>
                      </a:r>
                      <a:r>
                        <a:rPr lang="en-US" sz="2400" kern="100" dirty="0">
                          <a:effectLst/>
                        </a:rPr>
                        <a:t>&gt; </a:t>
                      </a:r>
                      <a:r>
                        <a:rPr lang="en-US" sz="2400" kern="100" dirty="0" err="1">
                          <a:effectLst/>
                        </a:rPr>
                        <a:t>resultClass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JPQL</a:t>
                      </a:r>
                      <a:r>
                        <a:rPr lang="ko-KR" sz="2400" kern="100" dirty="0">
                          <a:effectLst/>
                        </a:rPr>
                        <a:t>에 해당하는 </a:t>
                      </a:r>
                      <a:r>
                        <a:rPr lang="ko-KR" sz="2400" kern="100" dirty="0" err="1">
                          <a:effectLst/>
                        </a:rPr>
                        <a:t>엔티티</a:t>
                      </a:r>
                      <a:r>
                        <a:rPr lang="ko-KR" sz="2400" kern="100" dirty="0">
                          <a:effectLst/>
                        </a:rPr>
                        <a:t> 목록을 검색한다</a:t>
                      </a:r>
                      <a:r>
                        <a:rPr lang="en-US" sz="2400" kern="100" dirty="0">
                          <a:effectLst/>
                        </a:rPr>
                        <a:t>. 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>
                          <a:effectLst/>
                        </a:rPr>
                        <a:t>SELECT LIST)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951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51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– JPA </a:t>
            </a:r>
            <a:r>
              <a:rPr lang="ko-KR" altLang="en-US" sz="8800" dirty="0" smtClean="0"/>
              <a:t>연</a:t>
            </a:r>
            <a:r>
              <a:rPr lang="ko-KR" altLang="en-US" sz="8800" dirty="0" smtClean="0"/>
              <a:t>동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073534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라이브러리 추가 </a:t>
            </a:r>
            <a:r>
              <a:rPr lang="en-US" altLang="ko-KR" dirty="0" smtClean="0"/>
              <a:t>( pom.xml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71897"/>
            <a:ext cx="84308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dependency&gt;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org.springframework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&gt;spring-</a:t>
            </a:r>
            <a:r>
              <a:rPr lang="en-US" altLang="ko-KR" sz="2400" dirty="0" err="1"/>
              <a:t>orm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version&gt;${</a:t>
            </a:r>
            <a:r>
              <a:rPr lang="en-US" altLang="ko-KR" sz="2400" dirty="0" err="1"/>
              <a:t>org.springframework</a:t>
            </a:r>
            <a:r>
              <a:rPr lang="en-US" altLang="ko-KR" sz="2400" dirty="0"/>
              <a:t>-version}&lt;/version&gt;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dependency&gt;</a:t>
            </a:r>
            <a:endParaRPr lang="ko-KR" altLang="en-US" sz="2400" dirty="0"/>
          </a:p>
        </p:txBody>
      </p:sp>
      <p:pic>
        <p:nvPicPr>
          <p:cNvPr id="24578" name="그림 26" descr="C:\Users\GURUM\Desktop\Spring 원고\이미지\DAY05\6교시\프로젝트 변환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23" y="2238972"/>
            <a:ext cx="5700155" cy="468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35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ersistence.xml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71896"/>
            <a:ext cx="1061361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&lt;?xml version="1.0" encoding="UTF-8"?&gt;</a:t>
            </a:r>
            <a:endParaRPr lang="ko-KR" altLang="ko-KR" sz="2400" dirty="0"/>
          </a:p>
          <a:p>
            <a:r>
              <a:rPr lang="en-US" altLang="ko-KR" sz="2400" dirty="0"/>
              <a:t>&lt;persistence version="2.1" </a:t>
            </a:r>
            <a:endParaRPr lang="ko-KR" altLang="ko-KR" sz="2400" dirty="0"/>
          </a:p>
          <a:p>
            <a:r>
              <a:rPr lang="en-US" altLang="ko-KR" sz="2400" dirty="0"/>
              <a:t>            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="http://xmlns.jcp.org/xml/ns/persistence" </a:t>
            </a:r>
            <a:endParaRPr lang="ko-KR" altLang="ko-KR" sz="2400" dirty="0"/>
          </a:p>
          <a:p>
            <a:r>
              <a:rPr lang="en-US" altLang="ko-KR" sz="2400" dirty="0"/>
              <a:t>         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 </a:t>
            </a:r>
            <a:endParaRPr lang="ko-KR" altLang="ko-KR" sz="2400" dirty="0"/>
          </a:p>
          <a:p>
            <a:r>
              <a:rPr lang="en-US" altLang="ko-KR" sz="2400" dirty="0"/>
              <a:t>      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="http://xmlns.jcp.org/xml/ns/persistence </a:t>
            </a:r>
            <a:endParaRPr lang="ko-KR" altLang="ko-KR" sz="2400" dirty="0"/>
          </a:p>
          <a:p>
            <a:r>
              <a:rPr lang="en-US" altLang="ko-KR" sz="2400" dirty="0"/>
              <a:t>                 http://xmlns.jcp.org/xml/ns/persistence/persistence_2_1.xsd"&gt;</a:t>
            </a:r>
            <a:endParaRPr lang="ko-KR" altLang="ko-KR" sz="2400" dirty="0"/>
          </a:p>
          <a:p>
            <a:r>
              <a:rPr lang="en-US" altLang="ko-KR" sz="2400" dirty="0"/>
              <a:t>    &lt;persistence-unit name="springboard"&gt;</a:t>
            </a:r>
            <a:endParaRPr lang="ko-KR" altLang="ko-KR" sz="2400" dirty="0"/>
          </a:p>
          <a:p>
            <a:r>
              <a:rPr lang="en-US" altLang="ko-KR" sz="2400" dirty="0"/>
              <a:t>        &lt;class&gt;</a:t>
            </a:r>
            <a:r>
              <a:rPr lang="en-US" altLang="ko-KR" sz="2400" dirty="0" err="1"/>
              <a:t>com.springbook.biz.board.BoardVO</a:t>
            </a:r>
            <a:r>
              <a:rPr lang="en-US" altLang="ko-KR" sz="2400" dirty="0"/>
              <a:t>&lt;/class&gt;</a:t>
            </a:r>
            <a:endParaRPr lang="ko-KR" altLang="ko-KR" sz="2400" dirty="0"/>
          </a:p>
          <a:p>
            <a:r>
              <a:rPr lang="en-US" altLang="ko-KR" sz="2400" dirty="0"/>
              <a:t>        &lt;properties&gt;</a:t>
            </a:r>
            <a:endParaRPr lang="ko-KR" altLang="ko-KR" sz="2400" dirty="0"/>
          </a:p>
          <a:p>
            <a:r>
              <a:rPr lang="en-US" altLang="ko-KR" sz="2400" dirty="0"/>
              <a:t>        &lt;!-- </a:t>
            </a:r>
            <a:r>
              <a:rPr lang="ar-SA" altLang="ko-KR" sz="2400" dirty="0"/>
              <a:t>필수 속성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            &lt;property name="</a:t>
            </a:r>
            <a:r>
              <a:rPr lang="en-US" altLang="ko-KR" sz="2400" dirty="0" err="1"/>
              <a:t>hibernate.dialect</a:t>
            </a:r>
            <a:r>
              <a:rPr lang="en-US" altLang="ko-KR" sz="2400" dirty="0"/>
              <a:t>" </a:t>
            </a:r>
            <a:endParaRPr lang="ko-KR" altLang="ko-KR" sz="2400" dirty="0"/>
          </a:p>
          <a:p>
            <a:r>
              <a:rPr lang="en-US" altLang="ko-KR" sz="2400" dirty="0"/>
              <a:t>                      value="org.hibernate.dialect.H2Dialect" /&gt;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endParaRPr lang="en-US" altLang="ko-KR" sz="2400" dirty="0" smtClean="0"/>
          </a:p>
          <a:p>
            <a:endParaRPr lang="en-US" altLang="ko-KR" sz="2400" dirty="0"/>
          </a:p>
          <a:p>
            <a:pPr algn="r"/>
            <a:r>
              <a:rPr lang="en-US" altLang="ko-K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계속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95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ersistence.xml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71896"/>
            <a:ext cx="1181034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        &lt;!-- </a:t>
            </a:r>
            <a:r>
              <a:rPr lang="ar-SA" altLang="ko-KR" sz="2400" dirty="0"/>
              <a:t>옵션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            &lt;property name="</a:t>
            </a:r>
            <a:r>
              <a:rPr lang="en-US" altLang="ko-KR" sz="2400" dirty="0" err="1"/>
              <a:t>hibernate.show_sql</a:t>
            </a:r>
            <a:r>
              <a:rPr lang="en-US" altLang="ko-KR" sz="2400" dirty="0"/>
              <a:t>" value="true" /&gt;</a:t>
            </a:r>
            <a:endParaRPr lang="ko-KR" altLang="ko-KR" sz="2400" dirty="0"/>
          </a:p>
          <a:p>
            <a:r>
              <a:rPr lang="en-US" altLang="ko-KR" sz="2400" dirty="0"/>
              <a:t>            &lt;property name="</a:t>
            </a:r>
            <a:r>
              <a:rPr lang="en-US" altLang="ko-KR" sz="2400" dirty="0" err="1"/>
              <a:t>hibernate.format_sql</a:t>
            </a:r>
            <a:r>
              <a:rPr lang="en-US" altLang="ko-KR" sz="2400" dirty="0"/>
              <a:t>" value="true" /&gt;</a:t>
            </a:r>
            <a:endParaRPr lang="ko-KR" altLang="ko-KR" sz="2400" dirty="0"/>
          </a:p>
          <a:p>
            <a:r>
              <a:rPr lang="en-US" altLang="ko-KR" sz="2400" dirty="0"/>
              <a:t>            &lt;property name="</a:t>
            </a:r>
            <a:r>
              <a:rPr lang="en-US" altLang="ko-KR" sz="2400" dirty="0" err="1"/>
              <a:t>hibernate.use_sql_comments</a:t>
            </a:r>
            <a:r>
              <a:rPr lang="en-US" altLang="ko-KR" sz="2400" dirty="0"/>
              <a:t>" value="false" /&gt;</a:t>
            </a:r>
            <a:endParaRPr lang="ko-KR" altLang="ko-KR" sz="2400" dirty="0"/>
          </a:p>
          <a:p>
            <a:r>
              <a:rPr lang="en-US" altLang="ko-KR" sz="2400" dirty="0"/>
              <a:t>            &lt;property name="</a:t>
            </a:r>
            <a:r>
              <a:rPr lang="en-US" altLang="ko-KR" sz="2400" dirty="0" err="1"/>
              <a:t>hibernate.id.new_generator_mappings</a:t>
            </a:r>
            <a:r>
              <a:rPr lang="en-US" altLang="ko-KR" sz="2400" dirty="0"/>
              <a:t>" value="true" /&gt;</a:t>
            </a:r>
            <a:endParaRPr lang="ko-KR" altLang="ko-KR" sz="2400" dirty="0"/>
          </a:p>
          <a:p>
            <a:r>
              <a:rPr lang="en-US" altLang="ko-KR" sz="2400" dirty="0"/>
              <a:t>            &lt;property name="hibernate.hbm2ddl.auto" value="create" /&gt;</a:t>
            </a:r>
            <a:endParaRPr lang="ko-KR" altLang="ko-KR" sz="2400" dirty="0"/>
          </a:p>
          <a:p>
            <a:r>
              <a:rPr lang="en-US" altLang="ko-KR" sz="2400" dirty="0"/>
              <a:t>        &lt;/properties&gt;</a:t>
            </a:r>
            <a:endParaRPr lang="ko-KR" altLang="ko-KR" sz="2400" dirty="0"/>
          </a:p>
          <a:p>
            <a:r>
              <a:rPr lang="en-US" altLang="ko-KR" sz="2400" dirty="0"/>
              <a:t>    &lt;/persistence-unit&gt;</a:t>
            </a:r>
            <a:endParaRPr lang="ko-KR" altLang="ko-KR" sz="2400" dirty="0"/>
          </a:p>
          <a:p>
            <a:r>
              <a:rPr lang="en-US" altLang="ko-KR" sz="2400" dirty="0"/>
              <a:t>&lt;/persistence&gt;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1319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Entity </a:t>
            </a:r>
            <a:r>
              <a:rPr lang="ko-KR" altLang="en-US" dirty="0" smtClean="0"/>
              <a:t>매핑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55024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Entity @</a:t>
            </a:r>
            <a:r>
              <a:rPr lang="en-US" altLang="ko-KR" sz="2400" b="1" dirty="0">
                <a:solidFill>
                  <a:srgbClr val="7030A0"/>
                </a:solidFill>
              </a:rPr>
              <a:t>Table(name="BOARD")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	@Id @</a:t>
            </a:r>
            <a:r>
              <a:rPr lang="en-US" altLang="ko-KR" sz="2400" b="1" dirty="0" err="1">
                <a:solidFill>
                  <a:srgbClr val="7030A0"/>
                </a:solidFill>
              </a:rPr>
              <a:t>GeneratedValue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seq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smtClean="0"/>
              <a:t>	private </a:t>
            </a:r>
            <a:r>
              <a:rPr lang="en-US" altLang="ko-KR" sz="2400" dirty="0"/>
              <a:t>String title;</a:t>
            </a:r>
            <a:endParaRPr lang="ko-KR" altLang="ko-KR" sz="2400" dirty="0"/>
          </a:p>
          <a:p>
            <a:r>
              <a:rPr lang="en-US" altLang="ko-KR" sz="2400" dirty="0" smtClean="0"/>
              <a:t>	private </a:t>
            </a:r>
            <a:r>
              <a:rPr lang="en-US" altLang="ko-KR" sz="2400" dirty="0"/>
              <a:t>String writer;</a:t>
            </a:r>
            <a:endParaRPr lang="ko-KR" altLang="ko-KR" sz="24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rivate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String content;</a:t>
            </a:r>
            <a:endParaRPr lang="ko-KR" altLang="ko-KR" sz="2400" dirty="0"/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	Temporal(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TemporalType.DATE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	private </a:t>
            </a:r>
            <a:r>
              <a:rPr lang="en-US" altLang="ko-KR" sz="2400" dirty="0"/>
              <a:t>Date </a:t>
            </a:r>
            <a:r>
              <a:rPr lang="en-US" altLang="ko-KR" sz="2400" dirty="0" err="1"/>
              <a:t>regDate</a:t>
            </a:r>
            <a:r>
              <a:rPr lang="en-US" altLang="ko-KR" sz="2400" dirty="0"/>
              <a:t> = new Date();</a:t>
            </a:r>
            <a:endParaRPr lang="ko-KR" altLang="ko-KR" sz="2400" dirty="0"/>
          </a:p>
          <a:p>
            <a:r>
              <a:rPr lang="en-US" altLang="ko-KR" sz="2400" dirty="0" smtClean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cnt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	@</a:t>
            </a:r>
            <a:r>
              <a:rPr lang="en-US" altLang="ko-KR" sz="2400" b="1" dirty="0">
                <a:solidFill>
                  <a:srgbClr val="7030A0"/>
                </a:solidFill>
              </a:rPr>
              <a:t>Transient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	</a:t>
            </a:r>
            <a:r>
              <a:rPr lang="en-US" altLang="ko-KR" sz="2400" dirty="0" smtClean="0"/>
              <a:t>p</a:t>
            </a:r>
            <a:r>
              <a:rPr lang="en-US" altLang="ko-KR" sz="2400" dirty="0" smtClean="0"/>
              <a:t>rivate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searchCondition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	@</a:t>
            </a:r>
            <a:r>
              <a:rPr lang="en-US" altLang="ko-KR" sz="2400" b="1" dirty="0">
                <a:solidFill>
                  <a:srgbClr val="7030A0"/>
                </a:solidFill>
              </a:rPr>
              <a:t>Transient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rivate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searchKeyword</a:t>
            </a:r>
            <a:r>
              <a:rPr lang="en-US" altLang="ko-KR" sz="2400" dirty="0" smtClean="0"/>
              <a:t>;    </a:t>
            </a:r>
            <a:endParaRPr lang="ko-KR" altLang="ko-KR" sz="2400" dirty="0"/>
          </a:p>
          <a:p>
            <a:r>
              <a:rPr lang="en-US" altLang="ko-KR" sz="2400" dirty="0" smtClean="0"/>
              <a:t>	// </a:t>
            </a:r>
            <a:r>
              <a:rPr lang="en-US" altLang="ko-KR" sz="2400" dirty="0"/>
              <a:t>Getter/Setter </a:t>
            </a:r>
            <a:r>
              <a:rPr lang="ar-SA" altLang="ko-KR" sz="2400" dirty="0" smtClean="0"/>
              <a:t>메소드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8596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연동 설정 </a:t>
            </a:r>
            <a:r>
              <a:rPr lang="en-US" altLang="ko-KR" dirty="0" smtClean="0"/>
              <a:t>(</a:t>
            </a:r>
            <a:r>
              <a:rPr lang="en-US" altLang="ko-KR" dirty="0" smtClean="0"/>
              <a:t>applicationContext.xml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31272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&lt;!-- </a:t>
            </a:r>
            <a:r>
              <a:rPr lang="ar-SA" altLang="ko-KR" sz="2400" dirty="0"/>
              <a:t>스프링과</a:t>
            </a:r>
            <a:r>
              <a:rPr lang="en-US" altLang="ko-KR" sz="2400" dirty="0"/>
              <a:t> JPA </a:t>
            </a:r>
            <a:r>
              <a:rPr lang="ar-SA" altLang="ko-KR" sz="2400" dirty="0"/>
              <a:t>연동 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jpaVendorAdapter</a:t>
            </a:r>
            <a:r>
              <a:rPr lang="en-US" altLang="ko-KR" sz="2400" dirty="0"/>
              <a:t>"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 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org.springframework.orm.jpa.vendor.HibernateJpaVendorAdapter</a:t>
            </a:r>
            <a:r>
              <a:rPr lang="en-US" altLang="ko-KR" sz="2400" dirty="0" smtClean="0"/>
              <a:t>"&gt;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entityManagerFactory</a:t>
            </a:r>
            <a:r>
              <a:rPr lang="en-US" altLang="ko-KR" sz="2400" dirty="0"/>
              <a:t>" 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class</a:t>
            </a:r>
            <a:r>
              <a:rPr lang="en-US" altLang="ko-KR" sz="2400" dirty="0"/>
              <a:t>="org.springframework.orm.jpa.LocalContainerEntityManagerFactoryBean"&gt;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"&gt;&lt;/property&gt;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jpaVendorAdapter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jpaVendorAdapter</a:t>
            </a:r>
            <a:r>
              <a:rPr lang="en-US" altLang="ko-KR" sz="2400" dirty="0"/>
              <a:t>"&gt;&lt;/property&gt;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746627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 BoardDAOJPA.java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19397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@Repository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BoardDAOJPA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PersistenceContext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private </a:t>
            </a:r>
            <a:r>
              <a:rPr lang="en-US" altLang="ko-KR" sz="2400" b="1" dirty="0" err="1">
                <a:solidFill>
                  <a:srgbClr val="7030A0"/>
                </a:solidFill>
              </a:rPr>
              <a:t>EntityManager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em</a:t>
            </a:r>
            <a:r>
              <a:rPr lang="en-US" altLang="ko-KR" sz="2400" b="1" dirty="0">
                <a:solidFill>
                  <a:srgbClr val="7030A0"/>
                </a:solidFill>
              </a:rPr>
              <a:t>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public void </a:t>
            </a:r>
            <a:r>
              <a:rPr lang="en-US" altLang="ko-KR" sz="2400" dirty="0" err="1"/>
              <a:t>insertBoard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JPA</a:t>
            </a:r>
            <a:r>
              <a:rPr lang="ar-SA" altLang="ko-KR" sz="2400" dirty="0"/>
              <a:t>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insertBoard</a:t>
            </a:r>
            <a:r>
              <a:rPr lang="en-US" altLang="ko-KR" sz="2400" dirty="0"/>
              <a:t>() </a:t>
            </a:r>
            <a:r>
              <a:rPr lang="ar-SA" altLang="ko-KR" sz="2400" dirty="0"/>
              <a:t>기능 처리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b="1" dirty="0" err="1">
                <a:solidFill>
                  <a:srgbClr val="7030A0"/>
                </a:solidFill>
              </a:rPr>
              <a:t>em.persist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vo</a:t>
            </a:r>
            <a:r>
              <a:rPr lang="en-US" altLang="ko-KR" sz="2400" b="1" dirty="0">
                <a:solidFill>
                  <a:srgbClr val="7030A0"/>
                </a:solidFill>
              </a:rPr>
              <a:t>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/>
              <a:t>  </a:t>
            </a:r>
            <a:endParaRPr lang="ko-KR" altLang="ko-KR" sz="2400" dirty="0"/>
          </a:p>
          <a:p>
            <a:r>
              <a:rPr lang="en-US" altLang="ko-KR" sz="2400" dirty="0"/>
              <a:t>    public 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getBoardList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JPA</a:t>
            </a:r>
            <a:r>
              <a:rPr lang="ar-SA" altLang="ko-KR" sz="2400" dirty="0"/>
              <a:t>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getBoardList</a:t>
            </a:r>
            <a:r>
              <a:rPr lang="en-US" altLang="ko-KR" sz="2400" dirty="0"/>
              <a:t>() </a:t>
            </a:r>
            <a:r>
              <a:rPr lang="ar-SA" altLang="ko-KR" sz="2400" dirty="0"/>
              <a:t>기능 처리</a:t>
            </a:r>
            <a:r>
              <a:rPr lang="en-US" altLang="ko-KR" sz="2400" dirty="0" smtClean="0"/>
              <a:t>");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String </a:t>
            </a:r>
            <a:r>
              <a:rPr lang="en-US" altLang="ko-KR" sz="2400" dirty="0" err="1" smtClean="0"/>
              <a:t>spql</a:t>
            </a:r>
            <a:r>
              <a:rPr lang="en-US" altLang="ko-KR" sz="2400" dirty="0" smtClean="0"/>
              <a:t> = </a:t>
            </a:r>
            <a:r>
              <a:rPr lang="en-US" altLang="ko-KR" sz="2400" b="1" dirty="0">
                <a:solidFill>
                  <a:srgbClr val="FF0000"/>
                </a:solidFill>
              </a:rPr>
              <a:t>"from </a:t>
            </a:r>
            <a:r>
              <a:rPr lang="en-US" altLang="ko-KR" sz="2400" b="1" dirty="0" err="1">
                <a:solidFill>
                  <a:srgbClr val="FF0000"/>
                </a:solidFill>
              </a:rPr>
              <a:t>BoardVO</a:t>
            </a:r>
            <a:r>
              <a:rPr lang="en-US" altLang="ko-KR" sz="2400" b="1" dirty="0">
                <a:solidFill>
                  <a:srgbClr val="FF0000"/>
                </a:solidFill>
              </a:rPr>
              <a:t> b order by </a:t>
            </a:r>
            <a:r>
              <a:rPr lang="en-US" altLang="ko-KR" sz="2400" b="1" dirty="0" err="1">
                <a:solidFill>
                  <a:srgbClr val="FF0000"/>
                </a:solidFill>
              </a:rPr>
              <a:t>b.seq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desc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";</a:t>
            </a:r>
            <a:endParaRPr lang="ko-KR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        return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em.createQuery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jpql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).</a:t>
            </a:r>
            <a:r>
              <a:rPr lang="en-US" altLang="ko-KR" sz="2400" b="1" dirty="0" err="1">
                <a:solidFill>
                  <a:srgbClr val="7030A0"/>
                </a:solidFill>
              </a:rPr>
              <a:t>getResultList</a:t>
            </a:r>
            <a:r>
              <a:rPr lang="en-US" altLang="ko-KR" sz="2400" b="1" dirty="0">
                <a:solidFill>
                  <a:srgbClr val="7030A0"/>
                </a:solidFill>
              </a:rPr>
              <a:t>();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2189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SQL Mapper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 board-mapping.xml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&lt;?xml version="1.0" encoding="UTF-8"?&gt;</a:t>
            </a:r>
            <a:endParaRPr lang="ko-KR" altLang="ko-KR" sz="2400" dirty="0"/>
          </a:p>
          <a:p>
            <a:r>
              <a:rPr lang="en-US" altLang="ko-KR" sz="2400" dirty="0" smtClean="0"/>
              <a:t>&lt;!</a:t>
            </a:r>
            <a:r>
              <a:rPr lang="en-US" altLang="ko-KR" sz="2400" dirty="0"/>
              <a:t>DOCTYPE mapper PUBLIC "-//mybatis.org//DTD Mapper 3.0//EN" </a:t>
            </a:r>
            <a:endParaRPr lang="ko-KR" altLang="ko-KR" sz="2400" dirty="0"/>
          </a:p>
          <a:p>
            <a:r>
              <a:rPr lang="en-US" altLang="ko-KR" sz="2400" dirty="0"/>
              <a:t>                        "http://mybatis.org/</a:t>
            </a:r>
            <a:r>
              <a:rPr lang="en-US" altLang="ko-KR" sz="2400" dirty="0" err="1"/>
              <a:t>dtd</a:t>
            </a:r>
            <a:r>
              <a:rPr lang="en-US" altLang="ko-KR" sz="2400" dirty="0"/>
              <a:t>/mybatis-3-mapper.dtd"&gt;</a:t>
            </a:r>
            <a:endParaRPr lang="ko-KR" altLang="ko-KR" sz="2400" dirty="0"/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r>
              <a:rPr lang="en-US" altLang="ko-KR" sz="2400" dirty="0"/>
              <a:t>&lt;mapper </a:t>
            </a:r>
            <a:r>
              <a:rPr lang="en-US" altLang="ko-KR" sz="2400" b="1" dirty="0"/>
              <a:t>namespace="</a:t>
            </a:r>
            <a:r>
              <a:rPr lang="en-US" altLang="ko-KR" sz="2400" b="1" dirty="0" err="1"/>
              <a:t>BoardDAO</a:t>
            </a:r>
            <a:r>
              <a:rPr lang="en-US" altLang="ko-KR" sz="2400" b="1" dirty="0"/>
              <a:t>"</a:t>
            </a:r>
            <a:r>
              <a:rPr lang="en-US" altLang="ko-KR" sz="2400" dirty="0"/>
              <a:t>&gt; </a:t>
            </a:r>
            <a:endParaRPr lang="ko-KR" altLang="ko-KR" sz="2400" dirty="0" smtClean="0"/>
          </a:p>
          <a:p>
            <a:pPr lvl="1"/>
            <a:r>
              <a:rPr lang="en-US" altLang="ko-KR" sz="2400" b="1" dirty="0" smtClean="0">
                <a:solidFill>
                  <a:srgbClr val="7030A0"/>
                </a:solidFill>
              </a:rPr>
              <a:t>&lt;insert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id="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insertBoard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dirty="0" smtClean="0"/>
              <a:t>&gt;</a:t>
            </a:r>
            <a:endParaRPr lang="ko-KR" altLang="ko-KR" sz="2400" dirty="0" smtClean="0"/>
          </a:p>
          <a:p>
            <a:r>
              <a:rPr lang="en-US" altLang="ko-KR" sz="2400" dirty="0" smtClean="0"/>
              <a:t>        insert </a:t>
            </a:r>
            <a:r>
              <a:rPr lang="en-US" altLang="ko-KR" sz="2400" dirty="0"/>
              <a:t>into board(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, title, writer, content) </a:t>
            </a:r>
            <a:endParaRPr lang="ko-KR" altLang="ko-KR" sz="2400" dirty="0"/>
          </a:p>
          <a:p>
            <a:r>
              <a:rPr lang="en-US" altLang="ko-KR" sz="2400" dirty="0"/>
              <a:t>        values((select </a:t>
            </a:r>
            <a:r>
              <a:rPr lang="en-US" altLang="ko-KR" sz="2400" dirty="0" err="1"/>
              <a:t>nvl</a:t>
            </a:r>
            <a:r>
              <a:rPr lang="en-US" altLang="ko-KR" sz="2400" dirty="0"/>
              <a:t>(max(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), 0)+1 from board),#{title},#{writer},#{content})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&lt;/insert&gt;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   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b="1" dirty="0">
                <a:solidFill>
                  <a:srgbClr val="7030A0"/>
                </a:solidFill>
              </a:rPr>
              <a:t>&lt;select </a:t>
            </a:r>
            <a:r>
              <a:rPr lang="en-US" altLang="ko-KR" sz="2400" b="1" dirty="0">
                <a:solidFill>
                  <a:srgbClr val="FF0000"/>
                </a:solidFill>
              </a:rPr>
              <a:t>id="</a:t>
            </a:r>
            <a:r>
              <a:rPr lang="en-US" altLang="ko-KR" sz="2400" b="1" dirty="0" err="1">
                <a:solidFill>
                  <a:srgbClr val="FF0000"/>
                </a:solidFill>
              </a:rPr>
              <a:t>getBoardList</a:t>
            </a:r>
            <a:r>
              <a:rPr lang="en-US" altLang="ko-KR" sz="2400" b="1" dirty="0">
                <a:solidFill>
                  <a:srgbClr val="FF0000"/>
                </a:solidFill>
              </a:rPr>
              <a:t>" </a:t>
            </a:r>
            <a:r>
              <a:rPr lang="en-US" altLang="ko-KR" sz="2400" b="1" dirty="0" err="1">
                <a:solidFill>
                  <a:srgbClr val="7030A0"/>
                </a:solidFill>
              </a:rPr>
              <a:t>resultType</a:t>
            </a:r>
            <a:r>
              <a:rPr lang="en-US" altLang="ko-KR" sz="2400" b="1" dirty="0">
                <a:solidFill>
                  <a:srgbClr val="7030A0"/>
                </a:solidFill>
              </a:rPr>
              <a:t>="board"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select * from board </a:t>
            </a:r>
            <a:endParaRPr lang="ko-KR" altLang="ko-KR" sz="2400" dirty="0"/>
          </a:p>
          <a:p>
            <a:r>
              <a:rPr lang="en-US" altLang="ko-KR" sz="2400" dirty="0"/>
              <a:t>        where title like '%'||#{</a:t>
            </a:r>
            <a:r>
              <a:rPr lang="en-US" altLang="ko-KR" sz="2400" dirty="0" err="1"/>
              <a:t>searchKeyword</a:t>
            </a:r>
            <a:r>
              <a:rPr lang="en-US" altLang="ko-KR" sz="2400" dirty="0"/>
              <a:t>}||'%' </a:t>
            </a:r>
            <a:endParaRPr lang="ko-KR" altLang="ko-KR" sz="2400" dirty="0"/>
          </a:p>
          <a:p>
            <a:r>
              <a:rPr lang="en-US" altLang="ko-KR" sz="2400" dirty="0"/>
              <a:t>        order by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desc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b="1" dirty="0">
                <a:solidFill>
                  <a:srgbClr val="7030A0"/>
                </a:solidFill>
              </a:rPr>
              <a:t>&lt;/select&gt;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&lt;/mapper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/>
              <a:t> </a:t>
            </a:r>
            <a:r>
              <a:rPr lang="ko-KR" altLang="en-US" dirty="0" smtClean="0"/>
              <a:t>메인 환경설정 파일 </a:t>
            </a:r>
            <a:r>
              <a:rPr lang="en-US" altLang="ko-KR" dirty="0" smtClean="0"/>
              <a:t>( sql-map-config.xml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795647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&lt;?xml version="1.0" encoding="UTF-8"?&gt;</a:t>
            </a:r>
            <a:endParaRPr lang="ko-KR" altLang="ko-KR" sz="2400" dirty="0"/>
          </a:p>
          <a:p>
            <a:r>
              <a:rPr lang="en-US" altLang="ko-KR" sz="2400" dirty="0"/>
              <a:t>&lt;!DOCTYPE configuration PUBLIC "-//mybatis.org//DTD </a:t>
            </a:r>
            <a:r>
              <a:rPr lang="en-US" altLang="ko-KR" sz="2400" dirty="0" err="1"/>
              <a:t>Config</a:t>
            </a:r>
            <a:r>
              <a:rPr lang="en-US" altLang="ko-KR" sz="2400" dirty="0"/>
              <a:t> 3.0//EN"   </a:t>
            </a:r>
            <a:endParaRPr lang="ko-KR" altLang="ko-KR" sz="2400" dirty="0"/>
          </a:p>
          <a:p>
            <a:r>
              <a:rPr lang="en-US" altLang="ko-KR" sz="2400" dirty="0"/>
              <a:t>                               "http://mybatis.org/</a:t>
            </a:r>
            <a:r>
              <a:rPr lang="en-US" altLang="ko-KR" sz="2400" dirty="0" err="1"/>
              <a:t>dtd</a:t>
            </a:r>
            <a:r>
              <a:rPr lang="en-US" altLang="ko-KR" sz="2400" dirty="0"/>
              <a:t>/mybatis-3-config.dtd"&gt;</a:t>
            </a:r>
            <a:endParaRPr lang="ko-KR" altLang="ko-KR" sz="2400" dirty="0"/>
          </a:p>
          <a:p>
            <a:r>
              <a:rPr lang="en-US" altLang="ko-KR" sz="2400" dirty="0"/>
              <a:t>&lt;configuration&gt;</a:t>
            </a:r>
            <a:endParaRPr lang="ko-KR" altLang="ko-KR" sz="2400" dirty="0"/>
          </a:p>
          <a:p>
            <a:r>
              <a:rPr lang="en-US" altLang="ko-KR" sz="2400" dirty="0"/>
              <a:t>    &lt;!-- Properties </a:t>
            </a:r>
            <a:r>
              <a:rPr lang="ar-SA" altLang="ko-KR" sz="2400" dirty="0"/>
              <a:t>파일 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b="1" dirty="0">
                <a:solidFill>
                  <a:srgbClr val="7030A0"/>
                </a:solidFill>
              </a:rPr>
              <a:t>&lt;properties resource="</a:t>
            </a:r>
            <a:r>
              <a:rPr lang="en-US" altLang="ko-KR" sz="2400" b="1" dirty="0" err="1">
                <a:solidFill>
                  <a:srgbClr val="7030A0"/>
                </a:solidFill>
              </a:rPr>
              <a:t>db.properties</a:t>
            </a:r>
            <a:r>
              <a:rPr lang="en-US" altLang="ko-KR" sz="2400" b="1" dirty="0">
                <a:solidFill>
                  <a:srgbClr val="7030A0"/>
                </a:solidFill>
              </a:rPr>
              <a:t>"/&gt;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&lt;!-- Alias </a:t>
            </a:r>
            <a:r>
              <a:rPr lang="ar-SA" altLang="ko-KR" sz="2400" dirty="0"/>
              <a:t>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    &lt;</a:t>
            </a:r>
            <a:r>
              <a:rPr lang="en-US" altLang="ko-KR" sz="2400" dirty="0" err="1"/>
              <a:t>typeAliases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&lt;</a:t>
            </a:r>
            <a:r>
              <a:rPr lang="en-US" altLang="ko-KR" sz="2400" dirty="0" err="1"/>
              <a:t>typeAlias</a:t>
            </a:r>
            <a:r>
              <a:rPr lang="en-US" altLang="ko-KR" sz="2400" dirty="0"/>
              <a:t> alias="board" type="</a:t>
            </a:r>
            <a:r>
              <a:rPr lang="en-US" altLang="ko-KR" sz="2400" dirty="0" err="1"/>
              <a:t>com.springbook.biz.board.BoardVO</a:t>
            </a:r>
            <a:r>
              <a:rPr lang="en-US" altLang="ko-KR" sz="2400" dirty="0"/>
              <a:t>"/&gt;</a:t>
            </a:r>
            <a:endParaRPr lang="ko-KR" altLang="ko-KR" sz="2400" dirty="0"/>
          </a:p>
          <a:p>
            <a:r>
              <a:rPr lang="en-US" altLang="ko-KR" sz="2400" dirty="0"/>
              <a:t>    &lt;/</a:t>
            </a:r>
            <a:r>
              <a:rPr lang="en-US" altLang="ko-KR" sz="2400" dirty="0" err="1"/>
              <a:t>typeAliases</a:t>
            </a:r>
            <a:r>
              <a:rPr lang="en-US" altLang="ko-KR" sz="2400" dirty="0" smtClean="0"/>
              <a:t>&gt;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   </a:t>
            </a:r>
            <a:r>
              <a:rPr lang="en-US" altLang="ko-KR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계속</a:t>
            </a:r>
            <a:endParaRPr lang="ko-KR" altLang="ko-KR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93162" y="5163649"/>
            <a:ext cx="5448415" cy="1569660"/>
          </a:xfrm>
          <a:prstGeom prst="rect">
            <a:avLst/>
          </a:prstGeom>
          <a:solidFill>
            <a:srgbClr val="CCFF99"/>
          </a:solidFill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jdbc.driverClassName</a:t>
            </a:r>
            <a:r>
              <a:rPr lang="en-US" altLang="ko-KR" sz="2400" dirty="0"/>
              <a:t>=org.h2.Driver</a:t>
            </a:r>
            <a:endParaRPr lang="ko-KR" altLang="ko-KR" sz="2400" dirty="0"/>
          </a:p>
          <a:p>
            <a:r>
              <a:rPr lang="en-US" altLang="ko-KR" sz="2400" dirty="0"/>
              <a:t>jdbc.url=jdbc:h2:tcp://localhost/~/test</a:t>
            </a:r>
            <a:endParaRPr lang="ko-KR" altLang="ko-KR" sz="2400" dirty="0"/>
          </a:p>
          <a:p>
            <a:r>
              <a:rPr lang="en-US" altLang="ko-KR" sz="2400" dirty="0" err="1"/>
              <a:t>jdbc.username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sa</a:t>
            </a:r>
            <a:endParaRPr lang="ko-KR" altLang="ko-KR" sz="2400" dirty="0"/>
          </a:p>
          <a:p>
            <a:r>
              <a:rPr lang="en-US" altLang="ko-KR" sz="2400" dirty="0" err="1"/>
              <a:t>jdbc.password</a:t>
            </a:r>
            <a:r>
              <a:rPr lang="en-US" altLang="ko-KR" sz="2400" dirty="0" smtClean="0"/>
              <a:t>=</a:t>
            </a:r>
            <a:endParaRPr lang="ko-KR" altLang="ko-KR" sz="2400" dirty="0"/>
          </a:p>
        </p:txBody>
      </p:sp>
      <p:cxnSp>
        <p:nvCxnSpPr>
          <p:cNvPr id="6" name="구부러진 연결선 5"/>
          <p:cNvCxnSpPr>
            <a:endCxn id="4" idx="1"/>
          </p:cNvCxnSpPr>
          <p:nvPr/>
        </p:nvCxnSpPr>
        <p:spPr>
          <a:xfrm rot="16200000" flipH="1">
            <a:off x="4279748" y="3635064"/>
            <a:ext cx="2890675" cy="1736154"/>
          </a:xfrm>
          <a:prstGeom prst="curvedConnector2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7693"/>
            <a:ext cx="1170214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 </a:t>
            </a:r>
            <a:r>
              <a:rPr lang="en-US" altLang="ko-KR" sz="2400" dirty="0"/>
              <a:t>&lt;!-- 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 </a:t>
            </a:r>
            <a:r>
              <a:rPr lang="ar-SA" altLang="ko-KR" sz="2400" dirty="0"/>
              <a:t>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    &lt;environments default="development"&gt;</a:t>
            </a:r>
            <a:endParaRPr lang="ko-KR" altLang="ko-KR" sz="2400" dirty="0"/>
          </a:p>
          <a:p>
            <a:r>
              <a:rPr lang="en-US" altLang="ko-KR" sz="2400" dirty="0"/>
              <a:t>        &lt;environment id="development"&gt;</a:t>
            </a:r>
            <a:endParaRPr lang="ko-KR" altLang="ko-KR" sz="2400" dirty="0"/>
          </a:p>
          <a:p>
            <a:r>
              <a:rPr lang="en-US" altLang="ko-KR" sz="2400" dirty="0"/>
              <a:t>            &lt;</a:t>
            </a:r>
            <a:r>
              <a:rPr lang="en-US" altLang="ko-KR" sz="2400" dirty="0" err="1"/>
              <a:t>transactionManager</a:t>
            </a:r>
            <a:r>
              <a:rPr lang="en-US" altLang="ko-KR" sz="2400" dirty="0"/>
              <a:t> type="JDBC"/&gt;</a:t>
            </a:r>
            <a:endParaRPr lang="ko-KR" altLang="ko-KR" sz="2400" dirty="0"/>
          </a:p>
          <a:p>
            <a:r>
              <a:rPr lang="en-US" altLang="ko-KR" sz="2400" dirty="0"/>
              <a:t>            &lt;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 type="POOLED"&gt;</a:t>
            </a:r>
            <a:endParaRPr lang="ko-KR" altLang="ko-KR" sz="2400" dirty="0"/>
          </a:p>
          <a:p>
            <a:r>
              <a:rPr lang="en-US" altLang="ko-KR" sz="2400" dirty="0"/>
              <a:t>                &lt;property name="driver" value="${</a:t>
            </a:r>
            <a:r>
              <a:rPr lang="en-US" altLang="ko-KR" sz="2400" dirty="0" err="1"/>
              <a:t>jdbc.driverClassName</a:t>
            </a:r>
            <a:r>
              <a:rPr lang="en-US" altLang="ko-KR" sz="2400" dirty="0"/>
              <a:t>}"/&gt;</a:t>
            </a:r>
            <a:endParaRPr lang="ko-KR" altLang="ko-KR" sz="2400" dirty="0"/>
          </a:p>
          <a:p>
            <a:r>
              <a:rPr lang="en-US" altLang="ko-KR" sz="2400" dirty="0"/>
              <a:t>                &lt;property name="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value="${jdbc.url}" /&gt;</a:t>
            </a:r>
            <a:endParaRPr lang="ko-KR" altLang="ko-KR" sz="2400" dirty="0"/>
          </a:p>
          <a:p>
            <a:r>
              <a:rPr lang="en-US" altLang="ko-KR" sz="2400" dirty="0"/>
              <a:t>                &lt;property name="username" value="${</a:t>
            </a:r>
            <a:r>
              <a:rPr lang="en-US" altLang="ko-KR" sz="2400" dirty="0" err="1"/>
              <a:t>jdbc.username</a:t>
            </a:r>
            <a:r>
              <a:rPr lang="en-US" altLang="ko-KR" sz="2400" dirty="0"/>
              <a:t>}"/&gt;</a:t>
            </a:r>
            <a:endParaRPr lang="ko-KR" altLang="ko-KR" sz="2400" dirty="0"/>
          </a:p>
          <a:p>
            <a:r>
              <a:rPr lang="en-US" altLang="ko-KR" sz="2400" dirty="0"/>
              <a:t>                &lt;property name="password" value="${</a:t>
            </a:r>
            <a:r>
              <a:rPr lang="en-US" altLang="ko-KR" sz="2400" dirty="0" err="1"/>
              <a:t>jdbc.password</a:t>
            </a:r>
            <a:r>
              <a:rPr lang="en-US" altLang="ko-KR" sz="2400" dirty="0"/>
              <a:t>}"/&gt;</a:t>
            </a:r>
            <a:endParaRPr lang="ko-KR" altLang="ko-KR" sz="2400" dirty="0"/>
          </a:p>
          <a:p>
            <a:r>
              <a:rPr lang="en-US" altLang="ko-KR" sz="2400" dirty="0"/>
              <a:t>            &lt;/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&lt;/environment&gt;</a:t>
            </a:r>
            <a:endParaRPr lang="ko-KR" altLang="ko-KR" sz="2400" dirty="0"/>
          </a:p>
          <a:p>
            <a:r>
              <a:rPr lang="en-US" altLang="ko-KR" sz="2400" dirty="0"/>
              <a:t>    &lt;/environments&gt;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&lt;!-- </a:t>
            </a:r>
            <a:r>
              <a:rPr lang="en-US" altLang="ko-KR" sz="2400" dirty="0" err="1"/>
              <a:t>Sql</a:t>
            </a:r>
            <a:r>
              <a:rPr lang="en-US" altLang="ko-KR" sz="2400" dirty="0"/>
              <a:t> Mapper </a:t>
            </a:r>
            <a:r>
              <a:rPr lang="ar-SA" altLang="ko-KR" sz="2400" dirty="0"/>
              <a:t>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    &lt;mappers&gt;</a:t>
            </a:r>
            <a:endParaRPr lang="ko-KR" altLang="ko-KR" sz="2400" dirty="0"/>
          </a:p>
          <a:p>
            <a:r>
              <a:rPr lang="en-US" altLang="ko-KR" sz="2400" dirty="0"/>
              <a:t>        &lt;mapper resource="mappings/board-mapping.xml"/&gt;</a:t>
            </a:r>
            <a:endParaRPr lang="ko-KR" altLang="ko-KR" sz="2400" dirty="0"/>
          </a:p>
          <a:p>
            <a:r>
              <a:rPr lang="en-US" altLang="ko-KR" sz="2400" dirty="0"/>
              <a:t>    &lt;/mappers&gt;</a:t>
            </a:r>
            <a:endParaRPr lang="ko-KR" altLang="ko-KR" sz="2400" dirty="0"/>
          </a:p>
          <a:p>
            <a:r>
              <a:rPr lang="en-US" altLang="ko-KR" sz="2400" dirty="0"/>
              <a:t>&lt;/configuration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96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SessionFactoryBean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33246"/>
            <a:ext cx="1196673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SqlSessionFactoryBean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private static </a:t>
            </a:r>
            <a:r>
              <a:rPr lang="en-US" altLang="ko-KR" sz="2400" dirty="0" err="1"/>
              <a:t>SqlSessionFactory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sessionFactory</a:t>
            </a:r>
            <a:r>
              <a:rPr lang="en-US" altLang="ko-KR" sz="2400" dirty="0"/>
              <a:t> = null;</a:t>
            </a:r>
            <a:endParaRPr lang="ko-KR" altLang="ko-KR" sz="2400" dirty="0"/>
          </a:p>
          <a:p>
            <a:r>
              <a:rPr lang="en-US" altLang="ko-KR" sz="2400" dirty="0"/>
              <a:t>    static {</a:t>
            </a:r>
            <a:endParaRPr lang="ko-KR" altLang="ko-KR" sz="2400" dirty="0"/>
          </a:p>
          <a:p>
            <a:r>
              <a:rPr lang="en-US" altLang="ko-KR" sz="2400" dirty="0"/>
              <a:t>        try {</a:t>
            </a:r>
            <a:endParaRPr lang="ko-KR" altLang="ko-KR" sz="2400" dirty="0"/>
          </a:p>
          <a:p>
            <a:r>
              <a:rPr lang="en-US" altLang="ko-KR" sz="2400" dirty="0"/>
              <a:t>            if (</a:t>
            </a:r>
            <a:r>
              <a:rPr lang="en-US" altLang="ko-KR" sz="2400" dirty="0" err="1"/>
              <a:t>sessionFactory</a:t>
            </a:r>
            <a:r>
              <a:rPr lang="en-US" altLang="ko-KR" sz="2400" dirty="0"/>
              <a:t> == null) { </a:t>
            </a:r>
            <a:endParaRPr lang="ko-KR" altLang="ko-KR" sz="2400" dirty="0"/>
          </a:p>
          <a:p>
            <a:r>
              <a:rPr lang="en-US" altLang="ko-KR" sz="2400" dirty="0"/>
              <a:t>                Reader </a:t>
            </a:r>
            <a:r>
              <a:rPr lang="en-US" altLang="ko-KR" sz="2400" dirty="0" err="1"/>
              <a:t>reader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Resources.getResourceAsReader</a:t>
            </a:r>
            <a:r>
              <a:rPr lang="en-US" altLang="ko-KR" sz="2400" dirty="0"/>
              <a:t>("sql-map-config.xml");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sessionFactory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SqlSessionFactoryBuilder</a:t>
            </a:r>
            <a:r>
              <a:rPr lang="en-US" altLang="ko-KR" sz="2400" dirty="0"/>
              <a:t>().build(reader);</a:t>
            </a:r>
            <a:endParaRPr lang="ko-KR" altLang="ko-KR" sz="2400" dirty="0"/>
          </a:p>
          <a:p>
            <a:r>
              <a:rPr lang="en-US" altLang="ko-KR" sz="2400" dirty="0"/>
              <a:t>            }</a:t>
            </a:r>
            <a:endParaRPr lang="ko-KR" altLang="ko-KR" sz="2400" dirty="0"/>
          </a:p>
          <a:p>
            <a:r>
              <a:rPr lang="en-US" altLang="ko-KR" sz="2400" dirty="0"/>
              <a:t>        } catch (Exception e) {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e.printStackTrace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800" dirty="0"/>
              <a:t> </a:t>
            </a:r>
            <a:endParaRPr lang="ko-KR" altLang="ko-KR" sz="800" dirty="0"/>
          </a:p>
          <a:p>
            <a:r>
              <a:rPr lang="en-US" altLang="ko-KR" sz="2400" dirty="0"/>
              <a:t>    public static </a:t>
            </a:r>
            <a:r>
              <a:rPr lang="en-US" altLang="ko-KR" sz="2400" dirty="0" err="1"/>
              <a:t>SqlSession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getSqlSessionInstance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return </a:t>
            </a:r>
            <a:r>
              <a:rPr lang="en-US" altLang="ko-KR" sz="2400" dirty="0" err="1"/>
              <a:t>sessionFactory.openSession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945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2232</Words>
  <Application>Microsoft Office PowerPoint</Application>
  <PresentationFormat>와이드스크린</PresentationFormat>
  <Paragraphs>620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굴림</vt:lpstr>
      <vt:lpstr>맑은 고딕</vt:lpstr>
      <vt:lpstr>Arial</vt:lpstr>
      <vt:lpstr>Times New Roman</vt:lpstr>
      <vt:lpstr>Wingdings</vt:lpstr>
      <vt:lpstr>Office 테마</vt:lpstr>
      <vt:lpstr>DAY - 05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GURUM</cp:lastModifiedBy>
  <cp:revision>20</cp:revision>
  <dcterms:created xsi:type="dcterms:W3CDTF">2017-07-17T03:43:42Z</dcterms:created>
  <dcterms:modified xsi:type="dcterms:W3CDTF">2017-07-31T04:13:21Z</dcterms:modified>
</cp:coreProperties>
</file>