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handoutMasterIdLst>
    <p:handoutMasterId r:id="rId35"/>
  </p:handoutMasterIdLst>
  <p:sldIdLst>
    <p:sldId id="501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65" r:id="rId33"/>
  </p:sldIdLst>
  <p:sldSz cx="9144000" cy="6858000" type="screen4x3"/>
  <p:notesSz cx="6934200" cy="9220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DA00"/>
    <a:srgbClr val="BF2323"/>
    <a:srgbClr val="CDD658"/>
    <a:srgbClr val="EEE927"/>
    <a:srgbClr val="996633"/>
    <a:srgbClr val="FF9999"/>
    <a:srgbClr val="CCFFCC"/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8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B4171A-D8E6-4946-853D-6450DAB0F7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02D9B0-1EA5-4FE9-85A5-E702F02A0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gray">
          <a:xfrm>
            <a:off x="0" y="1335088"/>
            <a:ext cx="9147175" cy="4084637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 bwMode="invGray">
          <a:xfrm>
            <a:off x="0" y="1728788"/>
            <a:ext cx="9144000" cy="3308350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rtlCol="0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D911-1651-4644-8223-A22A27B3D087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1D62-07CA-49A6-BE49-EEED80D514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7692-9E18-4CB1-885B-E35F810A164D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C205-EBEC-442E-AB5A-05B117AF9E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 flipV="1">
            <a:off x="0" y="5591175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 flipV="1">
            <a:off x="0" y="5780088"/>
            <a:ext cx="9144000" cy="1093787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9B1641-99FB-4D81-9E30-9600F20FA931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8A152A-E1C5-4787-979D-D14BDED34C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pic>
        <p:nvPicPr>
          <p:cNvPr id="7" name="그림 16" descr="미래능력개발원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3067"/>
            <a:ext cx="8229600" cy="507458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rtlCol="0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93CFC-253E-4964-85A5-7EA066497471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F68FA-4401-45CF-9BBC-669CBD749A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gray">
          <a:xfrm>
            <a:off x="0" y="427038"/>
            <a:ext cx="9144000" cy="452596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6"/>
          <p:cNvSpPr/>
          <p:nvPr/>
        </p:nvSpPr>
        <p:spPr bwMode="invGray">
          <a:xfrm>
            <a:off x="0" y="0"/>
            <a:ext cx="9144000" cy="452596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4A8C-8070-4DA3-B881-CD091862C188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BE48-7828-4E5A-B8B2-20B9CF0C7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gray">
          <a:xfrm>
            <a:off x="0" y="0"/>
            <a:ext cx="9144000" cy="19288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Freeform 8"/>
          <p:cNvSpPr/>
          <p:nvPr/>
        </p:nvSpPr>
        <p:spPr bwMode="invGray">
          <a:xfrm>
            <a:off x="0" y="228600"/>
            <a:ext cx="9144000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A73D-39F6-49D3-9595-8C0FC122142D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21EAE-3D44-4A61-8FBD-6431A33485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0EEF-D76B-40D4-A4AF-F1E217AFC83E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36D7E-80FB-4CAD-BC75-A4CBF9D38A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Freeform 5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A999-9C9C-40EA-A622-F27DB1D1F8A9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C737-2B66-443B-A780-52F6A7A90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1588"/>
            <a:ext cx="9150350" cy="1282701"/>
            <a:chOff x="-52" y="-1972"/>
            <a:chExt cx="9150672" cy="1283795"/>
          </a:xfrm>
        </p:grpSpPr>
        <p:sp>
          <p:nvSpPr>
            <p:cNvPr id="3" name="Freeform 5"/>
            <p:cNvSpPr/>
            <p:nvPr userDrawn="1"/>
          </p:nvSpPr>
          <p:spPr bwMode="invGray">
            <a:xfrm>
              <a:off x="-52" y="-383"/>
              <a:ext cx="9150672" cy="1282206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4" name="Freeform 6"/>
            <p:cNvSpPr/>
            <p:nvPr userDrawn="1"/>
          </p:nvSpPr>
          <p:spPr bwMode="invGray">
            <a:xfrm>
              <a:off x="-52" y="-1972"/>
              <a:ext cx="9144322" cy="109472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5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66C72-66AA-456C-8CC0-7B0C357D1832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3EAA-D029-4711-9C77-CA0C542E9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8DE61-4DE8-4D3E-AC0E-507A78C03564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5897D-19E5-48C1-8CB9-6D9598AD3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2901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8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306D-1FEE-463B-85E7-37CB25CEBD8F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D49-4B2A-4580-8B18-AF42499054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525" cy="1862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0" y="0"/>
            <a:ext cx="9153525" cy="1481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D178C7-73F3-4463-9E0B-B86A4F18173F}" type="datetimeFigureOut">
              <a:rPr lang="en-US"/>
              <a:pPr>
                <a:defRPr/>
              </a:pPr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4BFDD7-3003-4844-B828-4B5AC8B06B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5" name="AutoShape 11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7" name="AutoShape 13" descr="HTML5에 대한 이미지 검색결과"/>
          <p:cNvSpPr>
            <a:spLocks noChangeAspect="1" noChangeArrowheads="1"/>
          </p:cNvSpPr>
          <p:nvPr userDrawn="1"/>
        </p:nvSpPr>
        <p:spPr bwMode="auto">
          <a:xfrm>
            <a:off x="160338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Picture 15" descr="HTML5에 대한 이미지 검색결과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025" y="68263"/>
            <a:ext cx="74453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E8C2E"/>
        </a:buClr>
        <a:buSzPct val="85000"/>
        <a:buFont typeface="Wingdings" pitchFamily="2" charset="2"/>
        <a:buChar char="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4CD416"/>
        </a:buClr>
        <a:buSzPct val="85000"/>
        <a:buFont typeface="Wingdings" pitchFamily="2" charset="2"/>
        <a:buChar char="¤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BDFB"/>
        </a:buClr>
        <a:buSzPct val="85000"/>
        <a:buFont typeface="Wingdings" pitchFamily="2" charset="2"/>
        <a:buChar char="¤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489FF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98563" y="908050"/>
            <a:ext cx="6615112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/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제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15</a:t>
            </a:r>
            <a:r>
              <a:rPr kumimoji="0" lang="ko-KR" altLang="en-US" sz="3600" i="1" dirty="0" smtClean="0">
                <a:latin typeface="HY동녘B" pitchFamily="18" charset="-127"/>
                <a:ea typeface="HY동녘B" pitchFamily="18" charset="-127"/>
              </a:rPr>
              <a:t>장 </a:t>
            </a:r>
            <a:r>
              <a:rPr kumimoji="0" lang="en-US" altLang="ko-KR" sz="3600" i="1" dirty="0" smtClean="0">
                <a:latin typeface="HY동녘B" pitchFamily="18" charset="-127"/>
                <a:ea typeface="HY동녘B" pitchFamily="18" charset="-127"/>
              </a:rPr>
              <a:t>JSP</a:t>
            </a:r>
            <a:endParaRPr kumimoji="0" lang="en-US" altLang="ko-KR" sz="3600" i="1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52538" y="254158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 습 목 표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619250" y="3135313"/>
            <a:ext cx="68294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Client-Server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구조에서 서버 쪽 역할 고찰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웹 서버 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톰켓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)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설치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기초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수식</a:t>
            </a:r>
            <a:endParaRPr lang="en-US" altLang="ko-KR" sz="2000" dirty="0" smtClean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  <a:p>
            <a:pPr indent="265113">
              <a:buFont typeface="Wingdings" pitchFamily="2" charset="2"/>
              <a:buChar char="v"/>
            </a:pP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2000" dirty="0" err="1" smtClean="0">
                <a:latin typeface="HY바다L" pitchFamily="18" charset="-127"/>
                <a:ea typeface="HY바다L" pitchFamily="18" charset="-127"/>
              </a:rPr>
              <a:t>스크립틀릿</a:t>
            </a:r>
            <a:r>
              <a:rPr lang="en-US" altLang="ko-KR" sz="20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2000" dirty="0" smtClean="0">
                <a:latin typeface="HY바다L" pitchFamily="18" charset="-127"/>
                <a:ea typeface="HY바다L" pitchFamily="18" charset="-127"/>
              </a:rPr>
              <a:t>활용</a:t>
            </a:r>
            <a:endParaRPr lang="en-US" altLang="ko-KR" sz="20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371600" y="2835275"/>
            <a:ext cx="7132638" cy="100013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스크립틀릿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33638"/>
            <a:ext cx="6381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481819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#1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95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    	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date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33450" y="1828800"/>
            <a:ext cx="4953000" cy="5810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21" name="_x58666272" descr="EMB00000c685a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0002" y="3838575"/>
            <a:ext cx="573809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7775" y="3257550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스크립틀릿과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수식의 혼용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3563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#2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 "</a:t>
            </a:r>
            <a:r>
              <a:rPr lang="ko-KR" altLang="en-US" dirty="0"/>
              <a:t>날짜를 출력하여 본다</a:t>
            </a:r>
            <a:r>
              <a:rPr lang="en-US" altLang="ko-KR" dirty="0"/>
              <a:t>."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String.valueOf</a:t>
            </a:r>
            <a:r>
              <a:rPr lang="en-US" altLang="ko-KR" dirty="0"/>
              <a:t>( date ));</a:t>
            </a:r>
          </a:p>
          <a:p>
            <a:r>
              <a:rPr lang="en-US" altLang="ko-KR" dirty="0"/>
              <a:t>	%&gt;</a:t>
            </a:r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" name="_x58665232" descr="EMB00000c685a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3218" y="3343274"/>
            <a:ext cx="560949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1" y="4495800"/>
            <a:ext cx="596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스크립틀릿만으로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구성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out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은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javax.servlet.jsp.JspWriter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?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System.out.println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 "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날짜를 출력하여 본다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." ); 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 문장 수행 결과는 어디에서 나타날까요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?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152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>
                <a:latin typeface="Century Schoolbook" panose="02040604050505020304" pitchFamily="18" charset="0"/>
              </a:rPr>
              <a:t>스크립틀릿</a:t>
            </a:r>
            <a:r>
              <a:rPr lang="ko-KR" altLang="en-US" dirty="0" smtClean="0">
                <a:latin typeface="Century Schoolbook" panose="02040604050505020304" pitchFamily="18" charset="0"/>
              </a:rPr>
              <a:t> </a:t>
            </a:r>
            <a:r>
              <a:rPr lang="en-US" altLang="ko-KR" dirty="0" smtClean="0">
                <a:latin typeface="Century Schoolbook" panose="02040604050505020304" pitchFamily="18" charset="0"/>
              </a:rPr>
              <a:t>#3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067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java.util.Date</a:t>
            </a:r>
            <a:r>
              <a:rPr lang="en-US" altLang="ko-KR" dirty="0"/>
              <a:t> date 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&lt;%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date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"&lt;BR&gt;</a:t>
            </a:r>
            <a:r>
              <a:rPr lang="ko-KR" altLang="en-US" dirty="0"/>
              <a:t>이고 </a:t>
            </a:r>
            <a:r>
              <a:rPr lang="en-US" altLang="ko-KR" dirty="0" err="1"/>
              <a:t>ip</a:t>
            </a:r>
            <a:r>
              <a:rPr lang="ko-KR" altLang="en-US" dirty="0"/>
              <a:t>주소는 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out.println</a:t>
            </a:r>
            <a:r>
              <a:rPr lang="en-US" altLang="ko-KR" dirty="0"/>
              <a:t>( </a:t>
            </a:r>
            <a:r>
              <a:rPr lang="en-US" altLang="ko-KR" dirty="0" err="1"/>
              <a:t>request.getRemoteAddr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2289" name="_x58666592" descr="EMB00000c685a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997" y="4667249"/>
            <a:ext cx="542094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7350" y="2390775"/>
            <a:ext cx="3209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내장 객체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(embedded object)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인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request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를 활용하여 사용자 요청 정보 반영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내장 객체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response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도 흔히 사용됨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-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sendRedirect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536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주석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1971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주석 테스트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주석을 테스트합니다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&lt;%-- </a:t>
            </a:r>
            <a:r>
              <a:rPr lang="ko-KR" altLang="en-US" dirty="0"/>
              <a:t>이 주석은 보이지 않습니다</a:t>
            </a:r>
            <a:r>
              <a:rPr lang="en-US" altLang="ko-KR" dirty="0"/>
              <a:t>. --%&gt; 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  <a:endParaRPr lang="ko-KR" altLang="en-US" dirty="0"/>
          </a:p>
        </p:txBody>
      </p:sp>
      <p:pic>
        <p:nvPicPr>
          <p:cNvPr id="13315" name="_x58665152" descr="EMB00000c685a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3539" y="3686175"/>
            <a:ext cx="4444399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06451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지시어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31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시간은 </a:t>
            </a:r>
            <a:r>
              <a:rPr lang="en-US" altLang="ko-KR" dirty="0"/>
              <a:t>&lt;%= date %&gt;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5361" name="_x58666272" descr="EMB00000c685a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6841" y="4105275"/>
            <a:ext cx="620109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54242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04988"/>
            <a:ext cx="8039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5038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선언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114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&lt;%@ page import="</a:t>
            </a:r>
            <a:r>
              <a:rPr lang="en-US" altLang="ko-KR" dirty="0" err="1"/>
              <a:t>java.util</a:t>
            </a:r>
            <a:r>
              <a:rPr lang="en-US" altLang="ko-KR" dirty="0"/>
              <a:t>.*" %&gt;</a:t>
            </a:r>
          </a:p>
          <a:p>
            <a:r>
              <a:rPr lang="en-US" altLang="ko-KR" dirty="0"/>
              <a:t>&lt;%!</a:t>
            </a:r>
          </a:p>
          <a:p>
            <a:r>
              <a:rPr lang="en-US" altLang="ko-KR" dirty="0"/>
              <a:t>    Date date = new Date();</a:t>
            </a:r>
          </a:p>
          <a:p>
            <a:r>
              <a:rPr lang="en-US" altLang="ko-KR" dirty="0"/>
              <a:t>    Date </a:t>
            </a:r>
            <a:r>
              <a:rPr lang="en-US" altLang="ko-KR" dirty="0" err="1"/>
              <a:t>getDate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return date;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%&gt;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</a:t>
            </a:r>
            <a:r>
              <a:rPr lang="en-US" altLang="ko-KR" dirty="0" err="1"/>
              <a:t>getDate</a:t>
            </a:r>
            <a:r>
              <a:rPr lang="en-US" altLang="ko-KR" dirty="0"/>
              <a:t>() %&gt;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7409" name="_x58665632" descr="EMB00000c685a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4566" y="4714875"/>
            <a:ext cx="5853372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56859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조건문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day = 3;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&lt;head&gt;&lt;title&gt;if/else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 if (day == 1 | day == 7)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주말입니다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else { %&gt;</a:t>
            </a:r>
          </a:p>
          <a:p>
            <a:r>
              <a:rPr lang="en-US" altLang="ko-KR" dirty="0"/>
              <a:t>      &lt;p&gt; </a:t>
            </a:r>
            <a:r>
              <a:rPr lang="ko-KR" altLang="en-US" dirty="0"/>
              <a:t>오늘은 주말이 아닙니다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&lt;% } 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8433" name="_x58665392" descr="EMB00000c685a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954" y="4248149"/>
            <a:ext cx="4275984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25166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반복문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2447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&lt;%!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fontSize</a:t>
            </a:r>
            <a:r>
              <a:rPr lang="en-US" altLang="ko-KR" dirty="0"/>
              <a:t>; %&gt; </a:t>
            </a:r>
          </a:p>
          <a:p>
            <a:r>
              <a:rPr lang="en-US" altLang="ko-KR" dirty="0"/>
              <a:t>&lt;html&gt; 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반복 구조 예제</a:t>
            </a:r>
            <a:r>
              <a:rPr lang="en-US" altLang="ko-KR" dirty="0"/>
              <a:t>&lt;/title&gt;&lt;/head&gt; 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&lt;%for ( </a:t>
            </a:r>
            <a:r>
              <a:rPr lang="en-US" altLang="ko-KR" dirty="0" err="1"/>
              <a:t>fontSize</a:t>
            </a:r>
            <a:r>
              <a:rPr lang="en-US" altLang="ko-KR" dirty="0"/>
              <a:t> = 1; </a:t>
            </a:r>
            <a:r>
              <a:rPr lang="en-US" altLang="ko-KR" dirty="0" err="1"/>
              <a:t>fontSize</a:t>
            </a:r>
            <a:r>
              <a:rPr lang="en-US" altLang="ko-KR" dirty="0"/>
              <a:t> &lt;= 6; </a:t>
            </a:r>
            <a:r>
              <a:rPr lang="en-US" altLang="ko-KR" dirty="0" err="1"/>
              <a:t>fontSize</a:t>
            </a:r>
            <a:r>
              <a:rPr lang="en-US" altLang="ko-KR" dirty="0"/>
              <a:t>++){ %&gt;</a:t>
            </a:r>
          </a:p>
          <a:p>
            <a:r>
              <a:rPr lang="en-US" altLang="ko-KR" dirty="0"/>
              <a:t>   &lt;font color="red" size="&lt;%= </a:t>
            </a:r>
            <a:r>
              <a:rPr lang="en-US" altLang="ko-KR" dirty="0" err="1"/>
              <a:t>fontSize</a:t>
            </a:r>
            <a:r>
              <a:rPr lang="en-US" altLang="ko-KR" dirty="0"/>
              <a:t> %&gt;"&gt;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안녕하세요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&lt;/font&gt;&lt;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&lt;%}%&gt;</a:t>
            </a:r>
          </a:p>
          <a:p>
            <a:r>
              <a:rPr lang="en-US" altLang="ko-KR" dirty="0"/>
              <a:t>&lt;/body&gt; </a:t>
            </a:r>
          </a:p>
          <a:p>
            <a:r>
              <a:rPr lang="en-US" altLang="ko-KR" dirty="0"/>
              <a:t>&lt;/html&gt; </a:t>
            </a:r>
          </a:p>
        </p:txBody>
      </p:sp>
      <p:pic>
        <p:nvPicPr>
          <p:cNvPr id="19457" name="_x58665152" descr="EMB00000c685a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3141" y="4010025"/>
            <a:ext cx="6224797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4566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서버와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클라이언트는 서버에게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서버는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smtClean="0"/>
              <a:t>찾아서</a:t>
            </a:r>
            <a:r>
              <a:rPr altLang="ko-KR" smtClean="0"/>
              <a:t>/</a:t>
            </a:r>
            <a:r>
              <a:rPr lang="ko-KR" altLang="en-US" dirty="0" smtClean="0"/>
              <a:t>구성하여 </a:t>
            </a:r>
            <a:r>
              <a:rPr lang="ko-KR" altLang="en-US" dirty="0"/>
              <a:t>클라이언트에게 </a:t>
            </a:r>
            <a:r>
              <a:rPr lang="ko-KR" altLang="en-US" dirty="0" smtClean="0"/>
              <a:t>전달</a:t>
            </a:r>
            <a:endParaRPr altLang="ko-KR" smtClean="0"/>
          </a:p>
          <a:p>
            <a:r>
              <a:rPr lang="ko-KR" altLang="en-US" dirty="0" smtClean="0"/>
              <a:t>웹 서버 측에서 클라이언트 요청을 처리하는 프로그램을 작성하는 것을 서버사이드 프로그래밍이라 한다</a:t>
            </a:r>
            <a:r>
              <a:rPr altLang="ko-KR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295650"/>
            <a:ext cx="42291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644943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smtClean="0">
                <a:latin typeface="Century Schoolbook" panose="02040604050505020304" pitchFamily="18" charset="0"/>
              </a:rPr>
              <a:t>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6"/>
            <a:ext cx="8212138" cy="3486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</a:t>
            </a:r>
            <a:r>
              <a:rPr lang="en-US" altLang="ko-KR" dirty="0" err="1"/>
              <a:t>utf</a:t>
            </a:r>
            <a:r>
              <a:rPr lang="en-US" altLang="ko-KR" dirty="0"/>
              <a:t>-8" language="java" %&gt;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String[] array={"</a:t>
            </a:r>
            <a:r>
              <a:rPr lang="ko-KR" altLang="en-US" dirty="0"/>
              <a:t>홍길동</a:t>
            </a:r>
            <a:r>
              <a:rPr lang="en-US" altLang="ko-KR" dirty="0"/>
              <a:t>","</a:t>
            </a:r>
            <a:r>
              <a:rPr lang="ko-KR" altLang="en-US" dirty="0" err="1"/>
              <a:t>김철수</a:t>
            </a:r>
            <a:r>
              <a:rPr lang="en-US" altLang="ko-KR" dirty="0"/>
              <a:t>","</a:t>
            </a:r>
            <a:r>
              <a:rPr lang="ko-KR" altLang="en-US" dirty="0" err="1"/>
              <a:t>김영희</a:t>
            </a:r>
            <a:r>
              <a:rPr lang="en-US" altLang="ko-KR" dirty="0"/>
              <a:t>"};</a:t>
            </a:r>
          </a:p>
          <a:p>
            <a:r>
              <a:rPr lang="en-US" altLang="ko-KR" dirty="0"/>
              <a:t>%&gt;</a:t>
            </a:r>
          </a:p>
          <a:p>
            <a:endParaRPr lang="en-US" altLang="ko-KR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&lt;%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</a:t>
            </a:r>
          </a:p>
          <a:p>
            <a:r>
              <a:rPr lang="en-US" altLang="ko-KR" dirty="0"/>
              <a:t>     for(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0;i</a:t>
            </a:r>
            <a:r>
              <a:rPr lang="en-US" altLang="ko-KR" dirty="0"/>
              <a:t>&lt;</a:t>
            </a:r>
            <a:r>
              <a:rPr lang="en-US" altLang="ko-KR" dirty="0" err="1"/>
              <a:t>array.lengthi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out.print</a:t>
            </a:r>
            <a:r>
              <a:rPr lang="en-US" altLang="ko-KR" dirty="0"/>
              <a:t>("</a:t>
            </a:r>
            <a:r>
              <a:rPr lang="ko-KR" altLang="en-US" dirty="0"/>
              <a:t>배열 요소</a:t>
            </a:r>
            <a:r>
              <a:rPr lang="en-US" altLang="ko-KR" dirty="0"/>
              <a:t>: "+array[</a:t>
            </a:r>
            <a:r>
              <a:rPr lang="en-US" altLang="ko-KR" dirty="0" err="1"/>
              <a:t>i</a:t>
            </a:r>
            <a:r>
              <a:rPr lang="en-US" altLang="ko-KR" dirty="0"/>
              <a:t>]+"&lt;</a:t>
            </a:r>
            <a:r>
              <a:rPr lang="en-US" altLang="ko-KR" dirty="0" err="1"/>
              <a:t>br</a:t>
            </a:r>
            <a:r>
              <a:rPr lang="en-US" altLang="ko-KR" dirty="0"/>
              <a:t>/&gt;");</a:t>
            </a:r>
          </a:p>
          <a:p>
            <a:r>
              <a:rPr lang="en-US" altLang="ko-KR" dirty="0"/>
              <a:t>     }</a:t>
            </a:r>
          </a:p>
          <a:p>
            <a:r>
              <a:rPr lang="en-US" altLang="ko-KR" dirty="0"/>
              <a:t>    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0481" name="_x58664192" descr="EMB00000c685a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188" y="4886325"/>
            <a:ext cx="4222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15079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JSP</a:t>
            </a:r>
            <a:r>
              <a:rPr lang="en-US" altLang="ko-KR" dirty="0" smtClean="0">
                <a:latin typeface="Century Schoolbook" panose="02040604050505020304" pitchFamily="18" charset="0"/>
              </a:rPr>
              <a:t> </a:t>
            </a:r>
            <a:r>
              <a:rPr lang="ko-KR" altLang="en-US" dirty="0" err="1" smtClean="0">
                <a:latin typeface="Century Schoolbook" panose="02040604050505020304" pitchFamily="18" charset="0"/>
              </a:rPr>
              <a:t>난수</a:t>
            </a:r>
            <a:r>
              <a:rPr lang="ko-KR" altLang="en-US" dirty="0" smtClean="0">
                <a:latin typeface="Century Schoolbook" panose="02040604050505020304" pitchFamily="18" charset="0"/>
              </a:rPr>
              <a:t> 예제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68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&lt;head&gt;&lt;title&gt;fortune </a:t>
            </a:r>
            <a:r>
              <a:rPr lang="ko-KR" altLang="en-US" dirty="0"/>
              <a:t>예제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double r = </a:t>
            </a:r>
            <a:r>
              <a:rPr lang="en-US" altLang="ko-KR" dirty="0" err="1"/>
              <a:t>Math.random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if (r &gt; 0.60)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 style="</a:t>
            </a:r>
            <a:r>
              <a:rPr lang="en-US" altLang="ko-KR" dirty="0" err="1"/>
              <a:t>color:red</a:t>
            </a:r>
            <a:r>
              <a:rPr lang="en-US" altLang="ko-KR" dirty="0"/>
              <a:t>"&gt;</a:t>
            </a:r>
            <a:r>
              <a:rPr lang="ko-KR" altLang="en-US" dirty="0"/>
              <a:t>오늘은 행운의 날입니다</a:t>
            </a:r>
            <a:r>
              <a:rPr lang="en-US" altLang="ko-KR" dirty="0"/>
              <a:t>!&lt;/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오늘은 평범한 날입니다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&gt;&lt;p&gt;</a:t>
            </a:r>
            <a:r>
              <a:rPr lang="ko-KR" altLang="en-US" dirty="0"/>
              <a:t>확률</a:t>
            </a:r>
            <a:r>
              <a:rPr lang="en-US" altLang="ko-KR" dirty="0"/>
              <a:t>: &lt;%= r %&gt;&lt;/p&gt;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시도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1505" name="_x58665232" descr="EMB00000c685a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000625"/>
            <a:ext cx="5372100" cy="1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43785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</a:t>
            </a:r>
            <a:r>
              <a:rPr lang="ko-KR" altLang="en-US" dirty="0"/>
              <a:t>개 </a:t>
            </a:r>
            <a:r>
              <a:rPr lang="ko-KR" altLang="en-US" dirty="0" smtClean="0"/>
              <a:t>데이터베이스 서버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247900"/>
            <a:ext cx="62960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89608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데이터베이스 예제</a:t>
            </a:r>
            <a:r>
              <a:rPr lang="en-US" altLang="ko-KR" dirty="0"/>
              <a:t>: </a:t>
            </a:r>
            <a:r>
              <a:rPr lang="ko-KR" altLang="en-US" dirty="0"/>
              <a:t>온라인 </a:t>
            </a:r>
            <a:r>
              <a:rPr lang="ko-KR" altLang="en-US" dirty="0" smtClean="0"/>
              <a:t>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 드라이버 복사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-connector-java-</a:t>
            </a:r>
            <a:r>
              <a:rPr lang="en-US" altLang="ko-KR" dirty="0" err="1" smtClean="0"/>
              <a:t>5.1.xx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bin.jar</a:t>
            </a:r>
            <a:r>
              <a:rPr lang="ko-KR" altLang="en-US" dirty="0" smtClean="0"/>
              <a:t>을  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ko-KR" altLang="en-US" dirty="0"/>
              <a:t> 설치 </a:t>
            </a:r>
            <a:r>
              <a:rPr lang="ko-KR" altLang="en-US" dirty="0" err="1"/>
              <a:t>디렉토리</a:t>
            </a:r>
            <a:r>
              <a:rPr lang="en-US" altLang="ko-KR" dirty="0"/>
              <a:t>)/lib</a:t>
            </a:r>
            <a:r>
              <a:rPr lang="ko-KR" altLang="en-US" dirty="0"/>
              <a:t>로 복사한다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utf</a:t>
            </a:r>
            <a:r>
              <a:rPr lang="en-US" altLang="ko-KR" dirty="0"/>
              <a:t>-8 </a:t>
            </a:r>
            <a:r>
              <a:rPr lang="ko-KR" altLang="en-US" dirty="0"/>
              <a:t>버전의 명령어 행 클라이언트를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설치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)/</a:t>
            </a:r>
            <a:r>
              <a:rPr lang="en-US" altLang="ko-KR" sz="2000" dirty="0" err="1"/>
              <a:t>webapps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ebookshop</a:t>
            </a:r>
            <a:r>
              <a:rPr lang="ko-KR" altLang="en-US" sz="2000" dirty="0"/>
              <a:t>이라는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생성</a:t>
            </a:r>
          </a:p>
          <a:p>
            <a:pPr marL="457200" lvl="3" indent="0">
              <a:buClr>
                <a:schemeClr val="folHlink"/>
              </a:buClr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723797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5000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&lt;%@ page import="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html;charset</a:t>
            </a:r>
            <a:r>
              <a:rPr lang="en-US" altLang="ko-KR" dirty="0"/>
              <a:t>=</a:t>
            </a:r>
            <a:r>
              <a:rPr lang="en-US" altLang="ko-KR" dirty="0" err="1"/>
              <a:t>utf</a:t>
            </a:r>
            <a:r>
              <a:rPr lang="en-US" altLang="ko-KR" dirty="0"/>
              <a:t>-8"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</a:t>
            </a:r>
            <a:r>
              <a:rPr lang="en-US" altLang="ko-KR" dirty="0" err="1"/>
              <a:t>utf</a:t>
            </a:r>
            <a:r>
              <a:rPr lang="en-US" altLang="ko-KR" dirty="0"/>
              <a:t>-8"%&gt;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</a:t>
            </a:r>
            <a:r>
              <a:rPr lang="en-US" altLang="ko-KR" dirty="0" err="1"/>
              <a:t>utf</a:t>
            </a:r>
            <a:r>
              <a:rPr lang="en-US" altLang="ko-KR" dirty="0"/>
              <a:t>-8"); %&gt;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/>
              <a:t>온라인 서점 예제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/>
              <a:t>인터넷 프로그래머 문고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제목을 입력하세요</a:t>
            </a:r>
            <a:r>
              <a:rPr lang="en-US" altLang="ko-KR" dirty="0"/>
              <a:t>:&lt;/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&lt;form method="post"&gt;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책 제목</a:t>
            </a:r>
            <a:r>
              <a:rPr lang="en-US" altLang="ko-KR" dirty="0"/>
              <a:t>:    &lt;input type="text" name="title"&gt;&lt;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&lt;input type="submit" value="</a:t>
            </a:r>
            <a:r>
              <a:rPr lang="ko-KR" altLang="en-US" dirty="0"/>
              <a:t>검색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 title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("title");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594419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4905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    </a:t>
            </a:r>
            <a:r>
              <a:rPr lang="en-US" altLang="ko-KR" dirty="0"/>
              <a:t>if (title != null) {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title LIKE ";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sqlStr</a:t>
            </a:r>
            <a:r>
              <a:rPr lang="en-US" altLang="ko-KR" dirty="0"/>
              <a:t> += "'%" + title +"%'";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sqlStr</a:t>
            </a:r>
            <a:r>
              <a:rPr lang="en-US" altLang="ko-KR" dirty="0"/>
              <a:t> += "ORDER BY title </a:t>
            </a:r>
            <a:r>
              <a:rPr lang="en-US" altLang="ko-KR" dirty="0" err="1"/>
              <a:t>ASC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   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&lt;form method="post" action="</a:t>
            </a:r>
            <a:r>
              <a:rPr lang="en-US" altLang="ko-KR" dirty="0" err="1"/>
              <a:t>orderproc.jsp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&lt;table border=2&gt;</a:t>
            </a:r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주문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828225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9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&lt;%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id = </a:t>
            </a:r>
            <a:r>
              <a:rPr lang="en-US" altLang="ko-KR" dirty="0" err="1"/>
              <a:t>rset.getInt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&lt;td&gt;&lt;input type="checkbox" name="id" value="&lt;%= id %&gt;"&gt;&lt;/td&gt;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</a:t>
            </a:r>
            <a:r>
              <a:rPr lang="ko-KR" altLang="en-US" dirty="0"/>
              <a:t>권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&lt;/table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209006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데이터베이스 쿼리 화면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3438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주문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&lt;input type="reset" value="</a:t>
            </a:r>
            <a:r>
              <a:rPr lang="ko-KR" altLang="en-US" dirty="0"/>
              <a:t>초기화</a:t>
            </a:r>
            <a:r>
              <a:rPr lang="en-US" altLang="ko-KR" dirty="0"/>
              <a:t>"&gt;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&lt;/form&gt;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&lt;a </a:t>
            </a:r>
            <a:r>
              <a:rPr lang="en-US" altLang="ko-KR" dirty="0" err="1"/>
              <a:t>href</a:t>
            </a:r>
            <a:r>
              <a:rPr lang="en-US" altLang="ko-KR" dirty="0"/>
              <a:t>="&lt;%= </a:t>
            </a:r>
            <a:r>
              <a:rPr lang="en-US" altLang="ko-KR" dirty="0" err="1"/>
              <a:t>request.getRequestURI</a:t>
            </a:r>
            <a:r>
              <a:rPr lang="en-US" altLang="ko-KR" dirty="0"/>
              <a:t>() %&gt;"&gt;&lt;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/>
              <a:t>다시 주문하기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534301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10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&lt;title&gt;</a:t>
            </a:r>
            <a:r>
              <a:rPr lang="ko-KR" altLang="en-US" dirty="0" err="1"/>
              <a:t>주문처리화면</a:t>
            </a:r>
            <a:r>
              <a:rPr lang="en-US" altLang="ko-KR" dirty="0"/>
              <a:t>&lt;/title&gt;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 err="1"/>
              <a:t>주문해주셔서</a:t>
            </a:r>
            <a:r>
              <a:rPr lang="ko-KR" altLang="en-US" dirty="0"/>
              <a:t> 감사합니다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String[] ids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("id");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if (ids != null)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&lt;%@ page import = "</a:t>
            </a:r>
            <a:r>
              <a:rPr lang="en-US" altLang="ko-KR" dirty="0" err="1"/>
              <a:t>java.sql</a:t>
            </a:r>
            <a:r>
              <a:rPr lang="en-US" altLang="ko-KR" dirty="0"/>
              <a:t>.*"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Connection 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err="1"/>
              <a:t>localhost:3306</a:t>
            </a:r>
            <a:r>
              <a:rPr lang="en-US" altLang="ko-KR" dirty="0"/>
              <a:t>/</a:t>
            </a:r>
            <a:r>
              <a:rPr lang="en-US" altLang="ko-KR" dirty="0" err="1"/>
              <a:t>book_db</a:t>
            </a:r>
            <a:r>
              <a:rPr lang="en-US" altLang="ko-KR" dirty="0"/>
              <a:t>", "root", "1234");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String </a:t>
            </a:r>
            <a:r>
              <a:rPr lang="en-US" altLang="ko-KR" dirty="0" err="1"/>
              <a:t>sqlStr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recordUpdated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rset</a:t>
            </a:r>
            <a:r>
              <a:rPr lang="en-US" altLang="ko-KR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%&gt;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301477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4"/>
            <a:ext cx="8212138" cy="5448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table border=2&gt;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저자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가격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수량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ids.length</a:t>
            </a:r>
            <a:r>
              <a:rPr lang="en-US" altLang="ko-KR" dirty="0"/>
              <a:t>; ++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"UPDATE </a:t>
            </a:r>
            <a:r>
              <a:rPr lang="en-US" altLang="ko-KR" dirty="0" err="1"/>
              <a:t>book_table</a:t>
            </a:r>
            <a:r>
              <a:rPr lang="en-US" altLang="ko-KR" dirty="0"/>
              <a:t> SET </a:t>
            </a:r>
            <a:r>
              <a:rPr lang="en-US" altLang="ko-KR" dirty="0" err="1"/>
              <a:t>qty</a:t>
            </a:r>
            <a:r>
              <a:rPr lang="en-US" altLang="ko-KR" dirty="0"/>
              <a:t> = </a:t>
            </a:r>
            <a:r>
              <a:rPr lang="en-US" altLang="ko-KR" dirty="0" err="1"/>
              <a:t>qty</a:t>
            </a:r>
            <a:r>
              <a:rPr lang="en-US" altLang="ko-KR" dirty="0"/>
              <a:t> - 1 WHERE id = 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recordUpdated</a:t>
            </a:r>
            <a:r>
              <a:rPr lang="en-US" altLang="ko-KR" dirty="0"/>
              <a:t> = </a:t>
            </a:r>
            <a:r>
              <a:rPr lang="en-US" altLang="ko-KR" dirty="0" err="1"/>
              <a:t>stmt.executeUpdate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sqlStr</a:t>
            </a:r>
            <a:r>
              <a:rPr lang="en-US" altLang="ko-KR" dirty="0"/>
              <a:t> = "SELECT * FROM </a:t>
            </a:r>
            <a:r>
              <a:rPr lang="en-US" altLang="ko-KR" dirty="0" err="1"/>
              <a:t>book_table</a:t>
            </a:r>
            <a:r>
              <a:rPr lang="en-US" altLang="ko-KR" dirty="0"/>
              <a:t> WHERE id =" + ids[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rset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</a:t>
            </a:r>
            <a:r>
              <a:rPr lang="en-US" altLang="ko-KR" dirty="0" err="1"/>
              <a:t>sqlStr</a:t>
            </a:r>
            <a:r>
              <a:rPr lang="en-US" altLang="ko-KR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while (</a:t>
            </a:r>
            <a:r>
              <a:rPr lang="en-US" altLang="ko-KR" dirty="0" err="1"/>
              <a:t>rset.next</a:t>
            </a:r>
            <a:r>
              <a:rPr lang="en-US" altLang="ko-KR" dirty="0"/>
              <a:t>()) {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("author")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rset.getString</a:t>
            </a:r>
            <a:r>
              <a:rPr lang="en-US" altLang="ko-KR" dirty="0"/>
              <a:t>("title")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("price") %&gt;</a:t>
            </a:r>
            <a:r>
              <a:rPr lang="ko-KR" altLang="en-US" dirty="0"/>
              <a:t>원</a:t>
            </a:r>
            <a:r>
              <a:rPr lang="en-US" altLang="ko-KR" dirty="0"/>
              <a:t>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  &lt;td&gt;&lt;%= </a:t>
            </a:r>
            <a:r>
              <a:rPr lang="en-US" altLang="ko-KR" dirty="0" err="1"/>
              <a:t>rset.getInt</a:t>
            </a:r>
            <a:r>
              <a:rPr lang="en-US" altLang="ko-KR" dirty="0"/>
              <a:t>("</a:t>
            </a:r>
            <a:r>
              <a:rPr lang="en-US" altLang="ko-KR" dirty="0" err="1"/>
              <a:t>qty</a:t>
            </a:r>
            <a:r>
              <a:rPr lang="en-US" altLang="ko-KR" dirty="0"/>
              <a:t>") %&gt;&lt;/td&gt;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&lt;%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3456282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동적인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</a:t>
            </a:r>
            <a:r>
              <a:rPr lang="ko-KR" altLang="en-US" dirty="0"/>
              <a:t>요청에 따라서 </a:t>
            </a:r>
            <a:r>
              <a:rPr lang="ko-KR" altLang="en-US" dirty="0" err="1"/>
              <a:t>웹페이지의</a:t>
            </a:r>
            <a:r>
              <a:rPr lang="ko-KR" altLang="en-US" dirty="0"/>
              <a:t> 내용이 </a:t>
            </a:r>
            <a:r>
              <a:rPr lang="ko-KR" altLang="en-US" dirty="0" smtClean="0"/>
              <a:t>달라지는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게시판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en-US" altLang="ko-KR" dirty="0"/>
              <a:t>, </a:t>
            </a:r>
            <a:r>
              <a:rPr lang="ko-KR" altLang="en-US" dirty="0" smtClean="0"/>
              <a:t>방명록 등을 예로 들 수 있음</a:t>
            </a:r>
            <a:endParaRPr lang="en-US" altLang="ko-KR" dirty="0" smtClean="0"/>
          </a:p>
          <a:p>
            <a:r>
              <a:rPr lang="ko-KR" altLang="en-US" dirty="0"/>
              <a:t>서버 컴퓨터 안에 도우미 프로그램을 </a:t>
            </a:r>
            <a:r>
              <a:rPr lang="ko-KR" altLang="en-US" dirty="0" smtClean="0"/>
              <a:t>작성해 놓고 </a:t>
            </a:r>
            <a:r>
              <a:rPr lang="ko-KR" altLang="en-US" dirty="0"/>
              <a:t>필요할 때마다 실행시켜서 결과를 얻은 후에 이것을 클라이언트 컴퓨터로 돌려주면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도우미프로그램이라 지칭한 기능의 첫 구현 방식이 </a:t>
            </a:r>
            <a:r>
              <a:rPr altLang="ko-KR" smtClean="0"/>
              <a:t>CGI</a:t>
            </a:r>
          </a:p>
          <a:p>
            <a:pPr lvl="1"/>
            <a:r>
              <a:rPr altLang="ko-KR" smtClean="0"/>
              <a:t>CGI Process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altLang="ko-KR" smtClean="0"/>
              <a:t>fork </a:t>
            </a:r>
            <a:r>
              <a:rPr lang="ko-KR" altLang="en-US" dirty="0" smtClean="0"/>
              <a:t>시키는 방식이었기에 성능 저하 상황 빈번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512" y="3729038"/>
            <a:ext cx="7572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91120" y="5958959"/>
            <a:ext cx="20649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Gateway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80372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주문 처리 화면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5"/>
            <a:ext cx="8212138" cy="2724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rset.close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conn.close</a:t>
            </a:r>
            <a:r>
              <a:rPr lang="en-US" altLang="ko-KR" dirty="0"/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%&gt;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&lt;/table&gt;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order.jsp</a:t>
            </a:r>
            <a:r>
              <a:rPr lang="en-US" altLang="ko-KR" dirty="0"/>
              <a:t>"&gt;&lt;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주문화면으로</a:t>
            </a:r>
            <a:r>
              <a:rPr lang="ko-KR" altLang="en-US" dirty="0"/>
              <a:t> 돌아가기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&gt;&lt;/a&gt;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527105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23553" name="_x58664512" descr="EMB00000c685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962" y="1200148"/>
            <a:ext cx="4649788" cy="32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58662992" descr="EMB00000c685b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962" y="4572000"/>
            <a:ext cx="4649788" cy="20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61367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altLang="ko-KR" smtClean="0"/>
              <a:t>(</a:t>
            </a:r>
            <a:r>
              <a:rPr lang="en-US" altLang="ko-KR" dirty="0" err="1" smtClean="0"/>
              <a:t>servlet</a:t>
            </a:r>
            <a:r>
              <a:rPr altLang="ko-KR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자바로 서버 측 프로그램 개발 지원 기술이다</a:t>
            </a:r>
            <a:r>
              <a:rPr altLang="ko-KR" smtClean="0"/>
              <a:t>.</a:t>
            </a:r>
          </a:p>
          <a:p>
            <a:pPr lvl="0"/>
            <a:r>
              <a:rPr lang="ko-KR" altLang="en-US" dirty="0" err="1" smtClean="0"/>
              <a:t>스레드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각 </a:t>
            </a:r>
            <a:r>
              <a:rPr lang="ko-KR" altLang="en-US" dirty="0"/>
              <a:t>요청을 서비스하므로 </a:t>
            </a:r>
            <a:r>
              <a:rPr altLang="ko-KR" smtClean="0"/>
              <a:t>CGI</a:t>
            </a:r>
            <a:r>
              <a:rPr lang="ko-KR" altLang="en-US" dirty="0" smtClean="0"/>
              <a:t>방식 보다 </a:t>
            </a:r>
            <a:r>
              <a:rPr lang="ko-KR" altLang="en-US" dirty="0"/>
              <a:t>효율적이다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 smtClean="0"/>
              <a:t>서블릿에서</a:t>
            </a:r>
            <a:r>
              <a:rPr lang="ko-KR" altLang="en-US" dirty="0" smtClean="0"/>
              <a:t> 지원되는 기능이 </a:t>
            </a:r>
            <a:r>
              <a:rPr lang="en-US" altLang="ko-KR" dirty="0" smtClean="0"/>
              <a:t>CGI </a:t>
            </a:r>
            <a:r>
              <a:rPr lang="ko-KR" altLang="en-US" dirty="0" smtClean="0"/>
              <a:t>보다 풍부하여 강력한 서비스를 제공할 수 있다</a:t>
            </a:r>
            <a:r>
              <a:rPr altLang="ko-KR" smtClean="0"/>
              <a:t>.</a:t>
            </a:r>
          </a:p>
          <a:p>
            <a:pPr lvl="0"/>
            <a:r>
              <a:rPr lang="ko-KR" altLang="en-US" dirty="0" smtClean="0"/>
              <a:t>자바가상기계 덕분에 여러 서버 환경에서도 구동될 수 있는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높다</a:t>
            </a:r>
            <a:r>
              <a:rPr altLang="ko-KR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3738563"/>
            <a:ext cx="7505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550" y="5981700"/>
            <a:ext cx="381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서블릿에서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HTML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문서를 만들어냅니다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6276975"/>
            <a:ext cx="578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문제 분할 정복이 어려운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!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모든 기능이 함께 있는 복잡한 코드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93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ko-KR" smtClean="0"/>
              <a:t>HTML </a:t>
            </a:r>
            <a:r>
              <a:rPr lang="ko-KR" altLang="en-US" dirty="0" smtClean="0"/>
              <a:t>문서를 위주로 필요 시 해당 영역에 </a:t>
            </a:r>
            <a:r>
              <a:rPr altLang="ko-KR" smtClean="0"/>
              <a:t>Java </a:t>
            </a:r>
            <a:r>
              <a:rPr lang="ko-KR" altLang="en-US" dirty="0" smtClean="0"/>
              <a:t>코드 삽입</a:t>
            </a:r>
            <a:endParaRPr altLang="ko-KR" smtClean="0"/>
          </a:p>
          <a:p>
            <a:r>
              <a:rPr altLang="ko-KR" smtClean="0"/>
              <a:t>JSP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처리 할 수 있는 장치가 필요하며 이를 </a:t>
            </a:r>
            <a:r>
              <a:rPr altLang="ko-KR" smtClean="0"/>
              <a:t>JSP </a:t>
            </a:r>
            <a:r>
              <a:rPr lang="ko-KR" altLang="en-US" dirty="0" smtClean="0"/>
              <a:t>엔진이라 한다</a:t>
            </a:r>
            <a:endParaRPr altLang="ko-KR" smtClean="0"/>
          </a:p>
          <a:p>
            <a:pPr lvl="1"/>
            <a:r>
              <a:rPr altLang="ko-KR" smtClean="0"/>
              <a:t>Tomcat </a:t>
            </a:r>
            <a:r>
              <a:rPr lang="ko-KR" altLang="en-US" dirty="0" smtClean="0"/>
              <a:t>등 무료 및 유료 서버가 있음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2533650"/>
            <a:ext cx="5724525" cy="174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699" y="4242308"/>
            <a:ext cx="5514975" cy="223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723934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smtClean="0"/>
              <a:t>엔진의 일종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43163"/>
            <a:ext cx="5595937" cy="32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06932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1: </a:t>
            </a:r>
            <a:r>
              <a:rPr lang="ko-KR" altLang="en-US" dirty="0"/>
              <a:t>아파치 </a:t>
            </a:r>
            <a:r>
              <a:rPr lang="ko-KR" altLang="en-US" dirty="0" err="1"/>
              <a:t>톰캣을</a:t>
            </a:r>
            <a:r>
              <a:rPr lang="ko-KR" altLang="en-US" dirty="0"/>
              <a:t> 시작한다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2: </a:t>
            </a:r>
            <a:r>
              <a:rPr lang="ko-KR" altLang="en-US" dirty="0"/>
              <a:t>애플리케이션 폴더를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3: </a:t>
            </a:r>
            <a:r>
              <a:rPr lang="en-US" altLang="ko-KR" dirty="0" smtClean="0"/>
              <a:t>WEB-INF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복사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4: </a:t>
            </a:r>
            <a:r>
              <a:rPr lang="en-US" altLang="ko-KR" dirty="0" err="1"/>
              <a:t>hello.jsp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)</a:t>
            </a:r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Step 5: </a:t>
            </a:r>
            <a:r>
              <a:rPr lang="ko-KR" altLang="en-US" dirty="0" err="1"/>
              <a:t>웹브라우저로</a:t>
            </a:r>
            <a:r>
              <a:rPr lang="ko-KR" altLang="en-US" dirty="0"/>
              <a:t> </a:t>
            </a:r>
            <a:r>
              <a:rPr lang="ko-KR" altLang="en-US" dirty="0" smtClean="0"/>
              <a:t>실행시키기</a:t>
            </a:r>
            <a:r>
              <a:rPr lang="en-US" altLang="ko-KR" dirty="0" smtClean="0"/>
              <a:t>(</a:t>
            </a:r>
            <a:r>
              <a:rPr lang="en-US" altLang="ko-KR" dirty="0"/>
              <a:t>http://</a:t>
            </a:r>
            <a:r>
              <a:rPr lang="en-US" altLang="ko-KR" dirty="0" err="1" smtClean="0"/>
              <a:t>localhost:8080</a:t>
            </a:r>
            <a:r>
              <a:rPr lang="en-US" altLang="ko-KR" dirty="0" smtClean="0"/>
              <a:t>/Hello/</a:t>
            </a:r>
            <a:r>
              <a:rPr lang="en-US" altLang="ko-KR" dirty="0" err="1" smtClean="0"/>
              <a:t>hello.jsp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ko-KR" altLang="en-US" dirty="0"/>
          </a:p>
          <a:p>
            <a:pPr marL="342900" lvl="2" indent="-342900">
              <a:buClr>
                <a:schemeClr val="folHlink"/>
              </a:buClr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69" name="_x58663952" descr="EMB00000c685a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276600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23963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>
                <a:latin typeface="Century Schoolbook" panose="02040604050505020304" pitchFamily="18" charset="0"/>
              </a:rPr>
              <a:t>hello.jsp</a:t>
            </a:r>
            <a:endParaRPr lang="en-US" altLang="ko-KR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1781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&lt;title&gt;Hello World&lt;/title&gt;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현재 시각은 </a:t>
            </a:r>
            <a:r>
              <a:rPr lang="en-US" altLang="ko-KR" dirty="0"/>
              <a:t>&lt;%= new </a:t>
            </a:r>
            <a:r>
              <a:rPr lang="en-US" altLang="ko-KR" dirty="0" err="1"/>
              <a:t>java.util.Date</a:t>
            </a:r>
            <a:r>
              <a:rPr lang="en-US" altLang="ko-KR" dirty="0"/>
              <a:t>() %&gt;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6145" name="_x58664112" descr="EMB00000c685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263" y="3152775"/>
            <a:ext cx="54006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22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1638"/>
            <a:ext cx="65722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00088" y="3733800"/>
            <a:ext cx="800219" cy="2872204"/>
            <a:chOff x="700088" y="3733800"/>
            <a:chExt cx="800219" cy="2872204"/>
          </a:xfrm>
        </p:grpSpPr>
        <p:sp>
          <p:nvSpPr>
            <p:cNvPr id="4" name="TextBox 3"/>
            <p:cNvSpPr txBox="1"/>
            <p:nvPr/>
          </p:nvSpPr>
          <p:spPr>
            <a:xfrm>
              <a:off x="802680" y="62674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변수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088" y="58451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연산자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680" y="54229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수식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680" y="50006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문장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80" y="45783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블록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680" y="41560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함수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680" y="37338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바다L" pitchFamily="18" charset="-127"/>
                  <a:ea typeface="HY바다L" pitchFamily="18" charset="-127"/>
                </a:rPr>
                <a:t>객체</a:t>
              </a:r>
              <a:endParaRPr lang="ko-KR" altLang="en-US" sz="1600" dirty="0" smtClean="0">
                <a:latin typeface="HY바다L" pitchFamily="18" charset="-127"/>
                <a:ea typeface="HY바다L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09825" y="4448175"/>
            <a:ext cx="623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수식은 실행 시간에 계산이 되고 그 결과는 자동적으로 문자열로 변환되어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JSP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수식을 대체한다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이에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HTML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문서가 완료된다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297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lnDef>
      <a:spPr>
        <a:ln>
          <a:solidFill>
            <a:srgbClr val="BF232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6425</TotalTime>
  <Words>1611</Words>
  <Application>Microsoft Office PowerPoint</Application>
  <PresentationFormat>화면 슬라이드 쇼(4:3)</PresentationFormat>
  <Paragraphs>354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Comic Sans MS</vt:lpstr>
      <vt:lpstr>굴림</vt:lpstr>
      <vt:lpstr>Arial</vt:lpstr>
      <vt:lpstr>Tahoma</vt:lpstr>
      <vt:lpstr>Wingdings</vt:lpstr>
      <vt:lpstr>HY동녘B</vt:lpstr>
      <vt:lpstr>HY견고딕</vt:lpstr>
      <vt:lpstr>HY바다L</vt:lpstr>
      <vt:lpstr>굴림체</vt:lpstr>
      <vt:lpstr>Century Schoolbook</vt:lpstr>
      <vt:lpstr>Symbol</vt:lpstr>
      <vt:lpstr>New_Natural01</vt:lpstr>
      <vt:lpstr>슬라이드 1</vt:lpstr>
      <vt:lpstr>서버와 클라이언트</vt:lpstr>
      <vt:lpstr>동적인 웹페이지</vt:lpstr>
      <vt:lpstr>서블릿(servlet)</vt:lpstr>
      <vt:lpstr>JSP</vt:lpstr>
      <vt:lpstr>톰캣</vt:lpstr>
      <vt:lpstr>실행 절차</vt:lpstr>
      <vt:lpstr>hello.jsp</vt:lpstr>
      <vt:lpstr>JSP 수식</vt:lpstr>
      <vt:lpstr>스크립틀릿</vt:lpstr>
      <vt:lpstr>스크립틀릿 #1</vt:lpstr>
      <vt:lpstr>스크립틀릿 #2</vt:lpstr>
      <vt:lpstr>스크립틀릿 #3</vt:lpstr>
      <vt:lpstr>JSP 주석</vt:lpstr>
      <vt:lpstr>JSP 지시어</vt:lpstr>
      <vt:lpstr>JSP 선언</vt:lpstr>
      <vt:lpstr>JSP 선언</vt:lpstr>
      <vt:lpstr>JSP 조건문</vt:lpstr>
      <vt:lpstr>JSP 반복문</vt:lpstr>
      <vt:lpstr>JSP 예제</vt:lpstr>
      <vt:lpstr>JSP 난수 예제</vt:lpstr>
      <vt:lpstr>MySQL</vt:lpstr>
      <vt:lpstr>데이터베이스 예제: 온라인 서점</vt:lpstr>
      <vt:lpstr>데이터베이스 쿼리 화면</vt:lpstr>
      <vt:lpstr>데이터베이스 쿼리 화면</vt:lpstr>
      <vt:lpstr>데이터베이스 쿼리 화면</vt:lpstr>
      <vt:lpstr>데이터베이스 쿼리 화면</vt:lpstr>
      <vt:lpstr>주문 처리 화면</vt:lpstr>
      <vt:lpstr>주문 처리 화면</vt:lpstr>
      <vt:lpstr>주문 처리 화면</vt:lpstr>
      <vt:lpstr>실행 화면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552</cp:revision>
  <dcterms:created xsi:type="dcterms:W3CDTF">2007-06-29T06:43:39Z</dcterms:created>
  <dcterms:modified xsi:type="dcterms:W3CDTF">2017-07-27T00:17:19Z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