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4"/>
  </p:notesMasterIdLst>
  <p:handoutMasterIdLst>
    <p:handoutMasterId r:id="rId25"/>
  </p:handoutMasterIdLst>
  <p:sldIdLst>
    <p:sldId id="501" r:id="rId2"/>
    <p:sldId id="566" r:id="rId3"/>
    <p:sldId id="567" r:id="rId4"/>
    <p:sldId id="568" r:id="rId5"/>
    <p:sldId id="569" r:id="rId6"/>
    <p:sldId id="570" r:id="rId7"/>
    <p:sldId id="571" r:id="rId8"/>
    <p:sldId id="572" r:id="rId9"/>
    <p:sldId id="573" r:id="rId10"/>
    <p:sldId id="574" r:id="rId11"/>
    <p:sldId id="575" r:id="rId12"/>
    <p:sldId id="576" r:id="rId13"/>
    <p:sldId id="577" r:id="rId14"/>
    <p:sldId id="578" r:id="rId15"/>
    <p:sldId id="579" r:id="rId16"/>
    <p:sldId id="580" r:id="rId17"/>
    <p:sldId id="581" r:id="rId18"/>
    <p:sldId id="582" r:id="rId19"/>
    <p:sldId id="583" r:id="rId20"/>
    <p:sldId id="584" r:id="rId21"/>
    <p:sldId id="585" r:id="rId22"/>
    <p:sldId id="565" r:id="rId23"/>
  </p:sldIdLst>
  <p:sldSz cx="9144000" cy="6858000" type="screen4x3"/>
  <p:notesSz cx="6934200" cy="92202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FDA00"/>
    <a:srgbClr val="BF2323"/>
    <a:srgbClr val="CDD658"/>
    <a:srgbClr val="EEE927"/>
    <a:srgbClr val="996633"/>
    <a:srgbClr val="FF9999"/>
    <a:srgbClr val="CCFFCC"/>
    <a:srgbClr val="3399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8" autoAdjust="0"/>
    <p:restoredTop sz="93514" autoAdjust="0"/>
  </p:normalViewPr>
  <p:slideViewPr>
    <p:cSldViewPr snapToGrid="0">
      <p:cViewPr>
        <p:scale>
          <a:sx n="100" d="100"/>
          <a:sy n="100" d="100"/>
        </p:scale>
        <p:origin x="-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4"/>
        <p:guide pos="218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4B4171A-D8E6-4946-853D-6450DAB0F7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latinLnBrk="0" hangingPunct="1">
              <a:defRPr kumimoji="0"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latinLnBrk="0" hangingPunct="1">
              <a:defRPr kumimoji="0"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latinLnBrk="0" hangingPunct="1">
              <a:defRPr kumimoji="0"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latinLnBrk="0" hangingPunct="1">
              <a:defRPr kumimoji="0"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502D9B0-1EA5-4FE9-85A5-E702F02A01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gray">
          <a:xfrm>
            <a:off x="0" y="1335088"/>
            <a:ext cx="9147175" cy="4084637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5" name="Freeform 7"/>
          <p:cNvSpPr/>
          <p:nvPr/>
        </p:nvSpPr>
        <p:spPr bwMode="invGray">
          <a:xfrm>
            <a:off x="0" y="1728788"/>
            <a:ext cx="9144000" cy="3308350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6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7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8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rtlCol="0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3D911-1651-4644-8223-A22A27B3D087}" type="datetimeFigureOut">
              <a:rPr lang="en-US"/>
              <a:pPr>
                <a:defRPr/>
              </a:pPr>
              <a:t>12/5/2017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51D62-07CA-49A6-BE49-EEED80D5149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/>
          <p:nvPr/>
        </p:nvSpPr>
        <p:spPr bwMode="gray">
          <a:xfrm>
            <a:off x="0" y="0"/>
            <a:ext cx="9150350" cy="1281113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5" name="Freeform 8"/>
          <p:cNvSpPr/>
          <p:nvPr/>
        </p:nvSpPr>
        <p:spPr bwMode="invGray">
          <a:xfrm>
            <a:off x="0" y="-1588"/>
            <a:ext cx="9144000" cy="1093788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6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7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8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D7692-9E18-4CB1-885B-E35F810A164D}" type="datetimeFigureOut">
              <a:rPr lang="en-US"/>
              <a:pPr>
                <a:defRPr/>
              </a:pPr>
              <a:t>12/5/2017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1C205-EBEC-442E-AB5A-05B117AF9E7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/>
          <p:nvPr/>
        </p:nvSpPr>
        <p:spPr bwMode="gray">
          <a:xfrm flipV="1">
            <a:off x="0" y="5591175"/>
            <a:ext cx="9150350" cy="1281113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5" name="Freeform 8"/>
          <p:cNvSpPr/>
          <p:nvPr/>
        </p:nvSpPr>
        <p:spPr bwMode="invGray">
          <a:xfrm flipV="1">
            <a:off x="0" y="5780088"/>
            <a:ext cx="9144000" cy="1093787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6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7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8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F9B1641-99FB-4D81-9E30-9600F20FA931}" type="datetimeFigureOut">
              <a:rPr lang="en-US"/>
              <a:pPr>
                <a:defRPr/>
              </a:pPr>
              <a:t>12/5/2017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E8A152A-E1C5-4787-979D-D14BDED34CA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5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6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pic>
        <p:nvPicPr>
          <p:cNvPr id="7" name="그림 16" descr="미래능력개발원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59738" y="6586538"/>
            <a:ext cx="1084262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53067"/>
            <a:ext cx="8229600" cy="507458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rtlCol="0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93CFC-253E-4964-85A5-7EA066497471}" type="datetimeFigureOut">
              <a:rPr lang="en-US"/>
              <a:pPr>
                <a:defRPr/>
              </a:pPr>
              <a:t>12/5/2017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F68FA-4401-45CF-9BBC-669CBD749A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"/>
          <p:cNvSpPr/>
          <p:nvPr/>
        </p:nvSpPr>
        <p:spPr bwMode="gray">
          <a:xfrm>
            <a:off x="0" y="427038"/>
            <a:ext cx="9144000" cy="452596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5" name="Freeform 6"/>
          <p:cNvSpPr/>
          <p:nvPr/>
        </p:nvSpPr>
        <p:spPr bwMode="invGray">
          <a:xfrm>
            <a:off x="0" y="0"/>
            <a:ext cx="9144000" cy="4525963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6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7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8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C4A8C-8070-4DA3-B881-CD091862C188}" type="datetimeFigureOut">
              <a:rPr lang="en-US"/>
              <a:pPr>
                <a:defRPr/>
              </a:pPr>
              <a:t>12/5/2017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0BE48-7828-4E5A-B8B2-20B9CF0C70F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/>
          <p:nvPr/>
        </p:nvSpPr>
        <p:spPr bwMode="gray">
          <a:xfrm>
            <a:off x="0" y="0"/>
            <a:ext cx="9144000" cy="1928813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6" name="Freeform 8"/>
          <p:cNvSpPr/>
          <p:nvPr/>
        </p:nvSpPr>
        <p:spPr bwMode="invGray">
          <a:xfrm>
            <a:off x="0" y="228600"/>
            <a:ext cx="9144000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7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8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9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AA73D-39F6-49D3-9595-8C0FC122142D}" type="datetimeFigureOut">
              <a:rPr lang="en-US"/>
              <a:pPr>
                <a:defRPr/>
              </a:pPr>
              <a:t>12/5/2017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21EAE-3D44-4A61-8FBD-6431A334853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8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9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80EEF-D76B-40D4-A4AF-F1E217AFC83E}" type="datetimeFigureOut">
              <a:rPr lang="en-US"/>
              <a:pPr>
                <a:defRPr/>
              </a:pPr>
              <a:t>12/5/2017</a:t>
            </a:fld>
            <a:endParaRPr lang="en-US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36D7E-80FB-4CAD-BC75-A4CBF9D38AA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/>
          <p:cNvSpPr/>
          <p:nvPr/>
        </p:nvSpPr>
        <p:spPr bwMode="gray">
          <a:xfrm>
            <a:off x="0" y="0"/>
            <a:ext cx="9150350" cy="1281113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4" name="Freeform 5"/>
          <p:cNvSpPr/>
          <p:nvPr/>
        </p:nvSpPr>
        <p:spPr bwMode="invGray">
          <a:xfrm>
            <a:off x="0" y="-1588"/>
            <a:ext cx="9144000" cy="1093788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5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6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7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2A999-9C9C-40EA-A622-F27DB1D1F8A9}" type="datetimeFigureOut">
              <a:rPr lang="en-US"/>
              <a:pPr>
                <a:defRPr/>
              </a:pPr>
              <a:t>12/5/2017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6C737-2B66-443B-A780-52F6A7A904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-1588"/>
            <a:ext cx="9150350" cy="1282701"/>
            <a:chOff x="-52" y="-1972"/>
            <a:chExt cx="9150672" cy="1283795"/>
          </a:xfrm>
        </p:grpSpPr>
        <p:sp>
          <p:nvSpPr>
            <p:cNvPr id="3" name="Freeform 5"/>
            <p:cNvSpPr/>
            <p:nvPr userDrawn="1"/>
          </p:nvSpPr>
          <p:spPr bwMode="invGray">
            <a:xfrm>
              <a:off x="-52" y="-383"/>
              <a:ext cx="9150672" cy="1282206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>
                <a:defRPr/>
              </a:pPr>
              <a:endParaRPr kumimoji="0" lang="en-US"/>
            </a:p>
          </p:txBody>
        </p:sp>
        <p:sp>
          <p:nvSpPr>
            <p:cNvPr id="4" name="Freeform 6"/>
            <p:cNvSpPr/>
            <p:nvPr userDrawn="1"/>
          </p:nvSpPr>
          <p:spPr bwMode="invGray">
            <a:xfrm>
              <a:off x="-52" y="-1972"/>
              <a:ext cx="9144322" cy="109472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>
                <a:defRPr/>
              </a:pPr>
              <a:endParaRPr kumimoji="0" lang="en-US"/>
            </a:p>
          </p:txBody>
        </p:sp>
      </p:grpSp>
      <p:sp>
        <p:nvSpPr>
          <p:cNvPr id="5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6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7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66C72-66AA-456C-8CC0-7B0C357D1832}" type="datetimeFigureOut">
              <a:rPr lang="en-US"/>
              <a:pPr>
                <a:defRPr/>
              </a:pPr>
              <a:t>12/5/2017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13EAA-D029-4711-9C77-CA0C542E95C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 rot="-5400000">
            <a:off x="-2893219" y="2886869"/>
            <a:ext cx="6891338" cy="1104900"/>
            <a:chOff x="-18448" y="-1967"/>
            <a:chExt cx="9176991" cy="1292024"/>
          </a:xfrm>
        </p:grpSpPr>
        <p:sp>
          <p:nvSpPr>
            <p:cNvPr id="6" name="Freeform 8"/>
            <p:cNvSpPr/>
            <p:nvPr userDrawn="1"/>
          </p:nvSpPr>
          <p:spPr bwMode="invGray">
            <a:xfrm>
              <a:off x="-18448" y="-110"/>
              <a:ext cx="9176991" cy="1290167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>
                <a:defRPr/>
              </a:pPr>
              <a:endParaRPr kumimoji="0" lang="en-US"/>
            </a:p>
          </p:txBody>
        </p:sp>
        <p:sp>
          <p:nvSpPr>
            <p:cNvPr id="7" name="Freeform 9"/>
            <p:cNvSpPr/>
            <p:nvPr userDrawn="1"/>
          </p:nvSpPr>
          <p:spPr bwMode="invGray">
            <a:xfrm>
              <a:off x="-29017" y="-1966"/>
              <a:ext cx="9149508" cy="1266035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>
                <a:defRPr/>
              </a:pPr>
              <a:endParaRPr kumimoji="0"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325"/>
            <a:ext cx="21336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8DE61-4DE8-4D3E-AC0E-507A78C03564}" type="datetimeFigureOut">
              <a:rPr lang="en-US"/>
              <a:pPr>
                <a:defRPr/>
              </a:pPr>
              <a:t>12/5/2017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5897D-19E5-48C1-8CB9-6D9598AD356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 rot="-5400000">
            <a:off x="-2893219" y="2886869"/>
            <a:ext cx="6891338" cy="1104900"/>
            <a:chOff x="-18448" y="-1967"/>
            <a:chExt cx="9176991" cy="1292024"/>
          </a:xfrm>
        </p:grpSpPr>
        <p:sp>
          <p:nvSpPr>
            <p:cNvPr id="6" name="Freeform 8"/>
            <p:cNvSpPr/>
            <p:nvPr userDrawn="1"/>
          </p:nvSpPr>
          <p:spPr bwMode="invGray">
            <a:xfrm>
              <a:off x="-18448" y="-110"/>
              <a:ext cx="9176991" cy="1290167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>
                <a:defRPr/>
              </a:pPr>
              <a:endParaRPr kumimoji="0" lang="en-US"/>
            </a:p>
          </p:txBody>
        </p:sp>
        <p:sp>
          <p:nvSpPr>
            <p:cNvPr id="7" name="Freeform 9"/>
            <p:cNvSpPr/>
            <p:nvPr userDrawn="1"/>
          </p:nvSpPr>
          <p:spPr bwMode="invGray">
            <a:xfrm>
              <a:off x="-29017" y="-1966"/>
              <a:ext cx="9149508" cy="1266035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>
                <a:defRPr/>
              </a:pPr>
              <a:endParaRPr kumimoji="0" lang="en-US"/>
            </a:p>
          </p:txBody>
        </p:sp>
      </p:grpSp>
      <p:sp>
        <p:nvSpPr>
          <p:cNvPr id="8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9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10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325"/>
            <a:ext cx="21336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9306D-1FEE-463B-85E7-37CB25CEBD8F}" type="datetimeFigureOut">
              <a:rPr lang="en-US"/>
              <a:pPr>
                <a:defRPr/>
              </a:pPr>
              <a:t>12/5/2017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98D49-4B2A-4580-8B18-AF424990542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525" cy="1862138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0" y="0"/>
            <a:ext cx="9153525" cy="1481138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7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latinLnBrk="0" hangingPunct="0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1D178C7-73F3-4463-9E0B-B86A4F18173F}" type="datetimeFigureOut">
              <a:rPr lang="en-US"/>
              <a:pPr>
                <a:defRPr/>
              </a:pPr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325"/>
            <a:ext cx="2895600" cy="247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latinLnBrk="0" hangingPunct="0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325"/>
            <a:ext cx="2133600" cy="247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latinLnBrk="0" hangingPunct="0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F4BFDD7-3003-4844-B828-4B5AC8B06B3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2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5" name="AutoShape 11" descr="HTML5에 대한 이미지 검색결과"/>
          <p:cNvSpPr>
            <a:spLocks noChangeAspect="1" noChangeArrowheads="1"/>
          </p:cNvSpPr>
          <p:nvPr userDrawn="1"/>
        </p:nvSpPr>
        <p:spPr bwMode="auto">
          <a:xfrm>
            <a:off x="160338" y="-144463"/>
            <a:ext cx="304800" cy="304801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7" name="AutoShape 13" descr="HTML5에 대한 이미지 검색결과"/>
          <p:cNvSpPr>
            <a:spLocks noChangeAspect="1" noChangeArrowheads="1"/>
          </p:cNvSpPr>
          <p:nvPr userDrawn="1"/>
        </p:nvSpPr>
        <p:spPr bwMode="auto">
          <a:xfrm>
            <a:off x="160338" y="-144463"/>
            <a:ext cx="304800" cy="304801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2" name="Picture 15" descr="HTML5에 대한 이미지 검색결과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025" y="68263"/>
            <a:ext cx="744538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lang="en-US"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FE8C2E"/>
        </a:buClr>
        <a:buSzPct val="85000"/>
        <a:buFont typeface="Wingdings" pitchFamily="2" charset="2"/>
        <a:buChar char="¢"/>
        <a:defRPr lang="en-US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4CD416"/>
        </a:buClr>
        <a:buSzPct val="85000"/>
        <a:buFont typeface="Wingdings" pitchFamily="2" charset="2"/>
        <a:buChar char="¤"/>
        <a:defRPr lang="en-US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3BDFB"/>
        </a:buClr>
        <a:buSzPct val="85000"/>
        <a:buFont typeface="Wingdings" pitchFamily="2" charset="2"/>
        <a:buChar char="¤"/>
        <a:defRPr lang="en-US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¤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C489FF"/>
        </a:buClr>
        <a:buSzPct val="85000"/>
        <a:buFont typeface="Wingdings" pitchFamily="2" charset="2"/>
        <a:buChar char="¤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chap16/responsive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chap16/index.html" TargetMode="Externa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1198563" y="908050"/>
            <a:ext cx="6615112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/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eaLnBrk="0" latin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kumimoji="0" lang="ko-KR" altLang="en-US" sz="3600" i="1" dirty="0" smtClean="0">
                <a:latin typeface="HY동녘B" pitchFamily="18" charset="-127"/>
                <a:ea typeface="HY동녘B" pitchFamily="18" charset="-127"/>
              </a:rPr>
              <a:t>제</a:t>
            </a:r>
            <a:r>
              <a:rPr kumimoji="0" lang="en-US" altLang="ko-KR" sz="3600" i="1" dirty="0" smtClean="0">
                <a:latin typeface="HY동녘B" pitchFamily="18" charset="-127"/>
                <a:ea typeface="HY동녘B" pitchFamily="18" charset="-127"/>
              </a:rPr>
              <a:t>16</a:t>
            </a:r>
            <a:r>
              <a:rPr kumimoji="0" lang="ko-KR" altLang="en-US" sz="3600" i="1" dirty="0" smtClean="0">
                <a:latin typeface="HY동녘B" pitchFamily="18" charset="-127"/>
                <a:ea typeface="HY동녘B" pitchFamily="18" charset="-127"/>
              </a:rPr>
              <a:t>장 </a:t>
            </a:r>
            <a:r>
              <a:rPr kumimoji="0" lang="ko-KR" altLang="en-US" sz="3600" i="1" dirty="0" err="1" smtClean="0">
                <a:latin typeface="HY동녘B" pitchFamily="18" charset="-127"/>
                <a:ea typeface="HY동녘B" pitchFamily="18" charset="-127"/>
              </a:rPr>
              <a:t>모바일</a:t>
            </a:r>
            <a:r>
              <a:rPr kumimoji="0" lang="en-US" altLang="ko-KR" sz="3600" i="1" dirty="0" smtClean="0">
                <a:latin typeface="HY동녘B" pitchFamily="18" charset="-127"/>
                <a:ea typeface="HY동녘B" pitchFamily="18" charset="-127"/>
              </a:rPr>
              <a:t> </a:t>
            </a:r>
            <a:r>
              <a:rPr kumimoji="0" lang="ko-KR" altLang="en-US" sz="3600" i="1" dirty="0" smtClean="0">
                <a:latin typeface="HY동녘B" pitchFamily="18" charset="-127"/>
                <a:ea typeface="HY동녘B" pitchFamily="18" charset="-127"/>
              </a:rPr>
              <a:t>웹 페이지</a:t>
            </a:r>
            <a:endParaRPr kumimoji="0" lang="en-US" altLang="ko-KR" sz="3600" i="1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1252538" y="2541588"/>
            <a:ext cx="1212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학 습 목 표</a:t>
            </a:r>
          </a:p>
        </p:txBody>
      </p:sp>
      <p:sp>
        <p:nvSpPr>
          <p:cNvPr id="13316" name="TextBox 5"/>
          <p:cNvSpPr txBox="1">
            <a:spLocks noChangeArrowheads="1"/>
          </p:cNvSpPr>
          <p:nvPr/>
        </p:nvSpPr>
        <p:spPr bwMode="auto">
          <a:xfrm>
            <a:off x="1619250" y="3135313"/>
            <a:ext cx="682942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5113">
              <a:buFont typeface="Wingdings" pitchFamily="2" charset="2"/>
              <a:buChar char="v"/>
            </a:pPr>
            <a:r>
              <a:rPr lang="ko-KR" altLang="en-US" sz="2000" dirty="0" err="1" smtClean="0">
                <a:latin typeface="HY바다L" pitchFamily="18" charset="-127"/>
                <a:ea typeface="HY바다L" pitchFamily="18" charset="-127"/>
              </a:rPr>
              <a:t>모바일</a:t>
            </a:r>
            <a:r>
              <a:rPr lang="ko-KR" altLang="en-US" sz="2000" dirty="0" smtClean="0">
                <a:latin typeface="HY바다L" pitchFamily="18" charset="-127"/>
                <a:ea typeface="HY바다L" pitchFamily="18" charset="-127"/>
              </a:rPr>
              <a:t> 웹 페이지 개발 개요 이해</a:t>
            </a:r>
            <a:endParaRPr lang="en-US" altLang="ko-KR" sz="2000" dirty="0">
              <a:latin typeface="HY바다L" pitchFamily="18" charset="-127"/>
              <a:ea typeface="HY바다L" pitchFamily="18" charset="-127"/>
            </a:endParaRPr>
          </a:p>
          <a:p>
            <a:pPr indent="265113">
              <a:buFont typeface="Wingdings" pitchFamily="2" charset="2"/>
              <a:buChar char="v"/>
            </a:pPr>
            <a:endParaRPr lang="en-US" altLang="ko-KR" sz="2000" dirty="0">
              <a:latin typeface="HY바다L" pitchFamily="18" charset="-127"/>
              <a:ea typeface="HY바다L" pitchFamily="18" charset="-127"/>
            </a:endParaRPr>
          </a:p>
          <a:p>
            <a:pPr indent="265113">
              <a:buFont typeface="Wingdings" pitchFamily="2" charset="2"/>
              <a:buChar char="v"/>
            </a:pPr>
            <a:r>
              <a:rPr lang="ko-KR" altLang="en-US" sz="2000" dirty="0" err="1" smtClean="0">
                <a:latin typeface="HY바다L" pitchFamily="18" charset="-127"/>
                <a:ea typeface="HY바다L" pitchFamily="18" charset="-127"/>
              </a:rPr>
              <a:t>반응형</a:t>
            </a:r>
            <a:r>
              <a:rPr lang="ko-KR" altLang="en-US" sz="2000" dirty="0" smtClean="0">
                <a:latin typeface="HY바다L" pitchFamily="18" charset="-127"/>
                <a:ea typeface="HY바다L" pitchFamily="18" charset="-127"/>
              </a:rPr>
              <a:t> 웹 페이지 작성 기초</a:t>
            </a:r>
            <a:endParaRPr lang="en-US" altLang="ko-KR" sz="2000" dirty="0" smtClean="0">
              <a:latin typeface="HY바다L" pitchFamily="18" charset="-127"/>
              <a:ea typeface="HY바다L" pitchFamily="18" charset="-127"/>
            </a:endParaRPr>
          </a:p>
          <a:p>
            <a:pPr indent="265113">
              <a:buFont typeface="Wingdings" pitchFamily="2" charset="2"/>
              <a:buChar char="v"/>
            </a:pPr>
            <a:endParaRPr lang="en-US" altLang="ko-KR" sz="2000" dirty="0">
              <a:latin typeface="HY바다L" pitchFamily="18" charset="-127"/>
              <a:ea typeface="HY바다L" pitchFamily="18" charset="-127"/>
            </a:endParaRPr>
          </a:p>
          <a:p>
            <a:pPr indent="265113">
              <a:buFont typeface="Wingdings" pitchFamily="2" charset="2"/>
              <a:buChar char="v"/>
            </a:pPr>
            <a:r>
              <a:rPr lang="en-US" altLang="ko-KR" sz="2000" dirty="0" err="1" smtClean="0">
                <a:latin typeface="HY바다L" pitchFamily="18" charset="-127"/>
                <a:ea typeface="HY바다L" pitchFamily="18" charset="-127"/>
              </a:rPr>
              <a:t>jQuery</a:t>
            </a:r>
            <a:r>
              <a:rPr lang="en-US" altLang="ko-KR" sz="2000" dirty="0" smtClean="0">
                <a:latin typeface="HY바다L" pitchFamily="18" charset="-127"/>
                <a:ea typeface="HY바다L" pitchFamily="18" charset="-127"/>
              </a:rPr>
              <a:t> Mobile </a:t>
            </a:r>
            <a:r>
              <a:rPr lang="ko-KR" altLang="en-US" sz="2000" dirty="0" smtClean="0">
                <a:latin typeface="HY바다L" pitchFamily="18" charset="-127"/>
                <a:ea typeface="HY바다L" pitchFamily="18" charset="-127"/>
              </a:rPr>
              <a:t>기초</a:t>
            </a:r>
            <a:endParaRPr lang="en-US" altLang="ko-KR" sz="2000" dirty="0" smtClean="0">
              <a:latin typeface="HY바다L" pitchFamily="18" charset="-127"/>
              <a:ea typeface="HY바다L" pitchFamily="18" charset="-127"/>
            </a:endParaRPr>
          </a:p>
          <a:p>
            <a:pPr indent="265113">
              <a:buFont typeface="Wingdings" pitchFamily="2" charset="2"/>
              <a:buChar char="v"/>
            </a:pPr>
            <a:endParaRPr lang="en-US" altLang="ko-KR" sz="2000" dirty="0">
              <a:latin typeface="HY바다L" pitchFamily="18" charset="-127"/>
              <a:ea typeface="HY바다L" pitchFamily="18" charset="-127"/>
            </a:endParaRPr>
          </a:p>
          <a:p>
            <a:pPr indent="265113">
              <a:buFont typeface="Wingdings" pitchFamily="2" charset="2"/>
              <a:buChar char="v"/>
            </a:pPr>
            <a:r>
              <a:rPr lang="en-US" altLang="ko-KR" sz="2000" dirty="0" err="1" smtClean="0">
                <a:latin typeface="HY바다L" pitchFamily="18" charset="-127"/>
                <a:ea typeface="HY바다L" pitchFamily="18" charset="-127"/>
              </a:rPr>
              <a:t>jQuery</a:t>
            </a:r>
            <a:r>
              <a:rPr lang="en-US" altLang="ko-KR" sz="2000" dirty="0" smtClean="0">
                <a:latin typeface="HY바다L" pitchFamily="18" charset="-127"/>
                <a:ea typeface="HY바다L" pitchFamily="18" charset="-127"/>
              </a:rPr>
              <a:t> Mobile</a:t>
            </a:r>
            <a:r>
              <a:rPr lang="ko-KR" altLang="en-US" sz="2000" dirty="0" smtClean="0">
                <a:latin typeface="HY바다L" pitchFamily="18" charset="-127"/>
                <a:ea typeface="HY바다L" pitchFamily="18" charset="-127"/>
              </a:rPr>
              <a:t>을 사용한 모바일 웹 작성</a:t>
            </a:r>
            <a:endParaRPr lang="en-US" altLang="ko-KR" sz="2000" dirty="0">
              <a:latin typeface="HY바다L" pitchFamily="18" charset="-127"/>
              <a:ea typeface="HY바다L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1371600" y="2835275"/>
            <a:ext cx="7132638" cy="100013"/>
          </a:xfrm>
          <a:prstGeom prst="line">
            <a:avLst/>
          </a:prstGeom>
          <a:ln w="381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 </a:t>
            </a:r>
            <a:endParaRPr lang="ko-KR" altLang="en-US" dirty="0"/>
          </a:p>
        </p:txBody>
      </p:sp>
      <p:pic>
        <p:nvPicPr>
          <p:cNvPr id="5121" name="_x269742904" descr="EMB000019945f0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9" y="1257300"/>
            <a:ext cx="5463797" cy="32194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_x125662624" descr="EMB000019945f0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1257300"/>
            <a:ext cx="2824574" cy="40414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14500" y="5298737"/>
            <a:ext cx="2499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4" action="ppaction://hlinkfile"/>
              </a:rPr>
              <a:t>웹브라우저에서</a:t>
            </a:r>
            <a:r>
              <a:rPr lang="ko-KR" altLang="en-US" sz="1600" i="1" dirty="0" smtClean="0">
                <a:solidFill>
                  <a:srgbClr val="FF0000"/>
                </a:solidFill>
                <a:hlinkClick r:id="rId4" action="ppaction://hlinkfile"/>
              </a:rPr>
              <a:t> 실행하기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5497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 </a:t>
            </a:r>
            <a:r>
              <a:rPr lang="en-US" altLang="ko-KR" dirty="0" smtClean="0"/>
              <a:t>Mobile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Mobile</a:t>
            </a:r>
            <a:r>
              <a:rPr lang="ko-KR" altLang="en-US" dirty="0"/>
              <a:t>은 </a:t>
            </a:r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ko-KR" altLang="en-US" dirty="0" err="1"/>
              <a:t>프레임워크</a:t>
            </a:r>
            <a:r>
              <a:rPr lang="ko-KR" altLang="en-US" dirty="0"/>
              <a:t> 중의 </a:t>
            </a:r>
            <a:r>
              <a:rPr lang="ko-KR" altLang="en-US" dirty="0" smtClean="0"/>
              <a:t>하나</a:t>
            </a:r>
            <a:endParaRPr lang="en-US" altLang="ko-KR" dirty="0" smtClean="0"/>
          </a:p>
          <a:p>
            <a:r>
              <a:rPr lang="en-US" altLang="ko-KR" dirty="0" smtClean="0"/>
              <a:t>jQuery </a:t>
            </a:r>
            <a:r>
              <a:rPr lang="en-US" altLang="ko-KR" dirty="0"/>
              <a:t>Mobile </a:t>
            </a:r>
            <a:r>
              <a:rPr lang="ko-KR" altLang="en-US" dirty="0"/>
              <a:t>터치</a:t>
            </a:r>
            <a:r>
              <a:rPr lang="en-US" altLang="ko-KR" dirty="0"/>
              <a:t>-</a:t>
            </a:r>
            <a:r>
              <a:rPr lang="ko-KR" altLang="en-US" dirty="0"/>
              <a:t>기반의 </a:t>
            </a:r>
            <a:r>
              <a:rPr lang="en-US" altLang="ko-KR" dirty="0" err="1"/>
              <a:t>HTML5</a:t>
            </a:r>
            <a:r>
              <a:rPr lang="en-US" altLang="ko-KR" dirty="0"/>
              <a:t> UI </a:t>
            </a:r>
            <a:r>
              <a:rPr lang="ko-KR" altLang="en-US" dirty="0" err="1" smtClean="0"/>
              <a:t>프레임워크</a:t>
            </a:r>
            <a:endParaRPr lang="en-US" altLang="ko-KR" dirty="0" smtClean="0"/>
          </a:p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en-US" altLang="ko-KR" dirty="0"/>
              <a:t>Mobile</a:t>
            </a:r>
            <a:r>
              <a:rPr lang="ko-KR" altLang="en-US" dirty="0"/>
              <a:t>로 작성한 </a:t>
            </a:r>
            <a:r>
              <a:rPr lang="ko-KR" altLang="en-US" dirty="0" err="1"/>
              <a:t>웹앱은</a:t>
            </a:r>
            <a:r>
              <a:rPr lang="ko-KR" altLang="en-US" dirty="0"/>
              <a:t> 모든 종류의 </a:t>
            </a:r>
            <a:r>
              <a:rPr lang="ko-KR" altLang="en-US" dirty="0" err="1"/>
              <a:t>스마트폰</a:t>
            </a:r>
            <a:r>
              <a:rPr lang="en-US" altLang="ko-KR" dirty="0"/>
              <a:t>, </a:t>
            </a:r>
            <a:r>
              <a:rPr lang="ko-KR" altLang="en-US" dirty="0" err="1"/>
              <a:t>태블릿</a:t>
            </a:r>
            <a:r>
              <a:rPr lang="en-US" altLang="ko-KR" dirty="0"/>
              <a:t>, </a:t>
            </a:r>
            <a:r>
              <a:rPr lang="ko-KR" altLang="en-US" dirty="0" err="1"/>
              <a:t>데스크탑에서</a:t>
            </a:r>
            <a:r>
              <a:rPr lang="ko-KR" altLang="en-US" dirty="0"/>
              <a:t> 소스의 </a:t>
            </a:r>
            <a:r>
              <a:rPr lang="ko-KR" altLang="en-US" dirty="0" err="1"/>
              <a:t>변경없이</a:t>
            </a:r>
            <a:r>
              <a:rPr lang="ko-KR" altLang="en-US" dirty="0"/>
              <a:t> 동일한 모습으로 실행될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145" name="_x125662624" descr="EMB000019945f0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4" y="2781300"/>
            <a:ext cx="2581275" cy="38719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5554138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6"/>
            <a:ext cx="8212138" cy="36861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&lt;title&gt;My Page&lt;/title&gt;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&lt;meta name="viewport" content="width=device-width, initial-scale=1"&gt;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   &lt;link </a:t>
            </a:r>
            <a:r>
              <a:rPr lang="en-US" altLang="ko-KR" dirty="0" err="1"/>
              <a:t>rel</a:t>
            </a:r>
            <a:r>
              <a:rPr lang="en-US" altLang="ko-KR" dirty="0"/>
              <a:t>="</a:t>
            </a:r>
            <a:r>
              <a:rPr lang="en-US" altLang="ko-KR" dirty="0" err="1"/>
              <a:t>stylesheet</a:t>
            </a:r>
            <a:r>
              <a:rPr lang="en-US" altLang="ko-KR" dirty="0"/>
              <a:t>" </a:t>
            </a:r>
            <a:r>
              <a:rPr lang="en-US" altLang="ko-KR" dirty="0" err="1"/>
              <a:t>href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/mobile/1.3.1/</a:t>
            </a:r>
            <a:r>
              <a:rPr lang="en-US" altLang="ko-KR" dirty="0" err="1"/>
              <a:t>jquery.mobile-1.3.1.min.css</a:t>
            </a:r>
            <a:r>
              <a:rPr lang="en-US" altLang="ko-KR" dirty="0"/>
              <a:t>" /&gt;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jquery-1.9.1.min.js</a:t>
            </a:r>
            <a:r>
              <a:rPr lang="en-US" altLang="ko-KR" dirty="0"/>
              <a:t>"&gt;&lt;/script&gt;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/mobile/1.3.1/</a:t>
            </a:r>
            <a:r>
              <a:rPr lang="en-US" altLang="ko-KR" dirty="0" err="1"/>
              <a:t>jquery.mobile-1.3.1.min.js</a:t>
            </a:r>
            <a:r>
              <a:rPr lang="en-US" altLang="ko-KR" dirty="0"/>
              <a:t>"&gt;&lt;/script&gt;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308495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기본 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23946"/>
            <a:ext cx="8212138" cy="4581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&lt;div data-role="page"&gt;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data-role="header"&gt;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</a:t>
            </a:r>
            <a:r>
              <a:rPr lang="en-US" altLang="ko-KR" dirty="0" err="1"/>
              <a:t>h1</a:t>
            </a:r>
            <a:r>
              <a:rPr lang="en-US" altLang="ko-KR" dirty="0"/>
              <a:t>&gt;My Title&lt;/</a:t>
            </a:r>
            <a:r>
              <a:rPr lang="en-US" altLang="ko-KR" dirty="0" err="1"/>
              <a:t>h1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&lt;!-- /header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data-role="content"&gt;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&lt;p&gt;</a:t>
            </a:r>
            <a:r>
              <a:rPr lang="ko-KR" altLang="en-US" dirty="0"/>
              <a:t>안녕하세요</a:t>
            </a:r>
            <a:r>
              <a:rPr lang="en-US" altLang="ko-KR" dirty="0"/>
              <a:t>? jQuery</a:t>
            </a:r>
            <a:r>
              <a:rPr lang="ko-KR" altLang="en-US" dirty="0"/>
              <a:t>에 오늘 입문하였습니다</a:t>
            </a:r>
            <a:r>
              <a:rPr lang="en-US" altLang="ko-KR" dirty="0"/>
              <a:t>.&lt;/p&gt;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&lt;!-- /content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data-role="footer"&gt;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</a:t>
            </a:r>
            <a:r>
              <a:rPr lang="en-US" altLang="ko-KR" dirty="0" err="1"/>
              <a:t>h4</a:t>
            </a:r>
            <a:r>
              <a:rPr lang="en-US" altLang="ko-KR" dirty="0"/>
              <a:t>&gt;Thank you!&lt;/</a:t>
            </a:r>
            <a:r>
              <a:rPr lang="en-US" altLang="ko-KR" dirty="0" err="1"/>
              <a:t>h4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&lt;!-- /footer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&lt;!-- /page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7169" name="_x125662784" descr="EMB000019945f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076" y="3225508"/>
            <a:ext cx="2074862" cy="33816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63507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err="1" smtClean="0"/>
              <a:t>리스트뷰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23946"/>
            <a:ext cx="8212138" cy="3876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&lt;title&gt;My Page&lt;/title&gt;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&lt;meta name="viewport" content="width=device-width, initial-scale=1"&gt;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   &lt;link </a:t>
            </a:r>
            <a:r>
              <a:rPr lang="en-US" altLang="ko-KR" dirty="0" err="1"/>
              <a:t>rel</a:t>
            </a:r>
            <a:r>
              <a:rPr lang="en-US" altLang="ko-KR" dirty="0"/>
              <a:t>="</a:t>
            </a:r>
            <a:r>
              <a:rPr lang="en-US" altLang="ko-KR" dirty="0" err="1"/>
              <a:t>stylesheet</a:t>
            </a:r>
            <a:r>
              <a:rPr lang="en-US" altLang="ko-KR" dirty="0"/>
              <a:t>" </a:t>
            </a:r>
            <a:r>
              <a:rPr lang="en-US" altLang="ko-KR" dirty="0" err="1"/>
              <a:t>href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/mobile/1.3.1/</a:t>
            </a:r>
            <a:r>
              <a:rPr lang="en-US" altLang="ko-KR" dirty="0" err="1"/>
              <a:t>jquery.mobile-1.3.1.min.css</a:t>
            </a:r>
            <a:r>
              <a:rPr lang="en-US" altLang="ko-KR" dirty="0"/>
              <a:t>" /&gt;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jquery-1.9.1.min.js</a:t>
            </a:r>
            <a:r>
              <a:rPr lang="en-US" altLang="ko-KR" dirty="0"/>
              <a:t>"&gt;&lt;/script&gt;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/mobile/1.3.1/</a:t>
            </a:r>
            <a:r>
              <a:rPr lang="en-US" altLang="ko-KR" dirty="0" err="1"/>
              <a:t>jquery.mobile-1.3.1.min.js</a:t>
            </a:r>
            <a:r>
              <a:rPr lang="en-US" altLang="ko-KR" dirty="0"/>
              <a:t>"&gt;&lt;/script&gt;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&lt;/</a:t>
            </a:r>
            <a:r>
              <a:rPr lang="en-US" altLang="ko-KR" dirty="0"/>
              <a:t>html&gt;</a:t>
            </a:r>
          </a:p>
        </p:txBody>
      </p:sp>
    </p:spTree>
    <p:extLst>
      <p:ext uri="{BB962C8B-B14F-4D97-AF65-F5344CB8AC3E}">
        <p14:creationId xmlns="" xmlns:p14="http://schemas.microsoft.com/office/powerpoint/2010/main" val="3310939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err="1" smtClean="0"/>
              <a:t>리스트뷰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23945"/>
            <a:ext cx="8212138" cy="5876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&lt;div data-role="page"&gt;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data-role="header"&gt;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</a:t>
            </a:r>
            <a:r>
              <a:rPr lang="en-US" altLang="ko-KR" dirty="0" err="1"/>
              <a:t>h1</a:t>
            </a:r>
            <a:r>
              <a:rPr lang="en-US" altLang="ko-KR" dirty="0"/>
              <a:t>&gt;My Title&lt;/</a:t>
            </a:r>
            <a:r>
              <a:rPr lang="en-US" altLang="ko-KR" dirty="0" err="1"/>
              <a:t>h1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&lt;!-- /header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data-role="content"&gt;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 &lt;</a:t>
            </a:r>
            <a:r>
              <a:rPr lang="en-US" altLang="ko-KR" dirty="0" err="1"/>
              <a:t>ul</a:t>
            </a:r>
            <a:r>
              <a:rPr lang="en-US" altLang="ko-KR" dirty="0"/>
              <a:t> data-role="</a:t>
            </a:r>
            <a:r>
              <a:rPr lang="en-US" altLang="ko-KR" dirty="0" err="1"/>
              <a:t>listview</a:t>
            </a:r>
            <a:r>
              <a:rPr lang="en-US" altLang="ko-KR" dirty="0"/>
              <a:t>" data-inset="true" data-filter="true"&gt;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    &lt;li&gt;&lt;a </a:t>
            </a:r>
            <a:r>
              <a:rPr lang="en-US" altLang="ko-KR" dirty="0" err="1"/>
              <a:t>href</a:t>
            </a:r>
            <a:r>
              <a:rPr lang="en-US" altLang="ko-KR" dirty="0"/>
              <a:t>="#"&gt;Benz&lt;/a&gt;&lt;/li&gt;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    &lt;li&gt;&lt;a </a:t>
            </a:r>
            <a:r>
              <a:rPr lang="en-US" altLang="ko-KR" dirty="0" err="1"/>
              <a:t>href</a:t>
            </a:r>
            <a:r>
              <a:rPr lang="en-US" altLang="ko-KR" dirty="0"/>
              <a:t>="#"&gt;BMW&lt;/a&gt;&lt;/li&gt;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    &lt;li&gt;&lt;a </a:t>
            </a:r>
            <a:r>
              <a:rPr lang="en-US" altLang="ko-KR" dirty="0" err="1"/>
              <a:t>href</a:t>
            </a:r>
            <a:r>
              <a:rPr lang="en-US" altLang="ko-KR" dirty="0"/>
              <a:t>="#"&gt;AUDI&lt;/a&gt;&lt;/li&gt;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    &lt;li&gt;&lt;a </a:t>
            </a:r>
            <a:r>
              <a:rPr lang="en-US" altLang="ko-KR" dirty="0" err="1"/>
              <a:t>href</a:t>
            </a:r>
            <a:r>
              <a:rPr lang="en-US" altLang="ko-KR" dirty="0"/>
              <a:t>="#"&gt;</a:t>
            </a:r>
            <a:r>
              <a:rPr lang="ko-KR" altLang="en-US" dirty="0" err="1"/>
              <a:t>현대자동차</a:t>
            </a:r>
            <a:r>
              <a:rPr lang="en-US" altLang="ko-KR" dirty="0"/>
              <a:t>&lt;/a&gt;&lt;/li&gt;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    &lt;li&gt;&lt;a </a:t>
            </a:r>
            <a:r>
              <a:rPr lang="en-US" altLang="ko-KR" dirty="0" err="1"/>
              <a:t>href</a:t>
            </a:r>
            <a:r>
              <a:rPr lang="en-US" altLang="ko-KR" dirty="0"/>
              <a:t>="#"&gt;</a:t>
            </a:r>
            <a:r>
              <a:rPr lang="ko-KR" altLang="en-US" dirty="0" err="1"/>
              <a:t>기아자동차</a:t>
            </a:r>
            <a:r>
              <a:rPr lang="en-US" altLang="ko-KR" dirty="0"/>
              <a:t>&lt;/a&gt;&lt;/li&gt;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&lt;/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&lt;!-- /content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data-role="footer"&gt;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</a:t>
            </a:r>
            <a:r>
              <a:rPr lang="en-US" altLang="ko-KR" dirty="0" err="1"/>
              <a:t>h4</a:t>
            </a:r>
            <a:r>
              <a:rPr lang="en-US" altLang="ko-KR" dirty="0"/>
              <a:t>&gt;Thank you!&lt;/</a:t>
            </a:r>
            <a:r>
              <a:rPr lang="en-US" altLang="ko-KR" dirty="0" err="1"/>
              <a:t>h4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&lt;!-- /footer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&lt;!-- /page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8193" name="_x125662624" descr="EMB000019945f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3302000"/>
            <a:ext cx="2076450" cy="33232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56190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슬라이더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23946"/>
            <a:ext cx="8212138" cy="4791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...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&lt;div data-role="page"&gt;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data-role="header"&gt;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</a:t>
            </a:r>
            <a:r>
              <a:rPr lang="en-US" altLang="ko-KR" dirty="0" err="1"/>
              <a:t>h1</a:t>
            </a:r>
            <a:r>
              <a:rPr lang="en-US" altLang="ko-KR" dirty="0"/>
              <a:t>&gt;My Title&lt;/</a:t>
            </a:r>
            <a:r>
              <a:rPr lang="en-US" altLang="ko-KR" dirty="0" err="1"/>
              <a:t>h1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&lt;!-- /header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data-role="content"&gt;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&lt;p&gt;</a:t>
            </a:r>
            <a:r>
              <a:rPr lang="ko-KR" altLang="en-US" dirty="0"/>
              <a:t>안녕하세요</a:t>
            </a:r>
            <a:r>
              <a:rPr lang="en-US" altLang="ko-KR" dirty="0"/>
              <a:t>? jQuery</a:t>
            </a:r>
            <a:r>
              <a:rPr lang="ko-KR" altLang="en-US" dirty="0"/>
              <a:t>에 오늘 입문하였습니다</a:t>
            </a:r>
            <a:r>
              <a:rPr lang="en-US" altLang="ko-KR" dirty="0"/>
              <a:t>.&lt;/p&gt;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&lt;div data-role="content"&gt;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&lt;p&gt;</a:t>
            </a:r>
            <a:r>
              <a:rPr lang="ko-KR" altLang="en-US" dirty="0"/>
              <a:t>안녕하세요</a:t>
            </a:r>
            <a:r>
              <a:rPr lang="en-US" altLang="ko-KR" dirty="0"/>
              <a:t>? jQuery</a:t>
            </a:r>
            <a:r>
              <a:rPr lang="ko-KR" altLang="en-US" dirty="0"/>
              <a:t>에 오늘 입문하였습니다</a:t>
            </a:r>
            <a:r>
              <a:rPr lang="en-US" altLang="ko-KR" dirty="0"/>
              <a:t>.&lt;/p&gt;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&lt;form&gt;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    &lt;label for="slider-0"&gt;Input slider:&lt;/label&gt;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    &lt;input type="range" name="slider" id="slider-0" value="25" min="0" max="100" /&gt;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&lt;/form&gt;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881915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슬라이더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23946"/>
            <a:ext cx="8212138" cy="2619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&lt;!-- </a:t>
            </a:r>
            <a:r>
              <a:rPr lang="en-US" altLang="ko-KR" dirty="0"/>
              <a:t>/content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data-role="footer"&gt;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</a:t>
            </a:r>
            <a:r>
              <a:rPr lang="en-US" altLang="ko-KR" dirty="0" err="1"/>
              <a:t>h4</a:t>
            </a:r>
            <a:r>
              <a:rPr lang="en-US" altLang="ko-KR" dirty="0"/>
              <a:t>&gt;Thank you!&lt;/</a:t>
            </a:r>
            <a:r>
              <a:rPr lang="en-US" altLang="ko-KR" dirty="0" err="1"/>
              <a:t>h4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&lt;!-- /footer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&lt;!-- /page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0241" name="_x125663184" descr="EMB000019945f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2962275"/>
            <a:ext cx="2124075" cy="33994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62240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23945"/>
            <a:ext cx="8212138" cy="50387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...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&lt;div data-role="page"&gt;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data-role="header"&gt;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</a:t>
            </a:r>
            <a:r>
              <a:rPr lang="en-US" altLang="ko-KR" dirty="0" err="1"/>
              <a:t>h1</a:t>
            </a:r>
            <a:r>
              <a:rPr lang="en-US" altLang="ko-KR" dirty="0"/>
              <a:t>&gt;My Title&lt;/</a:t>
            </a:r>
            <a:r>
              <a:rPr lang="en-US" altLang="ko-KR" dirty="0" err="1"/>
              <a:t>h1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&lt;!-- /header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data-role="content"&gt;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&lt;p&gt;</a:t>
            </a:r>
            <a:r>
              <a:rPr lang="ko-KR" altLang="en-US" dirty="0"/>
              <a:t>안녕하세요</a:t>
            </a:r>
            <a:r>
              <a:rPr lang="en-US" altLang="ko-KR" dirty="0"/>
              <a:t>? jQuery</a:t>
            </a:r>
            <a:r>
              <a:rPr lang="ko-KR" altLang="en-US" dirty="0"/>
              <a:t>에 오늘 입문하였습니다</a:t>
            </a:r>
            <a:r>
              <a:rPr lang="en-US" altLang="ko-KR" dirty="0"/>
              <a:t>.&lt;/p&gt;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&lt;a </a:t>
            </a:r>
            <a:r>
              <a:rPr lang="en-US" altLang="ko-KR" dirty="0" err="1"/>
              <a:t>href</a:t>
            </a:r>
            <a:r>
              <a:rPr lang="en-US" altLang="ko-KR" dirty="0"/>
              <a:t>="#" data-role="button" data-icon="star"&gt;Star button&lt;/a&gt;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&lt;!-- /content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data-role="footer"&gt;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</a:t>
            </a:r>
            <a:r>
              <a:rPr lang="en-US" altLang="ko-KR" dirty="0" err="1"/>
              <a:t>h4</a:t>
            </a:r>
            <a:r>
              <a:rPr lang="en-US" altLang="ko-KR" dirty="0"/>
              <a:t>&gt;Thank you!&lt;/</a:t>
            </a:r>
            <a:r>
              <a:rPr lang="en-US" altLang="ko-KR" dirty="0" err="1"/>
              <a:t>h4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&lt;!-- /footer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&lt;!-- /page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2289" name="_x125662624" descr="EMB000019945f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3643309"/>
            <a:ext cx="2009775" cy="32165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35841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컴포넌트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/>
              <a:t>http://</a:t>
            </a:r>
            <a:r>
              <a:rPr lang="en-US" altLang="ko-KR" u="sng" dirty="0" err="1"/>
              <a:t>jquerymobile.com</a:t>
            </a:r>
            <a:r>
              <a:rPr lang="en-US" altLang="ko-KR" u="sng" dirty="0"/>
              <a:t>/demos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2271713"/>
            <a:ext cx="823912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3277955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모바일웹</a:t>
            </a:r>
            <a:r>
              <a:rPr lang="ko-KR" altLang="en-US" dirty="0" smtClean="0"/>
              <a:t> </a:t>
            </a:r>
            <a:r>
              <a:rPr lang="en-US" altLang="ko-KR" dirty="0" smtClean="0"/>
              <a:t>vs </a:t>
            </a:r>
            <a:r>
              <a:rPr lang="ko-KR" altLang="en-US" dirty="0" err="1" smtClean="0"/>
              <a:t>네이티브앱</a:t>
            </a:r>
            <a:endParaRPr lang="ko-KR" altLang="en-US" dirty="0"/>
          </a:p>
        </p:txBody>
      </p:sp>
      <p:pic>
        <p:nvPicPr>
          <p:cNvPr id="1025" name="_x275744000" descr="EMB000019945e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0" y="3829050"/>
            <a:ext cx="2717800" cy="22938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543050"/>
            <a:ext cx="7829550" cy="216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277291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err="1" smtClean="0"/>
              <a:t>빌더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codiqa</a:t>
            </a:r>
            <a:r>
              <a:rPr lang="ko-KR" altLang="en-US" dirty="0" smtClean="0"/>
              <a:t> </a:t>
            </a:r>
            <a:r>
              <a:rPr lang="en-US" altLang="ko-KR" dirty="0"/>
              <a:t>UI </a:t>
            </a:r>
            <a:r>
              <a:rPr lang="ko-KR" altLang="en-US" dirty="0" err="1"/>
              <a:t>빌더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4337" name="_x125663184" descr="EMB000019945f1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66825"/>
            <a:ext cx="4819650" cy="52771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 bwMode="auto">
          <a:xfrm>
            <a:off x="7200900" y="5924550"/>
            <a:ext cx="1304925" cy="619459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100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레스토랑 </a:t>
            </a:r>
            <a:r>
              <a:rPr lang="ko-KR" altLang="en-US" dirty="0" err="1" smtClean="0"/>
              <a:t>추천앱</a:t>
            </a:r>
            <a:endParaRPr lang="ko-KR" altLang="en-US" dirty="0"/>
          </a:p>
        </p:txBody>
      </p:sp>
      <p:pic>
        <p:nvPicPr>
          <p:cNvPr id="15361" name="_x274369296" descr="EMB000019945f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419226"/>
            <a:ext cx="2050050" cy="3295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_x125662784" descr="EMB000019945f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1419226"/>
            <a:ext cx="2050050" cy="3295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_x125662624" descr="EMB000019945f2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1419225"/>
            <a:ext cx="2076450" cy="33380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81200" y="5457825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5" action="ppaction://hlinkfile"/>
              </a:rPr>
              <a:t>웹브라우저로</a:t>
            </a:r>
            <a:r>
              <a:rPr lang="ko-KR" altLang="en-US" sz="1600" i="1" dirty="0" smtClean="0">
                <a:solidFill>
                  <a:srgbClr val="FF0000"/>
                </a:solidFill>
                <a:hlinkClick r:id="rId5" action="ppaction://hlinkfile"/>
              </a:rPr>
              <a:t> 실행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329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altLang="ko-KR"/>
              <a:t>Q &amp; A</a:t>
            </a:r>
          </a:p>
        </p:txBody>
      </p:sp>
      <p:pic>
        <p:nvPicPr>
          <p:cNvPr id="35843" name="Picture 3" descr="MCj024069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 descr="MCj041650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모바일웹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 err="1"/>
              <a:t>네이티브앱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7" y="1247775"/>
            <a:ext cx="549592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81033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err="1"/>
              <a:t>데스크탑</a:t>
            </a:r>
            <a:r>
              <a:rPr lang="ko-KR" altLang="en-US" dirty="0"/>
              <a:t> 웹과 </a:t>
            </a:r>
            <a:r>
              <a:rPr lang="ko-KR" altLang="en-US" dirty="0" err="1"/>
              <a:t>모바일</a:t>
            </a:r>
            <a:r>
              <a:rPr lang="ko-KR" altLang="en-US" dirty="0"/>
              <a:t> 웹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/>
              <a:t>장치는 </a:t>
            </a:r>
            <a:r>
              <a:rPr lang="ko-KR" altLang="en-US" dirty="0" err="1"/>
              <a:t>데스크탑에</a:t>
            </a:r>
            <a:r>
              <a:rPr lang="ko-KR" altLang="en-US" dirty="0"/>
              <a:t> 비하여 화면의 크기가 작고 </a:t>
            </a:r>
            <a:r>
              <a:rPr lang="ko-KR" altLang="en-US" dirty="0" err="1"/>
              <a:t>처리능력이</a:t>
            </a:r>
            <a:r>
              <a:rPr lang="ko-KR" altLang="en-US" dirty="0"/>
              <a:t> 떨어진다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/>
              <a:t>웹 브라우저는 상당히 다양하다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 err="1"/>
              <a:t>모바일</a:t>
            </a:r>
            <a:r>
              <a:rPr lang="ko-KR" altLang="en-US" dirty="0"/>
              <a:t> 장치와 </a:t>
            </a:r>
            <a:r>
              <a:rPr lang="ko-KR" altLang="en-US" dirty="0" err="1"/>
              <a:t>데스크탑은</a:t>
            </a:r>
            <a:r>
              <a:rPr lang="ko-KR" altLang="en-US" dirty="0"/>
              <a:t> 사용자 인터페이스가 서로 다르다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모바일</a:t>
            </a:r>
            <a:r>
              <a:rPr lang="ko-KR" altLang="en-US" dirty="0" smtClean="0"/>
              <a:t> 장치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터치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데스크탑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마우스와 </a:t>
            </a:r>
            <a:r>
              <a:rPr lang="ko-KR" altLang="en-US" dirty="0"/>
              <a:t>키보드를 주로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3073" name="_x125663184" descr="EMB000019945ef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743" y="3629024"/>
            <a:ext cx="3371057" cy="25300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61920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반응형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웹디자인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반응형</a:t>
            </a:r>
            <a:r>
              <a:rPr lang="ko-KR" altLang="en-US" dirty="0"/>
              <a:t> </a:t>
            </a:r>
            <a:r>
              <a:rPr lang="ko-KR" altLang="en-US" dirty="0" err="1"/>
              <a:t>웹페이지</a:t>
            </a:r>
            <a:r>
              <a:rPr lang="ko-KR" altLang="en-US" dirty="0"/>
              <a:t> 디자인</a:t>
            </a:r>
            <a:r>
              <a:rPr lang="en-US" altLang="ko-KR" dirty="0"/>
              <a:t>(responsive web design: </a:t>
            </a:r>
            <a:r>
              <a:rPr lang="en-US" altLang="ko-KR" dirty="0" err="1"/>
              <a:t>RWD</a:t>
            </a:r>
            <a:r>
              <a:rPr lang="en-US" altLang="ko-KR" dirty="0" smtClean="0"/>
              <a:t>) -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웹페이지가</a:t>
            </a:r>
            <a:r>
              <a:rPr lang="ko-KR" altLang="en-US" dirty="0" smtClean="0"/>
              <a:t> </a:t>
            </a:r>
            <a:r>
              <a:rPr lang="ko-KR" altLang="en-US" dirty="0"/>
              <a:t>사용자의 환경을 읽어서 적절하게 반응하는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r>
              <a:rPr lang="en-US" altLang="ko-KR" dirty="0" smtClean="0"/>
              <a:t>By </a:t>
            </a:r>
            <a:r>
              <a:rPr lang="ko-KR" altLang="en-US" dirty="0" err="1" smtClean="0"/>
              <a:t>웹디자이너</a:t>
            </a:r>
            <a:r>
              <a:rPr lang="ko-KR" altLang="en-US" dirty="0" smtClean="0"/>
              <a:t> </a:t>
            </a:r>
            <a:r>
              <a:rPr lang="ko-KR" altLang="en-US" dirty="0" err="1"/>
              <a:t>에단</a:t>
            </a:r>
            <a:r>
              <a:rPr lang="ko-KR" altLang="en-US" dirty="0"/>
              <a:t> </a:t>
            </a:r>
            <a:r>
              <a:rPr lang="ko-KR" altLang="en-US" dirty="0" err="1"/>
              <a:t>마르코트</a:t>
            </a:r>
            <a:r>
              <a:rPr lang="en-US" altLang="ko-KR" dirty="0"/>
              <a:t>(Ethan </a:t>
            </a:r>
            <a:r>
              <a:rPr lang="en-US" altLang="ko-KR" dirty="0" err="1"/>
              <a:t>Marcotte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097" name="_x10032088" descr="EMB000019945ef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46" y="2857499"/>
            <a:ext cx="5964507" cy="30956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815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5"/>
            <a:ext cx="8212138" cy="4505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&lt;meta charset="</a:t>
            </a:r>
            <a:r>
              <a:rPr lang="en-US" altLang="ko-KR" dirty="0" err="1"/>
              <a:t>utf</a:t>
            </a:r>
            <a:r>
              <a:rPr lang="en-US" altLang="ko-KR" dirty="0"/>
              <a:t>-8"&gt;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&lt;meta name="viewport" content="width=device-width, initial-scale=1.0"&gt;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   &lt;title&gt;Responsive Web Design&lt;/title&gt;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#page {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padding: </a:t>
            </a:r>
            <a:r>
              <a:rPr lang="en-US" altLang="ko-KR" dirty="0" err="1"/>
              <a:t>5px</a:t>
            </a:r>
            <a:r>
              <a:rPr lang="en-US" altLang="ko-KR" dirty="0"/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width: </a:t>
            </a:r>
            <a:r>
              <a:rPr lang="en-US" altLang="ko-KR" dirty="0" err="1"/>
              <a:t>960px</a:t>
            </a:r>
            <a:r>
              <a:rPr lang="en-US" altLang="ko-KR" dirty="0"/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margin: </a:t>
            </a:r>
            <a:r>
              <a:rPr lang="en-US" altLang="ko-KR" dirty="0" err="1"/>
              <a:t>20px</a:t>
            </a:r>
            <a:r>
              <a:rPr lang="en-US" altLang="ko-KR" dirty="0"/>
              <a:t> auto;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#header {   height: </a:t>
            </a:r>
            <a:r>
              <a:rPr lang="en-US" altLang="ko-KR" dirty="0" err="1"/>
              <a:t>50px</a:t>
            </a:r>
            <a:r>
              <a:rPr lang="en-US" altLang="ko-KR" dirty="0"/>
              <a:t>;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#main {     width: </a:t>
            </a:r>
            <a:r>
              <a:rPr lang="en-US" altLang="ko-KR" dirty="0" err="1"/>
              <a:t>600px</a:t>
            </a:r>
            <a:r>
              <a:rPr lang="en-US" altLang="ko-KR" dirty="0"/>
              <a:t>;            float: left;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#sidebar {   width: </a:t>
            </a:r>
            <a:r>
              <a:rPr lang="en-US" altLang="ko-KR" dirty="0" err="1"/>
              <a:t>300px</a:t>
            </a:r>
            <a:r>
              <a:rPr lang="en-US" altLang="ko-KR" dirty="0"/>
              <a:t>;            float: right;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#footer {     clear: both;        }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252710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5"/>
            <a:ext cx="8212138" cy="4276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        </a:t>
            </a:r>
            <a:r>
              <a:rPr lang="en-US" altLang="ko-KR" dirty="0"/>
              <a:t>@media screen and (max-width: </a:t>
            </a:r>
            <a:r>
              <a:rPr lang="en-US" altLang="ko-KR" dirty="0" err="1"/>
              <a:t>980px</a:t>
            </a:r>
            <a:r>
              <a:rPr lang="en-US" altLang="ko-KR" dirty="0"/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#page {    width: 94%;    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#main {    width: 65%;    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#sidebar {  width: 30%;    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       @media screen and (max-width: </a:t>
            </a:r>
            <a:r>
              <a:rPr lang="en-US" altLang="ko-KR" dirty="0" err="1"/>
              <a:t>700px</a:t>
            </a:r>
            <a:r>
              <a:rPr lang="en-US" altLang="ko-KR" dirty="0"/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#main {    width: auto;                float: none;    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#sidebar {  width: auto;                float: none;    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       @media screen and (max-width: </a:t>
            </a:r>
            <a:r>
              <a:rPr lang="en-US" altLang="ko-KR" dirty="0" err="1"/>
              <a:t>480px</a:t>
            </a:r>
            <a:r>
              <a:rPr lang="en-US" altLang="ko-KR" dirty="0"/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#header {                height: auto;    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h2</a:t>
            </a:r>
            <a:r>
              <a:rPr lang="en-US" altLang="ko-KR" dirty="0"/>
              <a:t> {        font-size: </a:t>
            </a:r>
            <a:r>
              <a:rPr lang="en-US" altLang="ko-KR" dirty="0" err="1"/>
              <a:t>24px</a:t>
            </a:r>
            <a:r>
              <a:rPr lang="en-US" altLang="ko-KR" dirty="0"/>
              <a:t>;    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#sidebar {   display: none;    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67836041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5"/>
            <a:ext cx="8212138" cy="2857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#</a:t>
            </a:r>
            <a:r>
              <a:rPr lang="en-US" altLang="ko-KR" dirty="0"/>
              <a:t>header, #main, #sidebar, #footer {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border: solid </a:t>
            </a:r>
            <a:r>
              <a:rPr lang="en-US" altLang="ko-KR" dirty="0" err="1"/>
              <a:t>1px</a:t>
            </a:r>
            <a:r>
              <a:rPr lang="en-US" altLang="ko-KR" dirty="0"/>
              <a:t> red;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       #header {            background-color: yellow;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#sidebar {            background-color: </a:t>
            </a:r>
            <a:r>
              <a:rPr lang="en-US" altLang="ko-KR" dirty="0" err="1"/>
              <a:t>aliceblue</a:t>
            </a:r>
            <a:r>
              <a:rPr lang="en-US" altLang="ko-KR" dirty="0"/>
              <a:t>;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#main {            background-color: aqua;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#footer {            background-color: coral;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17634687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971545"/>
            <a:ext cx="8212138" cy="58864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&lt;div id="page"&gt;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id="header"&gt;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</a:t>
            </a:r>
            <a:r>
              <a:rPr lang="en-US" altLang="ko-KR" dirty="0" err="1"/>
              <a:t>h2</a:t>
            </a:r>
            <a:r>
              <a:rPr lang="en-US" altLang="ko-KR" dirty="0"/>
              <a:t>&gt;Header&lt;/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id="main"&gt;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</a:t>
            </a:r>
            <a:r>
              <a:rPr lang="en-US" altLang="ko-KR" dirty="0" err="1"/>
              <a:t>h2</a:t>
            </a:r>
            <a:r>
              <a:rPr lang="en-US" altLang="ko-KR" dirty="0"/>
              <a:t>&gt;Main&lt;/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/>
              <a:t>			...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           </a:t>
            </a:r>
            <a:r>
              <a:rPr lang="ko-KR" altLang="en-US" dirty="0" err="1"/>
              <a:t>에단이</a:t>
            </a:r>
            <a:r>
              <a:rPr lang="ko-KR" altLang="en-US" dirty="0"/>
              <a:t> 기고한 글은 </a:t>
            </a:r>
            <a:r>
              <a:rPr lang="en-US" altLang="ko-KR" dirty="0"/>
              <a:t>http://</a:t>
            </a:r>
            <a:r>
              <a:rPr lang="en-US" altLang="ko-KR" dirty="0" err="1"/>
              <a:t>alistapart.com</a:t>
            </a:r>
            <a:r>
              <a:rPr lang="en-US" altLang="ko-KR" dirty="0"/>
              <a:t>/article/responsive-web-design</a:t>
            </a:r>
            <a:r>
              <a:rPr lang="ko-KR" altLang="en-US" dirty="0"/>
              <a:t>에서 볼 수 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id="sidebar"&gt;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</a:t>
            </a:r>
            <a:r>
              <a:rPr lang="en-US" altLang="ko-KR" dirty="0" err="1"/>
              <a:t>h2</a:t>
            </a:r>
            <a:r>
              <a:rPr lang="en-US" altLang="ko-KR" dirty="0"/>
              <a:t>&gt;Sidebar&lt;/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    &lt;li&gt;Fluid Grids&lt;/li&gt;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    &lt;li&gt;Media Queries&lt;/li&gt;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&lt;/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id="footer"&gt;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</a:t>
            </a:r>
            <a:r>
              <a:rPr lang="en-US" altLang="ko-KR" dirty="0" err="1"/>
              <a:t>h2</a:t>
            </a:r>
            <a:r>
              <a:rPr lang="en-US" altLang="ko-KR" dirty="0"/>
              <a:t>&gt;Footer&lt;/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&lt;/html&gt;</a:t>
            </a:r>
          </a:p>
        </p:txBody>
      </p:sp>
    </p:spTree>
    <p:extLst>
      <p:ext uri="{BB962C8B-B14F-4D97-AF65-F5344CB8AC3E}">
        <p14:creationId xmlns="" xmlns:p14="http://schemas.microsoft.com/office/powerpoint/2010/main" val="520904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>
    <a:lnDef>
      <a:spPr>
        <a:ln>
          <a:solidFill>
            <a:srgbClr val="BF2323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smtClean="0">
            <a:latin typeface="HY바다L" pitchFamily="18" charset="-127"/>
            <a:ea typeface="HY바다L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6433</TotalTime>
  <Words>1209</Words>
  <Application>Microsoft Office PowerPoint</Application>
  <PresentationFormat>화면 슬라이드 쇼(4:3)</PresentationFormat>
  <Paragraphs>220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New_Natural01</vt:lpstr>
      <vt:lpstr>슬라이드 1</vt:lpstr>
      <vt:lpstr>모바일웹 vs 네이티브앱</vt:lpstr>
      <vt:lpstr>모바일웹 vs 네이티브앱</vt:lpstr>
      <vt:lpstr>데스크탑 웹과 모바일 웹 </vt:lpstr>
      <vt:lpstr>반응형 웹디자인</vt:lpstr>
      <vt:lpstr>예제 </vt:lpstr>
      <vt:lpstr>예제 </vt:lpstr>
      <vt:lpstr>예제 </vt:lpstr>
      <vt:lpstr>예제 </vt:lpstr>
      <vt:lpstr>실행 결과 </vt:lpstr>
      <vt:lpstr>jQuery Mobile</vt:lpstr>
      <vt:lpstr>예제 </vt:lpstr>
      <vt:lpstr>기본 예제 </vt:lpstr>
      <vt:lpstr>리스트뷰</vt:lpstr>
      <vt:lpstr>리스트뷰</vt:lpstr>
      <vt:lpstr>슬라이더</vt:lpstr>
      <vt:lpstr>슬라이더</vt:lpstr>
      <vt:lpstr>버튼</vt:lpstr>
      <vt:lpstr>기타 UI 컴포넌트</vt:lpstr>
      <vt:lpstr>UI 빌더</vt:lpstr>
      <vt:lpstr>레스토랑 추천앱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alfo8-0</cp:lastModifiedBy>
  <cp:revision>555</cp:revision>
  <dcterms:created xsi:type="dcterms:W3CDTF">2007-06-29T06:43:39Z</dcterms:created>
  <dcterms:modified xsi:type="dcterms:W3CDTF">2017-12-05T07:23:04Z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