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5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2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96DCFB-EBB7-45E7-B95C-EFA1F45C8233}" type="datetimeFigureOut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DC28B3-5E92-4FB2-A242-A12A6E4F34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9937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13FCC1-9B5B-49A5-AFF9-5067F10FFDCF}" type="datetimeFigureOut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55CFCA-CFBF-4E1E-86BE-5DA67B9E83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5495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3252" name="머리글 개체 틀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0"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5C71-3978-494C-AE88-1E0A81D1A725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48BA-DF98-44DC-BB8B-1AADAE9EAE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5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81258-FAA0-4C79-8CD5-5BBD60E46CEE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BEE30-C291-4081-B127-3A7DA4449E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E5ECA-278D-460E-9853-415EEB49120D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A294C-9C42-4B49-A177-4E60BCCF3D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3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7D25-ED67-4D23-B5F8-E8EA28BD3CA0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2953F-C1CF-4021-BF38-EAFA90CE55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5BD8-AC9E-4203-9DF5-757FAB4BE8CF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4026F-B06F-4763-A713-45D2BC695F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7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9F6D-F240-40F2-8F7C-DB15E0C511E9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22346-15A9-4DAD-90D7-BE7C1753512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DA69A-4CFA-47E3-A300-2C0C2498872E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B756A-C7DA-4771-88CD-4DC82A06D5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885E8-FCA2-4984-A16F-A7948D68AAB2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5FC57-C651-4305-8D36-CFEC1DBD3D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A8D1C-0308-47DA-AE41-9B7FEE4A8E42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E419-D5DE-4130-8577-CA814D1574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3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058A7-33DD-47A9-BA5D-1288D84B1113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85D54-8340-49BA-8398-97749A27A9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94A5-24E0-49FA-9BE0-DEC6C4C260AB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7225-C039-46D0-9F1C-18A798FD52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5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9691DD-E784-41D5-A390-DE7789322AE0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BDF91D-D140-4EA5-8C96-4D845E9A0A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17" r:id="rId2"/>
    <p:sldLayoutId id="2147484226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7" r:id="rId9"/>
    <p:sldLayoutId id="2147484223" r:id="rId10"/>
    <p:sldLayoutId id="21474842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9pPr>
    </p:titleStyle>
    <p:bodyStyle>
      <a:lvl1pPr marL="273050" indent="-2730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Servlet &amp; JSP</a:t>
            </a:r>
            <a:endParaRPr lang="ko-KR" altLang="en-US" dirty="0"/>
          </a:p>
        </p:txBody>
      </p:sp>
      <p:sp>
        <p:nvSpPr>
          <p:cNvPr id="5123" name="부제목 3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ko-KR" altLang="en-US" dirty="0" smtClean="0"/>
              <a:t>웹 프로그래밍</a:t>
            </a:r>
            <a:endParaRPr lang="en-US" altLang="ko-KR" dirty="0" smtClean="0"/>
          </a:p>
          <a:p>
            <a:pPr marR="0" eaLnBrk="1" hangingPunct="1"/>
            <a:r>
              <a:rPr lang="ko-KR" altLang="en-US" sz="2000" dirty="0" smtClean="0"/>
              <a:t>나의 첫 번째 웹 프로그래밍 스파링 파트너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웹 애플리케이션 서버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웹 서버에서 요청된 다양한 종류의 문서를 실행하기 위한 서버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웹 서버의 기능을 분리해서 처리할 목적으로 사용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WAS (</a:t>
            </a:r>
            <a:r>
              <a:rPr lang="en-US" altLang="ko-KR" dirty="0" smtClean="0"/>
              <a:t>Web Application Server) : </a:t>
            </a:r>
            <a:r>
              <a:rPr lang="ko-KR" altLang="en-US" dirty="0" smtClean="0"/>
              <a:t>웹 서버의 모든 기능을 담당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WAS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웹로직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WebLogic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err="1" smtClean="0"/>
              <a:t>웹스피어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WebSphere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제우스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Jeus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제이보스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JBoss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err="1" smtClean="0"/>
              <a:t>톰캣</a:t>
            </a:r>
            <a:r>
              <a:rPr lang="en-US" altLang="ko-KR" dirty="0" smtClean="0"/>
              <a:t>(Tomcat)</a:t>
            </a:r>
            <a:endParaRPr lang="ko-KR" altLang="en-US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1.3 </a:t>
            </a:r>
            <a:r>
              <a:rPr lang="ko-KR" altLang="en-US" sz="2000" dirty="0" smtClean="0"/>
              <a:t>웹 프로그래밍의 </a:t>
            </a:r>
            <a:r>
              <a:rPr lang="ko-KR" altLang="en-US" sz="2000" dirty="0" smtClean="0"/>
              <a:t>이해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웹 애플리케이션 서버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F0B5B-903A-4C9F-A1BE-189AFB555556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컨테이너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처럼 동적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처리하는 프로그램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동적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저장소 역할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메모리 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생성 및 </a:t>
            </a:r>
            <a:r>
              <a:rPr lang="ko-KR" altLang="en-US" dirty="0" err="1" smtClean="0"/>
              <a:t>초기화등</a:t>
            </a:r>
            <a:r>
              <a:rPr lang="ko-KR" altLang="en-US" dirty="0" smtClean="0"/>
              <a:t> 생명주기 관리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변환 기능 수행</a:t>
            </a:r>
            <a:endParaRPr lang="en-US" altLang="ko-KR" dirty="0"/>
          </a:p>
          <a:p>
            <a:pPr eaLnBrk="1" hangingPunct="1"/>
            <a:r>
              <a:rPr lang="ko-KR" altLang="en-US" dirty="0" smtClean="0"/>
              <a:t>컨테이너 종류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JSP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1.3 </a:t>
            </a:r>
            <a:r>
              <a:rPr lang="ko-KR" altLang="en-US" sz="2000" dirty="0" smtClean="0"/>
              <a:t>웹 프로그래밍의 이해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94D93-B92E-432A-9DC7-80C45A935CB0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1.4 HTTP </a:t>
            </a:r>
            <a:r>
              <a:rPr lang="ko-KR" altLang="en-US" smtClean="0"/>
              <a:t>프로토콜의 이해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HTTP(</a:t>
            </a:r>
            <a:r>
              <a:rPr lang="ko-KR" altLang="ko-KR" smtClean="0"/>
              <a:t>Hyper Text Transfer Protocol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ko-KR" altLang="ko-KR" smtClean="0"/>
              <a:t>웹 브라우저와 웹 서버 간에 통신하는 프로토콜</a:t>
            </a:r>
            <a:endParaRPr lang="ko-KR" alt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78188"/>
            <a:ext cx="7661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4CB31-DC7C-4F75-93C8-3B345D312F52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HTTP </a:t>
            </a:r>
            <a:r>
              <a:rPr lang="ko-KR" altLang="en-US" smtClean="0"/>
              <a:t>프로토콜 특징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무연결</a:t>
            </a:r>
            <a:r>
              <a:rPr lang="en-US" altLang="ko-KR" dirty="0" smtClean="0"/>
              <a:t>(Connectionless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통신시 연결을 유지하지 않고 데이터를 주고받음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무상태</a:t>
            </a:r>
            <a:r>
              <a:rPr lang="en-US" altLang="ko-KR" dirty="0" smtClean="0"/>
              <a:t>(Stateless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요청마다 독립적인 트랜잭션으로 취급하여 이전 연결에서 했던 작업을 그대로 사용할 수 없음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요청 정보</a:t>
            </a:r>
            <a:r>
              <a:rPr lang="en-US" altLang="ko-KR" dirty="0" smtClean="0"/>
              <a:t>(Request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서비스를 요청한 클라이언트에 관한 정보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응답 정보</a:t>
            </a:r>
            <a:r>
              <a:rPr lang="en-US" altLang="ko-KR" dirty="0" smtClean="0"/>
              <a:t>(Response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서비스 응답을 처리하는 정보</a:t>
            </a:r>
            <a:endParaRPr lang="ko-KR" altLang="en-US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7DB6A-831E-4912-A644-7FF959FE2DA3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HTTP </a:t>
            </a:r>
            <a:r>
              <a:rPr lang="ko-KR" altLang="en-US" smtClean="0"/>
              <a:t>요청정보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클라이언트의 서비스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  </a:t>
            </a:r>
            <a:r>
              <a:rPr lang="ko-KR" altLang="en-US" dirty="0" smtClean="0"/>
              <a:t>프로토콜에 의해 자동 생성하여 웹 서버에 전달됨</a:t>
            </a:r>
            <a:endParaRPr lang="en-US" altLang="ko-KR" dirty="0" smtClean="0"/>
          </a:p>
          <a:p>
            <a:r>
              <a:rPr lang="ko-KR" altLang="en-US" dirty="0" smtClean="0"/>
              <a:t>요청정보의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4D552-FC7C-470B-BD55-C0CED002186D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32770"/>
            <a:ext cx="7236373" cy="24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</a:t>
            </a:r>
            <a:r>
              <a:rPr lang="ko-KR" altLang="en-US" sz="2000" dirty="0" smtClean="0"/>
              <a:t>이해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95114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HTTP </a:t>
            </a:r>
            <a:r>
              <a:rPr lang="ko-KR" altLang="en-US" dirty="0" smtClean="0"/>
              <a:t>요청방식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웹 클라이언트가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요청하는 서비스 처리 방식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요청방식 종류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GET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POST</a:t>
            </a:r>
          </a:p>
          <a:p>
            <a:pPr lvl="1" eaLnBrk="1" hangingPunct="1"/>
            <a:r>
              <a:rPr lang="en-US" altLang="ko-KR" dirty="0" smtClean="0"/>
              <a:t>PUT</a:t>
            </a:r>
          </a:p>
          <a:p>
            <a:pPr lvl="1" eaLnBrk="1" hangingPunct="1"/>
            <a:r>
              <a:rPr lang="en-US" altLang="ko-KR" dirty="0" smtClean="0"/>
              <a:t>DELETE</a:t>
            </a:r>
          </a:p>
          <a:p>
            <a:pPr lvl="1" eaLnBrk="1" hangingPunct="1"/>
            <a:r>
              <a:rPr lang="en-US" altLang="ko-KR" dirty="0" smtClean="0"/>
              <a:t>OPTIONS</a:t>
            </a:r>
          </a:p>
          <a:p>
            <a:pPr lvl="1" eaLnBrk="1" hangingPunct="1"/>
            <a:r>
              <a:rPr lang="en-US" altLang="ko-KR" dirty="0" smtClean="0"/>
              <a:t>HEAD</a:t>
            </a:r>
          </a:p>
          <a:p>
            <a:pPr lvl="1" eaLnBrk="1" hangingPunct="1"/>
            <a:r>
              <a:rPr lang="en-US" altLang="ko-KR" dirty="0" smtClean="0"/>
              <a:t>TRACE</a:t>
            </a:r>
          </a:p>
          <a:p>
            <a:pPr lvl="1" eaLnBrk="1" hangingPunct="1"/>
            <a:r>
              <a:rPr lang="en-US" altLang="ko-KR" dirty="0" smtClean="0"/>
              <a:t>CONNECT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0D0A9-B994-48A6-9224-741BAA0FC40A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요청 </a:t>
            </a:r>
            <a:r>
              <a:rPr lang="en-US" altLang="ko-KR" dirty="0" smtClean="0"/>
              <a:t>URI</a:t>
            </a:r>
            <a:endParaRPr lang="ko-KR" altLang="en-US" dirty="0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95536" y="1539453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웹클라이언트가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요청한 서비스 문서 정보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네트워크의 자원 정보인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일부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URL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프로토콜 </a:t>
            </a:r>
            <a:r>
              <a:rPr lang="en-US" altLang="ko-KR" dirty="0" smtClean="0"/>
              <a:t>(PROTOCOL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서버와 통신하기 위한 규약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서버주소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 상에서 연결된 컴퓨터를 찾아가기 위한 정보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포트번호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컴퓨터내의 서버를 찾아가기 위한 정보</a:t>
            </a:r>
            <a:endParaRPr lang="ko-KR" altLang="en-US" dirty="0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51530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7A85-27C4-46B1-9EB6-B133B6B5B91A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요청 </a:t>
            </a:r>
            <a:r>
              <a:rPr lang="en-US" altLang="ko-KR" dirty="0" smtClean="0"/>
              <a:t>URI</a:t>
            </a:r>
            <a:endParaRPr lang="ko-KR" altLang="en-US" dirty="0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95536" y="1539453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URI (Uniform Resource Identifier)</a:t>
            </a:r>
            <a:br>
              <a:rPr lang="en-US" altLang="ko-KR" dirty="0" smtClean="0"/>
            </a:br>
            <a:r>
              <a:rPr lang="ko-KR" altLang="en-US" dirty="0" smtClean="0"/>
              <a:t>서버내의 서비스를 찾아가기 위한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http://www.mysite.com:80</a:t>
            </a:r>
            <a:r>
              <a:rPr lang="en-US" altLang="ko-KR" b="1" dirty="0" smtClean="0">
                <a:solidFill>
                  <a:srgbClr val="FF0000"/>
                </a:solidFill>
              </a:rPr>
              <a:t>/edu/index.html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7A85-27C4-46B1-9EB6-B133B6B5B91A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요청 정보 헤더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F73AE-DA14-40CF-9612-FBBCA2E1E6B1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3" y="4429968"/>
            <a:ext cx="83883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9" y="1840458"/>
            <a:ext cx="7236373" cy="24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2348880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2348880"/>
            <a:ext cx="3024336" cy="59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HTTP </a:t>
            </a:r>
            <a:r>
              <a:rPr lang="ko-KR" altLang="en-US" dirty="0" smtClean="0"/>
              <a:t>응답정보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웹서버에서</a:t>
            </a:r>
            <a:r>
              <a:rPr lang="ko-KR" altLang="en-US" dirty="0" smtClean="0"/>
              <a:t> 클라이언트로 보내는 정보</a:t>
            </a:r>
            <a:endParaRPr lang="en-US" altLang="ko-KR" dirty="0" smtClean="0"/>
          </a:p>
          <a:p>
            <a:r>
              <a:rPr lang="ko-KR" altLang="en-US" dirty="0" smtClean="0"/>
              <a:t>응답정보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C4421-FDD6-4855-9192-8BEFB8C55C54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996952"/>
            <a:ext cx="7753729" cy="262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ko-KR" dirty="0" smtClean="0"/>
              <a:t>1. </a:t>
            </a:r>
            <a:r>
              <a:rPr lang="ko-KR" altLang="en-US" dirty="0" smtClean="0"/>
              <a:t>자바와 웹</a:t>
            </a:r>
            <a:endParaRPr lang="ko-KR" altLang="en-US" dirty="0"/>
          </a:p>
        </p:txBody>
      </p:sp>
      <p:sp>
        <p:nvSpPr>
          <p:cNvPr id="6147" name="텍스트 개체 틀 3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3610C-536D-4875-87B3-FDED1B0DC904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상태 코드</a:t>
            </a:r>
          </a:p>
        </p:txBody>
      </p:sp>
      <p:sp>
        <p:nvSpPr>
          <p:cNvPr id="2355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200  OK</a:t>
            </a:r>
          </a:p>
          <a:p>
            <a:pPr eaLnBrk="1" hangingPunct="1"/>
            <a:r>
              <a:rPr lang="en-US" altLang="ko-KR" smtClean="0"/>
              <a:t>400 Bad Request</a:t>
            </a:r>
          </a:p>
          <a:p>
            <a:pPr eaLnBrk="1" hangingPunct="1"/>
            <a:r>
              <a:rPr lang="en-US" altLang="ko-KR" smtClean="0"/>
              <a:t>401 Unauthorized</a:t>
            </a:r>
          </a:p>
          <a:p>
            <a:pPr eaLnBrk="1" hangingPunct="1"/>
            <a:r>
              <a:rPr lang="en-US" altLang="ko-KR" smtClean="0"/>
              <a:t>403 Forbidden</a:t>
            </a:r>
          </a:p>
          <a:p>
            <a:pPr eaLnBrk="1" hangingPunct="1"/>
            <a:r>
              <a:rPr lang="en-US" altLang="ko-KR" smtClean="0"/>
              <a:t>404 Not Found</a:t>
            </a:r>
          </a:p>
          <a:p>
            <a:pPr eaLnBrk="1" hangingPunct="1"/>
            <a:r>
              <a:rPr lang="en-US" altLang="ko-KR" smtClean="0"/>
              <a:t>405 Method Not Allowed</a:t>
            </a:r>
          </a:p>
          <a:p>
            <a:pPr eaLnBrk="1" hangingPunct="1"/>
            <a:r>
              <a:rPr lang="en-US" altLang="ko-KR" smtClean="0"/>
              <a:t>500 Internal Server Error</a:t>
            </a:r>
            <a:endParaRPr lang="ko-KR" altLang="en-US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17E30-C225-476C-8380-9E29B53EDFA9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23528"/>
            <a:ext cx="8305800" cy="114300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응답정보 헤더</a:t>
            </a:r>
            <a:endParaRPr lang="ko-KR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7" y="4149080"/>
            <a:ext cx="758619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1.4 HTTP </a:t>
            </a:r>
            <a:r>
              <a:rPr lang="ko-KR" altLang="en-US" sz="2000" dirty="0" smtClean="0"/>
              <a:t>프로토콜의 이해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14CC5-530E-4D2A-B964-7CD9EE7C6C70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8" y="1628800"/>
            <a:ext cx="6639440" cy="224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27583" y="2060848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44008" y="2060848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1.5 </a:t>
            </a:r>
            <a:r>
              <a:rPr lang="ko-KR" altLang="en-US" dirty="0" smtClean="0"/>
              <a:t>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ko-KR" dirty="0" smtClean="0"/>
              <a:t>JDK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ea"/>
              <a:buAutoNum type="circleNumDbPlain"/>
              <a:defRPr/>
            </a:pPr>
            <a:r>
              <a:rPr lang="en-US" altLang="ko-KR" dirty="0" smtClean="0"/>
              <a:t>www.oracle.com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560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2997200"/>
            <a:ext cx="732631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BC359-9B71-4D34-BAEC-F9D81DEC6CA0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12888"/>
            <a:ext cx="6985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JDK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26628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[Downloads]</a:t>
            </a:r>
            <a:r>
              <a:rPr kumimoji="0" lang="ko-KR" altLang="en-US" sz="2600">
                <a:ea typeface="HY신명조" pitchFamily="18" charset="-127"/>
              </a:rPr>
              <a:t>선택 후 </a:t>
            </a:r>
            <a:r>
              <a:rPr kumimoji="0" lang="en-US" altLang="ko-KR" sz="2600">
                <a:ea typeface="HY신명조" pitchFamily="18" charset="-127"/>
              </a:rPr>
              <a:t>[JDK]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 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92D4C-FF52-4A2A-8C12-40223BE53F0E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557338"/>
            <a:ext cx="6999288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2765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Accept License Agreement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BB824-036F-4A67-9044-8654FEA0A21F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54150"/>
            <a:ext cx="68421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2867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</a:rPr>
              <a:t>OS</a:t>
            </a:r>
            <a:r>
              <a:rPr kumimoji="0" lang="ko-KR" altLang="en-US" sz="2600">
                <a:ea typeface="HY신명조" pitchFamily="18" charset="-127"/>
              </a:rPr>
              <a:t>에 맞는 버전 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8C9B-AFE2-4439-907C-D0954C5B7687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23988"/>
            <a:ext cx="4325937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133600"/>
            <a:ext cx="3729037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29701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</a:rPr>
              <a:t>다운로드 받은 설치 파일 더블 클릭하여 실행</a:t>
            </a:r>
          </a:p>
        </p:txBody>
      </p:sp>
      <p:pic>
        <p:nvPicPr>
          <p:cNvPr id="29702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156200"/>
            <a:ext cx="36020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C04C4-0D3B-467C-926B-94CAD651A8CB}" type="slidenum">
              <a:rPr lang="ko-KR" altLang="en-US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12875"/>
            <a:ext cx="2162175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18923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Java </a:t>
            </a:r>
            <a:r>
              <a:rPr lang="ko-KR" altLang="en-US" sz="2000" dirty="0" smtClean="0"/>
              <a:t>환경변수 설정</a:t>
            </a:r>
            <a:endParaRPr lang="ko-KR" altLang="en-US" sz="2000" dirty="0"/>
          </a:p>
        </p:txBody>
      </p:sp>
      <p:pic>
        <p:nvPicPr>
          <p:cNvPr id="30725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187700"/>
            <a:ext cx="360203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</a:rPr>
              <a:t>열기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고급시스템설정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고급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환경변수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2A60B-FBF5-4A13-BF2C-34012A426369}" type="slidenum">
              <a:rPr lang="ko-KR" altLang="en-US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84313"/>
            <a:ext cx="3602038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5013325"/>
            <a:ext cx="39354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Java </a:t>
            </a:r>
            <a:r>
              <a:rPr lang="ko-KR" altLang="en-US" sz="2000" dirty="0" smtClean="0"/>
              <a:t>환경변수 </a:t>
            </a:r>
            <a:r>
              <a:rPr lang="en-US" altLang="ko-KR" sz="2000" dirty="0" smtClean="0"/>
              <a:t>JAVA_HOME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3174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</a:rPr>
              <a:t>새로 만들기 선택 후 변수 설정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FFB03-26B2-45EC-8EEF-B1BB4FBACD4D}" type="slidenum">
              <a:rPr lang="ko-KR" altLang="en-US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907704" y="3861048"/>
            <a:ext cx="134429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99792" y="4437112"/>
            <a:ext cx="0" cy="576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84313"/>
            <a:ext cx="3602038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122863"/>
            <a:ext cx="3602038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Java </a:t>
            </a:r>
            <a:r>
              <a:rPr lang="ko-KR" altLang="en-US" sz="2000" dirty="0" smtClean="0"/>
              <a:t>환경변수 </a:t>
            </a:r>
            <a:r>
              <a:rPr lang="en-US" altLang="ko-KR" sz="2000" dirty="0" smtClean="0"/>
              <a:t>PATH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32773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8"/>
            </a:pPr>
            <a:r>
              <a:rPr kumimoji="0" lang="en-US" altLang="ko-KR" sz="2600">
                <a:ea typeface="HY신명조" pitchFamily="18" charset="-127"/>
              </a:rPr>
              <a:t>PATH </a:t>
            </a:r>
            <a:r>
              <a:rPr kumimoji="0" lang="ko-KR" altLang="en-US" sz="2600">
                <a:ea typeface="HY신명조" pitchFamily="18" charset="-127"/>
              </a:rPr>
              <a:t>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PATH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값 추가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260C-5D00-4E5B-9187-593A22E6AD37}" type="slidenum">
              <a:rPr lang="ko-KR" altLang="en-US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640" y="3501008"/>
            <a:ext cx="37444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43808" y="3789040"/>
            <a:ext cx="0" cy="13338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1.1 </a:t>
            </a:r>
            <a:r>
              <a:rPr lang="ko-KR" altLang="en-US" dirty="0" smtClean="0"/>
              <a:t>자바 기술의 동향과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최초 발표</a:t>
            </a:r>
            <a:endParaRPr lang="en-US" altLang="ko-KR" dirty="0" smtClean="0"/>
          </a:p>
          <a:p>
            <a:r>
              <a:rPr lang="en-US" altLang="ko-KR" dirty="0" smtClean="0"/>
              <a:t>WORA </a:t>
            </a:r>
            <a:r>
              <a:rPr lang="ko-KR" altLang="en-US" dirty="0" smtClean="0"/>
              <a:t>모토를 가진 플랫폼에 독립적인 언어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java8 </a:t>
            </a:r>
            <a:r>
              <a:rPr lang="ko-KR" altLang="en-US" dirty="0" smtClean="0"/>
              <a:t>버전까지 출시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94380-E091-4DE0-8092-6EC3526BB5F7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7171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85336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1.1 </a:t>
            </a:r>
            <a:r>
              <a:rPr lang="ko-KR" altLang="en-US" sz="2000" dirty="0" smtClean="0"/>
              <a:t>자바 기술의 동향과 종류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6049962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TOMCAT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43894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ko-KR" dirty="0" smtClean="0"/>
              <a:t>TOMCAT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ea"/>
              <a:buAutoNum type="circleNumDbPlain"/>
              <a:defRPr/>
            </a:pPr>
            <a:r>
              <a:rPr lang="en-US" altLang="ko-KR" dirty="0" smtClean="0"/>
              <a:t>tomcat.apache.org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CF63F-5274-49D3-A437-6289CAB6A031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408737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TOMCAT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482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</a:rPr>
              <a:t>OS</a:t>
            </a:r>
            <a:r>
              <a:rPr kumimoji="0" lang="ko-KR" altLang="en-US" sz="2600">
                <a:ea typeface="HY신명조" pitchFamily="18" charset="-127"/>
              </a:rPr>
              <a:t>에 맞는 버전 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74142-7ADF-43D5-9B13-DFA232ADE616}" type="slidenum">
              <a:rPr lang="ko-KR" altLang="en-US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5976937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5A79C-3E05-443A-9FCB-C5B4284E5AB2}" type="slidenum">
              <a:rPr lang="ko-KR" altLang="en-US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288" y="105251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ko-KR" altLang="en-US" dirty="0" err="1" smtClean="0"/>
              <a:t>이클립스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514350" indent="-51435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ko-KR" dirty="0" smtClean="0"/>
              <a:t>www.eclipse.org </a:t>
            </a:r>
            <a:r>
              <a:rPr lang="ko-KR" altLang="en-US" dirty="0" err="1" smtClean="0"/>
              <a:t>접속후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[DOWNLOAD]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489075"/>
            <a:ext cx="56578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B03CB-44A0-44F7-BF31-25CB19205A09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686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[DOWNLOAD]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71437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1D225-FB67-4432-9CAD-21BEC907035B}" type="slidenum">
              <a:rPr lang="ko-KR" altLang="en-US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7893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Windows</a:t>
            </a:r>
            <a:r>
              <a:rPr kumimoji="0" lang="ko-KR" altLang="en-US" sz="2600">
                <a:ea typeface="HY신명조" pitchFamily="18" charset="-127"/>
              </a:rPr>
              <a:t>의 해당 버전 선택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36738"/>
            <a:ext cx="4683125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A478D-0154-4145-85EA-9BF90034D35D}" type="slidenum">
              <a:rPr lang="ko-KR" altLang="en-US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8917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[DOWNLOAD]</a:t>
            </a:r>
            <a:r>
              <a:rPr kumimoji="0" lang="ko-KR" altLang="en-US" sz="2600">
                <a:ea typeface="HY신명조" pitchFamily="18" charset="-127"/>
              </a:rPr>
              <a:t>선택하여 설치파일 다운로드</a:t>
            </a:r>
          </a:p>
        </p:txBody>
      </p:sp>
      <p:sp>
        <p:nvSpPr>
          <p:cNvPr id="38918" name="내용 개체 틀 2"/>
          <p:cNvSpPr txBox="1">
            <a:spLocks/>
          </p:cNvSpPr>
          <p:nvPr/>
        </p:nvSpPr>
        <p:spPr bwMode="auto">
          <a:xfrm>
            <a:off x="735013" y="573246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ko-KR" altLang="en-US" sz="2600">
                <a:ea typeface="HY신명조" pitchFamily="18" charset="-127"/>
              </a:rPr>
              <a:t>다운로드 후 압축풀기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8775"/>
            <a:ext cx="3602038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52738"/>
            <a:ext cx="914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A2255-844F-4EAC-A2FE-17F0B2A24CD7}" type="slidenum">
              <a:rPr lang="ko-KR" altLang="en-US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994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</a:rPr>
              <a:t>바탕화면에 바로 가기 만들기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704975"/>
            <a:ext cx="319722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532313"/>
            <a:ext cx="360203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5CB96-8217-4F8F-80DE-B2E8DC3D0A70}" type="slidenum">
              <a:rPr lang="ko-KR" altLang="en-US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endParaRPr lang="ko-KR" altLang="en-US" sz="2000" dirty="0"/>
          </a:p>
        </p:txBody>
      </p:sp>
      <p:sp>
        <p:nvSpPr>
          <p:cNvPr id="4096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6"/>
            </a:pPr>
            <a:r>
              <a:rPr kumimoji="0" lang="ko-KR" altLang="en-US" sz="2600">
                <a:ea typeface="HY신명조" pitchFamily="18" charset="-127"/>
              </a:rPr>
              <a:t>이클립스 실행아이콘 더블클릭하여 실행</a:t>
            </a:r>
          </a:p>
        </p:txBody>
      </p:sp>
      <p:pic>
        <p:nvPicPr>
          <p:cNvPr id="40967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328863"/>
            <a:ext cx="914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771775" y="2636838"/>
            <a:ext cx="504825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5205413" y="3933825"/>
            <a:ext cx="374650" cy="439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3755E-9E66-479F-8369-8060DB6FBB05}" type="slidenum">
              <a:rPr lang="ko-KR" altLang="en-US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1988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/>
            </a:pPr>
            <a:r>
              <a:rPr kumimoji="0" lang="en-US" altLang="ko-KR" sz="2600">
                <a:ea typeface="HY신명조" pitchFamily="18" charset="-127"/>
              </a:rPr>
              <a:t>[New] → [Dynamic Web Project]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557338"/>
            <a:ext cx="6408737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F585A-87CF-4D05-B899-3AEE748634D6}" type="slidenum">
              <a:rPr lang="ko-KR" altLang="en-US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301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Project </a:t>
            </a:r>
            <a:r>
              <a:rPr kumimoji="0" lang="ko-KR" altLang="en-US" sz="2600">
                <a:ea typeface="HY신명조" pitchFamily="18" charset="-127"/>
              </a:rPr>
              <a:t>이름 입력 후 </a:t>
            </a:r>
            <a:r>
              <a:rPr kumimoji="0" lang="en-US" altLang="ko-KR" sz="2600">
                <a:ea typeface="HY신명조" pitchFamily="18" charset="-127"/>
              </a:rPr>
              <a:t>&lt;New Runtime&gt;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03350"/>
            <a:ext cx="4318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프로그래밍 언어 사용 비율</a:t>
            </a:r>
            <a:endParaRPr lang="ko-KR" altLang="en-US" dirty="0"/>
          </a:p>
        </p:txBody>
      </p:sp>
      <p:pic>
        <p:nvPicPr>
          <p:cNvPr id="8195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2276475"/>
            <a:ext cx="82121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1.1 </a:t>
            </a:r>
            <a:r>
              <a:rPr lang="ko-KR" altLang="en-US" sz="2000" dirty="0" smtClean="0"/>
              <a:t>자바 기술의 동향과 종류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815D2-F3FF-429E-8772-56B0987B1442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D3B69-A80D-4E1A-B364-853340909F86}" type="slidenum">
              <a:rPr lang="ko-KR" altLang="en-US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403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ko-KR" altLang="en-US" sz="2600">
                <a:ea typeface="HY신명조" pitchFamily="18" charset="-127"/>
              </a:rPr>
              <a:t>해당 서버 선택 후 </a:t>
            </a:r>
            <a:r>
              <a:rPr kumimoji="0" lang="en-US" altLang="ko-KR" sz="2600">
                <a:ea typeface="HY신명조" pitchFamily="18" charset="-127"/>
              </a:rPr>
              <a:t>[Next]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[Browse]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412875"/>
            <a:ext cx="43180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2060575"/>
            <a:ext cx="431800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3C3A8-D6BE-4CDB-ACCB-FD68A69292FF}" type="slidenum">
              <a:rPr lang="ko-KR" altLang="en-US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506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Tomcat </a:t>
            </a:r>
            <a:r>
              <a:rPr kumimoji="0" lang="ko-KR" altLang="en-US" sz="2600">
                <a:ea typeface="HY신명조" pitchFamily="18" charset="-127"/>
              </a:rPr>
              <a:t>설치 폴더 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[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확인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][Finish]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366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133600"/>
            <a:ext cx="3738563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A7FCF-1FD2-4E9B-BD4E-90A36F86DAE8}" type="slidenum">
              <a:rPr lang="ko-KR" altLang="en-US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6084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[Next]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4322762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C8347-2E7C-4792-B9FD-1527823C2B95}" type="slidenum">
              <a:rPr lang="ko-KR" altLang="en-US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4316412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710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소스폴더 선택 후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[Next]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410AB-A6F7-43B6-8B4F-872105ADB39A}" type="slidenum">
              <a:rPr lang="ko-KR" altLang="en-US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484313"/>
            <a:ext cx="4316412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1628775"/>
            <a:ext cx="242093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357563"/>
            <a:ext cx="24288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프로젝트 생성하기</a:t>
            </a:r>
            <a:endParaRPr lang="ko-KR" altLang="en-US" sz="2000" dirty="0"/>
          </a:p>
        </p:txBody>
      </p:sp>
      <p:sp>
        <p:nvSpPr>
          <p:cNvPr id="48135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6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[Finish]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웹 프로젝트 생성됨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A8E27-C000-46A0-9FDE-7CCBDC4D6A0A}" type="slidenum">
              <a:rPr lang="ko-KR" altLang="en-US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문서 실행하기</a:t>
            </a:r>
            <a:endParaRPr lang="ko-KR" altLang="en-US" sz="2000" dirty="0"/>
          </a:p>
        </p:txBody>
      </p:sp>
      <p:sp>
        <p:nvSpPr>
          <p:cNvPr id="4915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WebContenet  [New]  [HTML File]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98"/>
          <a:stretch>
            <a:fillRect/>
          </a:stretch>
        </p:blipFill>
        <p:spPr bwMode="auto">
          <a:xfrm>
            <a:off x="755650" y="1773238"/>
            <a:ext cx="43227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B3F8-D179-428C-8971-26525A0A4FD4}" type="slidenum">
              <a:rPr lang="ko-KR" altLang="en-US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문서 실행하기</a:t>
            </a:r>
            <a:endParaRPr lang="ko-KR" altLang="en-US" sz="2000" dirty="0"/>
          </a:p>
        </p:txBody>
      </p:sp>
      <p:sp>
        <p:nvSpPr>
          <p:cNvPr id="5018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파일 작성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단축메뉴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[Run As][Run on Server]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4989512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154238"/>
            <a:ext cx="5616575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99D5C-6D57-425F-A426-1E296A765516}" type="slidenum">
              <a:rPr lang="ko-KR" altLang="en-US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1.5 </a:t>
            </a:r>
            <a:r>
              <a:rPr lang="ko-KR" altLang="en-US" sz="2000" dirty="0" smtClean="0"/>
              <a:t>개발환경 구축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문서 실행하기</a:t>
            </a:r>
            <a:endParaRPr lang="ko-KR" altLang="en-US" sz="2000" dirty="0"/>
          </a:p>
        </p:txBody>
      </p:sp>
      <p:sp>
        <p:nvSpPr>
          <p:cNvPr id="51204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8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[Finish]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웹 브라우저 실행됨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359886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36838"/>
            <a:ext cx="4681538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Java </a:t>
            </a:r>
            <a:r>
              <a:rPr lang="ko-KR" altLang="en-US" dirty="0" smtClean="0"/>
              <a:t>개발 플랫폼</a:t>
            </a:r>
          </a:p>
        </p:txBody>
      </p:sp>
      <p:sp>
        <p:nvSpPr>
          <p:cNvPr id="9219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Java SE (Standard Edition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err="1" smtClean="0"/>
              <a:t>데스크탑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시스템개발을 위한 플랫폼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Java EE (Enterprise Edition)  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WAS</a:t>
            </a:r>
            <a:r>
              <a:rPr lang="ko-KR" altLang="en-US" dirty="0" smtClean="0"/>
              <a:t>의 지원으로 실행되는 시스템 개발을 위한 플랫폼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Java ME (Micro Edition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err="1" smtClean="0"/>
              <a:t>모바일</a:t>
            </a:r>
            <a:r>
              <a:rPr lang="ko-KR" altLang="en-US" dirty="0" smtClean="0"/>
              <a:t> 장치나 내장형 장치에서 실행되는 애플리케이션 지원 플랫폼</a:t>
            </a:r>
            <a:endParaRPr lang="ko-KR" altLang="en-US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1.1 </a:t>
            </a:r>
            <a:r>
              <a:rPr lang="ko-KR" altLang="en-US" sz="2000" dirty="0" smtClean="0"/>
              <a:t>자바 기술의 동향과 종류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B735-A941-47E0-AAAE-C36EC22C2592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Java SE 8 </a:t>
            </a:r>
            <a:r>
              <a:rPr lang="ko-KR" altLang="en-US" dirty="0" smtClean="0"/>
              <a:t>구성요소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8" y="1628800"/>
            <a:ext cx="69850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1.1 </a:t>
            </a:r>
            <a:r>
              <a:rPr lang="ko-KR" altLang="en-US" sz="2000" dirty="0" smtClean="0"/>
              <a:t>자바 기술의 동향과 종류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1E2B8-4E6A-4157-98E0-AD82DA8B4E6D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1.2 </a:t>
            </a:r>
            <a:r>
              <a:rPr lang="ko-KR" altLang="en-US" smtClean="0"/>
              <a:t>웹 자바 기술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애플릿 </a:t>
            </a:r>
            <a:r>
              <a:rPr lang="en-US" altLang="ko-KR" dirty="0" smtClean="0"/>
              <a:t>(Applet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웹 초기에 동적 데이터 처리 지원 기술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(Servlet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웹 상에서 요청된 서비스를 서버에서 처리하는 기술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JSP 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err="1" smtClean="0"/>
              <a:t>서블릿과</a:t>
            </a:r>
            <a:r>
              <a:rPr lang="ko-KR" altLang="en-US" dirty="0" smtClean="0"/>
              <a:t> 동일한 기술이지만 표현하는 방법과 역할이 다름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5EA53-FA45-4FAA-8C57-FBB67CF1E61A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1.3 </a:t>
            </a:r>
            <a:r>
              <a:rPr lang="ko-KR" altLang="en-US" dirty="0" smtClean="0"/>
              <a:t>웹 프로그래밍의 이해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웹이란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1969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ARPA net</a:t>
            </a:r>
            <a:r>
              <a:rPr lang="ko-KR" altLang="en-US" dirty="0" smtClean="0"/>
              <a:t>에서 시작된 컴퓨터 통신망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웹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웹에서 클라이언트가 서버에 정보를 요청하면 응답하는 </a:t>
            </a:r>
            <a:r>
              <a:rPr lang="ko-KR" altLang="en-US" dirty="0" err="1" smtClean="0"/>
              <a:t>콘텐츠로써</a:t>
            </a:r>
            <a:r>
              <a:rPr lang="ko-KR" altLang="en-US" dirty="0" smtClean="0"/>
              <a:t> 정적 문서와 동적 문서로 구분됨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웹 </a:t>
            </a:r>
            <a:r>
              <a:rPr lang="ko-KR" altLang="en-US" dirty="0" smtClean="0"/>
              <a:t>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웹에서 수행되는 애플리케이션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웹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네트워크상에 분산된 자원을 공유하기 위한 서비스</a:t>
            </a:r>
            <a:endParaRPr lang="en-US" altLang="ko-KR" dirty="0" smtClean="0"/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ko-KR" dirty="0" smtClean="0"/>
              <a:t> SOAP </a:t>
            </a:r>
            <a:r>
              <a:rPr lang="ko-KR" altLang="en-US" dirty="0" smtClean="0"/>
              <a:t>기반 웹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웹 서비스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4FAA16-2DEF-45F8-B9AC-480E72075117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437"/>
          </a:xfrm>
        </p:spPr>
        <p:txBody>
          <a:bodyPr/>
          <a:lstStyle/>
          <a:p>
            <a:r>
              <a:rPr lang="ko-KR" altLang="en-US" dirty="0" smtClean="0"/>
              <a:t>클라이언트로부터 서비스 요청을 받음</a:t>
            </a:r>
            <a:endParaRPr lang="en-US" altLang="ko-KR" dirty="0" smtClean="0"/>
          </a:p>
          <a:p>
            <a:r>
              <a:rPr lang="ko-KR" altLang="en-US" dirty="0" smtClean="0"/>
              <a:t>서비스 요청에 따른 웹 애플리케이션 실행</a:t>
            </a:r>
            <a:endParaRPr lang="en-US" altLang="ko-KR" dirty="0" smtClean="0"/>
          </a:p>
          <a:p>
            <a:r>
              <a:rPr lang="ko-KR" altLang="en-US" dirty="0" smtClean="0"/>
              <a:t>서버 처리 결과를 클라이언트에 응답함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60C74-2D41-408B-BF9F-11CADBB2BE79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2" y="3212976"/>
            <a:ext cx="7128792" cy="315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1.3 </a:t>
            </a:r>
            <a:r>
              <a:rPr lang="ko-KR" altLang="en-US" sz="2000" dirty="0" smtClean="0"/>
              <a:t>웹 프로그래밍의 </a:t>
            </a:r>
            <a:r>
              <a:rPr lang="ko-KR" altLang="en-US" sz="2000" dirty="0" smtClean="0"/>
              <a:t>이해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웹 애플리케이션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438</TotalTime>
  <Words>825</Words>
  <Application>Microsoft Office PowerPoint</Application>
  <PresentationFormat>화면 슬라이드 쇼(4:3)</PresentationFormat>
  <Paragraphs>216</Paragraphs>
  <Slides>47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흐름</vt:lpstr>
      <vt:lpstr>Servlet &amp; JSP</vt:lpstr>
      <vt:lpstr>1. 자바와 웹</vt:lpstr>
      <vt:lpstr>1.1 자바 기술의 동향과 종류</vt:lpstr>
      <vt:lpstr>프로그래밍 언어 사용 비율</vt:lpstr>
      <vt:lpstr>Java 개발 플랫폼</vt:lpstr>
      <vt:lpstr>Java SE 8 구성요소</vt:lpstr>
      <vt:lpstr>1.2 웹 자바 기술</vt:lpstr>
      <vt:lpstr>1.3 웹 프로그래밍의 이해</vt:lpstr>
      <vt:lpstr> 웹 서버</vt:lpstr>
      <vt:lpstr>웹 애플리케이션 서버</vt:lpstr>
      <vt:lpstr>컨테이너</vt:lpstr>
      <vt:lpstr>1.4 HTTP 프로토콜의 이해</vt:lpstr>
      <vt:lpstr>HTTP 프로토콜 특징</vt:lpstr>
      <vt:lpstr>HTTP 요청정보</vt:lpstr>
      <vt:lpstr>HTTP 요청방식</vt:lpstr>
      <vt:lpstr>요청 URI</vt:lpstr>
      <vt:lpstr>요청 URI</vt:lpstr>
      <vt:lpstr>요청 정보 헤더</vt:lpstr>
      <vt:lpstr>HTTP 응답정보</vt:lpstr>
      <vt:lpstr>상태 코드</vt:lpstr>
      <vt:lpstr>응답정보 헤더</vt:lpstr>
      <vt:lpstr>1.5 개발 환경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&amp; JSP</dc:title>
  <dc:creator>house</dc:creator>
  <cp:lastModifiedBy>house</cp:lastModifiedBy>
  <cp:revision>52</cp:revision>
  <dcterms:created xsi:type="dcterms:W3CDTF">2017-04-22T03:19:43Z</dcterms:created>
  <dcterms:modified xsi:type="dcterms:W3CDTF">2017-04-25T08:11:38Z</dcterms:modified>
</cp:coreProperties>
</file>