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302" r:id="rId12"/>
    <p:sldId id="269" r:id="rId13"/>
    <p:sldId id="270" r:id="rId14"/>
    <p:sldId id="271" r:id="rId15"/>
    <p:sldId id="259" r:id="rId16"/>
    <p:sldId id="272" r:id="rId17"/>
    <p:sldId id="273" r:id="rId18"/>
    <p:sldId id="274" r:id="rId19"/>
    <p:sldId id="275" r:id="rId20"/>
    <p:sldId id="276" r:id="rId21"/>
    <p:sldId id="260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61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13530C0-4D9B-4221-8847-2B448808D79B}" type="datetimeFigureOut">
              <a:rPr lang="ko-KR" altLang="en-US"/>
              <a:pPr>
                <a:defRPr/>
              </a:pPr>
              <a:t>2017-04-25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0C5D408-B5DA-4047-A83B-F48CAD620BC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8959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4915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FB55AC-ECAD-47C1-AD9F-A0DBB98FC846}" type="slidenum">
              <a:rPr lang="ko-KR" altLang="en-US">
                <a:latin typeface="맑은 고딕" pitchFamily="50" charset="-127"/>
                <a:ea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73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4482DEC-1959-414F-8521-4598B34928D5}" type="slidenum">
              <a:rPr lang="ko-KR" altLang="en-US">
                <a:latin typeface="맑은 고딕" pitchFamily="50" charset="-127"/>
                <a:ea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83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121C951-1427-4FAA-8A55-BD14232767CC}" type="slidenum">
              <a:rPr lang="ko-KR" altLang="en-US">
                <a:latin typeface="맑은 고딕" pitchFamily="50" charset="-127"/>
                <a:ea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93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C2FF855-A5A1-46FD-A684-716BEA8559F4}" type="slidenum">
              <a:rPr lang="ko-KR" altLang="en-US">
                <a:latin typeface="맑은 고딕" pitchFamily="50" charset="-127"/>
                <a:ea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04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F330A36-64A3-49C6-A87F-1568AD035113}" type="slidenum">
              <a:rPr lang="ko-KR" altLang="en-US">
                <a:latin typeface="맑은 고딕" pitchFamily="50" charset="-127"/>
                <a:ea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01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14498D3-7615-4759-AB06-99B44FF830D0}" type="slidenum">
              <a:rPr lang="ko-KR" altLang="en-US">
                <a:latin typeface="맑은 고딕" pitchFamily="50" charset="-127"/>
                <a:ea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120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FD01F7E-B6E6-4BBA-A536-85B672998BD7}" type="slidenum">
              <a:rPr lang="ko-KR" altLang="en-US">
                <a:latin typeface="맑은 고딕" pitchFamily="50" charset="-127"/>
                <a:ea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A801810-A79F-48CC-BE62-842E2EB340D2}" type="slidenum">
              <a:rPr lang="ko-KR" altLang="en-US">
                <a:latin typeface="맑은 고딕" pitchFamily="50" charset="-127"/>
                <a:ea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325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4AB377E-3308-48A7-96B4-86C58E7791C3}" type="slidenum">
              <a:rPr lang="ko-KR" altLang="en-US">
                <a:latin typeface="맑은 고딕" pitchFamily="50" charset="-127"/>
                <a:ea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427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534923-C97B-4C84-9350-43D98A14F241}" type="slidenum">
              <a:rPr lang="ko-KR" altLang="en-US">
                <a:latin typeface="맑은 고딕" pitchFamily="50" charset="-127"/>
                <a:ea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53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B96099C-AE13-44DF-B4B2-8080D018B543}" type="slidenum">
              <a:rPr lang="ko-KR" altLang="en-US">
                <a:latin typeface="맑은 고딕" pitchFamily="50" charset="-127"/>
                <a:ea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53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B96099C-AE13-44DF-B4B2-8080D018B543}" type="slidenum">
              <a:rPr lang="ko-KR" altLang="en-US">
                <a:latin typeface="맑은 고딕" pitchFamily="50" charset="-127"/>
                <a:ea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63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F51F030-0698-4A1F-AB38-AC400DEB543D}" type="slidenum">
              <a:rPr lang="ko-KR" altLang="en-US">
                <a:latin typeface="맑은 고딕" pitchFamily="50" charset="-127"/>
                <a:ea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D669C-7FD2-47A0-B2AF-98186318960B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4A867-4F6B-4A2E-A499-BE913A29D07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200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6C769-8FEC-4A02-8D47-7D41655CB18B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DC660-3C03-4821-A6C8-FD0A6BD865C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20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D49FF-0F68-4DB0-94B7-82ADAD010973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FD12C-E7F9-48C7-815F-9BFF79514F8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37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9D083-DB68-450B-8E33-F8E19B7C9E8C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330C6-C98F-48B9-9436-3ECB8496BE9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F2546-4DFF-4563-82B3-3ECBA02CC67B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20935-6341-4111-A751-06E9CCA6390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509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ABEF6-E767-4677-B050-E52449A1D74C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9637C-D302-4503-BBFF-14D9C73BF05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7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BABCD-7C96-447B-840B-29CF5CFF5E73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8447A-FB2C-4861-A24E-B276C8D8F6D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184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048F2-514D-4EFD-9525-48493567C69C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86CA7-DEC4-45BA-9778-D404BFA4C41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31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8B96E-3054-44AB-AF9C-AC7B95213EAC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8FFD7-50C5-4E65-8F79-0C494B481DE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43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92F4D-55B1-4539-959A-AAD1DE375707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58A5D-2205-4C84-AC06-6F6B84AA8AD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10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E2ECE-C89B-4E86-ADB0-9B619FA17D70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CBDF4-3085-41AB-B2D9-1A0106EC4DE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2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49710FC-0492-48A4-89CB-198808F07218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514F068-03A6-4E48-B51B-21F0206B15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>
                <a:latin typeface="+mn-lt"/>
                <a:ea typeface="+mn-ea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>
                <a:latin typeface="+mn-lt"/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7" r:id="rId2"/>
    <p:sldLayoutId id="2147483696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7" r:id="rId9"/>
    <p:sldLayoutId id="2147483693" r:id="rId10"/>
    <p:sldLayoutId id="2147483694" r:id="rId11"/>
  </p:sldLayoutIdLst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9pPr>
    </p:titleStyle>
    <p:bodyStyle>
      <a:lvl1pPr marL="273050" indent="-273050" algn="l" rtl="0" fontAlgn="base" latinLnBrk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 latinLnBrk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 latinLnBrk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altLang="ko-KR" smtClean="0"/>
              <a:t>4. </a:t>
            </a:r>
            <a:r>
              <a:rPr lang="ko-KR" altLang="en-US" smtClean="0"/>
              <a:t>질의 문자열</a:t>
            </a:r>
            <a:endParaRPr lang="ko-KR" altLang="en-US"/>
          </a:p>
        </p:txBody>
      </p:sp>
      <p:sp>
        <p:nvSpPr>
          <p:cNvPr id="5123" name="텍스트 개체 틀 6"/>
          <p:cNvSpPr>
            <a:spLocks noGrp="1"/>
          </p:cNvSpPr>
          <p:nvPr>
            <p:ph type="body" idx="1"/>
          </p:nvPr>
        </p:nvSpPr>
        <p:spPr>
          <a:xfrm>
            <a:off x="530225" y="2705100"/>
            <a:ext cx="7772400" cy="1509713"/>
          </a:xfrm>
        </p:spPr>
        <p:txBody>
          <a:bodyPr/>
          <a:lstStyle/>
          <a:p>
            <a:endParaRPr lang="ko-KR" altLang="en-US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F164B-F9B8-4559-9C55-46BC42D692A8}" type="slidenum">
              <a:rPr lang="ko-KR" altLang="en-US"/>
              <a:pPr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4</a:t>
            </a:r>
            <a:r>
              <a:rPr lang="en-US" altLang="ko-KR" sz="2000" dirty="0" smtClean="0"/>
              <a:t>.2 HTML </a:t>
            </a:r>
            <a:r>
              <a:rPr lang="ko-KR" altLang="en-US" sz="2000" dirty="0" smtClean="0"/>
              <a:t>입력 양식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입력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태그들</a:t>
            </a:r>
            <a:endParaRPr lang="ko-KR" altLang="en-US" sz="2000" dirty="0"/>
          </a:p>
        </p:txBody>
      </p:sp>
      <p:sp>
        <p:nvSpPr>
          <p:cNvPr id="14339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9pPr>
          </a:lstStyle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ko-KR" altLang="en-US" sz="2600" dirty="0">
                <a:latin typeface="+mn-lt"/>
                <a:ea typeface="+mn-ea"/>
              </a:rPr>
              <a:t>전송 </a:t>
            </a:r>
            <a:r>
              <a:rPr lang="ko-KR" altLang="en-US" sz="2600" dirty="0" smtClean="0">
                <a:latin typeface="+mn-lt"/>
                <a:ea typeface="+mn-ea"/>
              </a:rPr>
              <a:t>버튼 </a:t>
            </a:r>
            <a:r>
              <a:rPr lang="en-US" altLang="ko-KR" sz="2600" dirty="0" smtClean="0">
                <a:latin typeface="+mn-lt"/>
                <a:ea typeface="+mn-ea"/>
              </a:rPr>
              <a:t>- &lt;input type=“submit”&gt;</a:t>
            </a: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ko-KR" sz="2400" dirty="0">
                <a:latin typeface="+mn-lt"/>
                <a:ea typeface="+mn-ea"/>
              </a:rPr>
              <a:t>&lt; form&gt;</a:t>
            </a:r>
            <a:r>
              <a:rPr lang="ko-KR" altLang="en-US" sz="2400" dirty="0">
                <a:latin typeface="+mn-lt"/>
                <a:ea typeface="+mn-ea"/>
              </a:rPr>
              <a:t>태그의 </a:t>
            </a:r>
            <a:r>
              <a:rPr lang="en-US" altLang="ko-KR" sz="2400" dirty="0">
                <a:latin typeface="+mn-lt"/>
                <a:ea typeface="+mn-ea"/>
              </a:rPr>
              <a:t>action </a:t>
            </a:r>
            <a:r>
              <a:rPr lang="ko-KR" altLang="en-US" sz="2400" dirty="0">
                <a:latin typeface="+mn-lt"/>
                <a:ea typeface="+mn-ea"/>
              </a:rPr>
              <a:t>속성에 지정한 프로그램을 </a:t>
            </a:r>
            <a:r>
              <a:rPr lang="ko-KR" altLang="en-US" sz="2400" dirty="0" smtClean="0">
                <a:latin typeface="+mn-lt"/>
                <a:ea typeface="+mn-ea"/>
              </a:rPr>
              <a:t>실행요청 함</a:t>
            </a:r>
            <a:endParaRPr lang="en-US" altLang="ko-KR" sz="2400" dirty="0" smtClean="0">
              <a:latin typeface="+mn-lt"/>
              <a:ea typeface="+mn-ea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ko-KR" altLang="en-US" sz="2400" dirty="0" smtClean="0">
                <a:latin typeface="+mn-lt"/>
                <a:ea typeface="+mn-ea"/>
              </a:rPr>
              <a:t>구문</a:t>
            </a:r>
            <a:endParaRPr lang="en-US" altLang="ko-KR" sz="2400" dirty="0" smtClean="0">
              <a:latin typeface="+mn-lt"/>
              <a:ea typeface="+mn-ea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US" altLang="ko-KR" sz="2400" dirty="0">
              <a:latin typeface="+mn-lt"/>
              <a:ea typeface="+mn-ea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US" altLang="ko-KR" sz="2400" dirty="0" smtClean="0">
              <a:latin typeface="+mn-lt"/>
              <a:ea typeface="+mn-ea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ko-KR" sz="2400" dirty="0" smtClean="0">
                <a:latin typeface="+mn-lt"/>
                <a:ea typeface="+mn-ea"/>
              </a:rPr>
              <a:t>value : </a:t>
            </a:r>
            <a:r>
              <a:rPr lang="ko-KR" altLang="en-US" sz="2400" dirty="0" smtClean="0">
                <a:latin typeface="+mn-lt"/>
                <a:ea typeface="+mn-ea"/>
              </a:rPr>
              <a:t>버튼의 이름을 지정</a:t>
            </a:r>
            <a:endParaRPr lang="ko-KR" altLang="en-US" sz="2400" dirty="0">
              <a:latin typeface="+mn-lt"/>
              <a:ea typeface="+mn-ea"/>
            </a:endParaRP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66" y="2724771"/>
            <a:ext cx="27241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66" y="4323455"/>
            <a:ext cx="3762627" cy="10497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6BBD0-B8F4-422C-8602-CB2E1BC61B4B}" type="slidenum">
              <a:rPr lang="ko-KR" altLang="en-US"/>
              <a:pPr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4</a:t>
            </a:r>
            <a:r>
              <a:rPr lang="en-US" altLang="ko-KR" sz="2000" dirty="0" smtClean="0"/>
              <a:t>.2 HTML </a:t>
            </a:r>
            <a:r>
              <a:rPr lang="ko-KR" altLang="en-US" sz="2000" dirty="0" smtClean="0"/>
              <a:t>입력 양식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입력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태그들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6BBD0-B8F4-422C-8602-CB2E1BC61B4B}" type="slidenum">
              <a:rPr lang="ko-KR" altLang="en-US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395536" y="1052736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9pPr>
          </a:lstStyle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ko-KR" altLang="en-US" sz="2600" dirty="0">
                <a:latin typeface="+mn-lt"/>
                <a:ea typeface="+mn-ea"/>
              </a:rPr>
              <a:t>초기화 </a:t>
            </a:r>
            <a:r>
              <a:rPr lang="ko-KR" altLang="en-US" sz="2600" dirty="0" smtClean="0">
                <a:latin typeface="+mn-lt"/>
                <a:ea typeface="+mn-ea"/>
              </a:rPr>
              <a:t>버튼</a:t>
            </a:r>
            <a:endParaRPr lang="en-US" altLang="ko-KR" sz="2600" dirty="0" smtClean="0">
              <a:latin typeface="+mn-lt"/>
              <a:ea typeface="+mn-ea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ko-KR" sz="2400" dirty="0">
                <a:latin typeface="+mn-lt"/>
                <a:ea typeface="+mn-ea"/>
              </a:rPr>
              <a:t>&lt;form&gt;</a:t>
            </a:r>
            <a:r>
              <a:rPr lang="ko-KR" altLang="en-US" sz="2400" dirty="0">
                <a:latin typeface="+mn-lt"/>
                <a:ea typeface="+mn-ea"/>
              </a:rPr>
              <a:t>과</a:t>
            </a:r>
            <a:r>
              <a:rPr lang="en-US" altLang="ko-KR" sz="2400" dirty="0">
                <a:latin typeface="+mn-lt"/>
                <a:ea typeface="+mn-ea"/>
              </a:rPr>
              <a:t>&lt;/form&gt;</a:t>
            </a:r>
            <a:r>
              <a:rPr lang="ko-KR" altLang="en-US" sz="2400" dirty="0">
                <a:latin typeface="+mn-lt"/>
                <a:ea typeface="+mn-ea"/>
              </a:rPr>
              <a:t>사이에 입력된 값들을 </a:t>
            </a:r>
            <a:r>
              <a:rPr lang="ko-KR" altLang="en-US" sz="2400" dirty="0" smtClean="0">
                <a:latin typeface="+mn-lt"/>
                <a:ea typeface="+mn-ea"/>
              </a:rPr>
              <a:t>삭제함</a:t>
            </a:r>
            <a:endParaRPr lang="en-US" altLang="ko-KR" sz="2400" dirty="0" smtClean="0">
              <a:latin typeface="+mn-lt"/>
              <a:ea typeface="+mn-ea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ko-KR" altLang="en-US" sz="2400" dirty="0" smtClean="0">
                <a:latin typeface="+mn-lt"/>
                <a:ea typeface="+mn-ea"/>
              </a:rPr>
              <a:t>구문</a:t>
            </a:r>
            <a:endParaRPr lang="en-US" altLang="ko-KR" sz="2400" dirty="0" smtClean="0">
              <a:latin typeface="+mn-lt"/>
              <a:ea typeface="+mn-ea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US" altLang="ko-KR" sz="2400" dirty="0">
              <a:latin typeface="+mn-lt"/>
              <a:ea typeface="+mn-ea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ko-KR" sz="2400" dirty="0" smtClean="0">
                <a:latin typeface="+mn-lt"/>
                <a:ea typeface="+mn-ea"/>
              </a:rPr>
              <a:t>value : </a:t>
            </a:r>
            <a:r>
              <a:rPr lang="ko-KR" altLang="en-US" sz="2400" dirty="0" smtClean="0">
                <a:latin typeface="+mn-lt"/>
                <a:ea typeface="+mn-ea"/>
              </a:rPr>
              <a:t>버튼의 이름을 지정</a:t>
            </a:r>
            <a:endParaRPr lang="ko-KR" altLang="en-US" sz="2400" dirty="0">
              <a:latin typeface="+mn-lt"/>
              <a:ea typeface="+mn-ea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94492"/>
            <a:ext cx="3443616" cy="430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4005064"/>
            <a:ext cx="4783389" cy="12961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811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4</a:t>
            </a:r>
            <a:r>
              <a:rPr lang="en-US" altLang="ko-KR" sz="2000" dirty="0" smtClean="0"/>
              <a:t>.2 HTML </a:t>
            </a:r>
            <a:r>
              <a:rPr lang="ko-KR" altLang="en-US" sz="2000" dirty="0" smtClean="0"/>
              <a:t>입력 양식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입력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태그들</a:t>
            </a:r>
            <a:endParaRPr lang="ko-KR" altLang="en-US" sz="2000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68313" y="836613"/>
            <a:ext cx="8229600" cy="5400675"/>
          </a:xfrm>
        </p:spPr>
        <p:txBody>
          <a:bodyPr>
            <a:normAutofit fontScale="92500"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ko-KR" dirty="0" smtClean="0"/>
              <a:t>HTML </a:t>
            </a:r>
            <a:r>
              <a:rPr lang="ko-KR" altLang="en-US" dirty="0" smtClean="0"/>
              <a:t>태그 사용시 주의 사항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ko-KR" dirty="0"/>
              <a:t>HTML </a:t>
            </a:r>
            <a:r>
              <a:rPr lang="ko-KR" altLang="en-US" dirty="0"/>
              <a:t>태그의 속성값은 대소문자를 </a:t>
            </a:r>
            <a:r>
              <a:rPr lang="ko-KR" altLang="en-US" dirty="0" smtClean="0"/>
              <a:t>구분함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&lt;input type=“text” name=“id” value=“guest”&gt;</a:t>
            </a:r>
            <a:br>
              <a:rPr lang="en-US" altLang="ko-KR" dirty="0" smtClean="0"/>
            </a:br>
            <a:r>
              <a:rPr lang="en-US" altLang="ko-KR" dirty="0"/>
              <a:t>&lt;input type=“text” name=“id” value</a:t>
            </a:r>
            <a:r>
              <a:rPr lang="en-US" altLang="ko-KR" dirty="0" smtClean="0"/>
              <a:t>=“GUEST”&gt;</a:t>
            </a:r>
            <a:br>
              <a:rPr lang="en-US" altLang="ko-KR" dirty="0" smtClean="0"/>
            </a:br>
            <a:endParaRPr lang="ko-KR" altLang="en-US" dirty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ko-KR" dirty="0"/>
              <a:t>HTML </a:t>
            </a:r>
            <a:r>
              <a:rPr lang="ko-KR" altLang="en-US" dirty="0"/>
              <a:t>태그의 속성값을 지정할 때는 큰따옴표</a:t>
            </a:r>
            <a:r>
              <a:rPr lang="en-US" altLang="ko-KR" dirty="0"/>
              <a:t>(" ")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&lt;input type=text name=id /&gt;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/>
              <a:t>input type="text" name="id" </a:t>
            </a:r>
            <a:r>
              <a:rPr lang="en-US" altLang="ko-KR" dirty="0" smtClean="0"/>
              <a:t>/&gt;</a:t>
            </a:r>
            <a:br>
              <a:rPr lang="en-US" altLang="ko-KR" dirty="0" smtClean="0"/>
            </a:br>
            <a:endParaRPr lang="ko-KR" altLang="en-US" dirty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ko-KR" altLang="en-US" dirty="0"/>
              <a:t>시작 태그와 끝 태그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/>
              <a:t>&lt;form&gt; </a:t>
            </a:r>
            <a:r>
              <a:rPr lang="ko-KR" altLang="ko-KR" dirty="0"/>
              <a:t>··· </a:t>
            </a:r>
            <a:r>
              <a:rPr lang="en-US" altLang="ko-KR" dirty="0"/>
              <a:t>&lt;/form</a:t>
            </a:r>
            <a:r>
              <a:rPr lang="en-US" altLang="ko-KR" dirty="0" smtClean="0"/>
              <a:t>&gt; 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155E9-C314-4F82-B7C7-42D9BE342839}" type="slidenum">
              <a:rPr lang="ko-KR" altLang="en-US"/>
              <a:pPr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4</a:t>
            </a:r>
            <a:r>
              <a:rPr lang="en-US" altLang="ko-KR" sz="2000" dirty="0" smtClean="0"/>
              <a:t>.2 HTML </a:t>
            </a:r>
            <a:r>
              <a:rPr lang="ko-KR" altLang="en-US" sz="2000" dirty="0" smtClean="0"/>
              <a:t>입력 양식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입력 양식 작성</a:t>
            </a:r>
            <a:endParaRPr lang="ko-KR" altLang="en-US" sz="2000" dirty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22" y="836612"/>
            <a:ext cx="8250728" cy="5040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28A63-20EB-4D5B-96B3-08FFDF33DD27}" type="slidenum">
              <a:rPr lang="ko-KR" altLang="en-US"/>
              <a:pPr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4</a:t>
            </a:r>
            <a:r>
              <a:rPr lang="en-US" altLang="ko-KR" sz="2000" dirty="0" smtClean="0"/>
              <a:t>.2 HTML </a:t>
            </a:r>
            <a:r>
              <a:rPr lang="ko-KR" altLang="en-US" sz="2000" dirty="0" smtClean="0"/>
              <a:t>입력 양식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입력 양식 작성</a:t>
            </a:r>
            <a:endParaRPr lang="ko-KR" altLang="en-US" sz="2000" dirty="0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8355710" cy="4896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그림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520014"/>
            <a:ext cx="3096518" cy="307763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C9C74-C7ED-4F9E-BFBB-8A942AE03CF4}" type="slidenum">
              <a:rPr lang="ko-KR" altLang="en-US"/>
              <a:pPr>
                <a:defRPr/>
              </a:pPr>
              <a:t>14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4.3 </a:t>
            </a:r>
            <a:r>
              <a:rPr lang="ko-KR" altLang="en-US" smtClean="0"/>
              <a:t>요청방식에 따른 처리</a:t>
            </a:r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GET </a:t>
            </a:r>
            <a:r>
              <a:rPr lang="ko-KR" altLang="en-US" smtClean="0"/>
              <a:t>방식으로 처리</a:t>
            </a:r>
            <a:endParaRPr lang="en-US" altLang="ko-KR" smtClean="0"/>
          </a:p>
          <a:p>
            <a:r>
              <a:rPr lang="en-US" altLang="ko-KR" smtClean="0"/>
              <a:t>POST </a:t>
            </a:r>
            <a:r>
              <a:rPr lang="ko-KR" altLang="en-US" smtClean="0"/>
              <a:t>방식으로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0E2B50-0B59-4F46-884B-96057E74DAA8}" type="slidenum">
              <a:rPr lang="ko-KR" altLang="en-US"/>
              <a:pPr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3573463"/>
            <a:ext cx="39243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ADE8A-66C8-4828-8151-11499186AAEC}" type="slidenum">
              <a:rPr lang="ko-KR" altLang="en-US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4.3 </a:t>
            </a:r>
            <a:r>
              <a:rPr lang="ko-KR" altLang="en-US" sz="2000" dirty="0" smtClean="0"/>
              <a:t>요청방식에 따른 처리 </a:t>
            </a:r>
            <a:r>
              <a:rPr lang="en-US" altLang="ko-KR" sz="2000" dirty="0" smtClean="0"/>
              <a:t>– GET </a:t>
            </a:r>
            <a:r>
              <a:rPr lang="ko-KR" altLang="en-US" sz="2000" dirty="0" smtClean="0"/>
              <a:t>방식으로 처리</a:t>
            </a:r>
            <a:endParaRPr lang="ko-KR" altLang="en-US" sz="2000" dirty="0"/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904875"/>
            <a:ext cx="735330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그림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437063"/>
            <a:ext cx="7300912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Rectangle 4"/>
          <p:cNvSpPr>
            <a:spLocks noChangeArrowheads="1"/>
          </p:cNvSpPr>
          <p:nvPr/>
        </p:nvSpPr>
        <p:spPr bwMode="auto">
          <a:xfrm>
            <a:off x="1258888" y="4527550"/>
            <a:ext cx="6562725" cy="4318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kumimoji="0" lang="ko-KR" altLang="en-US">
              <a:ea typeface="HY신명조" pitchFamily="18" charset="-127"/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4181475" y="3678238"/>
            <a:ext cx="719138" cy="576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4.3 </a:t>
            </a:r>
            <a:r>
              <a:rPr lang="ko-KR" altLang="en-US" sz="2000" dirty="0" smtClean="0"/>
              <a:t>요청방식에 따른 처리 </a:t>
            </a:r>
            <a:r>
              <a:rPr lang="en-US" altLang="ko-KR" sz="2000" dirty="0" smtClean="0"/>
              <a:t>– GET </a:t>
            </a:r>
            <a:r>
              <a:rPr lang="ko-KR" altLang="en-US" sz="2000" dirty="0" smtClean="0"/>
              <a:t>방식으로 처리</a:t>
            </a:r>
            <a:endParaRPr lang="ko-KR" altLang="en-US" sz="2000" dirty="0"/>
          </a:p>
        </p:txBody>
      </p:sp>
      <p:sp>
        <p:nvSpPr>
          <p:cNvPr id="2048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GET </a:t>
            </a:r>
            <a:r>
              <a:rPr lang="ko-KR" altLang="en-US" smtClean="0"/>
              <a:t>방식 특성</a:t>
            </a:r>
          </a:p>
        </p:txBody>
      </p:sp>
      <p:sp>
        <p:nvSpPr>
          <p:cNvPr id="2048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 요청정보 헤더의 </a:t>
            </a:r>
            <a:r>
              <a:rPr lang="en-US" altLang="ko-KR" smtClean="0"/>
              <a:t>URI</a:t>
            </a:r>
            <a:r>
              <a:rPr lang="ko-KR" altLang="en-US" smtClean="0"/>
              <a:t>에 추가되어 전달됨</a:t>
            </a:r>
            <a:endParaRPr lang="en-US" altLang="ko-KR" smtClean="0"/>
          </a:p>
          <a:p>
            <a:r>
              <a:rPr lang="en-US" altLang="ko-KR" smtClean="0"/>
              <a:t> </a:t>
            </a:r>
            <a:r>
              <a:rPr lang="ko-KR" altLang="en-US" smtClean="0"/>
              <a:t>질의 문자열의 내용이 외부에 노출 됨</a:t>
            </a:r>
            <a:endParaRPr lang="en-US" altLang="ko-KR" smtClean="0"/>
          </a:p>
          <a:p>
            <a:r>
              <a:rPr lang="en-US" altLang="ko-KR" smtClean="0"/>
              <a:t> </a:t>
            </a:r>
            <a:r>
              <a:rPr lang="ko-KR" altLang="en-US" smtClean="0"/>
              <a:t>질의 문자열의 길이가 제한적임</a:t>
            </a:r>
            <a:endParaRPr lang="en-US" altLang="ko-KR" smtClean="0"/>
          </a:p>
          <a:p>
            <a:r>
              <a:rPr lang="ko-KR" altLang="en-US" smtClean="0"/>
              <a:t>인코딩</a:t>
            </a:r>
            <a:r>
              <a:rPr lang="en-US" altLang="ko-KR" smtClean="0"/>
              <a:t>/</a:t>
            </a:r>
            <a:r>
              <a:rPr lang="ko-KR" altLang="en-US" smtClean="0"/>
              <a:t>디코딩 작업이 필요 없음</a:t>
            </a:r>
            <a:endParaRPr lang="en-US" altLang="ko-KR" smtClean="0"/>
          </a:p>
          <a:p>
            <a:r>
              <a:rPr lang="en-US" altLang="ko-KR" smtClean="0"/>
              <a:t> URI</a:t>
            </a:r>
            <a:r>
              <a:rPr lang="ko-KR" altLang="en-US" smtClean="0"/>
              <a:t>에 직접 추가하여 전달 할 수 있음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0330C6-C98F-48B9-9436-3ECB8496BE94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4.3 </a:t>
            </a:r>
            <a:r>
              <a:rPr lang="ko-KR" altLang="en-US" sz="2000" dirty="0" smtClean="0"/>
              <a:t>요청방식에 따른 처리 </a:t>
            </a:r>
            <a:r>
              <a:rPr lang="en-US" altLang="ko-KR" sz="2000" dirty="0" smtClean="0"/>
              <a:t>– GET </a:t>
            </a:r>
            <a:r>
              <a:rPr lang="ko-KR" altLang="en-US" sz="2000" dirty="0" smtClean="0"/>
              <a:t>방식으로 처리</a:t>
            </a:r>
            <a:endParaRPr lang="ko-KR" altLang="en-US" sz="2000" dirty="0"/>
          </a:p>
        </p:txBody>
      </p:sp>
      <p:sp>
        <p:nvSpPr>
          <p:cNvPr id="2150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GET </a:t>
            </a:r>
            <a:r>
              <a:rPr lang="ko-KR" altLang="en-US" smtClean="0"/>
              <a:t>방식으로 전달되는 경우</a:t>
            </a:r>
          </a:p>
        </p:txBody>
      </p:sp>
      <p:sp>
        <p:nvSpPr>
          <p:cNvPr id="21508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 </a:t>
            </a:r>
            <a:r>
              <a:rPr lang="en-US" altLang="ko-KR" smtClean="0"/>
              <a:t>&lt;a&gt; </a:t>
            </a:r>
            <a:r>
              <a:rPr lang="ko-KR" altLang="en-US" smtClean="0"/>
              <a:t>태그를 클릭하여 요청하는 경우</a:t>
            </a:r>
            <a:endParaRPr lang="en-US" altLang="ko-KR" smtClean="0"/>
          </a:p>
          <a:p>
            <a:r>
              <a:rPr lang="ko-KR" altLang="en-US" smtClean="0"/>
              <a:t>웹 브라우저 주소 줄에 </a:t>
            </a:r>
            <a:r>
              <a:rPr lang="en-US" altLang="ko-KR" smtClean="0"/>
              <a:t>URL</a:t>
            </a:r>
            <a:r>
              <a:rPr lang="ko-KR" altLang="en-US" smtClean="0"/>
              <a:t>을 입력하여 요청하는 경우</a:t>
            </a:r>
            <a:endParaRPr lang="en-US" altLang="ko-KR" smtClean="0"/>
          </a:p>
          <a:p>
            <a:r>
              <a:rPr lang="en-US" altLang="ko-KR" smtClean="0"/>
              <a:t>&lt;form&gt;</a:t>
            </a:r>
            <a:r>
              <a:rPr lang="ko-KR" altLang="en-US" smtClean="0"/>
              <a:t>태그에서 </a:t>
            </a:r>
            <a:r>
              <a:rPr lang="en-US" altLang="ko-KR" smtClean="0"/>
              <a:t>method </a:t>
            </a:r>
            <a:r>
              <a:rPr lang="ko-KR" altLang="en-US" smtClean="0"/>
              <a:t>속성값을 생략하거나 </a:t>
            </a:r>
            <a:r>
              <a:rPr lang="en-US" altLang="ko-KR" smtClean="0"/>
              <a:t>GET</a:t>
            </a:r>
            <a:r>
              <a:rPr lang="ko-KR" altLang="en-US" smtClean="0"/>
              <a:t>으로 지정한 경우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0330C6-C98F-48B9-9436-3ECB8496BE94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321175"/>
            <a:ext cx="5018087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6EAE1-1C88-4A0F-8758-475776D8CE82}" type="slidenum">
              <a:rPr lang="ko-KR" altLang="en-US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4.3 </a:t>
            </a:r>
            <a:r>
              <a:rPr lang="ko-KR" altLang="en-US" sz="2000" dirty="0" smtClean="0"/>
              <a:t>요청방식에 따른 처리 </a:t>
            </a:r>
            <a:r>
              <a:rPr lang="en-US" altLang="ko-KR" sz="2000" dirty="0" smtClean="0"/>
              <a:t>– POST </a:t>
            </a:r>
            <a:r>
              <a:rPr lang="ko-KR" altLang="en-US" sz="2000" dirty="0" smtClean="0"/>
              <a:t>방식으로 처리</a:t>
            </a:r>
            <a:endParaRPr lang="ko-KR" altLang="en-US" sz="2000" dirty="0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454150" y="4254500"/>
            <a:ext cx="4248150" cy="4699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kumimoji="0" lang="ko-KR" altLang="en-US">
              <a:ea typeface="HY신명조" pitchFamily="18" charset="-127"/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4181475" y="3678238"/>
            <a:ext cx="719138" cy="576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225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949325"/>
            <a:ext cx="54864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5" y="2954338"/>
            <a:ext cx="305752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4.1 </a:t>
            </a:r>
            <a:r>
              <a:rPr lang="ko-KR" altLang="en-US" smtClean="0"/>
              <a:t>질의 문자열의 개요</a:t>
            </a:r>
          </a:p>
        </p:txBody>
      </p:sp>
      <p:sp>
        <p:nvSpPr>
          <p:cNvPr id="6147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질의 문자열이란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 smtClean="0"/>
              <a:t>웹 클라이언트가 웹 서버에게 전달하는 문자열</a:t>
            </a:r>
            <a:endParaRPr lang="en-US" altLang="ko-KR" smtClean="0"/>
          </a:p>
          <a:p>
            <a:r>
              <a:rPr lang="ko-KR" altLang="en-US" smtClean="0"/>
              <a:t>질의 문자열 전송 규칙</a:t>
            </a:r>
            <a:endParaRPr lang="en-US" altLang="ko-KR" smtClean="0"/>
          </a:p>
          <a:p>
            <a:pPr lvl="1"/>
            <a:r>
              <a:rPr lang="en-US" altLang="ko-KR" smtClean="0"/>
              <a:t>name=value </a:t>
            </a:r>
            <a:r>
              <a:rPr lang="ko-KR" altLang="en-US" smtClean="0"/>
              <a:t>형식으로 전달</a:t>
            </a:r>
            <a:endParaRPr lang="en-US" altLang="ko-KR" smtClean="0"/>
          </a:p>
          <a:p>
            <a:pPr lvl="1"/>
            <a:r>
              <a:rPr lang="ko-KR" altLang="en-US" smtClean="0"/>
              <a:t>여러 개의  </a:t>
            </a:r>
            <a:r>
              <a:rPr lang="en-US" altLang="ko-KR" smtClean="0"/>
              <a:t>name=value</a:t>
            </a:r>
            <a:r>
              <a:rPr lang="ko-KR" altLang="en-US" smtClean="0"/>
              <a:t>는  </a:t>
            </a:r>
            <a:r>
              <a:rPr lang="en-US" altLang="ko-KR" smtClean="0"/>
              <a:t>&amp; </a:t>
            </a:r>
            <a:r>
              <a:rPr lang="ko-KR" altLang="en-US" smtClean="0"/>
              <a:t>기호로 구분함</a:t>
            </a:r>
            <a:endParaRPr lang="en-US" altLang="ko-KR" smtClean="0"/>
          </a:p>
          <a:p>
            <a:pPr lvl="1"/>
            <a:r>
              <a:rPr lang="ko-KR" altLang="en-US" smtClean="0"/>
              <a:t>영문자</a:t>
            </a:r>
            <a:r>
              <a:rPr lang="en-US" altLang="ko-KR" smtClean="0"/>
              <a:t>, </a:t>
            </a:r>
            <a:r>
              <a:rPr lang="ko-KR" altLang="en-US" smtClean="0"/>
              <a:t>숫자</a:t>
            </a:r>
            <a:r>
              <a:rPr lang="en-US" altLang="ko-KR" smtClean="0"/>
              <a:t>, </a:t>
            </a:r>
            <a:r>
              <a:rPr lang="ko-KR" altLang="en-US" smtClean="0"/>
              <a:t>일부 특수문자는 그대로 전달</a:t>
            </a:r>
            <a:endParaRPr lang="en-US" altLang="ko-KR" smtClean="0"/>
          </a:p>
          <a:p>
            <a:pPr lvl="1"/>
            <a:r>
              <a:rPr lang="ko-KR" altLang="en-US" smtClean="0"/>
              <a:t>위의 문자들 외에는 </a:t>
            </a:r>
            <a:r>
              <a:rPr lang="en-US" altLang="ko-KR" smtClean="0"/>
              <a:t>%</a:t>
            </a:r>
            <a:r>
              <a:rPr lang="ko-KR" altLang="en-US" smtClean="0"/>
              <a:t>기호와 함께 </a:t>
            </a:r>
            <a:r>
              <a:rPr lang="en-US" altLang="ko-KR" smtClean="0"/>
              <a:t>16</a:t>
            </a:r>
            <a:r>
              <a:rPr lang="ko-KR" altLang="en-US" smtClean="0"/>
              <a:t>진수로 전달</a:t>
            </a:r>
            <a:endParaRPr lang="en-US" altLang="ko-KR" smtClean="0"/>
          </a:p>
          <a:p>
            <a:pPr lvl="1"/>
            <a:r>
              <a:rPr lang="ko-KR" altLang="en-US" smtClean="0"/>
              <a:t>공백문자는 </a:t>
            </a:r>
            <a:r>
              <a:rPr lang="en-US" altLang="ko-KR" smtClean="0"/>
              <a:t>+</a:t>
            </a:r>
            <a:r>
              <a:rPr lang="ko-KR" altLang="en-US" smtClean="0"/>
              <a:t>기호로 변환되어 전달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99216B-CD67-457C-A4E5-0AC01255DEAB}" type="slidenum">
              <a:rPr lang="ko-KR" altLang="en-US"/>
              <a:pPr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4.3 </a:t>
            </a:r>
            <a:r>
              <a:rPr lang="ko-KR" altLang="en-US" sz="2000" dirty="0" smtClean="0"/>
              <a:t>요청방식에 따른 처리 </a:t>
            </a:r>
            <a:r>
              <a:rPr lang="en-US" altLang="ko-KR" sz="2000" dirty="0" smtClean="0"/>
              <a:t>– POST </a:t>
            </a:r>
            <a:r>
              <a:rPr lang="ko-KR" altLang="en-US" sz="2000" dirty="0" smtClean="0"/>
              <a:t>방식으로 처리</a:t>
            </a:r>
            <a:endParaRPr lang="ko-KR" altLang="en-US" sz="2000" dirty="0"/>
          </a:p>
        </p:txBody>
      </p:sp>
      <p:sp>
        <p:nvSpPr>
          <p:cNvPr id="2355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POST </a:t>
            </a:r>
            <a:r>
              <a:rPr lang="ko-KR" altLang="en-US" smtClean="0"/>
              <a:t>방식 특성</a:t>
            </a:r>
          </a:p>
        </p:txBody>
      </p:sp>
      <p:sp>
        <p:nvSpPr>
          <p:cNvPr id="2355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 요청정보 헤더의 바디에 추가되어 전달됨</a:t>
            </a:r>
            <a:endParaRPr lang="en-US" altLang="ko-KR" smtClean="0"/>
          </a:p>
          <a:p>
            <a:r>
              <a:rPr lang="en-US" altLang="ko-KR" smtClean="0"/>
              <a:t> </a:t>
            </a:r>
            <a:r>
              <a:rPr lang="ko-KR" altLang="en-US" smtClean="0"/>
              <a:t>질의 문자열의 내용이 외부에 노출 되지 않음</a:t>
            </a:r>
            <a:endParaRPr lang="en-US" altLang="ko-KR" smtClean="0"/>
          </a:p>
          <a:p>
            <a:r>
              <a:rPr lang="en-US" altLang="ko-KR" smtClean="0"/>
              <a:t> </a:t>
            </a:r>
            <a:r>
              <a:rPr lang="ko-KR" altLang="en-US" smtClean="0"/>
              <a:t>질의 문자열의 길이가 제한이 없음</a:t>
            </a:r>
            <a:endParaRPr lang="en-US" altLang="ko-KR" smtClean="0"/>
          </a:p>
          <a:p>
            <a:r>
              <a:rPr lang="ko-KR" altLang="en-US" smtClean="0"/>
              <a:t> 인코딩</a:t>
            </a:r>
            <a:r>
              <a:rPr lang="en-US" altLang="ko-KR" smtClean="0"/>
              <a:t>/</a:t>
            </a:r>
            <a:r>
              <a:rPr lang="ko-KR" altLang="en-US" smtClean="0"/>
              <a:t>디코딩 작업이 필요함</a:t>
            </a:r>
            <a:endParaRPr lang="en-US" altLang="ko-KR" smtClean="0"/>
          </a:p>
          <a:p>
            <a:r>
              <a:rPr lang="en-US" altLang="ko-KR" smtClean="0"/>
              <a:t> &lt;form&gt;</a:t>
            </a:r>
            <a:r>
              <a:rPr lang="ko-KR" altLang="en-US" smtClean="0"/>
              <a:t>태그를 사용해야만 요청할 수 있는 방식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0330C6-C98F-48B9-9436-3ECB8496BE94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4.4 </a:t>
            </a:r>
            <a:r>
              <a:rPr lang="ko-KR" altLang="en-US" smtClean="0"/>
              <a:t>서블릿 작성</a:t>
            </a:r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메소드 구현</a:t>
            </a:r>
            <a:endParaRPr lang="en-US" altLang="ko-KR" smtClean="0"/>
          </a:p>
          <a:p>
            <a:r>
              <a:rPr lang="ko-KR" altLang="en-US" smtClean="0"/>
              <a:t>서블릿 연결</a:t>
            </a:r>
            <a:endParaRPr lang="en-US" altLang="ko-KR" smtClean="0"/>
          </a:p>
          <a:p>
            <a:r>
              <a:rPr lang="ko-KR" altLang="en-US" smtClean="0"/>
              <a:t>질의 문자열 추출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E66D4B-1374-4EBE-A2DD-BF394CC4BDD6}" type="slidenum">
              <a:rPr lang="ko-KR" altLang="en-US"/>
              <a:pPr>
                <a:defRPr/>
              </a:pPr>
              <a:t>21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2F2716-E739-49F1-ACEE-06B2EE3690C7}" type="slidenum">
              <a:rPr lang="ko-KR" altLang="en-US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4.4 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작성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메</a:t>
            </a:r>
            <a:r>
              <a:rPr lang="ko-KR" altLang="en-US" sz="2000" dirty="0" err="1"/>
              <a:t>소</a:t>
            </a:r>
            <a:r>
              <a:rPr lang="ko-KR" altLang="en-US" sz="2000" dirty="0" err="1" smtClean="0"/>
              <a:t>드</a:t>
            </a:r>
            <a:r>
              <a:rPr lang="ko-KR" altLang="en-US" sz="2000" dirty="0" smtClean="0"/>
              <a:t> 구현</a:t>
            </a:r>
            <a:endParaRPr lang="ko-KR" altLang="en-US" sz="2000" dirty="0"/>
          </a:p>
        </p:txBody>
      </p:sp>
      <p:grpSp>
        <p:nvGrpSpPr>
          <p:cNvPr id="25604" name="그룹 5"/>
          <p:cNvGrpSpPr>
            <a:grpSpLocks/>
          </p:cNvGrpSpPr>
          <p:nvPr/>
        </p:nvGrpSpPr>
        <p:grpSpPr bwMode="auto">
          <a:xfrm>
            <a:off x="371475" y="908050"/>
            <a:ext cx="8161338" cy="5329238"/>
            <a:chOff x="683568" y="1124744"/>
            <a:chExt cx="7343775" cy="3734476"/>
          </a:xfrm>
        </p:grpSpPr>
        <p:pic>
          <p:nvPicPr>
            <p:cNvPr id="2560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1124744"/>
              <a:ext cx="7343775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60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901" y="1458795"/>
              <a:ext cx="7229475" cy="3400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749CF5-F7E9-4C3D-97A2-C587FF3820F9}" type="slidenum">
              <a:rPr lang="ko-KR" altLang="en-US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4.4 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작성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메서드</a:t>
            </a:r>
            <a:r>
              <a:rPr lang="ko-KR" altLang="en-US" sz="2000" dirty="0" smtClean="0"/>
              <a:t> 구현</a:t>
            </a:r>
            <a:endParaRPr lang="ko-KR" altLang="en-US" sz="2000" dirty="0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9"/>
          <a:stretch>
            <a:fillRect/>
          </a:stretch>
        </p:blipFill>
        <p:spPr bwMode="auto">
          <a:xfrm>
            <a:off x="466725" y="981075"/>
            <a:ext cx="8281988" cy="484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7F34C1-212D-43CC-A3CC-464A183E885A}" type="slidenum">
              <a:rPr lang="ko-KR" altLang="en-US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4.4 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작성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연결</a:t>
            </a:r>
            <a:endParaRPr lang="ko-KR" altLang="en-US" sz="2000" dirty="0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836613"/>
            <a:ext cx="7753350" cy="237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3436938"/>
            <a:ext cx="7704137" cy="289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타원 1"/>
          <p:cNvSpPr/>
          <p:nvPr/>
        </p:nvSpPr>
        <p:spPr>
          <a:xfrm>
            <a:off x="1331640" y="1916832"/>
            <a:ext cx="1656184" cy="432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96888" y="4797152"/>
            <a:ext cx="249093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1979712" y="2348880"/>
            <a:ext cx="360040" cy="24482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6F4B6-6367-4F7E-9033-3CD9F5BAA5DB}" type="slidenum">
              <a:rPr lang="ko-KR" altLang="en-US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4.4 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작성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연결</a:t>
            </a:r>
            <a:endParaRPr lang="ko-KR" altLang="en-US" sz="2000" dirty="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050"/>
            <a:ext cx="8412804" cy="2567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7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44" y="4005402"/>
            <a:ext cx="8419424" cy="14398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아래쪽 화살표 1"/>
          <p:cNvSpPr/>
          <p:nvPr/>
        </p:nvSpPr>
        <p:spPr>
          <a:xfrm>
            <a:off x="3635896" y="3502563"/>
            <a:ext cx="432048" cy="430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627784" y="2132856"/>
            <a:ext cx="1656184" cy="432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4.4 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작성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연결</a:t>
            </a:r>
            <a:endParaRPr lang="ko-KR" altLang="en-US" sz="2000" dirty="0"/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" y="908050"/>
            <a:ext cx="8085731" cy="24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0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" y="3861048"/>
            <a:ext cx="8085731" cy="183043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88FFD7-50C5-4E65-8F79-0C494B481DE8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3" name="아래쪽 화살표 2"/>
          <p:cNvSpPr/>
          <p:nvPr/>
        </p:nvSpPr>
        <p:spPr>
          <a:xfrm>
            <a:off x="3491880" y="3356992"/>
            <a:ext cx="43204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627784" y="2061862"/>
            <a:ext cx="1656184" cy="432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4.4 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작성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질의 문자열 추출</a:t>
            </a:r>
            <a:endParaRPr lang="ko-KR" altLang="en-US" sz="2000" dirty="0"/>
          </a:p>
        </p:txBody>
      </p:sp>
      <p:sp>
        <p:nvSpPr>
          <p:cNvPr id="3072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질의 문자열 추출</a:t>
            </a:r>
          </a:p>
        </p:txBody>
      </p:sp>
      <p:sp>
        <p:nvSpPr>
          <p:cNvPr id="3072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String getParameter(String name) </a:t>
            </a:r>
          </a:p>
          <a:p>
            <a:r>
              <a:rPr lang="en-US" altLang="ko-KR" smtClean="0"/>
              <a:t>String[] getParameterValues(String name)</a:t>
            </a:r>
          </a:p>
          <a:p>
            <a:r>
              <a:rPr lang="en-US" altLang="ko-KR" smtClean="0"/>
              <a:t>String getQueryString( )</a:t>
            </a:r>
          </a:p>
          <a:p>
            <a:r>
              <a:rPr lang="en-US" altLang="ko-KR" smtClean="0"/>
              <a:t>Servlet InputStream getInputStream( ) throws IOException</a:t>
            </a:r>
            <a:endParaRPr lang="ko-KR" altLang="en-US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0330C6-C98F-48B9-9436-3ECB8496BE94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4.4 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작성 </a:t>
            </a:r>
            <a:r>
              <a:rPr lang="en-US" altLang="ko-KR" sz="2000" dirty="0" smtClean="0"/>
              <a:t>– GET </a:t>
            </a:r>
            <a:r>
              <a:rPr lang="ko-KR" altLang="en-US" sz="2000" dirty="0" smtClean="0"/>
              <a:t>방식 질의 문자열 추출</a:t>
            </a:r>
            <a:endParaRPr lang="ko-KR" altLang="en-US" sz="2000" dirty="0"/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33463"/>
            <a:ext cx="732472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88FFD7-50C5-4E65-8F79-0C494B481DE8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4.4 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작성 </a:t>
            </a:r>
            <a:r>
              <a:rPr lang="en-US" altLang="ko-KR" sz="2000" dirty="0" smtClean="0"/>
              <a:t>– </a:t>
            </a:r>
            <a:r>
              <a:rPr lang="en-US" altLang="ko-KR" sz="2000" dirty="0"/>
              <a:t>GET </a:t>
            </a:r>
            <a:r>
              <a:rPr lang="ko-KR" altLang="en-US" sz="2000" dirty="0"/>
              <a:t>방식 </a:t>
            </a:r>
            <a:r>
              <a:rPr lang="ko-KR" altLang="en-US" sz="2000" dirty="0" smtClean="0"/>
              <a:t>질의 문자열 추출</a:t>
            </a:r>
            <a:endParaRPr lang="ko-KR" altLang="en-US" sz="2000" dirty="0"/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09191"/>
            <a:ext cx="7660994" cy="4175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88FFD7-50C5-4E65-8F79-0C494B481DE8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4.2 HTML </a:t>
            </a:r>
            <a:r>
              <a:rPr lang="ko-KR" altLang="en-US" smtClean="0"/>
              <a:t>입력양식</a:t>
            </a:r>
          </a:p>
        </p:txBody>
      </p:sp>
      <p:sp>
        <p:nvSpPr>
          <p:cNvPr id="7171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&lt;form&gt;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ㅇ</a:t>
            </a:r>
            <a:r>
              <a:rPr lang="ko-KR" altLang="en-US" dirty="0" err="1"/>
              <a:t>ㅇ</a:t>
            </a:r>
            <a:endParaRPr lang="en-US" altLang="ko-KR" dirty="0" smtClean="0"/>
          </a:p>
          <a:p>
            <a:r>
              <a:rPr lang="ko-KR" altLang="en-US" dirty="0" smtClean="0"/>
              <a:t>입력 태그들</a:t>
            </a:r>
            <a:endParaRPr lang="en-US" altLang="ko-KR" dirty="0" smtClean="0"/>
          </a:p>
          <a:p>
            <a:r>
              <a:rPr lang="en-US" altLang="ko-KR" dirty="0" smtClean="0"/>
              <a:t>HTML </a:t>
            </a:r>
            <a:r>
              <a:rPr lang="ko-KR" altLang="en-US" dirty="0" smtClean="0"/>
              <a:t>태그 사용시 주의 사항</a:t>
            </a:r>
            <a:endParaRPr lang="en-US" altLang="ko-KR" dirty="0" smtClean="0"/>
          </a:p>
          <a:p>
            <a:r>
              <a:rPr lang="ko-KR" altLang="en-US" dirty="0" smtClean="0"/>
              <a:t>입력양식 작성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909C-2AF8-4A06-8D77-DB0568752EA6}" type="slidenum">
              <a:rPr lang="ko-KR" altLang="en-US"/>
              <a:pPr>
                <a:defRPr/>
              </a:pPr>
              <a:t>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C5367F-A595-4D79-B6B5-183231D498B2}" type="slidenum">
              <a:rPr lang="ko-KR" altLang="en-US"/>
              <a:pPr>
                <a:defRPr/>
              </a:pPr>
              <a:t>30</a:t>
            </a:fld>
            <a:endParaRPr lang="ko-KR" altLang="en-US"/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7900306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4.4 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작성 </a:t>
            </a:r>
            <a:r>
              <a:rPr lang="en-US" altLang="ko-KR" sz="2000" dirty="0" smtClean="0"/>
              <a:t>– </a:t>
            </a:r>
            <a:r>
              <a:rPr lang="en-US" altLang="ko-KR" sz="2000" dirty="0"/>
              <a:t>GET </a:t>
            </a:r>
            <a:r>
              <a:rPr lang="ko-KR" altLang="en-US" sz="2000" dirty="0"/>
              <a:t>방식 </a:t>
            </a:r>
            <a:r>
              <a:rPr lang="ko-KR" altLang="en-US" sz="2000" dirty="0" smtClean="0"/>
              <a:t>질의 문자열 추출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ADAFE8-0A0A-4858-AEB8-A16C51DC81FD}" type="slidenum">
              <a:rPr lang="ko-KR" altLang="en-US"/>
              <a:pPr>
                <a:defRPr/>
              </a:pPr>
              <a:t>31</a:t>
            </a:fld>
            <a:endParaRPr lang="ko-KR" altLang="en-US"/>
          </a:p>
        </p:txBody>
      </p:sp>
      <p:pic>
        <p:nvPicPr>
          <p:cNvPr id="34819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412875"/>
            <a:ext cx="8812212" cy="2376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4.4 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작성 </a:t>
            </a:r>
            <a:r>
              <a:rPr lang="en-US" altLang="ko-KR" sz="2000" dirty="0" smtClean="0"/>
              <a:t>– </a:t>
            </a:r>
            <a:r>
              <a:rPr lang="en-US" altLang="ko-KR" sz="2000" dirty="0"/>
              <a:t>GET </a:t>
            </a:r>
            <a:r>
              <a:rPr lang="ko-KR" altLang="en-US" sz="2000" dirty="0"/>
              <a:t>방식 </a:t>
            </a:r>
            <a:r>
              <a:rPr lang="ko-KR" altLang="en-US" sz="2000" dirty="0" smtClean="0"/>
              <a:t>질의 문자열 추출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CAA2A8-F8BA-4C05-997A-C1BAAE1356EE}" type="slidenum">
              <a:rPr lang="ko-KR" altLang="en-US"/>
              <a:pPr>
                <a:defRPr/>
              </a:pPr>
              <a:t>32</a:t>
            </a:fld>
            <a:endParaRPr lang="ko-KR" altLang="en-US"/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28" y="1340768"/>
            <a:ext cx="8101364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4.4 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작성 </a:t>
            </a:r>
            <a:r>
              <a:rPr lang="en-US" altLang="ko-KR" sz="2000" dirty="0" smtClean="0"/>
              <a:t>– POST </a:t>
            </a:r>
            <a:r>
              <a:rPr lang="ko-KR" altLang="en-US" sz="2000" dirty="0"/>
              <a:t>방식 </a:t>
            </a:r>
            <a:r>
              <a:rPr lang="ko-KR" altLang="en-US" sz="2000" dirty="0" smtClean="0"/>
              <a:t>질의 문자열 추출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CB505-695D-4DAA-85CA-D232C889C767}" type="slidenum">
              <a:rPr lang="ko-KR" altLang="en-US"/>
              <a:pPr>
                <a:defRPr/>
              </a:pPr>
              <a:t>33</a:t>
            </a:fld>
            <a:endParaRPr lang="ko-KR" altLang="en-US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78" y="836712"/>
            <a:ext cx="8254174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4.4 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작성 </a:t>
            </a:r>
            <a:r>
              <a:rPr lang="en-US" altLang="ko-KR" sz="2000" dirty="0" smtClean="0"/>
              <a:t>– </a:t>
            </a:r>
            <a:r>
              <a:rPr lang="en-US" altLang="ko-KR" sz="2000" dirty="0"/>
              <a:t>POST </a:t>
            </a:r>
            <a:r>
              <a:rPr lang="ko-KR" altLang="en-US" sz="2000" dirty="0"/>
              <a:t>방식 </a:t>
            </a:r>
            <a:r>
              <a:rPr lang="ko-KR" altLang="en-US" sz="2000" dirty="0" smtClean="0"/>
              <a:t>질의 문자열 추출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E57CF4-9B39-444E-BEC6-C965C99B27AC}" type="slidenum">
              <a:rPr lang="ko-KR" altLang="en-US"/>
              <a:pPr>
                <a:defRPr/>
              </a:pPr>
              <a:t>34</a:t>
            </a:fld>
            <a:endParaRPr lang="ko-KR" altLang="en-US"/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03" y="838090"/>
            <a:ext cx="8312140" cy="3527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4.4 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작성 </a:t>
            </a:r>
            <a:r>
              <a:rPr lang="en-US" altLang="ko-KR" sz="2000" dirty="0" smtClean="0"/>
              <a:t>– </a:t>
            </a:r>
            <a:r>
              <a:rPr lang="en-US" altLang="ko-KR" sz="2000" dirty="0"/>
              <a:t>POST </a:t>
            </a:r>
            <a:r>
              <a:rPr lang="ko-KR" altLang="en-US" sz="2000" dirty="0"/>
              <a:t>방식 </a:t>
            </a:r>
            <a:r>
              <a:rPr lang="ko-KR" altLang="en-US" sz="2000" dirty="0" smtClean="0"/>
              <a:t>질의 문자열 추출</a:t>
            </a:r>
            <a:endParaRPr lang="ko-KR" altLang="en-US" sz="2000" dirty="0"/>
          </a:p>
        </p:txBody>
      </p:sp>
      <p:pic>
        <p:nvPicPr>
          <p:cNvPr id="37893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945" y="3580854"/>
            <a:ext cx="4700511" cy="26564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18882-0614-4BA1-ACC7-8007754660F4}" type="slidenum">
              <a:rPr lang="ko-KR" altLang="en-US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4.4 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작성 </a:t>
            </a:r>
            <a:r>
              <a:rPr lang="en-US" altLang="ko-KR" sz="2000" dirty="0" smtClean="0"/>
              <a:t>– </a:t>
            </a:r>
            <a:r>
              <a:rPr lang="en-US" altLang="ko-KR" sz="2000" dirty="0"/>
              <a:t>POST </a:t>
            </a:r>
            <a:r>
              <a:rPr lang="ko-KR" altLang="en-US" sz="2000" dirty="0"/>
              <a:t>방식 </a:t>
            </a:r>
            <a:r>
              <a:rPr lang="ko-KR" altLang="en-US" sz="2000" dirty="0" smtClean="0"/>
              <a:t>전체 질의 문자열 추출</a:t>
            </a:r>
            <a:endParaRPr lang="ko-KR" altLang="en-US" sz="2000" dirty="0"/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28" y="908720"/>
            <a:ext cx="8198886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D8107-7208-4328-9945-C61475BFC034}" type="slidenum">
              <a:rPr lang="ko-KR" altLang="en-US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4.4 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작성 </a:t>
            </a:r>
            <a:r>
              <a:rPr lang="en-US" altLang="ko-KR" sz="2000" dirty="0" smtClean="0"/>
              <a:t>– </a:t>
            </a:r>
            <a:r>
              <a:rPr lang="en-US" altLang="ko-KR" sz="2000" dirty="0"/>
              <a:t>POST </a:t>
            </a:r>
            <a:r>
              <a:rPr lang="ko-KR" altLang="en-US" sz="2000" dirty="0"/>
              <a:t>방식 전체 </a:t>
            </a:r>
            <a:r>
              <a:rPr lang="ko-KR" altLang="en-US" sz="2000" dirty="0" smtClean="0"/>
              <a:t>질의 문자열 추출</a:t>
            </a:r>
            <a:endParaRPr lang="ko-KR" altLang="en-US" sz="2000" dirty="0"/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36712"/>
            <a:ext cx="8047870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3F0C62-6C5D-4BE6-82F4-1F652F8FE5C1}" type="slidenum">
              <a:rPr lang="ko-KR" altLang="en-US"/>
              <a:pPr>
                <a:defRPr/>
              </a:pPr>
              <a:t>37</a:t>
            </a:fld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4.4 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작성 </a:t>
            </a:r>
            <a:r>
              <a:rPr lang="en-US" altLang="ko-KR" sz="2000" dirty="0" smtClean="0"/>
              <a:t>– </a:t>
            </a:r>
            <a:r>
              <a:rPr lang="en-US" altLang="ko-KR" sz="2000" dirty="0"/>
              <a:t>POST </a:t>
            </a:r>
            <a:r>
              <a:rPr lang="ko-KR" altLang="en-US" sz="2000" dirty="0"/>
              <a:t>방식 전체 </a:t>
            </a:r>
            <a:r>
              <a:rPr lang="ko-KR" altLang="en-US" sz="2000" dirty="0" smtClean="0"/>
              <a:t>질의 문자열 추출</a:t>
            </a:r>
            <a:endParaRPr lang="ko-KR" altLang="en-US" sz="2000" dirty="0"/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40" y="1052736"/>
            <a:ext cx="8074565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5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4221088"/>
            <a:ext cx="7862947" cy="136815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4.5 </a:t>
            </a:r>
            <a:r>
              <a:rPr lang="ko-KR" altLang="en-US" smtClean="0"/>
              <a:t>한글 처리</a:t>
            </a:r>
          </a:p>
        </p:txBody>
      </p:sp>
      <p:sp>
        <p:nvSpPr>
          <p:cNvPr id="4198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POST </a:t>
            </a:r>
            <a:r>
              <a:rPr lang="ko-KR" altLang="en-US" smtClean="0"/>
              <a:t>방식 한글 처리</a:t>
            </a:r>
            <a:endParaRPr lang="en-US" altLang="ko-KR" smtClean="0"/>
          </a:p>
          <a:p>
            <a:r>
              <a:rPr lang="en-US" altLang="ko-KR" smtClean="0"/>
              <a:t>GET </a:t>
            </a:r>
            <a:r>
              <a:rPr lang="ko-KR" altLang="en-US" smtClean="0"/>
              <a:t>방식 한글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6F124D-A43E-40EB-BF63-A7B417DBF6B9}" type="slidenum">
              <a:rPr lang="ko-KR" altLang="en-US"/>
              <a:pPr>
                <a:defRPr/>
              </a:pPr>
              <a:t>38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766914-4D7D-4C61-A899-14332D8F4822}" type="slidenum">
              <a:rPr lang="ko-KR" altLang="en-US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4.5  </a:t>
            </a:r>
            <a:r>
              <a:rPr lang="ko-KR" altLang="en-US" sz="2000" dirty="0" smtClean="0"/>
              <a:t>한글 처리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한글 깨짐 현상</a:t>
            </a:r>
            <a:endParaRPr lang="ko-KR" altLang="en-US" sz="2000" dirty="0"/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908050"/>
            <a:ext cx="8302625" cy="424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4</a:t>
            </a:r>
            <a:r>
              <a:rPr lang="en-US" altLang="ko-KR" sz="2000" dirty="0" smtClean="0"/>
              <a:t>.2 HTML </a:t>
            </a:r>
            <a:r>
              <a:rPr lang="ko-KR" altLang="en-US" sz="2000" dirty="0" smtClean="0"/>
              <a:t>입력 양식 </a:t>
            </a:r>
            <a:r>
              <a:rPr lang="en-US" altLang="ko-KR" sz="2000" dirty="0" smtClean="0"/>
              <a:t>- &lt;form&gt; </a:t>
            </a:r>
            <a:r>
              <a:rPr lang="ko-KR" altLang="en-US" sz="2000" dirty="0" smtClean="0"/>
              <a:t>태그</a:t>
            </a:r>
            <a:endParaRPr lang="ko-KR" altLang="en-US" sz="2000" dirty="0"/>
          </a:p>
        </p:txBody>
      </p:sp>
      <p:grpSp>
        <p:nvGrpSpPr>
          <p:cNvPr id="8195" name="그룹 4"/>
          <p:cNvGrpSpPr>
            <a:grpSpLocks/>
          </p:cNvGrpSpPr>
          <p:nvPr/>
        </p:nvGrpSpPr>
        <p:grpSpPr bwMode="auto">
          <a:xfrm>
            <a:off x="2051050" y="1822450"/>
            <a:ext cx="3670300" cy="2016125"/>
            <a:chOff x="683567" y="1411807"/>
            <a:chExt cx="3669791" cy="2017193"/>
          </a:xfrm>
        </p:grpSpPr>
        <p:pic>
          <p:nvPicPr>
            <p:cNvPr id="8199" name="그림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17"/>
            <a:stretch>
              <a:fillRect/>
            </a:stretch>
          </p:blipFill>
          <p:spPr bwMode="auto">
            <a:xfrm>
              <a:off x="683567" y="1411807"/>
              <a:ext cx="25193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0" name="그림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926" y="1988840"/>
              <a:ext cx="2653008" cy="864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1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08" y="3124200"/>
              <a:ext cx="36385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196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9pPr>
          </a:lstStyle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altLang="ko-KR" sz="2600" dirty="0">
                <a:latin typeface="+mn-lt"/>
                <a:ea typeface="+mn-ea"/>
              </a:rPr>
              <a:t>&lt;form&gt;</a:t>
            </a:r>
            <a:r>
              <a:rPr lang="ko-KR" altLang="en-US" sz="2600" dirty="0" smtClean="0">
                <a:latin typeface="+mn-lt"/>
                <a:ea typeface="+mn-ea"/>
              </a:rPr>
              <a:t>태그</a:t>
            </a:r>
            <a:endParaRPr lang="en-US" altLang="ko-KR" sz="2600" dirty="0" smtClean="0">
              <a:latin typeface="+mn-lt"/>
              <a:ea typeface="+mn-ea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ko-KR" altLang="en-US" sz="2400" dirty="0">
                <a:latin typeface="+mn-lt"/>
                <a:ea typeface="+mn-ea"/>
              </a:rPr>
              <a:t>질의 문자열 </a:t>
            </a:r>
            <a:r>
              <a:rPr lang="ko-KR" altLang="en-US" sz="2400" dirty="0" smtClean="0">
                <a:latin typeface="+mn-lt"/>
                <a:ea typeface="+mn-ea"/>
              </a:rPr>
              <a:t>요청 </a:t>
            </a:r>
            <a:r>
              <a:rPr lang="ko-KR" altLang="en-US" sz="2400" dirty="0">
                <a:latin typeface="+mn-lt"/>
                <a:ea typeface="+mn-ea"/>
              </a:rPr>
              <a:t>서비스 단위로 사용함</a:t>
            </a:r>
            <a:endParaRPr lang="en-US" altLang="ko-KR" sz="2400" dirty="0">
              <a:latin typeface="+mn-lt"/>
              <a:ea typeface="+mn-ea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US" altLang="ko-KR" sz="2400" dirty="0">
              <a:latin typeface="+mn-lt"/>
              <a:ea typeface="+mn-ea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US" altLang="ko-KR" sz="2400" dirty="0">
              <a:latin typeface="+mn-lt"/>
              <a:ea typeface="+mn-ea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US" altLang="ko-KR" sz="2400" dirty="0">
              <a:latin typeface="+mn-lt"/>
              <a:ea typeface="+mn-ea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US" altLang="ko-KR" sz="2400" dirty="0">
              <a:latin typeface="+mn-lt"/>
              <a:ea typeface="+mn-ea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US" altLang="ko-KR" sz="2400" dirty="0">
              <a:latin typeface="+mn-lt"/>
              <a:ea typeface="+mn-ea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ko-KR" altLang="en-US" sz="2400" dirty="0">
                <a:latin typeface="+mn-lt"/>
                <a:ea typeface="+mn-ea"/>
              </a:rPr>
              <a:t>구문</a:t>
            </a:r>
            <a:endParaRPr lang="en-US" altLang="ko-KR" sz="2400" dirty="0">
              <a:latin typeface="+mn-lt"/>
              <a:ea typeface="+mn-ea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US" altLang="ko-KR" sz="2400" dirty="0">
              <a:latin typeface="+mn-lt"/>
              <a:ea typeface="+mn-ea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US" altLang="ko-KR" sz="2400" dirty="0">
              <a:latin typeface="+mn-lt"/>
              <a:ea typeface="+mn-ea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ko-KR" sz="2400" dirty="0">
                <a:latin typeface="+mn-lt"/>
                <a:ea typeface="+mn-ea"/>
              </a:rPr>
              <a:t>action : &lt;form&gt;</a:t>
            </a:r>
            <a:r>
              <a:rPr lang="ko-KR" altLang="en-US" sz="2400" dirty="0">
                <a:latin typeface="+mn-lt"/>
                <a:ea typeface="+mn-ea"/>
              </a:rPr>
              <a:t>과</a:t>
            </a:r>
            <a:r>
              <a:rPr lang="en-US" altLang="ko-KR" sz="2400" dirty="0">
                <a:latin typeface="+mn-lt"/>
                <a:ea typeface="+mn-ea"/>
              </a:rPr>
              <a:t>&lt;/form&gt;</a:t>
            </a:r>
            <a:r>
              <a:rPr lang="ko-KR" altLang="en-US" sz="2400" dirty="0">
                <a:latin typeface="+mn-lt"/>
                <a:ea typeface="+mn-ea"/>
              </a:rPr>
              <a:t>사이의 데이터를 </a:t>
            </a:r>
            <a:r>
              <a:rPr lang="ko-KR" altLang="en-US" sz="2400" dirty="0" err="1">
                <a:latin typeface="+mn-lt"/>
                <a:ea typeface="+mn-ea"/>
              </a:rPr>
              <a:t>입력받아</a:t>
            </a:r>
            <a:r>
              <a:rPr lang="ko-KR" altLang="en-US" sz="2400" dirty="0">
                <a:latin typeface="+mn-lt"/>
                <a:ea typeface="+mn-ea"/>
              </a:rPr>
              <a:t> 처리할 서버프로그램 </a:t>
            </a:r>
            <a:r>
              <a:rPr lang="ko-KR" altLang="en-US" sz="2400" dirty="0" smtClean="0">
                <a:latin typeface="+mn-lt"/>
                <a:ea typeface="+mn-ea"/>
              </a:rPr>
              <a:t>경로</a:t>
            </a:r>
            <a:endParaRPr lang="en-US" altLang="ko-KR" sz="2400" dirty="0" smtClean="0">
              <a:latin typeface="+mn-lt"/>
              <a:ea typeface="+mn-ea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ko-KR" sz="2400" dirty="0" smtClean="0">
                <a:latin typeface="+mn-lt"/>
                <a:ea typeface="+mn-ea"/>
              </a:rPr>
              <a:t>method : </a:t>
            </a:r>
            <a:r>
              <a:rPr lang="ko-KR" altLang="en-US" sz="2400" dirty="0" smtClean="0">
                <a:latin typeface="+mn-lt"/>
                <a:ea typeface="+mn-ea"/>
              </a:rPr>
              <a:t>서비스 요청 방식 지정</a:t>
            </a:r>
            <a:endParaRPr lang="en-US" altLang="ko-KR" sz="2400" dirty="0">
              <a:latin typeface="+mn-lt"/>
              <a:ea typeface="+mn-ea"/>
            </a:endParaRPr>
          </a:p>
          <a:p>
            <a:pPr marL="1016000" lvl="1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endParaRPr lang="en-US" altLang="ko-KR" sz="2600" dirty="0">
              <a:latin typeface="+mn-lt"/>
              <a:ea typeface="+mn-ea"/>
            </a:endParaRPr>
          </a:p>
          <a:p>
            <a:pPr marL="1016000" lvl="1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endParaRPr lang="ko-KR" altLang="en-US" sz="2600" dirty="0">
              <a:latin typeface="+mn-lt"/>
              <a:ea typeface="+mn-ea"/>
            </a:endParaRP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681" y="4437112"/>
            <a:ext cx="5705670" cy="65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0111C-F463-4A41-BC5E-7D92A507A463}" type="slidenum">
              <a:rPr lang="ko-KR" altLang="en-US"/>
              <a:pPr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002D05-6BCC-412A-873D-E7FD7250D32D}" type="slidenum">
              <a:rPr lang="ko-KR" altLang="en-US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4.5  </a:t>
            </a:r>
            <a:r>
              <a:rPr lang="ko-KR" altLang="en-US" sz="2000" dirty="0" smtClean="0"/>
              <a:t>한글 처리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한글 깨짐 현상</a:t>
            </a:r>
            <a:endParaRPr lang="ko-KR" altLang="en-US" sz="2000" dirty="0"/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981075"/>
            <a:ext cx="8143875" cy="273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282D9-1551-4773-BE31-F9526C9C92DA}" type="slidenum">
              <a:rPr lang="ko-KR" altLang="en-US"/>
              <a:pPr>
                <a:defRPr/>
              </a:pPr>
              <a:t>41</a:t>
            </a:fld>
            <a:endParaRPr lang="ko-KR" altLang="en-US"/>
          </a:p>
        </p:txBody>
      </p:sp>
      <p:pic>
        <p:nvPicPr>
          <p:cNvPr id="450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836613"/>
            <a:ext cx="7796212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4.5  </a:t>
            </a:r>
            <a:r>
              <a:rPr lang="ko-KR" altLang="en-US" sz="2000" dirty="0" smtClean="0"/>
              <a:t>한글 처리</a:t>
            </a:r>
            <a:r>
              <a:rPr lang="ko-KR" altLang="en-US" sz="2000" dirty="0"/>
              <a:t> </a:t>
            </a:r>
            <a:r>
              <a:rPr lang="en-US" altLang="ko-KR" sz="2000" dirty="0"/>
              <a:t>– </a:t>
            </a:r>
            <a:r>
              <a:rPr lang="ko-KR" altLang="en-US" sz="2000" dirty="0"/>
              <a:t>한글 깨짐 현상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A913CA-2291-4F3B-985E-45601E9EDD4E}" type="slidenum">
              <a:rPr lang="ko-KR" altLang="en-US"/>
              <a:pPr>
                <a:defRPr/>
              </a:pPr>
              <a:t>42</a:t>
            </a:fld>
            <a:endParaRPr lang="ko-KR" altLang="en-US"/>
          </a:p>
        </p:txBody>
      </p:sp>
      <p:pic>
        <p:nvPicPr>
          <p:cNvPr id="460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836613"/>
            <a:ext cx="8267700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4.5  </a:t>
            </a:r>
            <a:r>
              <a:rPr lang="ko-KR" altLang="en-US" sz="2000" dirty="0" smtClean="0"/>
              <a:t>한글 처리</a:t>
            </a:r>
            <a:r>
              <a:rPr lang="ko-KR" altLang="en-US" sz="2000" dirty="0"/>
              <a:t> </a:t>
            </a:r>
            <a:r>
              <a:rPr lang="en-US" altLang="ko-KR" sz="2000" dirty="0"/>
              <a:t>– </a:t>
            </a:r>
            <a:r>
              <a:rPr lang="ko-KR" altLang="en-US" sz="2000" dirty="0"/>
              <a:t>한글 깨짐 현상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4A08EB-1544-43A9-8182-1B3CACAC3A65}" type="slidenum">
              <a:rPr lang="ko-KR" altLang="en-US"/>
              <a:pPr>
                <a:defRPr/>
              </a:pPr>
              <a:t>43</a:t>
            </a:fld>
            <a:endParaRPr lang="ko-KR" altLang="en-US"/>
          </a:p>
        </p:txBody>
      </p:sp>
      <p:pic>
        <p:nvPicPr>
          <p:cNvPr id="47107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557338"/>
            <a:ext cx="4419600" cy="1511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8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50" y="4005263"/>
            <a:ext cx="4481513" cy="1439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4.5  </a:t>
            </a:r>
            <a:r>
              <a:rPr lang="ko-KR" altLang="en-US" sz="2000" dirty="0" smtClean="0"/>
              <a:t>한글 처리</a:t>
            </a:r>
            <a:r>
              <a:rPr lang="ko-KR" altLang="en-US" sz="2000" dirty="0"/>
              <a:t> </a:t>
            </a:r>
            <a:r>
              <a:rPr lang="en-US" altLang="ko-KR" sz="2000" dirty="0"/>
              <a:t>– </a:t>
            </a:r>
            <a:r>
              <a:rPr lang="ko-KR" altLang="en-US" sz="2000" dirty="0"/>
              <a:t>한글 깨짐 현상</a:t>
            </a:r>
          </a:p>
        </p:txBody>
      </p:sp>
      <p:sp>
        <p:nvSpPr>
          <p:cNvPr id="3" name="아래쪽 화살표 2"/>
          <p:cNvSpPr/>
          <p:nvPr/>
        </p:nvSpPr>
        <p:spPr>
          <a:xfrm>
            <a:off x="3276600" y="3213100"/>
            <a:ext cx="552450" cy="647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4A08EB-1544-43A9-8182-1B3CACAC3A65}" type="slidenum">
              <a:rPr lang="ko-KR" altLang="en-US"/>
              <a:pPr>
                <a:defRPr/>
              </a:pPr>
              <a:t>44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4.5  </a:t>
            </a:r>
            <a:r>
              <a:rPr lang="ko-KR" altLang="en-US" sz="2000" dirty="0" smtClean="0"/>
              <a:t>한글 처리</a:t>
            </a:r>
            <a:r>
              <a:rPr lang="en-US" altLang="ko-KR" sz="2000" dirty="0" smtClean="0"/>
              <a:t>-POST </a:t>
            </a:r>
            <a:r>
              <a:rPr lang="ko-KR" altLang="en-US" sz="2000" dirty="0" smtClean="0"/>
              <a:t>방식 한글 처리</a:t>
            </a:r>
            <a:endParaRPr lang="ko-KR" altLang="en-US" sz="2000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38188"/>
            <a:ext cx="8229600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99592" y="3645024"/>
            <a:ext cx="439248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89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4A08EB-1544-43A9-8182-1B3CACAC3A65}" type="slidenum">
              <a:rPr lang="ko-KR" altLang="en-US"/>
              <a:pPr>
                <a:defRPr/>
              </a:pPr>
              <a:t>45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4.5  </a:t>
            </a:r>
            <a:r>
              <a:rPr lang="ko-KR" altLang="en-US" sz="2000" dirty="0" smtClean="0"/>
              <a:t>한글 처리</a:t>
            </a:r>
            <a:r>
              <a:rPr lang="en-US" altLang="ko-KR" sz="2000" dirty="0" smtClean="0"/>
              <a:t>-POST </a:t>
            </a:r>
            <a:r>
              <a:rPr lang="ko-KR" altLang="en-US" sz="2000" dirty="0" smtClean="0"/>
              <a:t>방식 한글 처리</a:t>
            </a:r>
            <a:endParaRPr lang="ko-KR" altLang="en-US" sz="2000" dirty="0"/>
          </a:p>
        </p:txBody>
      </p:sp>
      <p:pic>
        <p:nvPicPr>
          <p:cNvPr id="6246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5584952" cy="187220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67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77072"/>
            <a:ext cx="5584952" cy="17947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아래쪽 화살표 2"/>
          <p:cNvSpPr/>
          <p:nvPr/>
        </p:nvSpPr>
        <p:spPr>
          <a:xfrm>
            <a:off x="3491880" y="3573016"/>
            <a:ext cx="43204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30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4A08EB-1544-43A9-8182-1B3CACAC3A65}" type="slidenum">
              <a:rPr lang="ko-KR" altLang="en-US"/>
              <a:pPr>
                <a:defRPr/>
              </a:pPr>
              <a:t>46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4.5  </a:t>
            </a:r>
            <a:r>
              <a:rPr lang="ko-KR" altLang="en-US" sz="2000" dirty="0" smtClean="0"/>
              <a:t>한글 처리</a:t>
            </a:r>
            <a:r>
              <a:rPr lang="en-US" altLang="ko-KR" sz="2000" dirty="0" smtClean="0"/>
              <a:t>-GET </a:t>
            </a:r>
            <a:r>
              <a:rPr lang="ko-KR" altLang="en-US" sz="2000" dirty="0" smtClean="0"/>
              <a:t>방식 한글 처리</a:t>
            </a:r>
            <a:endParaRPr lang="ko-KR" altLang="en-US" sz="2000" dirty="0"/>
          </a:p>
        </p:txBody>
      </p:sp>
      <p:pic>
        <p:nvPicPr>
          <p:cNvPr id="63491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8" y="836712"/>
            <a:ext cx="2865513" cy="202991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92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73016"/>
            <a:ext cx="7654223" cy="273630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아래쪽 화살표 6"/>
          <p:cNvSpPr/>
          <p:nvPr/>
        </p:nvSpPr>
        <p:spPr>
          <a:xfrm>
            <a:off x="2195736" y="3068960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15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4A08EB-1544-43A9-8182-1B3CACAC3A65}" type="slidenum">
              <a:rPr lang="ko-KR" altLang="en-US"/>
              <a:pPr>
                <a:defRPr/>
              </a:pPr>
              <a:t>47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4.5  </a:t>
            </a:r>
            <a:r>
              <a:rPr lang="ko-KR" altLang="en-US" sz="2000" dirty="0" smtClean="0"/>
              <a:t>한글 처리</a:t>
            </a:r>
            <a:r>
              <a:rPr lang="en-US" altLang="ko-KR" sz="2000" dirty="0" smtClean="0"/>
              <a:t>-GET </a:t>
            </a:r>
            <a:r>
              <a:rPr lang="ko-KR" altLang="en-US" sz="2000" dirty="0" smtClean="0"/>
              <a:t>방식 한글 처리</a:t>
            </a:r>
            <a:endParaRPr lang="ko-KR" altLang="en-US" sz="2000" dirty="0"/>
          </a:p>
        </p:txBody>
      </p:sp>
      <p:pic>
        <p:nvPicPr>
          <p:cNvPr id="64514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91343"/>
            <a:ext cx="5673824" cy="19093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15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37114"/>
            <a:ext cx="8018075" cy="21602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아래쪽 화살표 2"/>
          <p:cNvSpPr/>
          <p:nvPr/>
        </p:nvSpPr>
        <p:spPr>
          <a:xfrm>
            <a:off x="3491880" y="3212976"/>
            <a:ext cx="259432" cy="324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0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4</a:t>
            </a:r>
            <a:r>
              <a:rPr lang="en-US" altLang="ko-KR" sz="2000" dirty="0" smtClean="0"/>
              <a:t>.2 HTML </a:t>
            </a:r>
            <a:r>
              <a:rPr lang="ko-KR" altLang="en-US" sz="2000" dirty="0" smtClean="0"/>
              <a:t>입력 양식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입력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태그들</a:t>
            </a:r>
            <a:endParaRPr lang="ko-KR" altLang="en-US" sz="2000" dirty="0"/>
          </a:p>
        </p:txBody>
      </p:sp>
      <p:sp>
        <p:nvSpPr>
          <p:cNvPr id="9219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9pPr>
          </a:lstStyle>
          <a:p>
            <a:pPr marL="457200" indent="-45720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ko-KR" altLang="en-US" sz="2600" dirty="0">
                <a:latin typeface="+mn-lt"/>
                <a:ea typeface="+mn-ea"/>
              </a:rPr>
              <a:t>텍스트 입력 상자</a:t>
            </a:r>
            <a:r>
              <a:rPr lang="en-US" altLang="ko-KR" sz="2600" dirty="0">
                <a:latin typeface="+mn-lt"/>
                <a:ea typeface="+mn-ea"/>
              </a:rPr>
              <a:t>(</a:t>
            </a:r>
            <a:r>
              <a:rPr lang="ko-KR" altLang="en-US" sz="2600" dirty="0" err="1">
                <a:latin typeface="+mn-lt"/>
                <a:ea typeface="+mn-ea"/>
              </a:rPr>
              <a:t>한줄</a:t>
            </a:r>
            <a:r>
              <a:rPr lang="en-US" altLang="ko-KR" sz="2600" dirty="0" smtClean="0">
                <a:latin typeface="+mn-lt"/>
                <a:ea typeface="+mn-ea"/>
              </a:rPr>
              <a:t>) - &lt;input type=“text”&gt;</a:t>
            </a:r>
            <a:endParaRPr lang="en-US" altLang="ko-KR" sz="2600" dirty="0">
              <a:latin typeface="+mn-lt"/>
              <a:ea typeface="+mn-ea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ko-KR" altLang="en-US" sz="2400" dirty="0" err="1">
                <a:latin typeface="+mn-lt"/>
                <a:ea typeface="+mn-ea"/>
              </a:rPr>
              <a:t>한줄</a:t>
            </a:r>
            <a:r>
              <a:rPr lang="ko-KR" altLang="en-US" sz="2400" dirty="0">
                <a:latin typeface="+mn-lt"/>
                <a:ea typeface="+mn-ea"/>
              </a:rPr>
              <a:t> 입력 상자를 </a:t>
            </a:r>
            <a:r>
              <a:rPr lang="ko-KR" altLang="en-US" sz="2400" dirty="0" err="1" smtClean="0">
                <a:latin typeface="+mn-lt"/>
                <a:ea typeface="+mn-ea"/>
              </a:rPr>
              <a:t>만듬</a:t>
            </a:r>
            <a:endParaRPr lang="en-US" altLang="ko-KR" sz="2400" dirty="0" smtClean="0">
              <a:latin typeface="+mn-lt"/>
              <a:ea typeface="+mn-ea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ko-KR" altLang="en-US" sz="2400" dirty="0" smtClean="0">
                <a:latin typeface="+mn-lt"/>
                <a:ea typeface="+mn-ea"/>
              </a:rPr>
              <a:t>구문</a:t>
            </a:r>
            <a:endParaRPr lang="en-US" altLang="ko-KR" sz="2400" dirty="0" smtClean="0">
              <a:latin typeface="+mn-lt"/>
              <a:ea typeface="+mn-ea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US" altLang="ko-KR" sz="2400" dirty="0">
              <a:latin typeface="+mn-lt"/>
              <a:ea typeface="+mn-ea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ko-KR" sz="2400" dirty="0" smtClean="0">
                <a:latin typeface="+mn-lt"/>
                <a:ea typeface="+mn-ea"/>
              </a:rPr>
              <a:t>name :  </a:t>
            </a:r>
            <a:r>
              <a:rPr lang="ko-KR" altLang="en-US" sz="2400" dirty="0" smtClean="0">
                <a:latin typeface="+mn-lt"/>
                <a:ea typeface="+mn-ea"/>
              </a:rPr>
              <a:t>값이 저장되는 변수 이름 지</a:t>
            </a:r>
            <a:r>
              <a:rPr lang="ko-KR" altLang="en-US" sz="2400" dirty="0">
                <a:latin typeface="+mn-lt"/>
                <a:ea typeface="+mn-ea"/>
              </a:rPr>
              <a:t>정</a:t>
            </a:r>
            <a:endParaRPr lang="en-US" altLang="ko-KR" sz="2400" dirty="0" smtClean="0">
              <a:latin typeface="+mn-lt"/>
              <a:ea typeface="+mn-ea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ko-KR" sz="2400" dirty="0" err="1" smtClean="0">
                <a:latin typeface="+mn-lt"/>
                <a:ea typeface="+mn-ea"/>
              </a:rPr>
              <a:t>maxlength</a:t>
            </a:r>
            <a:r>
              <a:rPr lang="en-US" altLang="ko-KR" sz="2400" dirty="0" smtClean="0">
                <a:latin typeface="+mn-lt"/>
                <a:ea typeface="+mn-ea"/>
              </a:rPr>
              <a:t> :  </a:t>
            </a:r>
            <a:r>
              <a:rPr lang="ko-KR" altLang="en-US" sz="2400" dirty="0" smtClean="0">
                <a:latin typeface="+mn-lt"/>
                <a:ea typeface="+mn-ea"/>
              </a:rPr>
              <a:t>최대 입력문자 수 지정</a:t>
            </a:r>
            <a:endParaRPr lang="en-US" altLang="ko-KR" sz="2400" dirty="0" smtClean="0">
              <a:latin typeface="+mn-lt"/>
              <a:ea typeface="+mn-ea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ko-KR" sz="2400" dirty="0" smtClean="0">
                <a:latin typeface="+mn-lt"/>
                <a:ea typeface="+mn-ea"/>
              </a:rPr>
              <a:t>size : </a:t>
            </a:r>
            <a:r>
              <a:rPr lang="ko-KR" altLang="en-US" sz="2400" dirty="0" smtClean="0">
                <a:latin typeface="+mn-lt"/>
                <a:ea typeface="+mn-ea"/>
              </a:rPr>
              <a:t>텍스트 입력 상자 크기 지정</a:t>
            </a:r>
            <a:endParaRPr lang="en-US" altLang="ko-KR" sz="2400" dirty="0" smtClean="0">
              <a:latin typeface="+mn-lt"/>
              <a:ea typeface="+mn-ea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ko-KR" sz="2400" dirty="0" smtClean="0">
                <a:latin typeface="+mn-lt"/>
                <a:ea typeface="+mn-ea"/>
              </a:rPr>
              <a:t>value :  </a:t>
            </a:r>
            <a:r>
              <a:rPr lang="ko-KR" altLang="en-US" sz="2400" dirty="0" smtClean="0">
                <a:latin typeface="+mn-lt"/>
                <a:ea typeface="+mn-ea"/>
              </a:rPr>
              <a:t>초기값 지정</a:t>
            </a:r>
            <a:endParaRPr lang="en-US" altLang="ko-KR" sz="2400" dirty="0" smtClean="0">
              <a:latin typeface="+mn-lt"/>
              <a:ea typeface="+mn-ea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ko-KR" sz="2400" dirty="0" smtClean="0">
                <a:latin typeface="+mn-lt"/>
                <a:ea typeface="+mn-ea"/>
              </a:rPr>
              <a:t>type=“password” : </a:t>
            </a:r>
            <a:r>
              <a:rPr lang="ko-KR" altLang="en-US" sz="2400" dirty="0" err="1" smtClean="0">
                <a:latin typeface="+mn-lt"/>
                <a:ea typeface="+mn-ea"/>
              </a:rPr>
              <a:t>입력값</a:t>
            </a:r>
            <a:r>
              <a:rPr lang="ko-KR" altLang="en-US" sz="2400" dirty="0" smtClean="0">
                <a:latin typeface="+mn-lt"/>
                <a:ea typeface="+mn-ea"/>
              </a:rPr>
              <a:t> 숨김</a:t>
            </a:r>
            <a:endParaRPr lang="ko-KR" altLang="en-US" sz="2400" dirty="0">
              <a:latin typeface="+mn-lt"/>
              <a:ea typeface="+mn-ea"/>
            </a:endParaRP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567" y="2157522"/>
            <a:ext cx="6251699" cy="463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430" y="4365104"/>
            <a:ext cx="3612340" cy="19118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672160-CDE9-4B6B-AEAA-1C0B1012D23D}" type="slidenum">
              <a:rPr lang="ko-KR" altLang="en-US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4</a:t>
            </a:r>
            <a:r>
              <a:rPr lang="en-US" altLang="ko-KR" sz="2000" dirty="0" smtClean="0"/>
              <a:t>.2 HTML </a:t>
            </a:r>
            <a:r>
              <a:rPr lang="ko-KR" altLang="en-US" sz="2000" dirty="0" smtClean="0"/>
              <a:t>입력 양식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입력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태그들</a:t>
            </a:r>
            <a:endParaRPr lang="ko-KR" altLang="en-US" sz="2000" dirty="0"/>
          </a:p>
        </p:txBody>
      </p:sp>
      <p:sp>
        <p:nvSpPr>
          <p:cNvPr id="10243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9pPr>
          </a:lstStyle>
          <a:p>
            <a:pPr marL="457200" indent="-45720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ko-KR" altLang="en-US" sz="2600" dirty="0">
                <a:latin typeface="+mn-lt"/>
                <a:ea typeface="+mn-ea"/>
              </a:rPr>
              <a:t>체크 </a:t>
            </a:r>
            <a:r>
              <a:rPr lang="ko-KR" altLang="en-US" sz="2600" dirty="0">
                <a:latin typeface="+mn-lt"/>
                <a:ea typeface="+mn-ea"/>
              </a:rPr>
              <a:t>박스 </a:t>
            </a:r>
            <a:r>
              <a:rPr lang="en-US" altLang="ko-KR" sz="2600" dirty="0">
                <a:latin typeface="+mn-lt"/>
                <a:ea typeface="+mn-ea"/>
              </a:rPr>
              <a:t>- &lt;input type=“checkbox”&gt;</a:t>
            </a: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ko-KR" altLang="en-US" sz="2400" dirty="0" smtClean="0">
                <a:latin typeface="+mn-lt"/>
                <a:ea typeface="+mn-ea"/>
              </a:rPr>
              <a:t>다중 선택 </a:t>
            </a:r>
            <a:r>
              <a:rPr lang="ko-KR" altLang="en-US" sz="2400" dirty="0">
                <a:latin typeface="+mn-lt"/>
                <a:ea typeface="+mn-ea"/>
              </a:rPr>
              <a:t>항목 </a:t>
            </a:r>
            <a:r>
              <a:rPr lang="ko-KR" altLang="en-US" sz="2400" dirty="0" smtClean="0">
                <a:latin typeface="+mn-lt"/>
                <a:ea typeface="+mn-ea"/>
              </a:rPr>
              <a:t>작성</a:t>
            </a:r>
            <a:endParaRPr lang="en-US" altLang="ko-KR" sz="2400" dirty="0" smtClean="0">
              <a:latin typeface="+mn-lt"/>
              <a:ea typeface="+mn-ea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ko-KR" altLang="en-US" sz="2400" dirty="0" smtClean="0">
                <a:latin typeface="+mn-lt"/>
                <a:ea typeface="+mn-ea"/>
              </a:rPr>
              <a:t>구문</a:t>
            </a:r>
            <a:endParaRPr lang="en-US" altLang="ko-KR" sz="2400" dirty="0" smtClean="0">
              <a:latin typeface="+mn-lt"/>
              <a:ea typeface="+mn-ea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US" altLang="ko-KR" sz="2400" dirty="0">
              <a:latin typeface="+mn-lt"/>
              <a:ea typeface="+mn-ea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US" altLang="ko-KR" sz="2400" dirty="0" smtClean="0">
              <a:latin typeface="+mn-lt"/>
              <a:ea typeface="+mn-ea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ko-KR" sz="2400" dirty="0" smtClean="0">
                <a:latin typeface="+mn-lt"/>
                <a:ea typeface="+mn-ea"/>
              </a:rPr>
              <a:t>name : </a:t>
            </a:r>
            <a:r>
              <a:rPr lang="ko-KR" altLang="en-US" sz="2400" dirty="0" smtClean="0">
                <a:latin typeface="+mn-lt"/>
                <a:ea typeface="+mn-ea"/>
              </a:rPr>
              <a:t>값이 저장될 변수 이름 지정</a:t>
            </a:r>
            <a:endParaRPr lang="en-US" altLang="ko-KR" sz="2400" dirty="0" smtClean="0">
              <a:latin typeface="+mn-lt"/>
              <a:ea typeface="+mn-ea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ko-KR" sz="2400" dirty="0" smtClean="0">
                <a:latin typeface="+mn-lt"/>
                <a:ea typeface="+mn-ea"/>
              </a:rPr>
              <a:t>value : </a:t>
            </a:r>
            <a:r>
              <a:rPr lang="ko-KR" altLang="en-US" sz="2400" dirty="0" err="1" smtClean="0">
                <a:latin typeface="+mn-lt"/>
                <a:ea typeface="+mn-ea"/>
              </a:rPr>
              <a:t>선택시</a:t>
            </a:r>
            <a:r>
              <a:rPr lang="ko-KR" altLang="en-US" sz="2400" dirty="0" smtClean="0">
                <a:latin typeface="+mn-lt"/>
                <a:ea typeface="+mn-ea"/>
              </a:rPr>
              <a:t> </a:t>
            </a:r>
            <a:r>
              <a:rPr lang="en-US" altLang="ko-KR" sz="2400" dirty="0" smtClean="0">
                <a:latin typeface="+mn-lt"/>
                <a:ea typeface="+mn-ea"/>
              </a:rPr>
              <a:t>name</a:t>
            </a:r>
            <a:r>
              <a:rPr lang="ko-KR" altLang="en-US" sz="2400" dirty="0" smtClean="0">
                <a:latin typeface="+mn-lt"/>
                <a:ea typeface="+mn-ea"/>
              </a:rPr>
              <a:t>에 저장되는 값 지정</a:t>
            </a:r>
            <a:endParaRPr lang="en-US" altLang="ko-KR" sz="2400" dirty="0" smtClean="0">
              <a:latin typeface="+mn-lt"/>
              <a:ea typeface="+mn-ea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ko-KR" altLang="en-US" sz="2400" dirty="0">
              <a:latin typeface="+mn-lt"/>
              <a:ea typeface="+mn-ea"/>
            </a:endParaRP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76872"/>
            <a:ext cx="5256510" cy="546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365104"/>
            <a:ext cx="4989068" cy="18722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F95020-B4C7-4EB2-9FD9-FBAFE7D1A2B6}" type="slidenum">
              <a:rPr lang="ko-KR" altLang="en-US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4</a:t>
            </a:r>
            <a:r>
              <a:rPr lang="en-US" altLang="ko-KR" sz="2000" dirty="0" smtClean="0"/>
              <a:t>.2 HTML </a:t>
            </a:r>
            <a:r>
              <a:rPr lang="ko-KR" altLang="en-US" sz="2000" dirty="0" smtClean="0"/>
              <a:t>입력 양식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입력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태그들</a:t>
            </a:r>
            <a:endParaRPr lang="ko-KR" altLang="en-US" sz="2000" dirty="0"/>
          </a:p>
        </p:txBody>
      </p:sp>
      <p:sp>
        <p:nvSpPr>
          <p:cNvPr id="11267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9pPr>
          </a:lstStyle>
          <a:p>
            <a:pPr marL="457200" indent="-45720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ko-KR" altLang="en-US" sz="2600" dirty="0">
                <a:latin typeface="+mn-lt"/>
                <a:ea typeface="+mn-ea"/>
              </a:rPr>
              <a:t>라디오 </a:t>
            </a:r>
            <a:r>
              <a:rPr lang="ko-KR" altLang="en-US" sz="2600" dirty="0" smtClean="0">
                <a:latin typeface="+mn-lt"/>
                <a:ea typeface="+mn-ea"/>
              </a:rPr>
              <a:t>버튼 </a:t>
            </a:r>
            <a:r>
              <a:rPr lang="en-US" altLang="ko-KR" sz="2600" dirty="0" smtClean="0">
                <a:latin typeface="+mn-lt"/>
                <a:ea typeface="+mn-ea"/>
              </a:rPr>
              <a:t>- &lt;input type=“radio”&gt;</a:t>
            </a: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ko-KR" altLang="en-US" sz="2400" dirty="0">
                <a:latin typeface="+mn-lt"/>
                <a:ea typeface="+mn-ea"/>
              </a:rPr>
              <a:t>단일 선택 항목 </a:t>
            </a:r>
            <a:r>
              <a:rPr lang="ko-KR" altLang="en-US" sz="2400" dirty="0" smtClean="0">
                <a:latin typeface="+mn-lt"/>
                <a:ea typeface="+mn-ea"/>
              </a:rPr>
              <a:t>작성</a:t>
            </a:r>
            <a:endParaRPr lang="en-US" altLang="ko-KR" sz="2400" dirty="0" smtClean="0">
              <a:latin typeface="+mn-lt"/>
              <a:ea typeface="+mn-ea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ko-KR" altLang="en-US" sz="2400" dirty="0" smtClean="0">
                <a:latin typeface="+mn-lt"/>
                <a:ea typeface="+mn-ea"/>
              </a:rPr>
              <a:t>구문</a:t>
            </a:r>
            <a:endParaRPr lang="en-US" altLang="ko-KR" sz="2400" dirty="0" smtClean="0">
              <a:latin typeface="+mn-lt"/>
              <a:ea typeface="+mn-ea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US" altLang="ko-KR" sz="2400" dirty="0">
              <a:latin typeface="+mn-lt"/>
              <a:ea typeface="+mn-ea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US" altLang="ko-KR" sz="2400" dirty="0" smtClean="0">
              <a:latin typeface="+mn-lt"/>
              <a:ea typeface="+mn-ea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ko-KR" sz="2400" dirty="0" smtClean="0">
                <a:latin typeface="+mn-lt"/>
                <a:ea typeface="+mn-ea"/>
              </a:rPr>
              <a:t>name :  </a:t>
            </a:r>
            <a:r>
              <a:rPr lang="ko-KR" altLang="en-US" sz="2400" dirty="0" smtClean="0">
                <a:latin typeface="+mn-lt"/>
                <a:ea typeface="+mn-ea"/>
              </a:rPr>
              <a:t>값이 저장되는 변수 이름 지정</a:t>
            </a:r>
            <a:endParaRPr lang="en-US" altLang="ko-KR" sz="2400" dirty="0" smtClean="0">
              <a:latin typeface="+mn-lt"/>
              <a:ea typeface="+mn-ea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ko-KR" sz="2400" dirty="0" smtClean="0">
                <a:latin typeface="+mn-lt"/>
                <a:ea typeface="+mn-ea"/>
              </a:rPr>
              <a:t>value : </a:t>
            </a:r>
            <a:r>
              <a:rPr lang="ko-KR" altLang="en-US" sz="2400" dirty="0">
                <a:latin typeface="+mn-lt"/>
                <a:ea typeface="+mn-ea"/>
              </a:rPr>
              <a:t> </a:t>
            </a:r>
            <a:r>
              <a:rPr lang="en-US" altLang="ko-KR" sz="2400" dirty="0" smtClean="0">
                <a:latin typeface="+mn-lt"/>
                <a:ea typeface="+mn-ea"/>
              </a:rPr>
              <a:t>name</a:t>
            </a:r>
            <a:r>
              <a:rPr lang="ko-KR" altLang="en-US" sz="2400" dirty="0" smtClean="0">
                <a:latin typeface="+mn-lt"/>
                <a:ea typeface="+mn-ea"/>
              </a:rPr>
              <a:t>에 저장되는 값 지정</a:t>
            </a:r>
            <a:endParaRPr lang="ko-KR" altLang="en-US" sz="2400" dirty="0">
              <a:latin typeface="+mn-lt"/>
              <a:ea typeface="+mn-ea"/>
            </a:endParaRP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13" y="2343151"/>
            <a:ext cx="38766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61" y="4284315"/>
            <a:ext cx="4410075" cy="1304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3808EF-4617-4668-97A9-1B7B9F5196C5}" type="slidenum">
              <a:rPr lang="ko-KR" altLang="en-US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4</a:t>
            </a:r>
            <a:r>
              <a:rPr lang="en-US" altLang="ko-KR" sz="2000" dirty="0" smtClean="0"/>
              <a:t>.2 HTML </a:t>
            </a:r>
            <a:r>
              <a:rPr lang="ko-KR" altLang="en-US" sz="2000" dirty="0" smtClean="0"/>
              <a:t>입력 양식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입력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태그들</a:t>
            </a:r>
            <a:endParaRPr lang="ko-KR" altLang="en-US" sz="2000" dirty="0"/>
          </a:p>
        </p:txBody>
      </p:sp>
      <p:sp>
        <p:nvSpPr>
          <p:cNvPr id="12291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9pPr>
          </a:lstStyle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ko-KR" altLang="en-US" sz="2600" dirty="0">
                <a:latin typeface="+mn-lt"/>
                <a:ea typeface="+mn-ea"/>
              </a:rPr>
              <a:t>펼침 </a:t>
            </a:r>
            <a:r>
              <a:rPr lang="ko-KR" altLang="en-US" sz="2600" dirty="0" smtClean="0">
                <a:latin typeface="+mn-lt"/>
                <a:ea typeface="+mn-ea"/>
              </a:rPr>
              <a:t>목록</a:t>
            </a:r>
            <a:r>
              <a:rPr lang="en-US" altLang="ko-KR" sz="2600" dirty="0" smtClean="0">
                <a:latin typeface="+mn-lt"/>
                <a:ea typeface="+mn-ea"/>
              </a:rPr>
              <a:t>- &lt;select&gt;</a:t>
            </a: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ko-KR" altLang="en-US" sz="2400" dirty="0">
                <a:latin typeface="+mn-lt"/>
                <a:ea typeface="+mn-ea"/>
              </a:rPr>
              <a:t>펼침 목록 </a:t>
            </a:r>
            <a:r>
              <a:rPr lang="ko-KR" altLang="en-US" sz="2400" dirty="0" smtClean="0">
                <a:latin typeface="+mn-lt"/>
                <a:ea typeface="+mn-ea"/>
              </a:rPr>
              <a:t>작성</a:t>
            </a:r>
            <a:endParaRPr lang="en-US" altLang="ko-KR" sz="2400" dirty="0" smtClean="0">
              <a:latin typeface="+mn-lt"/>
              <a:ea typeface="+mn-ea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ko-KR" altLang="en-US" sz="2400" dirty="0" smtClean="0">
                <a:latin typeface="+mn-lt"/>
                <a:ea typeface="+mn-ea"/>
              </a:rPr>
              <a:t>구문 </a:t>
            </a:r>
            <a:endParaRPr lang="en-US" altLang="ko-KR" sz="2400" dirty="0" smtClean="0">
              <a:latin typeface="+mn-lt"/>
              <a:ea typeface="+mn-ea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US" altLang="ko-KR" sz="2400" dirty="0">
              <a:latin typeface="+mn-lt"/>
              <a:ea typeface="+mn-ea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US" altLang="ko-KR" sz="2400" dirty="0" smtClean="0">
              <a:latin typeface="+mn-lt"/>
              <a:ea typeface="+mn-ea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US" altLang="ko-KR" sz="2400" dirty="0">
              <a:latin typeface="+mn-lt"/>
              <a:ea typeface="+mn-ea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US" altLang="ko-KR" sz="2400" dirty="0" smtClean="0">
              <a:latin typeface="+mn-lt"/>
              <a:ea typeface="+mn-ea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ko-KR" sz="2400" dirty="0" smtClean="0">
                <a:latin typeface="+mn-lt"/>
                <a:ea typeface="+mn-ea"/>
              </a:rPr>
              <a:t>name : </a:t>
            </a:r>
            <a:r>
              <a:rPr lang="ko-KR" altLang="en-US" sz="2400" dirty="0" smtClean="0">
                <a:latin typeface="+mn-lt"/>
                <a:ea typeface="+mn-ea"/>
              </a:rPr>
              <a:t>값을 저장할 변수이름 지정</a:t>
            </a:r>
            <a:endParaRPr lang="en-US" altLang="ko-KR" sz="2400" dirty="0" smtClean="0">
              <a:latin typeface="+mn-lt"/>
              <a:ea typeface="+mn-ea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ko-KR" sz="2400" dirty="0" smtClean="0">
                <a:latin typeface="+mn-lt"/>
                <a:ea typeface="+mn-ea"/>
              </a:rPr>
              <a:t>value : name</a:t>
            </a:r>
            <a:r>
              <a:rPr lang="ko-KR" altLang="en-US" sz="2400" dirty="0" smtClean="0">
                <a:latin typeface="+mn-lt"/>
                <a:ea typeface="+mn-ea"/>
              </a:rPr>
              <a:t>에 저장되는 값 지정</a:t>
            </a:r>
            <a:endParaRPr lang="en-US" altLang="ko-KR" sz="2400" dirty="0" smtClean="0">
              <a:latin typeface="+mn-lt"/>
              <a:ea typeface="+mn-ea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ko-KR" altLang="en-US" sz="2400" dirty="0">
              <a:latin typeface="+mn-lt"/>
              <a:ea typeface="+mn-ea"/>
            </a:endParaRP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91" y="2223517"/>
            <a:ext cx="3500013" cy="1421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488" y="831204"/>
            <a:ext cx="3162300" cy="285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2350F-0902-4F98-B473-2ABBD17FCC6D}" type="slidenum">
              <a:rPr lang="ko-KR" altLang="en-US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4</a:t>
            </a:r>
            <a:r>
              <a:rPr lang="en-US" altLang="ko-KR" sz="2000" dirty="0" smtClean="0"/>
              <a:t>.2 HTML </a:t>
            </a:r>
            <a:r>
              <a:rPr lang="ko-KR" altLang="en-US" sz="2000" dirty="0" smtClean="0"/>
              <a:t>입력 양식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입력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태그들</a:t>
            </a:r>
            <a:endParaRPr lang="ko-KR" altLang="en-US" sz="2000" dirty="0"/>
          </a:p>
        </p:txBody>
      </p:sp>
      <p:sp>
        <p:nvSpPr>
          <p:cNvPr id="13315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9pPr>
          </a:lstStyle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ko-KR" altLang="en-US" sz="2600" dirty="0">
                <a:latin typeface="+mn-lt"/>
                <a:ea typeface="+mn-ea"/>
              </a:rPr>
              <a:t>텍스트 입력상자</a:t>
            </a:r>
            <a:r>
              <a:rPr lang="en-US" altLang="ko-KR" sz="2600" dirty="0">
                <a:latin typeface="+mn-lt"/>
                <a:ea typeface="+mn-ea"/>
              </a:rPr>
              <a:t>(</a:t>
            </a:r>
            <a:r>
              <a:rPr lang="ko-KR" altLang="en-US" sz="2600" dirty="0">
                <a:latin typeface="+mn-lt"/>
                <a:ea typeface="+mn-ea"/>
              </a:rPr>
              <a:t>여러 줄</a:t>
            </a:r>
            <a:r>
              <a:rPr lang="en-US" altLang="ko-KR" sz="2600" dirty="0" smtClean="0">
                <a:latin typeface="+mn-lt"/>
                <a:ea typeface="+mn-ea"/>
              </a:rPr>
              <a:t>) -&lt;</a:t>
            </a:r>
            <a:r>
              <a:rPr lang="en-US" altLang="ko-KR" sz="2600" dirty="0" err="1" smtClean="0">
                <a:latin typeface="+mn-lt"/>
                <a:ea typeface="+mn-ea"/>
              </a:rPr>
              <a:t>textarea</a:t>
            </a:r>
            <a:r>
              <a:rPr lang="en-US" altLang="ko-KR" sz="2600" dirty="0" smtClean="0">
                <a:latin typeface="+mn-lt"/>
                <a:ea typeface="+mn-ea"/>
              </a:rPr>
              <a:t>&gt;</a:t>
            </a: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ko-KR" altLang="en-US" sz="2400" dirty="0" err="1">
                <a:latin typeface="+mn-lt"/>
                <a:ea typeface="+mn-ea"/>
              </a:rPr>
              <a:t>여러줄</a:t>
            </a:r>
            <a:r>
              <a:rPr lang="ko-KR" altLang="en-US" sz="2400" dirty="0">
                <a:latin typeface="+mn-lt"/>
                <a:ea typeface="+mn-ea"/>
              </a:rPr>
              <a:t> 텍스트입력 상자를 </a:t>
            </a:r>
            <a:r>
              <a:rPr lang="ko-KR" altLang="en-US" sz="2400" dirty="0" smtClean="0">
                <a:latin typeface="+mn-lt"/>
                <a:ea typeface="+mn-ea"/>
              </a:rPr>
              <a:t>작성</a:t>
            </a:r>
            <a:endParaRPr lang="en-US" altLang="ko-KR" sz="2400" dirty="0" smtClean="0">
              <a:latin typeface="+mn-lt"/>
              <a:ea typeface="+mn-ea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ko-KR" altLang="en-US" sz="2400" dirty="0" smtClean="0">
                <a:latin typeface="+mn-lt"/>
                <a:ea typeface="+mn-ea"/>
              </a:rPr>
              <a:t>구문</a:t>
            </a:r>
            <a:endParaRPr lang="en-US" altLang="ko-KR" sz="2400" dirty="0" smtClean="0">
              <a:latin typeface="+mn-lt"/>
              <a:ea typeface="+mn-ea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US" altLang="ko-KR" sz="2400" dirty="0">
              <a:latin typeface="+mn-lt"/>
              <a:ea typeface="+mn-ea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US" altLang="ko-KR" sz="2400" dirty="0" smtClean="0">
              <a:latin typeface="+mn-lt"/>
              <a:ea typeface="+mn-ea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ko-KR" sz="2400" dirty="0" smtClean="0">
                <a:latin typeface="+mn-lt"/>
                <a:ea typeface="+mn-ea"/>
              </a:rPr>
              <a:t>cols :  </a:t>
            </a:r>
            <a:r>
              <a:rPr lang="ko-KR" altLang="en-US" sz="2400" dirty="0" smtClean="0">
                <a:latin typeface="+mn-lt"/>
                <a:ea typeface="+mn-ea"/>
              </a:rPr>
              <a:t>텍스트 상자의 너비 지정</a:t>
            </a:r>
            <a:endParaRPr lang="en-US" altLang="ko-KR" sz="2400" dirty="0" smtClean="0">
              <a:latin typeface="+mn-lt"/>
              <a:ea typeface="+mn-ea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ko-KR" sz="2400" dirty="0" smtClean="0">
                <a:latin typeface="+mn-lt"/>
                <a:ea typeface="+mn-ea"/>
              </a:rPr>
              <a:t>rows : </a:t>
            </a:r>
            <a:r>
              <a:rPr lang="ko-KR" altLang="en-US" sz="2400" dirty="0" smtClean="0">
                <a:latin typeface="+mn-lt"/>
                <a:ea typeface="+mn-ea"/>
              </a:rPr>
              <a:t>텍스트 상자의 높이 지정</a:t>
            </a:r>
            <a:endParaRPr lang="en-US" altLang="ko-KR" sz="2400" dirty="0" smtClean="0">
              <a:latin typeface="+mn-lt"/>
              <a:ea typeface="+mn-ea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ko-KR" sz="2400" dirty="0" smtClean="0">
                <a:latin typeface="+mn-lt"/>
                <a:ea typeface="+mn-ea"/>
              </a:rPr>
              <a:t>name : </a:t>
            </a:r>
            <a:r>
              <a:rPr lang="ko-KR" altLang="en-US" sz="2400" dirty="0" smtClean="0">
                <a:latin typeface="+mn-lt"/>
                <a:ea typeface="+mn-ea"/>
              </a:rPr>
              <a:t>값을 저장할 변수 이름 지정</a:t>
            </a:r>
            <a:endParaRPr lang="en-US" altLang="ko-KR" sz="2400" dirty="0" smtClean="0">
              <a:latin typeface="+mn-lt"/>
              <a:ea typeface="+mn-ea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US" altLang="ko-KR" sz="2400" dirty="0" smtClean="0">
              <a:latin typeface="+mn-lt"/>
              <a:ea typeface="+mn-ea"/>
            </a:endParaRPr>
          </a:p>
          <a:p>
            <a:pPr marL="1016000" lvl="1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endParaRPr lang="ko-KR" altLang="en-US" sz="2600" dirty="0">
              <a:latin typeface="+mn-lt"/>
              <a:ea typeface="+mn-ea"/>
            </a:endParaRP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48880"/>
            <a:ext cx="447675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437112"/>
            <a:ext cx="4572000" cy="2181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83414E-B519-4F70-95E1-5010FEDB4DE4}" type="slidenum">
              <a:rPr lang="ko-KR" altLang="en-US"/>
              <a:pPr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흐름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흐름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212</TotalTime>
  <Words>853</Words>
  <Application>Microsoft Office PowerPoint</Application>
  <PresentationFormat>화면 슬라이드 쇼(4:3)</PresentationFormat>
  <Paragraphs>215</Paragraphs>
  <Slides>47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48" baseType="lpstr">
      <vt:lpstr>흐름</vt:lpstr>
      <vt:lpstr>4. 질의 문자열</vt:lpstr>
      <vt:lpstr>4.1 질의 문자열의 개요</vt:lpstr>
      <vt:lpstr>4.2 HTML 입력양식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4.3 요청방식에 따른 처리</vt:lpstr>
      <vt:lpstr>PowerPoint 프레젠테이션</vt:lpstr>
      <vt:lpstr>GET 방식 특성</vt:lpstr>
      <vt:lpstr>GET 방식으로 전달되는 경우</vt:lpstr>
      <vt:lpstr>PowerPoint 프레젠테이션</vt:lpstr>
      <vt:lpstr>POST 방식 특성</vt:lpstr>
      <vt:lpstr>4.4 서블릿 작성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질의 문자열 추출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4.5 한글 처리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질의 문자열</dc:title>
  <dc:creator>house</dc:creator>
  <cp:lastModifiedBy>house</cp:lastModifiedBy>
  <cp:revision>38</cp:revision>
  <dcterms:created xsi:type="dcterms:W3CDTF">2017-04-22T14:13:42Z</dcterms:created>
  <dcterms:modified xsi:type="dcterms:W3CDTF">2017-04-25T10:54:26Z</dcterms:modified>
</cp:coreProperties>
</file>