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3" r:id="rId19"/>
    <p:sldId id="275" r:id="rId20"/>
    <p:sldId id="276" r:id="rId21"/>
    <p:sldId id="279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58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20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0D76E-C0FE-4340-9CAB-78DA5A69C6A4}" type="datetimeFigureOut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6385C-1C64-4F7D-98ED-A8D24537A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624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6385C-1C64-4F7D-98ED-A8D24537A33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624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6385C-1C64-4F7D-98ED-A8D24537A33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71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6385C-1C64-4F7D-98ED-A8D24537A33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71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F414-0465-4FEB-9463-4A56F301B3B7}" type="datetime1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65B9-AE3B-4233-A5B5-DD7BC26A5F4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BE70C-4D0F-4369-AFCC-4D60E6457134}" type="datetime1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65B9-AE3B-4233-A5B5-DD7BC26A5F4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64A0-4497-4372-9E76-91DA045E1F1A}" type="datetime1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65B9-AE3B-4233-A5B5-DD7BC26A5F4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4264-8913-40BC-B2F5-67DD8637BAFB}" type="datetime1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65B9-AE3B-4233-A5B5-DD7BC26A5F4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4695-7AB4-4F28-8ED1-20A59B31638E}" type="datetime1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65B9-AE3B-4233-A5B5-DD7BC26A5F4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E150-B723-49EE-ACBA-BF889107E67D}" type="datetime1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65B9-AE3B-4233-A5B5-DD7BC26A5F4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8C5D6-77CB-4D36-9392-45F5032D23CB}" type="datetime1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65B9-AE3B-4233-A5B5-DD7BC26A5F4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74563-EDA0-4C15-9DC4-2D94A29AAEFC}" type="datetime1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65B9-AE3B-4233-A5B5-DD7BC26A5F4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1B41-72A2-45E4-BB05-5865F82FE1DE}" type="datetime1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65B9-AE3B-4233-A5B5-DD7BC26A5F4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C9245-F303-4EBA-AE86-31779E97FDF6}" type="datetime1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65B9-AE3B-4233-A5B5-DD7BC26A5F4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FC50-93E6-41BD-956B-51227DCAC78F}" type="datetime1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FBC65B9-AE3B-4233-A5B5-DD7BC26A5F4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2655B7B-38F2-4CF5-BE3D-DD872EDCE8F4}" type="datetime1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FBC65B9-AE3B-4233-A5B5-DD7BC26A5F48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1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1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1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1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1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orac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11. </a:t>
            </a:r>
            <a:r>
              <a:rPr lang="ko-KR" altLang="en-US" dirty="0" err="1" smtClean="0"/>
              <a:t>데이타베이스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65B9-AE3B-4233-A5B5-DD7BC26A5F4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325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JDBC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JDBC(Java </a:t>
            </a:r>
            <a:r>
              <a:rPr lang="en-US" altLang="ko-KR" dirty="0" err="1" smtClean="0"/>
              <a:t>DataBase</a:t>
            </a:r>
            <a:r>
              <a:rPr lang="en-US" altLang="ko-KR" dirty="0" smtClean="0"/>
              <a:t> Connectivity)</a:t>
            </a:r>
          </a:p>
          <a:p>
            <a:r>
              <a:rPr lang="ko-KR" altLang="en-US" dirty="0" smtClean="0"/>
              <a:t>다양한 종류의 </a:t>
            </a:r>
            <a:r>
              <a:rPr lang="en-US" altLang="ko-KR" dirty="0" smtClean="0"/>
              <a:t>RDB </a:t>
            </a:r>
            <a:r>
              <a:rPr lang="ko-KR" altLang="en-US" dirty="0" smtClean="0"/>
              <a:t>작업할 때 사용되는 표준 </a:t>
            </a:r>
            <a:r>
              <a:rPr lang="en-US" altLang="ko-KR" dirty="0" smtClean="0"/>
              <a:t>API</a:t>
            </a:r>
          </a:p>
          <a:p>
            <a:r>
              <a:rPr lang="en-US" altLang="ko-KR" dirty="0" smtClean="0"/>
              <a:t>SE</a:t>
            </a:r>
            <a:r>
              <a:rPr lang="ko-KR" altLang="en-US" dirty="0" smtClean="0"/>
              <a:t>에서 지원하는 기술</a:t>
            </a:r>
            <a:endParaRPr lang="en-US" altLang="ko-KR" dirty="0" smtClean="0"/>
          </a:p>
          <a:p>
            <a:r>
              <a:rPr lang="en-US" altLang="ko-KR" dirty="0" smtClean="0"/>
              <a:t>JDBC </a:t>
            </a:r>
            <a:r>
              <a:rPr lang="ko-KR" altLang="en-US" dirty="0" smtClean="0"/>
              <a:t>연동 과정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65B9-AE3B-4233-A5B5-DD7BC26A5F48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77072"/>
            <a:ext cx="7767305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11</a:t>
            </a:r>
            <a:r>
              <a:rPr lang="en-US" altLang="ko-KR" sz="2000" dirty="0" smtClean="0"/>
              <a:t>.1  </a:t>
            </a:r>
            <a:r>
              <a:rPr lang="en-US" altLang="ko-KR" sz="2000" dirty="0" smtClean="0"/>
              <a:t>JDBC </a:t>
            </a:r>
            <a:r>
              <a:rPr lang="ko-KR" altLang="en-US" sz="2000" dirty="0" smtClean="0"/>
              <a:t>프로그래밍 </a:t>
            </a:r>
            <a:r>
              <a:rPr lang="en-US" altLang="ko-KR" sz="2000" dirty="0" smtClean="0"/>
              <a:t>– JDBC </a:t>
            </a:r>
            <a:r>
              <a:rPr lang="ko-KR" altLang="en-US" sz="2000" dirty="0" smtClean="0"/>
              <a:t>개요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69413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JDBC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Java SE</a:t>
            </a:r>
            <a:r>
              <a:rPr lang="ko-KR" altLang="en-US" dirty="0" smtClean="0"/>
              <a:t>에서 제공</a:t>
            </a:r>
            <a:endParaRPr lang="en-US" altLang="ko-KR" dirty="0" smtClean="0"/>
          </a:p>
          <a:p>
            <a:r>
              <a:rPr lang="en-US" altLang="ko-KR" dirty="0" err="1" smtClean="0"/>
              <a:t>java.sql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</a:t>
            </a:r>
            <a:endParaRPr lang="en-US" altLang="ko-KR" dirty="0" smtClean="0"/>
          </a:p>
          <a:p>
            <a:r>
              <a:rPr lang="en-US" altLang="ko-KR" dirty="0" smtClean="0"/>
              <a:t>DB</a:t>
            </a:r>
            <a:r>
              <a:rPr lang="ko-KR" altLang="en-US" dirty="0" smtClean="0"/>
              <a:t> 기능 처리 객체</a:t>
            </a:r>
            <a:endParaRPr lang="en-US" altLang="ko-KR" dirty="0" smtClean="0"/>
          </a:p>
          <a:p>
            <a:r>
              <a:rPr lang="ko-KR" altLang="en-US" dirty="0" smtClean="0"/>
              <a:t>주로 </a:t>
            </a:r>
            <a:r>
              <a:rPr lang="en-US" altLang="ko-KR" dirty="0" smtClean="0"/>
              <a:t>interface</a:t>
            </a:r>
            <a:r>
              <a:rPr lang="ko-KR" altLang="en-US" dirty="0" smtClean="0"/>
              <a:t>들 사용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65B9-AE3B-4233-A5B5-DD7BC26A5F48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9218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836712"/>
            <a:ext cx="2227262" cy="578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11</a:t>
            </a:r>
            <a:r>
              <a:rPr lang="en-US" altLang="ko-KR" sz="2000" dirty="0" smtClean="0"/>
              <a:t>.1  </a:t>
            </a:r>
            <a:r>
              <a:rPr lang="en-US" altLang="ko-KR" sz="2000" dirty="0" smtClean="0"/>
              <a:t>JDBC </a:t>
            </a:r>
            <a:r>
              <a:rPr lang="ko-KR" altLang="en-US" sz="2000" dirty="0" smtClean="0"/>
              <a:t>프로그래밍 </a:t>
            </a:r>
            <a:r>
              <a:rPr lang="en-US" altLang="ko-KR" sz="2000" dirty="0" smtClean="0"/>
              <a:t>– JDBC </a:t>
            </a:r>
            <a:r>
              <a:rPr lang="ko-KR" altLang="en-US" sz="2000" dirty="0" smtClean="0"/>
              <a:t>개요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41107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JDBC </a:t>
            </a:r>
            <a:r>
              <a:rPr lang="ko-KR" altLang="en-US" dirty="0" smtClean="0"/>
              <a:t>드라이버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err="1" smtClean="0"/>
              <a:t>java.sql</a:t>
            </a:r>
            <a:r>
              <a:rPr lang="ko-KR" altLang="en-US" dirty="0" smtClean="0"/>
              <a:t>의 인터페이스들을 상속하여 구현한 파일</a:t>
            </a:r>
            <a:endParaRPr lang="en-US" altLang="ko-KR" dirty="0" smtClean="0"/>
          </a:p>
          <a:p>
            <a:r>
              <a:rPr lang="en-US" altLang="ko-KR" dirty="0" smtClean="0"/>
              <a:t>DB </a:t>
            </a:r>
            <a:r>
              <a:rPr lang="ko-KR" altLang="en-US" dirty="0" err="1" smtClean="0"/>
              <a:t>벤더사에서</a:t>
            </a:r>
            <a:r>
              <a:rPr lang="ko-KR" altLang="en-US" dirty="0" smtClean="0"/>
              <a:t> 제공</a:t>
            </a:r>
            <a:endParaRPr lang="en-US" altLang="ko-KR" dirty="0" smtClean="0"/>
          </a:p>
          <a:p>
            <a:r>
              <a:rPr lang="ko-KR" altLang="en-US" dirty="0" smtClean="0"/>
              <a:t>실제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작업 처리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65B9-AE3B-4233-A5B5-DD7BC26A5F48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10242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118" y="908720"/>
            <a:ext cx="2878138" cy="248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525" y="3429000"/>
            <a:ext cx="5041900" cy="300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11</a:t>
            </a:r>
            <a:r>
              <a:rPr lang="en-US" altLang="ko-KR" sz="2000" dirty="0" smtClean="0"/>
              <a:t>.1  </a:t>
            </a:r>
            <a:r>
              <a:rPr lang="en-US" altLang="ko-KR" sz="2000" dirty="0" smtClean="0"/>
              <a:t>JDBC </a:t>
            </a:r>
            <a:r>
              <a:rPr lang="ko-KR" altLang="en-US" sz="2000" dirty="0" smtClean="0"/>
              <a:t>프로그래밍 </a:t>
            </a:r>
            <a:r>
              <a:rPr lang="en-US" altLang="ko-KR" sz="2000" dirty="0" smtClean="0"/>
              <a:t>– JDBC </a:t>
            </a:r>
            <a:r>
              <a:rPr lang="ko-KR" altLang="en-US" sz="2000" dirty="0" smtClean="0"/>
              <a:t>개요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52538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JDBC </a:t>
            </a:r>
            <a:r>
              <a:rPr lang="ko-KR" altLang="en-US" dirty="0" smtClean="0"/>
              <a:t>드라이버 파일 연결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7499176" cy="644819"/>
          </a:xfrm>
        </p:spPr>
        <p:txBody>
          <a:bodyPr/>
          <a:lstStyle/>
          <a:p>
            <a:r>
              <a:rPr lang="en-US" altLang="ko-KR" dirty="0" smtClean="0"/>
              <a:t>WAS_HOME/lib</a:t>
            </a:r>
            <a:r>
              <a:rPr lang="ko-KR" altLang="en-US" dirty="0" smtClean="0"/>
              <a:t>폴더에 저장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65B9-AE3B-4233-A5B5-DD7BC26A5F48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11266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80928"/>
            <a:ext cx="3925704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944" y="3304322"/>
            <a:ext cx="3221860" cy="288032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11</a:t>
            </a:r>
            <a:r>
              <a:rPr lang="en-US" altLang="ko-KR" sz="2000" dirty="0" smtClean="0"/>
              <a:t>.1  </a:t>
            </a:r>
            <a:r>
              <a:rPr lang="en-US" altLang="ko-KR" sz="2000" dirty="0" smtClean="0"/>
              <a:t>JDBC </a:t>
            </a:r>
            <a:r>
              <a:rPr lang="ko-KR" altLang="en-US" sz="2000" dirty="0" smtClean="0"/>
              <a:t>프로그래밍 </a:t>
            </a:r>
            <a:r>
              <a:rPr lang="en-US" altLang="ko-KR" sz="2000" dirty="0" smtClean="0"/>
              <a:t>– JDBC </a:t>
            </a:r>
            <a:r>
              <a:rPr lang="ko-KR" altLang="en-US" sz="2000" dirty="0" smtClean="0"/>
              <a:t>개요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48021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JDBC </a:t>
            </a:r>
            <a:r>
              <a:rPr lang="ko-KR" altLang="en-US" dirty="0" smtClean="0"/>
              <a:t>프로그램 구현 순서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JDBC </a:t>
            </a:r>
            <a:r>
              <a:rPr lang="ko-KR" altLang="en-US" dirty="0"/>
              <a:t>드라이버 로딩하기</a:t>
            </a:r>
          </a:p>
          <a:p>
            <a:r>
              <a:rPr lang="en-US" altLang="ko-KR" dirty="0"/>
              <a:t>DBMS </a:t>
            </a:r>
            <a:r>
              <a:rPr lang="ko-KR" altLang="en-US" dirty="0"/>
              <a:t>서버와 접속하기</a:t>
            </a:r>
          </a:p>
          <a:p>
            <a:r>
              <a:rPr lang="en-US" altLang="ko-KR" dirty="0"/>
              <a:t>Statement </a:t>
            </a:r>
            <a:r>
              <a:rPr lang="ko-KR" altLang="en-US" dirty="0"/>
              <a:t>또는 </a:t>
            </a:r>
            <a:r>
              <a:rPr lang="en-US" altLang="ko-KR" dirty="0" err="1"/>
              <a:t>PreparedStatement</a:t>
            </a:r>
            <a:r>
              <a:rPr lang="en-US" altLang="ko-KR" dirty="0"/>
              <a:t> </a:t>
            </a:r>
            <a:r>
              <a:rPr lang="ko-KR" altLang="en-US" dirty="0"/>
              <a:t>객체 생성하기</a:t>
            </a:r>
          </a:p>
          <a:p>
            <a:r>
              <a:rPr lang="en-US" altLang="ko-KR" dirty="0"/>
              <a:t>SQL </a:t>
            </a:r>
            <a:r>
              <a:rPr lang="ko-KR" altLang="en-US" dirty="0"/>
              <a:t>문 실행하기</a:t>
            </a:r>
          </a:p>
          <a:p>
            <a:r>
              <a:rPr lang="ko-KR" altLang="en-US" dirty="0"/>
              <a:t>자원 해제하기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65B9-AE3B-4233-A5B5-DD7BC26A5F48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11</a:t>
            </a:r>
            <a:r>
              <a:rPr lang="en-US" altLang="ko-KR" sz="2000" dirty="0" smtClean="0"/>
              <a:t>.1  </a:t>
            </a:r>
            <a:r>
              <a:rPr lang="en-US" altLang="ko-KR" sz="2000" dirty="0" smtClean="0"/>
              <a:t>JDBC </a:t>
            </a:r>
            <a:r>
              <a:rPr lang="ko-KR" altLang="en-US" sz="2000" dirty="0" smtClean="0"/>
              <a:t>프로그래밍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구현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08172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JDBC </a:t>
            </a:r>
            <a:r>
              <a:rPr lang="ko-KR" altLang="en-US" dirty="0" smtClean="0"/>
              <a:t>드라이버 로딩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java.lang.Class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forName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static  Class&lt;?&gt;  </a:t>
            </a:r>
            <a:r>
              <a:rPr lang="en-US" altLang="ko-KR" dirty="0" err="1"/>
              <a:t>forName</a:t>
            </a:r>
            <a:r>
              <a:rPr lang="en-US" altLang="ko-KR" dirty="0"/>
              <a:t>(string </a:t>
            </a:r>
            <a:r>
              <a:rPr lang="en-US" altLang="ko-KR" dirty="0" err="1"/>
              <a:t>className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forName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인자값으로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Driver</a:t>
            </a:r>
            <a:r>
              <a:rPr lang="ko-KR" altLang="en-US" dirty="0" smtClean="0"/>
              <a:t>를 상속하는 클래스이름을 지정</a:t>
            </a:r>
            <a:endParaRPr lang="en-US" altLang="ko-KR" dirty="0" smtClean="0"/>
          </a:p>
          <a:p>
            <a:r>
              <a:rPr lang="ko-KR" altLang="en-US" dirty="0" smtClean="0"/>
              <a:t>사용 예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65B9-AE3B-4233-A5B5-DD7BC26A5F48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4293096"/>
            <a:ext cx="686559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11</a:t>
            </a:r>
            <a:r>
              <a:rPr lang="en-US" altLang="ko-KR" sz="2000" dirty="0" smtClean="0"/>
              <a:t>.1  </a:t>
            </a:r>
            <a:r>
              <a:rPr lang="en-US" altLang="ko-KR" sz="2000" dirty="0" smtClean="0"/>
              <a:t>JDBC </a:t>
            </a:r>
            <a:r>
              <a:rPr lang="ko-KR" altLang="en-US" sz="2000" dirty="0" smtClean="0"/>
              <a:t>프로그래밍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구현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72371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27111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DBMS </a:t>
            </a:r>
            <a:r>
              <a:rPr lang="ko-KR" altLang="en-US" dirty="0" smtClean="0"/>
              <a:t>서버 접속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389120"/>
          </a:xfrm>
        </p:spPr>
        <p:txBody>
          <a:bodyPr>
            <a:normAutofit lnSpcReduction="10000"/>
          </a:bodyPr>
          <a:lstStyle/>
          <a:p>
            <a:r>
              <a:rPr lang="en-US" altLang="ko-KR" dirty="0" err="1" smtClean="0"/>
              <a:t>java.sql.DriverManager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getConnection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1800" dirty="0"/>
              <a:t>static  Connection  </a:t>
            </a:r>
            <a:r>
              <a:rPr lang="en-US" altLang="ko-KR" sz="1800" dirty="0" err="1"/>
              <a:t>getConnection</a:t>
            </a:r>
            <a:r>
              <a:rPr lang="en-US" altLang="ko-KR" sz="1800" dirty="0"/>
              <a:t>(String </a:t>
            </a:r>
            <a:r>
              <a:rPr lang="en-US" altLang="ko-KR" sz="1800" dirty="0" err="1"/>
              <a:t>url</a:t>
            </a:r>
            <a:r>
              <a:rPr lang="en-US" altLang="ko-KR" sz="1800" dirty="0"/>
              <a:t>, String user, String password</a:t>
            </a:r>
            <a:r>
              <a:rPr lang="en-US" altLang="ko-KR" sz="1800" dirty="0" smtClean="0"/>
              <a:t>)</a:t>
            </a:r>
          </a:p>
          <a:p>
            <a:r>
              <a:rPr lang="en-US" altLang="ko-KR" dirty="0" smtClean="0"/>
              <a:t>String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접속할 서버의 </a:t>
            </a:r>
            <a:r>
              <a:rPr lang="en-US" altLang="ko-KR" dirty="0" smtClean="0"/>
              <a:t>URL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String user : </a:t>
            </a:r>
            <a:r>
              <a:rPr lang="ko-KR" altLang="en-US" dirty="0" smtClean="0"/>
              <a:t>로그인할 계정</a:t>
            </a:r>
            <a:endParaRPr lang="en-US" altLang="ko-KR" dirty="0" smtClean="0"/>
          </a:p>
          <a:p>
            <a:r>
              <a:rPr lang="en-US" altLang="ko-KR" dirty="0" smtClean="0"/>
              <a:t>String </a:t>
            </a:r>
            <a:r>
              <a:rPr lang="en-US" altLang="ko-KR" dirty="0" err="1" smtClean="0"/>
              <a:t>passwod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로그인할 비밀번호</a:t>
            </a:r>
            <a:endParaRPr lang="en-US" altLang="ko-KR" dirty="0" smtClean="0"/>
          </a:p>
          <a:p>
            <a:r>
              <a:rPr lang="ko-KR" altLang="en-US" dirty="0" smtClean="0"/>
              <a:t>사용 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65B9-AE3B-4233-A5B5-DD7BC26A5F48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11</a:t>
            </a:r>
            <a:r>
              <a:rPr lang="en-US" altLang="ko-KR" sz="2000" dirty="0" smtClean="0"/>
              <a:t>.1  </a:t>
            </a:r>
            <a:r>
              <a:rPr lang="en-US" altLang="ko-KR" sz="2000" dirty="0" smtClean="0"/>
              <a:t>JDBC </a:t>
            </a:r>
            <a:r>
              <a:rPr lang="ko-KR" altLang="en-US" sz="2000" dirty="0" smtClean="0"/>
              <a:t>프로그래밍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구현</a:t>
            </a:r>
            <a:endParaRPr lang="ko-KR" altLang="en-US" sz="2000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94" y="3140780"/>
            <a:ext cx="5353474" cy="1147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575515"/>
            <a:ext cx="7858384" cy="733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9447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27111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DBMS </a:t>
            </a:r>
            <a:r>
              <a:rPr lang="ko-KR" altLang="en-US" dirty="0" smtClean="0"/>
              <a:t>서버 접속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65B9-AE3B-4233-A5B5-DD7BC26A5F48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11</a:t>
            </a:r>
            <a:r>
              <a:rPr lang="en-US" altLang="ko-KR" sz="2000" dirty="0" smtClean="0"/>
              <a:t>.1  </a:t>
            </a:r>
            <a:r>
              <a:rPr lang="en-US" altLang="ko-KR" sz="2000" dirty="0" smtClean="0"/>
              <a:t>JDBC </a:t>
            </a:r>
            <a:r>
              <a:rPr lang="ko-KR" altLang="en-US" sz="2000" dirty="0" smtClean="0"/>
              <a:t>프로그래밍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구현</a:t>
            </a:r>
            <a:endParaRPr lang="ko-KR" altLang="en-US" sz="2000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Connection</a:t>
            </a:r>
          </a:p>
          <a:p>
            <a:pPr lvl="1"/>
            <a:r>
              <a:rPr lang="en-US" altLang="ko-KR" dirty="0" err="1" smtClean="0"/>
              <a:t>getConnection</a:t>
            </a:r>
            <a:r>
              <a:rPr lang="en-US" altLang="ko-KR" dirty="0" smtClean="0"/>
              <a:t>( )</a:t>
            </a:r>
            <a:r>
              <a:rPr lang="ko-KR" altLang="en-US" dirty="0" smtClean="0"/>
              <a:t>의 리턴 값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DB</a:t>
            </a:r>
            <a:r>
              <a:rPr lang="ko-KR" altLang="en-US" dirty="0" smtClean="0"/>
              <a:t>서버와의 연결 상태 객체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190" y="3645024"/>
            <a:ext cx="5050097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9969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Statement 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Connection</a:t>
            </a:r>
            <a:r>
              <a:rPr lang="ko-KR" altLang="en-US" dirty="0" smtClean="0"/>
              <a:t>상에서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문을 처리하는 객체</a:t>
            </a:r>
            <a:endParaRPr lang="en-US" altLang="ko-KR" dirty="0" smtClean="0"/>
          </a:p>
          <a:p>
            <a:r>
              <a:rPr lang="ko-KR" altLang="en-US" dirty="0" smtClean="0"/>
              <a:t>객체 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Connection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createStatement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Statement </a:t>
            </a:r>
            <a:r>
              <a:rPr lang="en-US" altLang="ko-KR" dirty="0" err="1"/>
              <a:t>stmt</a:t>
            </a:r>
            <a:r>
              <a:rPr lang="en-US" altLang="ko-KR" dirty="0"/>
              <a:t> = </a:t>
            </a:r>
            <a:r>
              <a:rPr lang="en-US" altLang="ko-KR" dirty="0" err="1"/>
              <a:t>conn.createStatement</a:t>
            </a:r>
            <a:r>
              <a:rPr lang="en-US" altLang="ko-KR" dirty="0"/>
              <a:t>( );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65B9-AE3B-4233-A5B5-DD7BC26A5F48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933056"/>
            <a:ext cx="4763029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11</a:t>
            </a:r>
            <a:r>
              <a:rPr lang="en-US" altLang="ko-KR" sz="2000" dirty="0" smtClean="0"/>
              <a:t>.1  </a:t>
            </a:r>
            <a:r>
              <a:rPr lang="en-US" altLang="ko-KR" sz="2000" dirty="0" smtClean="0"/>
              <a:t>JDBC </a:t>
            </a:r>
            <a:r>
              <a:rPr lang="ko-KR" altLang="en-US" sz="2000" dirty="0" smtClean="0"/>
              <a:t>프로그래밍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구현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7379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7917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SQL</a:t>
            </a:r>
            <a:r>
              <a:rPr lang="ko-KR" altLang="en-US" dirty="0" smtClean="0"/>
              <a:t>문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79308"/>
            <a:ext cx="8229600" cy="5146035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Statemenet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ResultSet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executeQuery</a:t>
            </a:r>
            <a:r>
              <a:rPr lang="en-US" altLang="ko-KR" dirty="0" smtClean="0"/>
              <a:t>(String 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executeUpdate</a:t>
            </a:r>
            <a:r>
              <a:rPr lang="en-US" altLang="ko-KR" dirty="0" smtClean="0"/>
              <a:t>(String 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)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executeUpdate</a:t>
            </a:r>
            <a:r>
              <a:rPr lang="en-US" altLang="ko-KR" dirty="0"/>
              <a:t>(String </a:t>
            </a:r>
            <a:r>
              <a:rPr lang="en-US" altLang="ko-KR" dirty="0" err="1"/>
              <a:t>sql</a:t>
            </a:r>
            <a:r>
              <a:rPr lang="en-US" altLang="ko-KR" dirty="0" smtClean="0"/>
              <a:t>)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US" altLang="ko-KR" dirty="0"/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US" altLang="ko-KR" dirty="0" smtClean="0"/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US" altLang="ko-KR" dirty="0"/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US" altLang="ko-KR" dirty="0" smtClean="0"/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US" altLang="ko-KR" dirty="0" smtClean="0"/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US" altLang="ko-KR" dirty="0"/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ko-KR" dirty="0" err="1"/>
              <a:t>ResultSet</a:t>
            </a:r>
            <a:r>
              <a:rPr lang="en-US" altLang="ko-KR" dirty="0"/>
              <a:t> </a:t>
            </a:r>
            <a:r>
              <a:rPr lang="en-US" altLang="ko-KR" dirty="0" err="1"/>
              <a:t>executeQuery</a:t>
            </a:r>
            <a:r>
              <a:rPr lang="en-US" altLang="ko-KR" dirty="0"/>
              <a:t>(String </a:t>
            </a:r>
            <a:r>
              <a:rPr lang="en-US" altLang="ko-KR" dirty="0" err="1"/>
              <a:t>sql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393192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924800" y="5800179"/>
            <a:ext cx="762000" cy="365125"/>
          </a:xfrm>
        </p:spPr>
        <p:txBody>
          <a:bodyPr/>
          <a:lstStyle/>
          <a:p>
            <a:fld id="{5FBC65B9-AE3B-4233-A5B5-DD7BC26A5F48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16386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81" y="3233598"/>
            <a:ext cx="3620553" cy="2283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372" y="3933056"/>
            <a:ext cx="3872415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11</a:t>
            </a:r>
            <a:r>
              <a:rPr lang="en-US" altLang="ko-KR" sz="2000" dirty="0" smtClean="0"/>
              <a:t>.1  </a:t>
            </a:r>
            <a:r>
              <a:rPr lang="en-US" altLang="ko-KR" sz="2000" dirty="0" smtClean="0"/>
              <a:t>JDBC </a:t>
            </a:r>
            <a:r>
              <a:rPr lang="ko-KR" altLang="en-US" sz="2000" dirty="0" smtClean="0"/>
              <a:t>프로그래밍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구현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6899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11.1 JDBC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oracle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r>
              <a:rPr lang="en-US" altLang="ko-KR" dirty="0" smtClean="0"/>
              <a:t>JDBC </a:t>
            </a:r>
            <a:r>
              <a:rPr lang="ko-KR" altLang="en-US" dirty="0" smtClean="0"/>
              <a:t>개요</a:t>
            </a:r>
            <a:endParaRPr lang="en-US" altLang="ko-KR" dirty="0" smtClean="0"/>
          </a:p>
          <a:p>
            <a:r>
              <a:rPr lang="ko-KR" altLang="en-US" dirty="0" smtClean="0"/>
              <a:t>구</a:t>
            </a:r>
            <a:r>
              <a:rPr lang="ko-KR" altLang="en-US" dirty="0"/>
              <a:t>현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65B9-AE3B-4233-A5B5-DD7BC26A5F4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49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ResultSet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select</a:t>
            </a:r>
            <a:r>
              <a:rPr lang="ko-KR" altLang="en-US" dirty="0" smtClean="0"/>
              <a:t>문의 결과값을 가지는 객체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65B9-AE3B-4233-A5B5-DD7BC26A5F48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11</a:t>
            </a:r>
            <a:r>
              <a:rPr lang="en-US" altLang="ko-KR" sz="2000" dirty="0" smtClean="0"/>
              <a:t>.1  </a:t>
            </a:r>
            <a:r>
              <a:rPr lang="en-US" altLang="ko-KR" sz="2000" dirty="0" smtClean="0"/>
              <a:t>JDBC </a:t>
            </a:r>
            <a:r>
              <a:rPr lang="ko-KR" altLang="en-US" sz="2000" dirty="0" smtClean="0"/>
              <a:t>프로그래밍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구현</a:t>
            </a:r>
            <a:endParaRPr lang="ko-KR" altLang="en-US" sz="2000" dirty="0"/>
          </a:p>
        </p:txBody>
      </p:sp>
      <p:pic>
        <p:nvPicPr>
          <p:cNvPr id="17410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2492896"/>
            <a:ext cx="6312991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597" y="3349672"/>
            <a:ext cx="4313700" cy="303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9589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Resultset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void </a:t>
            </a:r>
            <a:r>
              <a:rPr lang="en-US" altLang="ko-KR" dirty="0" err="1" smtClean="0"/>
              <a:t>afterLast</a:t>
            </a:r>
            <a:r>
              <a:rPr lang="en-US" altLang="ko-KR" dirty="0" smtClean="0"/>
              <a:t>()</a:t>
            </a:r>
            <a:br>
              <a:rPr lang="en-US" altLang="ko-KR" dirty="0" smtClean="0"/>
            </a:br>
            <a:r>
              <a:rPr lang="ko-KR" altLang="en-US" dirty="0" smtClean="0"/>
              <a:t>끝 </a:t>
            </a:r>
            <a:r>
              <a:rPr lang="ko-KR" altLang="en-US" dirty="0" err="1" smtClean="0"/>
              <a:t>빈행으로</a:t>
            </a:r>
            <a:r>
              <a:rPr lang="ko-KR" altLang="en-US" dirty="0" smtClean="0"/>
              <a:t> 커서를 이동함</a:t>
            </a:r>
            <a:endParaRPr lang="en-US" altLang="ko-KR" dirty="0" smtClean="0"/>
          </a:p>
          <a:p>
            <a:r>
              <a:rPr lang="en-US" altLang="ko-KR" dirty="0" smtClean="0"/>
              <a:t>void </a:t>
            </a:r>
            <a:r>
              <a:rPr lang="en-US" altLang="ko-KR" dirty="0" err="1" smtClean="0"/>
              <a:t>beforeFirst</a:t>
            </a:r>
            <a:r>
              <a:rPr lang="en-US" altLang="ko-KR" dirty="0" smtClean="0"/>
              <a:t>()</a:t>
            </a:r>
            <a:br>
              <a:rPr lang="en-US" altLang="ko-KR" dirty="0" smtClean="0"/>
            </a:br>
            <a:r>
              <a:rPr lang="ko-KR" altLang="en-US" dirty="0" smtClean="0"/>
              <a:t>시작 </a:t>
            </a:r>
            <a:r>
              <a:rPr lang="ko-KR" altLang="en-US" dirty="0" err="1" smtClean="0"/>
              <a:t>빈행으로</a:t>
            </a:r>
            <a:r>
              <a:rPr lang="ko-KR" altLang="en-US" dirty="0" smtClean="0"/>
              <a:t> 커서를 이동함</a:t>
            </a:r>
            <a:endParaRPr lang="en-US" altLang="ko-KR" dirty="0" smtClean="0"/>
          </a:p>
          <a:p>
            <a:r>
              <a:rPr lang="en-US" altLang="ko-KR" dirty="0" err="1" smtClean="0"/>
              <a:t>boolean</a:t>
            </a:r>
            <a:r>
              <a:rPr lang="en-US" altLang="ko-KR" dirty="0" smtClean="0"/>
              <a:t> next()</a:t>
            </a:r>
            <a:br>
              <a:rPr lang="en-US" altLang="ko-KR" dirty="0" smtClean="0"/>
            </a:br>
            <a:r>
              <a:rPr lang="ko-KR" altLang="en-US" dirty="0" smtClean="0"/>
              <a:t>현재 커서 다음의 레코드 유무를 판단함</a:t>
            </a:r>
            <a:r>
              <a:rPr lang="en-US" altLang="ko-KR" dirty="0" smtClean="0"/>
              <a:t>. true</a:t>
            </a:r>
            <a:r>
              <a:rPr lang="ko-KR" altLang="en-US" dirty="0" smtClean="0"/>
              <a:t>인 경우 커서를 다음으로 이동시킴</a:t>
            </a:r>
            <a:endParaRPr lang="en-US" altLang="ko-KR" dirty="0" smtClean="0"/>
          </a:p>
          <a:p>
            <a:r>
              <a:rPr lang="en-US" altLang="ko-KR" dirty="0" smtClean="0"/>
              <a:t>XXX </a:t>
            </a:r>
            <a:r>
              <a:rPr lang="en-US" altLang="ko-KR" dirty="0" err="1" smtClean="0"/>
              <a:t>getXXX</a:t>
            </a:r>
            <a:r>
              <a:rPr lang="en-US" altLang="ko-KR" dirty="0" smtClean="0"/>
              <a:t>(String column</a:t>
            </a:r>
            <a:r>
              <a:rPr lang="ko-KR" altLang="en-US" dirty="0" smtClean="0"/>
              <a:t>명</a:t>
            </a:r>
            <a:r>
              <a:rPr lang="en-US" altLang="ko-KR" dirty="0" smtClean="0"/>
              <a:t>) /</a:t>
            </a:r>
            <a:r>
              <a:rPr lang="en-US" altLang="ko-KR" dirty="0" err="1" smtClean="0"/>
              <a:t>getXXX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index)</a:t>
            </a:r>
            <a:br>
              <a:rPr lang="en-US" altLang="ko-KR" dirty="0" smtClean="0"/>
            </a:br>
            <a:r>
              <a:rPr lang="ko-KR" altLang="en-US" dirty="0" smtClean="0"/>
              <a:t>커서가 위치한 레코드의 </a:t>
            </a:r>
            <a:r>
              <a:rPr lang="ko-KR" altLang="en-US" dirty="0" err="1" smtClean="0"/>
              <a:t>컬럼값을</a:t>
            </a:r>
            <a:r>
              <a:rPr lang="ko-KR" altLang="en-US" dirty="0" smtClean="0"/>
              <a:t> 반환함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65B9-AE3B-4233-A5B5-DD7BC26A5F4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141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PreparedStatement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Connection</a:t>
            </a:r>
            <a:r>
              <a:rPr lang="ko-KR" altLang="en-US" dirty="0"/>
              <a:t>상에서 </a:t>
            </a:r>
            <a:r>
              <a:rPr lang="en-US" altLang="ko-KR" dirty="0"/>
              <a:t>SQL</a:t>
            </a:r>
            <a:r>
              <a:rPr lang="ko-KR" altLang="en-US" dirty="0"/>
              <a:t>문을 처리하는 객체</a:t>
            </a:r>
            <a:endParaRPr lang="en-US" altLang="ko-KR" dirty="0"/>
          </a:p>
          <a:p>
            <a:r>
              <a:rPr lang="en-US" altLang="ko-KR" dirty="0" smtClean="0"/>
              <a:t>? </a:t>
            </a:r>
            <a:r>
              <a:rPr lang="ko-KR" altLang="en-US" dirty="0" smtClean="0"/>
              <a:t>기호를 사용하여 미완성의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문을 생성할 수 있음</a:t>
            </a:r>
            <a:endParaRPr lang="en-US" altLang="ko-KR" dirty="0" smtClean="0"/>
          </a:p>
          <a:p>
            <a:r>
              <a:rPr lang="ko-KR" altLang="en-US" dirty="0" smtClean="0"/>
              <a:t>사용 예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65B9-AE3B-4233-A5B5-DD7BC26A5F48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429000"/>
            <a:ext cx="719515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11</a:t>
            </a:r>
            <a:r>
              <a:rPr lang="en-US" altLang="ko-KR" sz="2000" dirty="0" smtClean="0"/>
              <a:t>.1  </a:t>
            </a:r>
            <a:r>
              <a:rPr lang="en-US" altLang="ko-KR" sz="2000" dirty="0" smtClean="0"/>
              <a:t>JDBC </a:t>
            </a:r>
            <a:r>
              <a:rPr lang="ko-KR" altLang="en-US" sz="2000" dirty="0" smtClean="0"/>
              <a:t>프로그래밍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구현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35564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PreparedStatement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void </a:t>
            </a:r>
            <a:r>
              <a:rPr lang="en-US" altLang="ko-KR" dirty="0" err="1" smtClean="0"/>
              <a:t>setXXX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parameterIndex</a:t>
            </a:r>
            <a:r>
              <a:rPr lang="en-US" altLang="ko-KR" dirty="0" smtClean="0"/>
              <a:t>, XXX x)</a:t>
            </a:r>
          </a:p>
          <a:p>
            <a:pPr lvl="1"/>
            <a:r>
              <a:rPr lang="en-US" altLang="ko-KR" dirty="0" smtClean="0"/>
              <a:t>?</a:t>
            </a:r>
            <a:r>
              <a:rPr lang="ko-KR" altLang="en-US" dirty="0" smtClean="0"/>
              <a:t>부분에 값을 대체함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XXX </a:t>
            </a:r>
            <a:r>
              <a:rPr lang="ko-KR" altLang="en-US" dirty="0" smtClean="0"/>
              <a:t>부분은 설정하는 값을 타입을 지정</a:t>
            </a:r>
            <a:endParaRPr lang="en-US" altLang="ko-KR" dirty="0" smtClean="0"/>
          </a:p>
          <a:p>
            <a:r>
              <a:rPr lang="en-US" altLang="ko-KR" dirty="0" err="1" smtClean="0"/>
              <a:t>executeUpdate</a:t>
            </a:r>
            <a:r>
              <a:rPr lang="en-US" altLang="ko-KR" dirty="0" smtClean="0"/>
              <a:t>()</a:t>
            </a:r>
            <a:br>
              <a:rPr lang="en-US" altLang="ko-KR" dirty="0" smtClean="0"/>
            </a:br>
            <a:r>
              <a:rPr lang="en-US" altLang="ko-KR" dirty="0" smtClean="0"/>
              <a:t>select </a:t>
            </a:r>
            <a:r>
              <a:rPr lang="ko-KR" altLang="en-US" dirty="0" smtClean="0"/>
              <a:t>문이 아닌 경우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실행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r>
              <a:rPr lang="en-US" altLang="ko-KR" dirty="0" err="1" smtClean="0"/>
              <a:t>executeQuery</a:t>
            </a:r>
            <a:r>
              <a:rPr lang="en-US" altLang="ko-KR" dirty="0" smtClean="0"/>
              <a:t>()</a:t>
            </a:r>
            <a:br>
              <a:rPr lang="en-US" altLang="ko-KR" dirty="0" smtClean="0"/>
            </a:br>
            <a:r>
              <a:rPr lang="en-US" altLang="ko-KR" dirty="0" smtClean="0"/>
              <a:t>select</a:t>
            </a:r>
            <a:r>
              <a:rPr lang="ko-KR" altLang="en-US" dirty="0" smtClean="0"/>
              <a:t>문 실행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65B9-AE3B-4233-A5B5-DD7BC26A5F48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11</a:t>
            </a:r>
            <a:r>
              <a:rPr lang="en-US" altLang="ko-KR" sz="2000" dirty="0" smtClean="0"/>
              <a:t>.1  </a:t>
            </a:r>
            <a:r>
              <a:rPr lang="en-US" altLang="ko-KR" sz="2000" dirty="0" smtClean="0"/>
              <a:t>JDBC </a:t>
            </a:r>
            <a:r>
              <a:rPr lang="ko-KR" altLang="en-US" sz="2000" dirty="0" smtClean="0"/>
              <a:t>프로그래밍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구현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82873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자원해제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JDBC </a:t>
            </a:r>
            <a:r>
              <a:rPr lang="ko-KR" altLang="en-US" dirty="0" smtClean="0"/>
              <a:t>프로그램 </a:t>
            </a:r>
            <a:r>
              <a:rPr lang="ko-KR" altLang="en-US" dirty="0" err="1" smtClean="0"/>
              <a:t>실행시</a:t>
            </a:r>
            <a:r>
              <a:rPr lang="ko-KR" altLang="en-US" dirty="0" smtClean="0"/>
              <a:t> 사용했던 모든 객체를 메모리에서 해제</a:t>
            </a:r>
            <a:endParaRPr lang="en-US" altLang="ko-KR" dirty="0" smtClean="0"/>
          </a:p>
          <a:p>
            <a:r>
              <a:rPr lang="en-US" altLang="ko-KR" dirty="0" smtClean="0"/>
              <a:t>Connection </a:t>
            </a:r>
            <a:r>
              <a:rPr lang="ko-KR" altLang="en-US" dirty="0" smtClean="0"/>
              <a:t>해제</a:t>
            </a:r>
            <a:endParaRPr lang="en-US" altLang="ko-KR" dirty="0" smtClean="0"/>
          </a:p>
          <a:p>
            <a:r>
              <a:rPr lang="en-US" altLang="ko-KR" dirty="0" smtClean="0"/>
              <a:t>Statement </a:t>
            </a:r>
            <a:r>
              <a:rPr lang="ko-KR" altLang="en-US" dirty="0" smtClean="0"/>
              <a:t>또는 </a:t>
            </a:r>
            <a:r>
              <a:rPr lang="en-US" altLang="ko-KR" dirty="0" err="1" smtClean="0"/>
              <a:t>PreparedStatement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해제</a:t>
            </a:r>
            <a:endParaRPr lang="en-US" altLang="ko-KR" dirty="0" smtClean="0"/>
          </a:p>
          <a:p>
            <a:r>
              <a:rPr lang="en-US" altLang="ko-KR" dirty="0" err="1" smtClean="0"/>
              <a:t>Resultset</a:t>
            </a:r>
            <a:r>
              <a:rPr lang="en-US" altLang="ko-KR" dirty="0" smtClean="0"/>
              <a:t> </a:t>
            </a:r>
            <a:r>
              <a:rPr lang="ko-KR" altLang="en-US" dirty="0" smtClean="0"/>
              <a:t>해제</a:t>
            </a:r>
            <a:endParaRPr lang="en-US" altLang="ko-KR" dirty="0" smtClean="0"/>
          </a:p>
          <a:p>
            <a:r>
              <a:rPr lang="ko-KR" altLang="en-US" dirty="0" smtClean="0"/>
              <a:t>해제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 </a:t>
            </a:r>
            <a:r>
              <a:rPr lang="en-US" altLang="ko-KR" dirty="0" smtClean="0"/>
              <a:t>: close()</a:t>
            </a:r>
          </a:p>
          <a:p>
            <a:pPr lvl="1"/>
            <a:r>
              <a:rPr lang="en-US" altLang="ko-KR" dirty="0" err="1" smtClean="0"/>
              <a:t>conn.close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err="1" smtClean="0"/>
              <a:t>stmt.close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또는 </a:t>
            </a:r>
            <a:r>
              <a:rPr lang="en-US" altLang="ko-KR" dirty="0" err="1" smtClean="0"/>
              <a:t>pstmt.close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err="1" smtClean="0"/>
              <a:t>conn.close</a:t>
            </a:r>
            <a:r>
              <a:rPr lang="en-US" altLang="ko-KR" dirty="0" smtClean="0"/>
              <a:t>()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65B9-AE3B-4233-A5B5-DD7BC26A5F48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11</a:t>
            </a:r>
            <a:r>
              <a:rPr lang="en-US" altLang="ko-KR" sz="2000" dirty="0" smtClean="0"/>
              <a:t>.1  </a:t>
            </a:r>
            <a:r>
              <a:rPr lang="en-US" altLang="ko-KR" sz="2000" dirty="0" smtClean="0"/>
              <a:t>JDBC </a:t>
            </a:r>
            <a:r>
              <a:rPr lang="ko-KR" altLang="en-US" sz="2000" dirty="0" smtClean="0"/>
              <a:t>프로그래밍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구현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29223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65B9-AE3B-4233-A5B5-DD7BC26A5F48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11</a:t>
            </a:r>
            <a:r>
              <a:rPr lang="en-US" altLang="ko-KR" sz="2000" dirty="0" smtClean="0"/>
              <a:t>.1  </a:t>
            </a:r>
            <a:r>
              <a:rPr lang="en-US" altLang="ko-KR" sz="2000" dirty="0" smtClean="0"/>
              <a:t>JDBC </a:t>
            </a:r>
            <a:r>
              <a:rPr lang="ko-KR" altLang="en-US" sz="2000" dirty="0" smtClean="0"/>
              <a:t>프로그래밍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실습</a:t>
            </a:r>
            <a:endParaRPr lang="ko-KR" altLang="en-US" sz="2000" dirty="0"/>
          </a:p>
        </p:txBody>
      </p:sp>
      <p:grpSp>
        <p:nvGrpSpPr>
          <p:cNvPr id="6" name="그룹 5"/>
          <p:cNvGrpSpPr/>
          <p:nvPr/>
        </p:nvGrpSpPr>
        <p:grpSpPr>
          <a:xfrm>
            <a:off x="477712" y="692696"/>
            <a:ext cx="7276828" cy="4859263"/>
            <a:chOff x="544016" y="1124744"/>
            <a:chExt cx="7276828" cy="4859263"/>
          </a:xfrm>
        </p:grpSpPr>
        <p:pic>
          <p:nvPicPr>
            <p:cNvPr id="1945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016" y="1124744"/>
              <a:ext cx="7239000" cy="904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459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5" r="-517"/>
            <a:stretch/>
          </p:blipFill>
          <p:spPr bwMode="auto">
            <a:xfrm>
              <a:off x="544016" y="1916832"/>
              <a:ext cx="7276828" cy="4067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9460" name="그림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456629"/>
            <a:ext cx="5328592" cy="1942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29825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65B9-AE3B-4233-A5B5-DD7BC26A5F48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836712"/>
            <a:ext cx="7561470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11</a:t>
            </a:r>
            <a:r>
              <a:rPr lang="en-US" altLang="ko-KR" sz="2000" dirty="0" smtClean="0"/>
              <a:t>.1  </a:t>
            </a:r>
            <a:r>
              <a:rPr lang="en-US" altLang="ko-KR" sz="2000" dirty="0" smtClean="0"/>
              <a:t>JDBC </a:t>
            </a:r>
            <a:r>
              <a:rPr lang="ko-KR" altLang="en-US" sz="2000" dirty="0" smtClean="0"/>
              <a:t>프로그래밍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실습</a:t>
            </a:r>
            <a:endParaRPr lang="ko-KR" altLang="en-US" sz="2000" dirty="0"/>
          </a:p>
        </p:txBody>
      </p:sp>
      <p:pic>
        <p:nvPicPr>
          <p:cNvPr id="20483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19" y="4149080"/>
            <a:ext cx="4956275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97889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65B9-AE3B-4233-A5B5-DD7BC26A5F48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20688"/>
            <a:ext cx="8145452" cy="590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11</a:t>
            </a:r>
            <a:r>
              <a:rPr lang="en-US" altLang="ko-KR" sz="2000" dirty="0" smtClean="0"/>
              <a:t>.1  </a:t>
            </a:r>
            <a:r>
              <a:rPr lang="en-US" altLang="ko-KR" sz="2000" dirty="0" smtClean="0"/>
              <a:t>JDBC </a:t>
            </a:r>
            <a:r>
              <a:rPr lang="ko-KR" altLang="en-US" sz="2000" dirty="0" smtClean="0"/>
              <a:t>프로그래밍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실습</a:t>
            </a:r>
            <a:endParaRPr lang="ko-KR" altLang="en-US" sz="2000" dirty="0"/>
          </a:p>
        </p:txBody>
      </p:sp>
      <p:pic>
        <p:nvPicPr>
          <p:cNvPr id="21508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869160"/>
            <a:ext cx="3312368" cy="175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931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65B9-AE3B-4233-A5B5-DD7BC26A5F48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11</a:t>
            </a:r>
            <a:r>
              <a:rPr lang="en-US" altLang="ko-KR" sz="2000" dirty="0" smtClean="0"/>
              <a:t>.1  </a:t>
            </a:r>
            <a:r>
              <a:rPr lang="en-US" altLang="ko-KR" sz="2000" dirty="0" smtClean="0"/>
              <a:t>JDBC </a:t>
            </a:r>
            <a:r>
              <a:rPr lang="ko-KR" altLang="en-US" sz="2000" dirty="0" smtClean="0"/>
              <a:t>프로그래밍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실습</a:t>
            </a:r>
            <a:endParaRPr lang="ko-KR" altLang="en-US" sz="2000" dirty="0"/>
          </a:p>
        </p:txBody>
      </p:sp>
      <p:grpSp>
        <p:nvGrpSpPr>
          <p:cNvPr id="4" name="그룹 3"/>
          <p:cNvGrpSpPr/>
          <p:nvPr/>
        </p:nvGrpSpPr>
        <p:grpSpPr>
          <a:xfrm>
            <a:off x="395537" y="836712"/>
            <a:ext cx="7776864" cy="4320480"/>
            <a:chOff x="515441" y="1340768"/>
            <a:chExt cx="7296151" cy="3629025"/>
          </a:xfrm>
        </p:grpSpPr>
        <p:pic>
          <p:nvPicPr>
            <p:cNvPr id="2253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441" y="1340768"/>
              <a:ext cx="7296150" cy="1162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531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6"/>
            <a:stretch/>
          </p:blipFill>
          <p:spPr bwMode="auto">
            <a:xfrm>
              <a:off x="536278" y="2502818"/>
              <a:ext cx="7275314" cy="2466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2533" name="그림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293096"/>
            <a:ext cx="4320480" cy="1950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02294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11.2 </a:t>
            </a:r>
            <a:r>
              <a:rPr lang="en-US" altLang="ko-KR" dirty="0" err="1" smtClean="0"/>
              <a:t>DataSource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en-US" altLang="ko-KR" dirty="0" smtClean="0"/>
          </a:p>
          <a:p>
            <a:r>
              <a:rPr lang="ko-KR" altLang="en-US" dirty="0" smtClean="0"/>
              <a:t>구</a:t>
            </a:r>
            <a:r>
              <a:rPr lang="ko-KR" altLang="en-US" dirty="0"/>
              <a:t>현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65B9-AE3B-4233-A5B5-DD7BC26A5F48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49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oracle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http://www.oracle.com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접속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11</a:t>
            </a:r>
            <a:r>
              <a:rPr lang="en-US" altLang="ko-KR" sz="2000" dirty="0" smtClean="0"/>
              <a:t>.1  </a:t>
            </a:r>
            <a:r>
              <a:rPr lang="en-US" altLang="ko-KR" sz="2000" dirty="0" smtClean="0"/>
              <a:t>JDBC </a:t>
            </a:r>
            <a:r>
              <a:rPr lang="ko-KR" altLang="en-US" sz="2000" dirty="0" smtClean="0"/>
              <a:t>프로그래밍 </a:t>
            </a:r>
            <a:r>
              <a:rPr lang="en-US" altLang="ko-KR" sz="2000" dirty="0" smtClean="0"/>
              <a:t>– oracle </a:t>
            </a:r>
            <a:r>
              <a:rPr lang="ko-KR" altLang="en-US" sz="2000" dirty="0" smtClean="0"/>
              <a:t>다운로</a:t>
            </a:r>
            <a:r>
              <a:rPr lang="ko-KR" altLang="en-US" sz="2000" dirty="0"/>
              <a:t>드</a:t>
            </a:r>
            <a:r>
              <a:rPr lang="en-US" altLang="ko-KR" sz="2000" dirty="0" smtClean="0"/>
              <a:t> </a:t>
            </a:r>
            <a:endParaRPr lang="ko-KR" altLang="en-US" sz="2000" dirty="0"/>
          </a:p>
        </p:txBody>
      </p:sp>
      <p:pic>
        <p:nvPicPr>
          <p:cNvPr id="1026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36912"/>
            <a:ext cx="3602038" cy="244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그림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394" y="2652693"/>
            <a:ext cx="3602038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오른쪽 화살표 4"/>
          <p:cNvSpPr/>
          <p:nvPr/>
        </p:nvSpPr>
        <p:spPr>
          <a:xfrm>
            <a:off x="4283968" y="3645024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65B9-AE3B-4233-A5B5-DD7BC26A5F4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39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DataSource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JDBC </a:t>
            </a:r>
            <a:r>
              <a:rPr lang="ko-KR" altLang="en-US" dirty="0" smtClean="0"/>
              <a:t>프로그래밍 문제점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DB </a:t>
            </a:r>
            <a:r>
              <a:rPr lang="ko-KR" altLang="en-US" dirty="0"/>
              <a:t>프로그램에서 트랜잭션 처리와 </a:t>
            </a:r>
            <a:r>
              <a:rPr lang="en-US" altLang="ko-KR" dirty="0"/>
              <a:t>Connection </a:t>
            </a:r>
            <a:r>
              <a:rPr lang="ko-KR" altLang="en-US" dirty="0"/>
              <a:t>관리는 시스템의 성능과 안전성에 큰 영향을 줌</a:t>
            </a:r>
            <a:endParaRPr lang="en-US" altLang="ko-KR" dirty="0"/>
          </a:p>
          <a:p>
            <a:pPr lvl="1"/>
            <a:r>
              <a:rPr lang="en-US" altLang="ko-KR" dirty="0" err="1" smtClean="0"/>
              <a:t>Connecction</a:t>
            </a:r>
            <a:r>
              <a:rPr lang="en-US" altLang="ko-KR" dirty="0" smtClean="0"/>
              <a:t> </a:t>
            </a:r>
            <a:r>
              <a:rPr lang="ko-KR" altLang="en-US" dirty="0"/>
              <a:t>과정은 일정 시간이 필요한 부담되는 </a:t>
            </a:r>
            <a:r>
              <a:rPr lang="ko-KR" altLang="en-US" dirty="0" smtClean="0"/>
              <a:t>작업</a:t>
            </a:r>
            <a:endParaRPr lang="en-US" altLang="ko-KR" dirty="0"/>
          </a:p>
          <a:p>
            <a:pPr lvl="1"/>
            <a:r>
              <a:rPr lang="ko-KR" altLang="en-US" dirty="0" smtClean="0"/>
              <a:t>불필요한 </a:t>
            </a:r>
            <a:r>
              <a:rPr lang="ko-KR" altLang="en-US" dirty="0"/>
              <a:t>연결에 의한 서버 자원의 낭비를 </a:t>
            </a:r>
            <a:r>
              <a:rPr lang="ko-KR" altLang="en-US" dirty="0" smtClean="0"/>
              <a:t>발생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65B9-AE3B-4233-A5B5-DD7BC26A5F48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11</a:t>
            </a:r>
            <a:r>
              <a:rPr lang="en-US" altLang="ko-KR" sz="2000" dirty="0" smtClean="0"/>
              <a:t>.2  </a:t>
            </a:r>
            <a:r>
              <a:rPr lang="en-US" altLang="ko-KR" sz="2000" dirty="0" err="1" smtClean="0"/>
              <a:t>DataSource</a:t>
            </a:r>
            <a:r>
              <a:rPr lang="en-US" altLang="ko-KR" sz="2000" dirty="0" smtClean="0"/>
              <a:t> - </a:t>
            </a:r>
            <a:r>
              <a:rPr lang="ko-KR" altLang="en-US" sz="2000" dirty="0" smtClean="0"/>
              <a:t>개요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438485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Connection Pool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Connection </a:t>
            </a:r>
            <a:r>
              <a:rPr lang="ko-KR" altLang="en-US" dirty="0" smtClean="0"/>
              <a:t>들을 관리하는 서버 자원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65B9-AE3B-4233-A5B5-DD7BC26A5F48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11</a:t>
            </a:r>
            <a:r>
              <a:rPr lang="en-US" altLang="ko-KR" sz="2000" dirty="0" smtClean="0"/>
              <a:t>.2  </a:t>
            </a:r>
            <a:r>
              <a:rPr lang="en-US" altLang="ko-KR" sz="2000" dirty="0" err="1" smtClean="0"/>
              <a:t>DataSource</a:t>
            </a:r>
            <a:r>
              <a:rPr lang="en-US" altLang="ko-KR" sz="2000" dirty="0" smtClean="0"/>
              <a:t> - </a:t>
            </a:r>
            <a:r>
              <a:rPr lang="ko-KR" altLang="en-US" sz="2000" dirty="0" smtClean="0"/>
              <a:t>개요</a:t>
            </a:r>
            <a:endParaRPr lang="ko-KR" altLang="en-US" sz="20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2852936"/>
            <a:ext cx="5996645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20741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DataSource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Connection pool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Connection</a:t>
            </a:r>
            <a:r>
              <a:rPr lang="ko-KR" altLang="en-US" dirty="0" smtClean="0"/>
              <a:t>을 관리하기 위한 객체</a:t>
            </a:r>
            <a:endParaRPr lang="en-US" altLang="ko-KR" dirty="0" smtClean="0"/>
          </a:p>
          <a:p>
            <a:r>
              <a:rPr lang="en-US" altLang="ko-KR" dirty="0" smtClean="0"/>
              <a:t>JNDI </a:t>
            </a:r>
            <a:r>
              <a:rPr lang="ko-KR" altLang="en-US" dirty="0" smtClean="0"/>
              <a:t>서버를 통해 이용</a:t>
            </a:r>
            <a:endParaRPr lang="en-US" altLang="ko-KR" dirty="0" smtClean="0"/>
          </a:p>
          <a:p>
            <a:r>
              <a:rPr lang="en-US" altLang="ko-KR" dirty="0" err="1" smtClean="0"/>
              <a:t>DataSource</a:t>
            </a:r>
            <a:r>
              <a:rPr lang="ko-KR" altLang="en-US" dirty="0" smtClean="0"/>
              <a:t>를 통해 </a:t>
            </a:r>
            <a:r>
              <a:rPr lang="en-US" altLang="ko-KR" dirty="0" smtClean="0"/>
              <a:t>Connection </a:t>
            </a:r>
            <a:r>
              <a:rPr lang="ko-KR" altLang="en-US" dirty="0" smtClean="0"/>
              <a:t>획득</a:t>
            </a:r>
            <a:r>
              <a:rPr lang="en-US" altLang="ko-KR" dirty="0" smtClean="0"/>
              <a:t>/</a:t>
            </a:r>
            <a:r>
              <a:rPr lang="ko-KR" altLang="en-US" dirty="0" smtClean="0"/>
              <a:t>반납 작업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65B9-AE3B-4233-A5B5-DD7BC26A5F48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11</a:t>
            </a:r>
            <a:r>
              <a:rPr lang="en-US" altLang="ko-KR" sz="2000" dirty="0" smtClean="0"/>
              <a:t>.2  </a:t>
            </a:r>
            <a:r>
              <a:rPr lang="en-US" altLang="ko-KR" sz="2000" dirty="0" err="1" smtClean="0"/>
              <a:t>DataSource</a:t>
            </a:r>
            <a:r>
              <a:rPr lang="en-US" altLang="ko-KR" sz="2000" dirty="0" smtClean="0"/>
              <a:t> - </a:t>
            </a:r>
            <a:r>
              <a:rPr lang="ko-KR" altLang="en-US" sz="2000" dirty="0" smtClean="0"/>
              <a:t>개요</a:t>
            </a:r>
            <a:endParaRPr lang="ko-KR" altLang="en-US" sz="20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65" y="3573016"/>
            <a:ext cx="7751261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94323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Datasource</a:t>
            </a:r>
            <a:r>
              <a:rPr lang="en-US" altLang="ko-KR" dirty="0" smtClean="0"/>
              <a:t>  </a:t>
            </a:r>
            <a:r>
              <a:rPr lang="ko-KR" altLang="en-US" dirty="0" smtClean="0"/>
              <a:t>이용방법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JNDI </a:t>
            </a:r>
            <a:r>
              <a:rPr lang="en-US" altLang="ko-KR" dirty="0"/>
              <a:t>Service</a:t>
            </a:r>
            <a:r>
              <a:rPr lang="ko-KR" altLang="en-US" dirty="0"/>
              <a:t>에서 </a:t>
            </a:r>
            <a:r>
              <a:rPr lang="en-US" altLang="ko-KR" dirty="0"/>
              <a:t>lookup( ) </a:t>
            </a:r>
            <a:r>
              <a:rPr lang="ko-KR" altLang="en-US" dirty="0" err="1"/>
              <a:t>메소드를</a:t>
            </a:r>
            <a:r>
              <a:rPr lang="ko-KR" altLang="en-US" dirty="0"/>
              <a:t> 통해 </a:t>
            </a:r>
            <a:r>
              <a:rPr lang="en-US" altLang="ko-KR" dirty="0" err="1"/>
              <a:t>DataSource</a:t>
            </a:r>
            <a:r>
              <a:rPr lang="en-US" altLang="ko-KR" dirty="0"/>
              <a:t> </a:t>
            </a:r>
            <a:r>
              <a:rPr lang="ko-KR" altLang="en-US" dirty="0"/>
              <a:t>객체를 </a:t>
            </a:r>
            <a:r>
              <a:rPr lang="ko-KR" altLang="en-US" dirty="0" smtClean="0"/>
              <a:t>획득</a:t>
            </a:r>
            <a:endParaRPr lang="en-US" altLang="ko-KR" dirty="0"/>
          </a:p>
          <a:p>
            <a:r>
              <a:rPr lang="en-US" altLang="ko-KR" dirty="0" err="1" smtClean="0"/>
              <a:t>DataSource</a:t>
            </a:r>
            <a:r>
              <a:rPr lang="en-US" altLang="ko-KR" dirty="0" smtClean="0"/>
              <a:t> </a:t>
            </a:r>
            <a:r>
              <a:rPr lang="ko-KR" altLang="en-US" dirty="0"/>
              <a:t>객체의 </a:t>
            </a:r>
            <a:r>
              <a:rPr lang="en-US" altLang="ko-KR" dirty="0" err="1"/>
              <a:t>getConenction</a:t>
            </a:r>
            <a:r>
              <a:rPr lang="en-US" altLang="ko-KR" dirty="0"/>
              <a:t>( ) </a:t>
            </a:r>
            <a:r>
              <a:rPr lang="ko-KR" altLang="en-US" dirty="0" err="1"/>
              <a:t>메소드를</a:t>
            </a:r>
            <a:r>
              <a:rPr lang="ko-KR" altLang="en-US" dirty="0"/>
              <a:t> 통해서 </a:t>
            </a:r>
            <a:r>
              <a:rPr lang="en-US" altLang="ko-KR" dirty="0"/>
              <a:t>Connection Pool</a:t>
            </a:r>
            <a:r>
              <a:rPr lang="ko-KR" altLang="en-US" dirty="0"/>
              <a:t>에서 </a:t>
            </a:r>
            <a:r>
              <a:rPr lang="en-US" altLang="ko-KR" dirty="0"/>
              <a:t>Free </a:t>
            </a:r>
            <a:r>
              <a:rPr lang="ko-KR" altLang="en-US" dirty="0"/>
              <a:t>상태의 </a:t>
            </a:r>
            <a:r>
              <a:rPr lang="en-US" altLang="ko-KR" dirty="0" err="1"/>
              <a:t>Conneciton</a:t>
            </a:r>
            <a:r>
              <a:rPr lang="ko-KR" altLang="en-US" dirty="0"/>
              <a:t>을 </a:t>
            </a:r>
            <a:r>
              <a:rPr lang="ko-KR" altLang="en-US" dirty="0" smtClean="0"/>
              <a:t>획득</a:t>
            </a:r>
            <a:endParaRPr lang="ko-KR" altLang="en-US" dirty="0"/>
          </a:p>
          <a:p>
            <a:r>
              <a:rPr lang="en-US" altLang="ko-KR" dirty="0" smtClean="0"/>
              <a:t>Connection </a:t>
            </a:r>
            <a:r>
              <a:rPr lang="ko-KR" altLang="en-US" dirty="0"/>
              <a:t>객체를 통한 </a:t>
            </a:r>
            <a:r>
              <a:rPr lang="en-US" altLang="ko-KR" dirty="0"/>
              <a:t>DBMS </a:t>
            </a:r>
            <a:r>
              <a:rPr lang="ko-KR" altLang="en-US" dirty="0"/>
              <a:t>작업을 </a:t>
            </a:r>
            <a:r>
              <a:rPr lang="ko-KR" altLang="en-US" dirty="0" smtClean="0"/>
              <a:t>수행</a:t>
            </a:r>
            <a:endParaRPr lang="ko-KR" altLang="en-US" dirty="0"/>
          </a:p>
          <a:p>
            <a:r>
              <a:rPr lang="ko-KR" altLang="en-US" dirty="0" smtClean="0"/>
              <a:t>모든 </a:t>
            </a:r>
            <a:r>
              <a:rPr lang="ko-KR" altLang="en-US" dirty="0"/>
              <a:t>작업이 끝나면 </a:t>
            </a:r>
            <a:r>
              <a:rPr lang="en-US" altLang="ko-KR" dirty="0" err="1"/>
              <a:t>DataSource</a:t>
            </a:r>
            <a:r>
              <a:rPr lang="en-US" altLang="ko-KR" dirty="0"/>
              <a:t> </a:t>
            </a:r>
            <a:r>
              <a:rPr lang="ko-KR" altLang="en-US" dirty="0"/>
              <a:t>객체를 통해서 </a:t>
            </a:r>
            <a:r>
              <a:rPr lang="en-US" altLang="ko-KR" dirty="0"/>
              <a:t>Connection Pool</a:t>
            </a:r>
            <a:r>
              <a:rPr lang="ko-KR" altLang="en-US" dirty="0"/>
              <a:t>에 </a:t>
            </a:r>
            <a:r>
              <a:rPr lang="en-US" altLang="ko-KR" dirty="0"/>
              <a:t>Connection</a:t>
            </a:r>
            <a:r>
              <a:rPr lang="ko-KR" altLang="en-US" dirty="0"/>
              <a:t>을 </a:t>
            </a:r>
            <a:r>
              <a:rPr lang="ko-KR" altLang="en-US" dirty="0" smtClean="0"/>
              <a:t>반납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65B9-AE3B-4233-A5B5-DD7BC26A5F48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11</a:t>
            </a:r>
            <a:r>
              <a:rPr lang="en-US" altLang="ko-KR" sz="2000" dirty="0" smtClean="0"/>
              <a:t>.2  </a:t>
            </a:r>
            <a:r>
              <a:rPr lang="en-US" altLang="ko-KR" sz="2000" dirty="0" err="1" smtClean="0"/>
              <a:t>DataSource</a:t>
            </a:r>
            <a:r>
              <a:rPr lang="en-US" altLang="ko-KR" sz="2000" dirty="0" smtClean="0"/>
              <a:t> - </a:t>
            </a:r>
            <a:r>
              <a:rPr lang="ko-KR" altLang="en-US" sz="2000" dirty="0" smtClean="0"/>
              <a:t>개요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604560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JNDI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JNDI(Java Naming and Directory Interface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API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SPI</a:t>
            </a:r>
            <a:r>
              <a:rPr lang="ko-KR" altLang="en-US" dirty="0" smtClean="0"/>
              <a:t>로 구성</a:t>
            </a:r>
            <a:endParaRPr lang="en-US" altLang="ko-KR" dirty="0" smtClean="0"/>
          </a:p>
          <a:p>
            <a:r>
              <a:rPr lang="en-US" altLang="ko-KR" dirty="0" smtClean="0"/>
              <a:t>API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네이밍</a:t>
            </a:r>
            <a:r>
              <a:rPr lang="ko-KR" altLang="en-US" dirty="0" smtClean="0"/>
              <a:t> 또는 서비스에 접근 지원</a:t>
            </a:r>
            <a:endParaRPr lang="en-US" altLang="ko-KR" dirty="0" smtClean="0"/>
          </a:p>
          <a:p>
            <a:r>
              <a:rPr lang="en-US" altLang="ko-KR" dirty="0" smtClean="0"/>
              <a:t>SPI</a:t>
            </a:r>
            <a:r>
              <a:rPr lang="ko-KR" altLang="en-US" dirty="0" smtClean="0"/>
              <a:t>는 새로운 서비스 개발 지원</a:t>
            </a:r>
            <a:endParaRPr lang="en-US" altLang="ko-KR" dirty="0" smtClean="0"/>
          </a:p>
          <a:p>
            <a:r>
              <a:rPr lang="en-US" altLang="ko-KR" dirty="0"/>
              <a:t>Naming &amp; Directory </a:t>
            </a:r>
            <a:r>
              <a:rPr lang="ko-KR" altLang="en-US" dirty="0" smtClean="0"/>
              <a:t>서비스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분산환경에서 자원 획득과 이용의 효율성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서버에 등록된 자원은 다른 애플리케이션에서 접근하여 사용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DNS </a:t>
            </a:r>
            <a:r>
              <a:rPr lang="ko-KR" altLang="en-US" dirty="0" smtClean="0"/>
              <a:t>서버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65B9-AE3B-4233-A5B5-DD7BC26A5F48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11</a:t>
            </a:r>
            <a:r>
              <a:rPr lang="en-US" altLang="ko-KR" sz="2000" dirty="0" smtClean="0"/>
              <a:t>.2  </a:t>
            </a:r>
            <a:r>
              <a:rPr lang="en-US" altLang="ko-KR" sz="2000" dirty="0" err="1" smtClean="0"/>
              <a:t>DataSource</a:t>
            </a:r>
            <a:r>
              <a:rPr lang="en-US" altLang="ko-KR" sz="2000" dirty="0" smtClean="0"/>
              <a:t> - JNDI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541435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server.xml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65B9-AE3B-4233-A5B5-DD7BC26A5F48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11</a:t>
            </a:r>
            <a:r>
              <a:rPr lang="en-US" altLang="ko-KR" sz="2000" dirty="0" smtClean="0"/>
              <a:t>.2  </a:t>
            </a:r>
            <a:r>
              <a:rPr lang="en-US" altLang="ko-KR" sz="2000" dirty="0" err="1" smtClean="0"/>
              <a:t>DataSource</a:t>
            </a:r>
            <a:r>
              <a:rPr lang="en-US" altLang="ko-KR" sz="2000" dirty="0" smtClean="0"/>
              <a:t> – </a:t>
            </a:r>
            <a:r>
              <a:rPr lang="ko-KR" altLang="en-US" sz="2000" dirty="0" smtClean="0"/>
              <a:t>구현</a:t>
            </a:r>
            <a:r>
              <a:rPr lang="en-US" altLang="ko-KR" sz="2000" dirty="0" smtClean="0"/>
              <a:t>(server.xml)</a:t>
            </a:r>
            <a:endParaRPr lang="ko-KR" altLang="en-US" sz="2000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41" y="1988840"/>
            <a:ext cx="8155100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23422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&lt;Resource&gt;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driverClassName</a:t>
            </a:r>
            <a:r>
              <a:rPr lang="en-US" altLang="ko-KR" dirty="0"/>
              <a:t>: </a:t>
            </a:r>
            <a:r>
              <a:rPr lang="en-US" altLang="ko-KR" dirty="0" smtClean="0"/>
              <a:t>JDBC </a:t>
            </a:r>
            <a:r>
              <a:rPr lang="ko-KR" altLang="en-US" dirty="0"/>
              <a:t>드라이버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이름 지정</a:t>
            </a:r>
            <a:endParaRPr lang="en-US" altLang="ko-KR" dirty="0" smtClean="0"/>
          </a:p>
          <a:p>
            <a:r>
              <a:rPr lang="en-US" altLang="ko-KR" dirty="0" smtClean="0"/>
              <a:t>url</a:t>
            </a:r>
            <a:r>
              <a:rPr lang="en-US" altLang="ko-KR" dirty="0"/>
              <a:t>: </a:t>
            </a:r>
            <a:r>
              <a:rPr lang="ko-KR" altLang="en-US" dirty="0"/>
              <a:t>접속할 </a:t>
            </a:r>
            <a:r>
              <a:rPr lang="en-US" altLang="ko-KR" dirty="0"/>
              <a:t>DB </a:t>
            </a:r>
            <a:r>
              <a:rPr lang="ko-KR" altLang="en-US" dirty="0"/>
              <a:t>서버의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 지정</a:t>
            </a:r>
            <a:endParaRPr lang="en-US" altLang="ko-KR" dirty="0"/>
          </a:p>
          <a:p>
            <a:r>
              <a:rPr lang="en-US" altLang="ko-KR" dirty="0" smtClean="0"/>
              <a:t>username</a:t>
            </a:r>
            <a:r>
              <a:rPr lang="en-US" altLang="ko-KR" dirty="0"/>
              <a:t>: DB </a:t>
            </a:r>
            <a:r>
              <a:rPr lang="ko-KR" altLang="en-US" dirty="0"/>
              <a:t>서버에 로그인할 </a:t>
            </a:r>
            <a:r>
              <a:rPr lang="ko-KR" altLang="en-US" dirty="0" smtClean="0"/>
              <a:t>계정 지정</a:t>
            </a:r>
            <a:endParaRPr lang="en-US" altLang="ko-KR" dirty="0"/>
          </a:p>
          <a:p>
            <a:r>
              <a:rPr lang="en-US" altLang="ko-KR" dirty="0" smtClean="0"/>
              <a:t>password</a:t>
            </a:r>
            <a:r>
              <a:rPr lang="en-US" altLang="ko-KR" dirty="0"/>
              <a:t>: DB </a:t>
            </a:r>
            <a:r>
              <a:rPr lang="ko-KR" altLang="en-US" dirty="0"/>
              <a:t>서버에 로그인할 </a:t>
            </a:r>
            <a:r>
              <a:rPr lang="ko-KR" altLang="en-US" dirty="0" smtClean="0"/>
              <a:t>계정 </a:t>
            </a:r>
            <a:r>
              <a:rPr lang="ko-KR" altLang="en-US" dirty="0"/>
              <a:t>비밀번호를 </a:t>
            </a:r>
            <a:r>
              <a:rPr lang="ko-KR" altLang="en-US" dirty="0" smtClean="0"/>
              <a:t>지정</a:t>
            </a:r>
            <a:endParaRPr lang="en-US" altLang="ko-KR" dirty="0"/>
          </a:p>
          <a:p>
            <a:r>
              <a:rPr lang="en-US" altLang="ko-KR" dirty="0" smtClean="0"/>
              <a:t>name</a:t>
            </a:r>
            <a:r>
              <a:rPr lang="en-US" altLang="ko-KR" dirty="0"/>
              <a:t>: </a:t>
            </a:r>
            <a:r>
              <a:rPr lang="ko-KR" altLang="en-US" dirty="0"/>
              <a:t>현재 리소스를 등록할 이름을 </a:t>
            </a:r>
            <a:r>
              <a:rPr lang="ko-KR" altLang="en-US" dirty="0" err="1" smtClean="0"/>
              <a:t>지정합</a:t>
            </a:r>
            <a:endParaRPr lang="en-US" altLang="ko-KR" dirty="0"/>
          </a:p>
          <a:p>
            <a:r>
              <a:rPr lang="en-US" altLang="ko-KR" dirty="0" smtClean="0"/>
              <a:t>type</a:t>
            </a:r>
            <a:r>
              <a:rPr lang="en-US" altLang="ko-KR" dirty="0"/>
              <a:t>: </a:t>
            </a:r>
            <a:r>
              <a:rPr lang="en-US" altLang="ko-KR" dirty="0" err="1" smtClean="0"/>
              <a:t>javax.sql.DataSource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지정</a:t>
            </a:r>
            <a:endParaRPr lang="en-US" altLang="ko-KR" dirty="0"/>
          </a:p>
          <a:p>
            <a:r>
              <a:rPr lang="en-US" altLang="ko-KR" dirty="0" err="1" smtClean="0"/>
              <a:t>maxActive</a:t>
            </a:r>
            <a:r>
              <a:rPr lang="en-US" altLang="ko-KR" dirty="0"/>
              <a:t>: </a:t>
            </a:r>
            <a:r>
              <a:rPr lang="ko-KR" altLang="en-US" dirty="0"/>
              <a:t>생성할 </a:t>
            </a:r>
            <a:r>
              <a:rPr lang="en-US" altLang="ko-KR" dirty="0"/>
              <a:t>Connection </a:t>
            </a:r>
            <a:r>
              <a:rPr lang="ko-KR" altLang="en-US" dirty="0" smtClean="0"/>
              <a:t>수 지정</a:t>
            </a:r>
            <a:endParaRPr lang="en-US" altLang="ko-KR" dirty="0"/>
          </a:p>
          <a:p>
            <a:r>
              <a:rPr lang="en-US" altLang="ko-KR" dirty="0" err="1" smtClean="0"/>
              <a:t>maxIdle</a:t>
            </a:r>
            <a:r>
              <a:rPr lang="en-US" altLang="ko-KR" dirty="0"/>
              <a:t>: </a:t>
            </a:r>
            <a:r>
              <a:rPr lang="ko-KR" altLang="en-US" dirty="0"/>
              <a:t>일반적으로 활용할 </a:t>
            </a:r>
            <a:r>
              <a:rPr lang="en-US" altLang="ko-KR" dirty="0"/>
              <a:t>Connection </a:t>
            </a:r>
            <a:r>
              <a:rPr lang="ko-KR" altLang="en-US" dirty="0" smtClean="0"/>
              <a:t>수 지정</a:t>
            </a:r>
            <a:endParaRPr lang="en-US" altLang="ko-KR" dirty="0"/>
          </a:p>
          <a:p>
            <a:r>
              <a:rPr lang="en-US" altLang="ko-KR" dirty="0" err="1" smtClean="0"/>
              <a:t>maxWait</a:t>
            </a:r>
            <a:r>
              <a:rPr lang="en-US" altLang="ko-KR" dirty="0"/>
              <a:t>: </a:t>
            </a:r>
            <a:r>
              <a:rPr lang="en-US" altLang="ko-KR" dirty="0" smtClean="0"/>
              <a:t>Connection</a:t>
            </a:r>
            <a:r>
              <a:rPr lang="ko-KR" altLang="en-US" dirty="0" smtClean="0"/>
              <a:t> 요청 </a:t>
            </a:r>
            <a:r>
              <a:rPr lang="ko-KR" altLang="en-US" dirty="0"/>
              <a:t>대기 </a:t>
            </a:r>
            <a:r>
              <a:rPr lang="ko-KR" altLang="en-US" dirty="0" smtClean="0"/>
              <a:t>시간 지정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65B9-AE3B-4233-A5B5-DD7BC26A5F48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11</a:t>
            </a:r>
            <a:r>
              <a:rPr lang="en-US" altLang="ko-KR" sz="2000" dirty="0" smtClean="0"/>
              <a:t>.2  </a:t>
            </a:r>
            <a:r>
              <a:rPr lang="en-US" altLang="ko-KR" sz="2000" dirty="0" err="1" smtClean="0"/>
              <a:t>DataSource</a:t>
            </a:r>
            <a:r>
              <a:rPr lang="en-US" altLang="ko-KR" sz="2000" dirty="0" smtClean="0"/>
              <a:t> – </a:t>
            </a:r>
            <a:r>
              <a:rPr lang="ko-KR" altLang="en-US" sz="2000" dirty="0" smtClean="0"/>
              <a:t>구현</a:t>
            </a:r>
            <a:r>
              <a:rPr lang="en-US" altLang="ko-KR" sz="2000" dirty="0" smtClean="0"/>
              <a:t>(server.xml)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191822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context.xml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65B9-AE3B-4233-A5B5-DD7BC26A5F48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08920"/>
            <a:ext cx="7267575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11</a:t>
            </a:r>
            <a:r>
              <a:rPr lang="en-US" altLang="ko-KR" sz="2000" dirty="0" smtClean="0"/>
              <a:t>.2  </a:t>
            </a:r>
            <a:r>
              <a:rPr lang="en-US" altLang="ko-KR" sz="2000" dirty="0" err="1" smtClean="0"/>
              <a:t>DataSource</a:t>
            </a:r>
            <a:r>
              <a:rPr lang="en-US" altLang="ko-KR" sz="2000" dirty="0" smtClean="0"/>
              <a:t> – </a:t>
            </a:r>
            <a:r>
              <a:rPr lang="ko-KR" altLang="en-US" sz="2000" dirty="0" smtClean="0"/>
              <a:t>구현</a:t>
            </a:r>
            <a:r>
              <a:rPr lang="en-US" altLang="ko-KR" sz="2000" dirty="0" smtClean="0"/>
              <a:t>(</a:t>
            </a:r>
            <a:r>
              <a:rPr lang="en-US" altLang="ko-KR" sz="2000" dirty="0" smtClean="0"/>
              <a:t>context</a:t>
            </a:r>
            <a:r>
              <a:rPr lang="en-US" altLang="ko-KR" sz="2000" dirty="0" smtClean="0"/>
              <a:t>.xml)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788323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web.xml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en-US" altLang="ko-KR" dirty="0"/>
              <a:t>description&gt;: </a:t>
            </a:r>
            <a:r>
              <a:rPr lang="ko-KR" altLang="en-US" dirty="0"/>
              <a:t>리소스에 대한 </a:t>
            </a:r>
            <a:r>
              <a:rPr lang="ko-KR" altLang="en-US" dirty="0" smtClean="0"/>
              <a:t>설명 지정</a:t>
            </a:r>
            <a:endParaRPr lang="en-US" altLang="ko-KR" dirty="0"/>
          </a:p>
          <a:p>
            <a:r>
              <a:rPr lang="en-US" altLang="ko-KR" dirty="0"/>
              <a:t>&lt;res-ref-name&gt;: </a:t>
            </a:r>
            <a:r>
              <a:rPr lang="ko-KR" altLang="en-US" dirty="0"/>
              <a:t>사용하고자 하는 </a:t>
            </a:r>
            <a:r>
              <a:rPr lang="ko-KR" altLang="en-US" dirty="0" smtClean="0"/>
              <a:t>리소스 이름 지정</a:t>
            </a:r>
            <a:endParaRPr lang="en-US" altLang="ko-KR" dirty="0"/>
          </a:p>
          <a:p>
            <a:r>
              <a:rPr lang="en-US" altLang="ko-KR" dirty="0"/>
              <a:t>&lt;res-type&gt;: </a:t>
            </a:r>
            <a:r>
              <a:rPr lang="ko-KR" altLang="en-US" dirty="0"/>
              <a:t>사용하고자 하는 리소스의 </a:t>
            </a:r>
            <a:r>
              <a:rPr lang="ko-KR" altLang="en-US" dirty="0" smtClean="0"/>
              <a:t>타입 지정</a:t>
            </a:r>
            <a:endParaRPr lang="en-US" altLang="ko-KR" dirty="0"/>
          </a:p>
          <a:p>
            <a:r>
              <a:rPr lang="en-US" altLang="ko-KR" dirty="0"/>
              <a:t>&lt;res-</a:t>
            </a:r>
            <a:r>
              <a:rPr lang="en-US" altLang="ko-KR" dirty="0" err="1"/>
              <a:t>auth</a:t>
            </a:r>
            <a:r>
              <a:rPr lang="en-US" altLang="ko-KR" dirty="0"/>
              <a:t>&gt;: </a:t>
            </a:r>
            <a:r>
              <a:rPr lang="ko-KR" altLang="en-US" dirty="0"/>
              <a:t>리소스에 대한 </a:t>
            </a:r>
            <a:r>
              <a:rPr lang="ko-KR" altLang="en-US" dirty="0" smtClean="0"/>
              <a:t>권한 지정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65B9-AE3B-4233-A5B5-DD7BC26A5F48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10" y="1629147"/>
            <a:ext cx="7296150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11</a:t>
            </a:r>
            <a:r>
              <a:rPr lang="en-US" altLang="ko-KR" sz="2000" dirty="0" smtClean="0"/>
              <a:t>.2  </a:t>
            </a:r>
            <a:r>
              <a:rPr lang="en-US" altLang="ko-KR" sz="2000" dirty="0" err="1" smtClean="0"/>
              <a:t>DataSource</a:t>
            </a:r>
            <a:r>
              <a:rPr lang="en-US" altLang="ko-KR" sz="2000" dirty="0" smtClean="0"/>
              <a:t> – </a:t>
            </a:r>
            <a:r>
              <a:rPr lang="ko-KR" altLang="en-US" sz="2000" dirty="0" smtClean="0"/>
              <a:t>구현</a:t>
            </a:r>
            <a:r>
              <a:rPr lang="en-US" altLang="ko-KR" sz="2000" dirty="0" smtClean="0"/>
              <a:t>(web.xml)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1246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65B9-AE3B-4233-A5B5-DD7BC26A5F48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11</a:t>
            </a:r>
            <a:r>
              <a:rPr lang="en-US" altLang="ko-KR" sz="2000" dirty="0" smtClean="0"/>
              <a:t>.2  </a:t>
            </a:r>
            <a:r>
              <a:rPr lang="en-US" altLang="ko-KR" sz="2000" dirty="0" err="1" smtClean="0"/>
              <a:t>DataSource</a:t>
            </a:r>
            <a:r>
              <a:rPr lang="en-US" altLang="ko-KR" sz="2000" dirty="0" smtClean="0"/>
              <a:t> – </a:t>
            </a:r>
            <a:r>
              <a:rPr lang="ko-KR" altLang="en-US" sz="2000" dirty="0" smtClean="0"/>
              <a:t>구현</a:t>
            </a:r>
            <a:endParaRPr lang="ko-KR" altLang="en-US" sz="2000" dirty="0"/>
          </a:p>
        </p:txBody>
      </p:sp>
      <p:grpSp>
        <p:nvGrpSpPr>
          <p:cNvPr id="7" name="그룹 6"/>
          <p:cNvGrpSpPr/>
          <p:nvPr/>
        </p:nvGrpSpPr>
        <p:grpSpPr>
          <a:xfrm>
            <a:off x="534491" y="404664"/>
            <a:ext cx="7258050" cy="6336704"/>
            <a:chOff x="534491" y="692696"/>
            <a:chExt cx="7258050" cy="6336704"/>
          </a:xfrm>
        </p:grpSpPr>
        <p:pic>
          <p:nvPicPr>
            <p:cNvPr id="28675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" r="1"/>
            <a:stretch/>
          </p:blipFill>
          <p:spPr bwMode="auto">
            <a:xfrm>
              <a:off x="534491" y="2009725"/>
              <a:ext cx="7258050" cy="5019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6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491" y="692696"/>
              <a:ext cx="7258050" cy="1428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8676" name="그림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5138415"/>
            <a:ext cx="3826919" cy="171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33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764704"/>
            <a:ext cx="3930616" cy="26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423" y="764704"/>
            <a:ext cx="3930617" cy="2681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960" y="3915733"/>
            <a:ext cx="3930617" cy="2681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그림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94" y="3861048"/>
            <a:ext cx="3930617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11</a:t>
            </a:r>
            <a:r>
              <a:rPr lang="en-US" altLang="ko-KR" sz="2000" dirty="0" smtClean="0"/>
              <a:t>.1  </a:t>
            </a:r>
            <a:r>
              <a:rPr lang="en-US" altLang="ko-KR" sz="2000" dirty="0" smtClean="0"/>
              <a:t>JDBC </a:t>
            </a:r>
            <a:r>
              <a:rPr lang="ko-KR" altLang="en-US" sz="2000" dirty="0" smtClean="0"/>
              <a:t>프로그래밍 </a:t>
            </a:r>
            <a:r>
              <a:rPr lang="en-US" altLang="ko-KR" sz="2000" dirty="0" smtClean="0"/>
              <a:t>– oracle </a:t>
            </a:r>
            <a:r>
              <a:rPr lang="ko-KR" altLang="en-US" sz="2000" dirty="0" smtClean="0"/>
              <a:t>다운로</a:t>
            </a:r>
            <a:r>
              <a:rPr lang="ko-KR" altLang="en-US" sz="2000" dirty="0"/>
              <a:t>드</a:t>
            </a:r>
            <a:r>
              <a:rPr lang="en-US" altLang="ko-KR" sz="2000" dirty="0" smtClean="0"/>
              <a:t> </a:t>
            </a:r>
            <a:endParaRPr lang="ko-KR" altLang="en-US" sz="2000" dirty="0"/>
          </a:p>
        </p:txBody>
      </p:sp>
      <p:sp>
        <p:nvSpPr>
          <p:cNvPr id="4" name="오른쪽 화살표 3"/>
          <p:cNvSpPr/>
          <p:nvPr/>
        </p:nvSpPr>
        <p:spPr>
          <a:xfrm>
            <a:off x="4356511" y="2095986"/>
            <a:ext cx="287497" cy="2528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아래쪽 화살표 4"/>
          <p:cNvSpPr/>
          <p:nvPr/>
        </p:nvSpPr>
        <p:spPr>
          <a:xfrm>
            <a:off x="6300192" y="3568407"/>
            <a:ext cx="288032" cy="2926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왼쪽 화살표 5"/>
          <p:cNvSpPr/>
          <p:nvPr/>
        </p:nvSpPr>
        <p:spPr>
          <a:xfrm>
            <a:off x="4370307" y="5013176"/>
            <a:ext cx="273701" cy="36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65B9-AE3B-4233-A5B5-DD7BC26A5F4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36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11</a:t>
            </a:r>
            <a:r>
              <a:rPr lang="en-US" altLang="ko-KR" sz="2000" dirty="0" smtClean="0"/>
              <a:t>.1  </a:t>
            </a:r>
            <a:r>
              <a:rPr lang="en-US" altLang="ko-KR" sz="2000" dirty="0" smtClean="0"/>
              <a:t>JDBC </a:t>
            </a:r>
            <a:r>
              <a:rPr lang="ko-KR" altLang="en-US" sz="2000" dirty="0" smtClean="0"/>
              <a:t>프로그래밍 </a:t>
            </a:r>
            <a:r>
              <a:rPr lang="en-US" altLang="ko-KR" sz="2000" dirty="0" smtClean="0"/>
              <a:t>– oracle </a:t>
            </a:r>
            <a:r>
              <a:rPr lang="ko-KR" altLang="en-US" sz="2000" dirty="0" smtClean="0"/>
              <a:t>설치</a:t>
            </a:r>
            <a:r>
              <a:rPr lang="en-US" altLang="ko-KR" sz="2000" dirty="0" smtClean="0"/>
              <a:t> </a:t>
            </a:r>
            <a:endParaRPr lang="ko-KR" altLang="en-US" sz="2000" dirty="0"/>
          </a:p>
        </p:txBody>
      </p:sp>
      <p:pic>
        <p:nvPicPr>
          <p:cNvPr id="3074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18756"/>
            <a:ext cx="3585287" cy="152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그림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191" y="746767"/>
            <a:ext cx="3571225" cy="2042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그림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073" y="3356992"/>
            <a:ext cx="3571225" cy="269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그림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76" y="3358142"/>
            <a:ext cx="3571225" cy="268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오른쪽 화살표 6"/>
          <p:cNvSpPr/>
          <p:nvPr/>
        </p:nvSpPr>
        <p:spPr>
          <a:xfrm>
            <a:off x="4260024" y="1732014"/>
            <a:ext cx="287497" cy="2528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6334399" y="2911794"/>
            <a:ext cx="288032" cy="2926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화살표 8"/>
          <p:cNvSpPr/>
          <p:nvPr/>
        </p:nvSpPr>
        <p:spPr>
          <a:xfrm>
            <a:off x="4273820" y="4649204"/>
            <a:ext cx="273701" cy="36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65B9-AE3B-4233-A5B5-DD7BC26A5F4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094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36712"/>
            <a:ext cx="3316288" cy="249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538" y="836712"/>
            <a:ext cx="3271821" cy="2457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그림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718" y="3717032"/>
            <a:ext cx="3379636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그림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81" y="3717032"/>
            <a:ext cx="3342553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4069014" y="1885529"/>
            <a:ext cx="287497" cy="2528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아래쪽 화살표 6"/>
          <p:cNvSpPr/>
          <p:nvPr/>
        </p:nvSpPr>
        <p:spPr>
          <a:xfrm>
            <a:off x="6012695" y="3357950"/>
            <a:ext cx="288032" cy="2926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왼쪽 화살표 7"/>
          <p:cNvSpPr/>
          <p:nvPr/>
        </p:nvSpPr>
        <p:spPr>
          <a:xfrm>
            <a:off x="4082810" y="4802719"/>
            <a:ext cx="273701" cy="36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11</a:t>
            </a:r>
            <a:r>
              <a:rPr lang="en-US" altLang="ko-KR" sz="2000" dirty="0" smtClean="0"/>
              <a:t>.1  </a:t>
            </a:r>
            <a:r>
              <a:rPr lang="en-US" altLang="ko-KR" sz="2000" dirty="0" smtClean="0"/>
              <a:t>JDBC </a:t>
            </a:r>
            <a:r>
              <a:rPr lang="ko-KR" altLang="en-US" sz="2000" dirty="0" smtClean="0"/>
              <a:t>프로그래밍 </a:t>
            </a:r>
            <a:r>
              <a:rPr lang="en-US" altLang="ko-KR" sz="2000" dirty="0" smtClean="0"/>
              <a:t>– oracle </a:t>
            </a:r>
            <a:r>
              <a:rPr lang="ko-KR" altLang="en-US" sz="2000" dirty="0" smtClean="0"/>
              <a:t>설치</a:t>
            </a:r>
            <a:r>
              <a:rPr lang="en-US" altLang="ko-KR" sz="2000" dirty="0" smtClean="0"/>
              <a:t> </a:t>
            </a:r>
            <a:endParaRPr lang="ko-KR" altLang="en-US" sz="20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65B9-AE3B-4233-A5B5-DD7BC26A5F4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927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08720"/>
            <a:ext cx="3354823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387" y="908720"/>
            <a:ext cx="3354823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그림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387" y="4005064"/>
            <a:ext cx="3354823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11</a:t>
            </a:r>
            <a:r>
              <a:rPr lang="en-US" altLang="ko-KR" sz="2000" dirty="0" smtClean="0"/>
              <a:t>.1  </a:t>
            </a:r>
            <a:r>
              <a:rPr lang="en-US" altLang="ko-KR" sz="2000" dirty="0" smtClean="0"/>
              <a:t>JDBC </a:t>
            </a:r>
            <a:r>
              <a:rPr lang="ko-KR" altLang="en-US" sz="2000" dirty="0" smtClean="0"/>
              <a:t>프로그래밍 </a:t>
            </a:r>
            <a:r>
              <a:rPr lang="en-US" altLang="ko-KR" sz="2000" dirty="0" smtClean="0"/>
              <a:t>– oracle </a:t>
            </a:r>
            <a:r>
              <a:rPr lang="ko-KR" altLang="en-US" sz="2000" dirty="0" smtClean="0"/>
              <a:t>설치</a:t>
            </a:r>
            <a:r>
              <a:rPr lang="en-US" altLang="ko-KR" sz="2000" dirty="0" smtClean="0"/>
              <a:t> </a:t>
            </a:r>
            <a:endParaRPr lang="ko-KR" altLang="en-US" sz="20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65B9-AE3B-4233-A5B5-DD7BC26A5F48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오른쪽 화살표 2"/>
          <p:cNvSpPr/>
          <p:nvPr/>
        </p:nvSpPr>
        <p:spPr>
          <a:xfrm>
            <a:off x="3995936" y="1916832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아래쪽 화살표 3"/>
          <p:cNvSpPr/>
          <p:nvPr/>
        </p:nvSpPr>
        <p:spPr>
          <a:xfrm>
            <a:off x="6012160" y="3573016"/>
            <a:ext cx="40863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687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계정 생성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389120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sqlplus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실행하여 </a:t>
            </a:r>
            <a:r>
              <a:rPr lang="en-US" altLang="ko-KR" dirty="0" smtClean="0"/>
              <a:t>oracle</a:t>
            </a:r>
            <a:r>
              <a:rPr lang="ko-KR" altLang="en-US" dirty="0" smtClean="0"/>
              <a:t>에 접속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scott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계정 실행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000" dirty="0"/>
              <a:t>@C:\</a:t>
            </a:r>
            <a:r>
              <a:rPr lang="en-US" altLang="ko-KR" sz="2000" dirty="0" err="1" smtClean="0"/>
              <a:t>oraclexe</a:t>
            </a:r>
            <a:r>
              <a:rPr lang="en-US" altLang="ko-KR" sz="2000" dirty="0" smtClean="0"/>
              <a:t>\app\oracle\product\11.2.0\server\</a:t>
            </a:r>
            <a:r>
              <a:rPr lang="en-US" altLang="ko-KR" sz="2000" dirty="0" err="1" smtClean="0"/>
              <a:t>rdbms</a:t>
            </a:r>
            <a:r>
              <a:rPr lang="en-US" altLang="ko-KR" sz="2000" dirty="0" smtClean="0"/>
              <a:t>\admin\</a:t>
            </a:r>
            <a:r>
              <a:rPr lang="en-US" altLang="ko-KR" sz="2000" dirty="0" err="1" smtClean="0"/>
              <a:t>scott.sql</a:t>
            </a:r>
            <a:endParaRPr lang="ko-KR" altLang="en-US" sz="20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65B9-AE3B-4233-A5B5-DD7BC26A5F48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11</a:t>
            </a:r>
            <a:r>
              <a:rPr lang="en-US" altLang="ko-KR" sz="2000" dirty="0" smtClean="0"/>
              <a:t>.1  </a:t>
            </a:r>
            <a:r>
              <a:rPr lang="en-US" altLang="ko-KR" sz="2000" dirty="0" smtClean="0"/>
              <a:t>JDBC </a:t>
            </a:r>
            <a:r>
              <a:rPr lang="ko-KR" altLang="en-US" sz="2000" dirty="0" smtClean="0"/>
              <a:t>프로그래밍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계정 생성</a:t>
            </a:r>
            <a:r>
              <a:rPr lang="en-US" altLang="ko-KR" sz="2000" dirty="0" smtClean="0"/>
              <a:t> </a:t>
            </a:r>
            <a:endParaRPr lang="ko-KR" altLang="en-US" sz="2000" dirty="0"/>
          </a:p>
        </p:txBody>
      </p:sp>
      <p:pic>
        <p:nvPicPr>
          <p:cNvPr id="6146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32856"/>
            <a:ext cx="3882076" cy="1897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그림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797152"/>
            <a:ext cx="3882076" cy="1907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3560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23528" y="980728"/>
            <a:ext cx="8229600" cy="4389120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scott</a:t>
            </a:r>
            <a:r>
              <a:rPr lang="en-US" altLang="ko-KR" dirty="0" smtClean="0"/>
              <a:t>  </a:t>
            </a:r>
            <a:r>
              <a:rPr lang="ko-KR" altLang="en-US" dirty="0"/>
              <a:t>계정 비밀번호 변경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alter user </a:t>
            </a:r>
            <a:r>
              <a:rPr lang="en-US" altLang="ko-KR" sz="2000" dirty="0" err="1"/>
              <a:t>scott</a:t>
            </a:r>
            <a:r>
              <a:rPr lang="en-US" altLang="ko-KR" sz="2000" dirty="0"/>
              <a:t> identified by tiger;</a:t>
            </a:r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dirty="0" err="1"/>
              <a:t>scott</a:t>
            </a:r>
            <a:r>
              <a:rPr lang="en-US" altLang="ko-KR" dirty="0"/>
              <a:t> </a:t>
            </a:r>
            <a:r>
              <a:rPr lang="ko-KR" altLang="en-US" dirty="0"/>
              <a:t>계정 접속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conn </a:t>
            </a:r>
            <a:r>
              <a:rPr lang="en-US" altLang="ko-KR" sz="2000" dirty="0" err="1" smtClean="0"/>
              <a:t>scott</a:t>
            </a:r>
            <a:r>
              <a:rPr lang="en-US" altLang="ko-KR" sz="2000" dirty="0" smtClean="0"/>
              <a:t>/tiger</a:t>
            </a:r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ko-KR" altLang="en-US" sz="20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65B9-AE3B-4233-A5B5-DD7BC26A5F48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11</a:t>
            </a:r>
            <a:r>
              <a:rPr lang="en-US" altLang="ko-KR" sz="2000" dirty="0" smtClean="0"/>
              <a:t>.1  </a:t>
            </a:r>
            <a:r>
              <a:rPr lang="en-US" altLang="ko-KR" sz="2000" dirty="0" smtClean="0"/>
              <a:t>JDBC </a:t>
            </a:r>
            <a:r>
              <a:rPr lang="ko-KR" altLang="en-US" sz="2000" dirty="0" smtClean="0"/>
              <a:t>프로그래밍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계정 생성</a:t>
            </a:r>
            <a:r>
              <a:rPr lang="en-US" altLang="ko-KR" sz="2000" dirty="0" smtClean="0"/>
              <a:t> </a:t>
            </a:r>
            <a:endParaRPr lang="ko-KR" altLang="en-US" sz="2000" dirty="0"/>
          </a:p>
        </p:txBody>
      </p:sp>
      <p:pic>
        <p:nvPicPr>
          <p:cNvPr id="7170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16832"/>
            <a:ext cx="3672408" cy="1794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그림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797152"/>
            <a:ext cx="3672408" cy="179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94894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흐름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흐름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흐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129</TotalTime>
  <Words>753</Words>
  <Application>Microsoft Office PowerPoint</Application>
  <PresentationFormat>화면 슬라이드 쇼(4:3)</PresentationFormat>
  <Paragraphs>232</Paragraphs>
  <Slides>39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0" baseType="lpstr">
      <vt:lpstr>흐름</vt:lpstr>
      <vt:lpstr>11. 데이타베이스</vt:lpstr>
      <vt:lpstr>11.1 JDBC 프로그래밍</vt:lpstr>
      <vt:lpstr>oracle 설치</vt:lpstr>
      <vt:lpstr>PowerPoint 프레젠테이션</vt:lpstr>
      <vt:lpstr>PowerPoint 프레젠테이션</vt:lpstr>
      <vt:lpstr>PowerPoint 프레젠테이션</vt:lpstr>
      <vt:lpstr>PowerPoint 프레젠테이션</vt:lpstr>
      <vt:lpstr>계정 생성</vt:lpstr>
      <vt:lpstr>PowerPoint 프레젠테이션</vt:lpstr>
      <vt:lpstr>JDBC 개요</vt:lpstr>
      <vt:lpstr>JDBC 인터페이스</vt:lpstr>
      <vt:lpstr>JDBC 드라이버 </vt:lpstr>
      <vt:lpstr>JDBC 드라이버 파일 연결</vt:lpstr>
      <vt:lpstr>JDBC 프로그램 구현 순서</vt:lpstr>
      <vt:lpstr>JDBC 드라이버 로딩</vt:lpstr>
      <vt:lpstr>DBMS 서버 접속</vt:lpstr>
      <vt:lpstr>DBMS 서버 접속</vt:lpstr>
      <vt:lpstr>Statement 객체</vt:lpstr>
      <vt:lpstr>SQL문 실행</vt:lpstr>
      <vt:lpstr>ResultSet</vt:lpstr>
      <vt:lpstr>Resultset 메소드</vt:lpstr>
      <vt:lpstr>PreparedStatement</vt:lpstr>
      <vt:lpstr>PreparedStatement 메소드</vt:lpstr>
      <vt:lpstr>자원해제</vt:lpstr>
      <vt:lpstr>PowerPoint 프레젠테이션</vt:lpstr>
      <vt:lpstr>PowerPoint 프레젠테이션</vt:lpstr>
      <vt:lpstr>PowerPoint 프레젠테이션</vt:lpstr>
      <vt:lpstr>PowerPoint 프레젠테이션</vt:lpstr>
      <vt:lpstr>11.2 DataSource</vt:lpstr>
      <vt:lpstr>DataSource 관리</vt:lpstr>
      <vt:lpstr>Connection Pool</vt:lpstr>
      <vt:lpstr>DataSource</vt:lpstr>
      <vt:lpstr>Datasource  이용방법</vt:lpstr>
      <vt:lpstr>JNDI</vt:lpstr>
      <vt:lpstr>server.xml 설정</vt:lpstr>
      <vt:lpstr>&lt;Resource&gt; 속성</vt:lpstr>
      <vt:lpstr>context.xml 설정</vt:lpstr>
      <vt:lpstr>web.xml 설정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11. 데이타베이스</dc:title>
  <dc:creator>house</dc:creator>
  <cp:lastModifiedBy>house</cp:lastModifiedBy>
  <cp:revision>30</cp:revision>
  <dcterms:created xsi:type="dcterms:W3CDTF">2017-04-24T04:37:11Z</dcterms:created>
  <dcterms:modified xsi:type="dcterms:W3CDTF">2017-04-24T06:46:15Z</dcterms:modified>
</cp:coreProperties>
</file>