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80" r:id="rId2"/>
    <p:sldId id="281" r:id="rId3"/>
    <p:sldId id="282" r:id="rId4"/>
    <p:sldId id="283" r:id="rId5"/>
    <p:sldId id="284" r:id="rId6"/>
    <p:sldId id="286" r:id="rId7"/>
    <p:sldId id="290" r:id="rId8"/>
    <p:sldId id="288" r:id="rId9"/>
    <p:sldId id="291" r:id="rId10"/>
    <p:sldId id="289" r:id="rId11"/>
    <p:sldId id="292" r:id="rId12"/>
  </p:sldIdLst>
  <p:sldSz cx="9144000" cy="6858000" type="screen4x3"/>
  <p:notesSz cx="10234613" cy="71040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095685-6973-4C58-BE0B-A39EFE628778}">
  <a:tblStyle styleId="{7C095685-6973-4C58-BE0B-A39EFE6287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2" autoAdjust="0"/>
  </p:normalViewPr>
  <p:slideViewPr>
    <p:cSldViewPr snapToGrid="0">
      <p:cViewPr>
        <p:scale>
          <a:sx n="75" d="100"/>
          <a:sy n="75" d="100"/>
        </p:scale>
        <p:origin x="16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797246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17900" y="887413"/>
            <a:ext cx="3198813" cy="23987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747627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75" tIns="49525" rIns="99075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세가지 유형</a:t>
            </a:r>
            <a:endParaRPr lang="en-US" altLang="ko-KR" dirty="0"/>
          </a:p>
          <a:p>
            <a:r>
              <a:rPr lang="ko-KR" altLang="en-US" dirty="0"/>
              <a:t>지도학습 </a:t>
            </a:r>
            <a:r>
              <a:rPr lang="en-US" altLang="ko-KR" dirty="0"/>
              <a:t>: </a:t>
            </a:r>
            <a:r>
              <a:rPr lang="ko-KR" altLang="en-US" dirty="0"/>
              <a:t>데이터에 정답이 존재</a:t>
            </a:r>
            <a:r>
              <a:rPr lang="en-US" altLang="ko-KR" dirty="0"/>
              <a:t>-&gt; </a:t>
            </a:r>
            <a:r>
              <a:rPr lang="ko-KR" altLang="en-US" dirty="0"/>
              <a:t>데이터를 통해 실제 정답과 오차를 </a:t>
            </a:r>
            <a:r>
              <a:rPr lang="ko-KR" altLang="en-US" dirty="0" err="1"/>
              <a:t>줄여나가도록</a:t>
            </a:r>
            <a:r>
              <a:rPr lang="ko-KR" altLang="en-US" dirty="0"/>
              <a:t> 학습</a:t>
            </a:r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회귀문제</a:t>
            </a:r>
            <a:endParaRPr lang="en-US" altLang="ko-KR" dirty="0"/>
          </a:p>
          <a:p>
            <a:r>
              <a:rPr lang="ko-KR" altLang="en-US" dirty="0"/>
              <a:t>비지도학습</a:t>
            </a:r>
            <a:r>
              <a:rPr lang="en-US" altLang="ko-KR" dirty="0"/>
              <a:t>: </a:t>
            </a:r>
            <a:r>
              <a:rPr lang="ko-KR" altLang="en-US" dirty="0"/>
              <a:t>데이터에 정답이 존재</a:t>
            </a:r>
            <a:r>
              <a:rPr lang="en-US" altLang="ko-KR" dirty="0"/>
              <a:t>x-&gt; </a:t>
            </a:r>
            <a:r>
              <a:rPr lang="ko-KR" altLang="en-US" dirty="0"/>
              <a:t>데이터의 특징을 기반으로 학습</a:t>
            </a:r>
            <a:endParaRPr lang="en-US" altLang="ko-KR" dirty="0"/>
          </a:p>
          <a:p>
            <a:r>
              <a:rPr lang="ko-KR" altLang="en-US" dirty="0"/>
              <a:t>강화학습 </a:t>
            </a:r>
            <a:r>
              <a:rPr lang="en-US" altLang="ko-KR" dirty="0"/>
              <a:t>: </a:t>
            </a:r>
            <a:r>
              <a:rPr lang="ko-KR" altLang="en-US" dirty="0"/>
              <a:t>에이전트가 환경과 상호작용하고</a:t>
            </a:r>
            <a:r>
              <a:rPr lang="en-US" altLang="ko-KR" dirty="0"/>
              <a:t>, </a:t>
            </a:r>
            <a:r>
              <a:rPr lang="ko-KR" altLang="en-US" dirty="0"/>
              <a:t>이 환경에서 나오는 보상에 따라 최적의 행동을 하도록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ko-KR" sz="13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17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에이전트는 행동을 취함</a:t>
            </a:r>
            <a:r>
              <a:rPr lang="en-US" altLang="ko-KR" dirty="0"/>
              <a:t>. </a:t>
            </a:r>
            <a:r>
              <a:rPr lang="ko-KR" altLang="en-US" dirty="0" err="1"/>
              <a:t>게임케릭터</a:t>
            </a:r>
            <a:endParaRPr lang="en-US" altLang="ko-KR" dirty="0"/>
          </a:p>
          <a:p>
            <a:pPr algn="l"/>
            <a:r>
              <a:rPr lang="ko-KR" altLang="en-US" dirty="0"/>
              <a:t>액션 </a:t>
            </a:r>
            <a:r>
              <a:rPr lang="en-US" altLang="ko-KR" dirty="0"/>
              <a:t>: </a:t>
            </a:r>
            <a:r>
              <a:rPr lang="ko-KR" altLang="en-US" dirty="0"/>
              <a:t>에이전트가 취할 수 있는 모든 행동</a:t>
            </a:r>
            <a:r>
              <a:rPr lang="en-US" altLang="ko-KR" dirty="0"/>
              <a:t>. </a:t>
            </a:r>
            <a:r>
              <a:rPr lang="ko-KR" altLang="en-US" dirty="0"/>
              <a:t>상하좌우</a:t>
            </a:r>
            <a:endParaRPr lang="en-US" altLang="ko-KR" dirty="0"/>
          </a:p>
          <a:p>
            <a:pPr algn="l"/>
            <a:r>
              <a:rPr lang="ko-KR" altLang="en-US" dirty="0"/>
              <a:t>환경 </a:t>
            </a:r>
            <a:r>
              <a:rPr lang="en-US" altLang="ko-KR" dirty="0"/>
              <a:t>: </a:t>
            </a:r>
            <a:r>
              <a:rPr lang="ko-KR" altLang="en-US" dirty="0"/>
              <a:t>에이전트의 액션을 반영하고 에이전트에게 정보제공</a:t>
            </a:r>
            <a:r>
              <a:rPr lang="en-US" altLang="ko-KR" dirty="0"/>
              <a:t>. </a:t>
            </a:r>
            <a:r>
              <a:rPr lang="ko-KR" altLang="en-US" dirty="0" err="1"/>
              <a:t>마리오의</a:t>
            </a:r>
            <a:r>
              <a:rPr lang="ko-KR" altLang="en-US" dirty="0"/>
              <a:t> 움직임에 따른 게임화면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목숨을 바꿔주는 게임시스템</a:t>
            </a:r>
            <a:endParaRPr lang="en-US" altLang="ko-KR" dirty="0"/>
          </a:p>
          <a:p>
            <a:pPr algn="l"/>
            <a:r>
              <a:rPr lang="ko-KR" altLang="en-US" dirty="0"/>
              <a:t>상태 </a:t>
            </a:r>
            <a:r>
              <a:rPr lang="en-US" altLang="ko-KR" dirty="0"/>
              <a:t>: </a:t>
            </a:r>
            <a:r>
              <a:rPr lang="ko-KR" altLang="en-US" dirty="0"/>
              <a:t>에이전트의 상황</a:t>
            </a:r>
            <a:r>
              <a:rPr lang="en-US" altLang="ko-KR" dirty="0"/>
              <a:t>(</a:t>
            </a:r>
            <a:r>
              <a:rPr lang="ko-KR" altLang="en-US" dirty="0"/>
              <a:t>게임에서의 위치</a:t>
            </a:r>
            <a:r>
              <a:rPr lang="en-US" altLang="ko-KR" dirty="0"/>
              <a:t>). </a:t>
            </a:r>
            <a:r>
              <a:rPr lang="ko-KR" altLang="en-US" dirty="0"/>
              <a:t>에이전트는 이를 기반으로 행동을 취함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dirty="0"/>
              <a:t>보상 </a:t>
            </a:r>
            <a:r>
              <a:rPr lang="en-US" altLang="ko-KR" dirty="0"/>
              <a:t>: </a:t>
            </a:r>
            <a:r>
              <a:rPr lang="ko-KR" altLang="en-US" dirty="0"/>
              <a:t>특정상태 </a:t>
            </a:r>
            <a:r>
              <a:rPr lang="en-US" altLang="ko-KR" dirty="0"/>
              <a:t>or </a:t>
            </a:r>
            <a:r>
              <a:rPr lang="ko-KR" altLang="en-US" dirty="0"/>
              <a:t>특정행동을 했을 때 보상을 받게 됨</a:t>
            </a:r>
            <a:r>
              <a:rPr lang="en-US" altLang="ko-KR" dirty="0"/>
              <a:t>.(</a:t>
            </a:r>
            <a:r>
              <a:rPr lang="ko-KR" altLang="en-US" dirty="0"/>
              <a:t>별</a:t>
            </a:r>
            <a:r>
              <a:rPr lang="en-US" altLang="ko-KR" dirty="0"/>
              <a:t>, </a:t>
            </a:r>
            <a:r>
              <a:rPr lang="ko-KR" altLang="en-US" dirty="0"/>
              <a:t>코인</a:t>
            </a:r>
            <a:r>
              <a:rPr lang="en-US" altLang="ko-KR" dirty="0"/>
              <a:t>) </a:t>
            </a:r>
            <a:r>
              <a:rPr lang="ko-KR" altLang="en-US" dirty="0"/>
              <a:t>에이전트는 이를 기반으로 최고의 보상을 받도록 학습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ko-KR" sz="13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12379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강화학습은 오래된 개념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ko-KR" altLang="en-US" dirty="0" err="1"/>
              <a:t>딥러닝을</a:t>
            </a:r>
            <a:r>
              <a:rPr lang="ko-KR" altLang="en-US" dirty="0"/>
              <a:t> </a:t>
            </a:r>
            <a:r>
              <a:rPr lang="ko-KR" altLang="en-US" dirty="0" err="1"/>
              <a:t>하게되면서</a:t>
            </a:r>
            <a:r>
              <a:rPr lang="ko-KR" altLang="en-US" dirty="0"/>
              <a:t> </a:t>
            </a:r>
            <a:r>
              <a:rPr lang="ko-KR" altLang="en-US" dirty="0" err="1"/>
              <a:t>주목받게된것</a:t>
            </a:r>
            <a:endParaRPr lang="en-US" altLang="ko-KR" dirty="0"/>
          </a:p>
          <a:p>
            <a:r>
              <a:rPr lang="ko-KR" altLang="en-US" dirty="0"/>
              <a:t>강화학습의 대표적인 방법 </a:t>
            </a:r>
            <a:r>
              <a:rPr lang="en-US" altLang="ko-KR" dirty="0"/>
              <a:t>Q</a:t>
            </a:r>
            <a:r>
              <a:rPr lang="ko-KR" altLang="en-US" dirty="0"/>
              <a:t>함수를 이용하는 </a:t>
            </a:r>
            <a:r>
              <a:rPr lang="en-US" altLang="ko-KR" dirty="0"/>
              <a:t>Q</a:t>
            </a:r>
            <a:r>
              <a:rPr lang="ko-KR" altLang="en-US" dirty="0"/>
              <a:t>러닝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</a:t>
            </a:r>
            <a:r>
              <a:rPr lang="ko-KR" altLang="en-US" dirty="0"/>
              <a:t>함수는 상태와 행동에 따른 보상을 저장함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현재상태 </a:t>
            </a:r>
            <a:r>
              <a:rPr lang="en-US" altLang="ko-KR" dirty="0"/>
              <a:t>s</a:t>
            </a:r>
            <a:r>
              <a:rPr lang="ko-KR" altLang="en-US" dirty="0"/>
              <a:t>에서 행동 </a:t>
            </a:r>
            <a:r>
              <a:rPr lang="en-US" altLang="ko-KR" dirty="0"/>
              <a:t>a</a:t>
            </a:r>
            <a:r>
              <a:rPr lang="ko-KR" altLang="en-US" dirty="0"/>
              <a:t>를 취했을 때 다음 행동을 </a:t>
            </a:r>
            <a:r>
              <a:rPr lang="en-US" altLang="ko-KR" dirty="0"/>
              <a:t>s’</a:t>
            </a:r>
            <a:r>
              <a:rPr lang="ko-KR" altLang="en-US" dirty="0" err="1"/>
              <a:t>이라하면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현재상태와 </a:t>
            </a:r>
            <a:r>
              <a:rPr lang="ko-KR" altLang="en-US" dirty="0" err="1"/>
              <a:t>다음상태간에</a:t>
            </a:r>
            <a:r>
              <a:rPr lang="ko-KR" altLang="en-US" dirty="0"/>
              <a:t> 다음과 같은 방정식으로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ko-KR" sz="13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 lang="ko-KR" altLang="en-US" sz="13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319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3042446"/>
            <a:ext cx="9144000" cy="1996279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228600" y="3042446"/>
            <a:ext cx="7772400" cy="102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28600" y="4148934"/>
            <a:ext cx="6200775" cy="7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2900756"/>
            <a:ext cx="2286000" cy="144000"/>
          </a:xfrm>
          <a:prstGeom prst="rect">
            <a:avLst/>
          </a:prstGeom>
          <a:gradFill>
            <a:gsLst>
              <a:gs pos="0">
                <a:srgbClr val="7B7B7B"/>
              </a:gs>
              <a:gs pos="100000">
                <a:srgbClr val="5252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2281237" y="2900756"/>
            <a:ext cx="2289600" cy="144000"/>
          </a:xfrm>
          <a:prstGeom prst="rect">
            <a:avLst/>
          </a:prstGeom>
          <a:gradFill>
            <a:gsLst>
              <a:gs pos="0">
                <a:srgbClr val="FFD966"/>
              </a:gs>
              <a:gs pos="50000">
                <a:schemeClr val="accent4"/>
              </a:gs>
              <a:gs pos="100000">
                <a:srgbClr val="CD97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4568400" y="2900756"/>
            <a:ext cx="2289600" cy="144000"/>
          </a:xfrm>
          <a:prstGeom prst="rect">
            <a:avLst/>
          </a:prstGeom>
          <a:gradFill>
            <a:gsLst>
              <a:gs pos="0">
                <a:srgbClr val="A8D08C"/>
              </a:gs>
              <a:gs pos="100000">
                <a:srgbClr val="3856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858000" y="2900756"/>
            <a:ext cx="2286000" cy="144000"/>
          </a:xfrm>
          <a:prstGeom prst="rect">
            <a:avLst/>
          </a:prstGeom>
          <a:gradFill>
            <a:gsLst>
              <a:gs pos="0">
                <a:srgbClr val="C55A11"/>
              </a:gs>
              <a:gs pos="100000">
                <a:srgbClr val="833C0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 rot="10800000">
            <a:off x="0" y="0"/>
            <a:ext cx="9144000" cy="269480"/>
            <a:chOff x="0" y="5874145"/>
            <a:chExt cx="9144000" cy="269480"/>
          </a:xfrm>
        </p:grpSpPr>
        <p:cxnSp>
          <p:nvCxnSpPr>
            <p:cNvPr id="26" name="Google Shape;26;p2"/>
            <p:cNvCxnSpPr/>
            <p:nvPr/>
          </p:nvCxnSpPr>
          <p:spPr>
            <a:xfrm>
              <a:off x="0" y="6143625"/>
              <a:ext cx="9144000" cy="0"/>
            </a:xfrm>
            <a:prstGeom prst="straightConnector1">
              <a:avLst/>
            </a:prstGeom>
            <a:noFill/>
            <a:ln w="635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" name="Google Shape;27;p2"/>
            <p:cNvSpPr/>
            <p:nvPr/>
          </p:nvSpPr>
          <p:spPr>
            <a:xfrm flipH="1">
              <a:off x="6181725" y="5953518"/>
              <a:ext cx="2962274" cy="139308"/>
            </a:xfrm>
            <a:prstGeom prst="round1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8686800" y="5874145"/>
              <a:ext cx="457200" cy="168674"/>
            </a:xfrm>
            <a:prstGeom prst="round1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" name="Google Shape;2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88" y="6509060"/>
            <a:ext cx="272202" cy="2664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 txBox="1"/>
          <p:nvPr/>
        </p:nvSpPr>
        <p:spPr>
          <a:xfrm>
            <a:off x="333375" y="6511463"/>
            <a:ext cx="3960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School of Intelligent Mechatronic Engineering, Sejong University</a:t>
            </a:r>
            <a:endParaRPr sz="1100" b="0" i="1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1"/>
          </p:nvPr>
        </p:nvSpPr>
        <p:spPr>
          <a:xfrm rot="5400000">
            <a:off x="2121190" y="-496429"/>
            <a:ext cx="4901617" cy="847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333375" y="1372012"/>
            <a:ext cx="8477250" cy="479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10800000" flipH="1">
            <a:off x="0" y="0"/>
            <a:ext cx="9144000" cy="104275"/>
            <a:chOff x="0" y="1795856"/>
            <a:chExt cx="9144000" cy="109144"/>
          </a:xfrm>
        </p:grpSpPr>
        <p:sp>
          <p:nvSpPr>
            <p:cNvPr id="36" name="Google Shape;36;p3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" name="Google Shape;4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488" y="6509060"/>
            <a:ext cx="272202" cy="2664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/>
          <p:nvPr/>
        </p:nvSpPr>
        <p:spPr>
          <a:xfrm>
            <a:off x="333375" y="6511463"/>
            <a:ext cx="3960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sz="11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School of Intelligent Mechatronic Engineering, Sejong University</a:t>
            </a:r>
            <a:endParaRPr sz="1100" b="0" i="1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331675" y="1367692"/>
            <a:ext cx="4091834" cy="482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2"/>
          </p:nvPr>
        </p:nvSpPr>
        <p:spPr>
          <a:xfrm>
            <a:off x="4707311" y="1367692"/>
            <a:ext cx="4091834" cy="4824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 rot="10800000" flipH="1">
            <a:off x="0" y="0"/>
            <a:ext cx="9144000" cy="104275"/>
            <a:chOff x="0" y="1795856"/>
            <a:chExt cx="9144000" cy="109144"/>
          </a:xfrm>
        </p:grpSpPr>
        <p:sp>
          <p:nvSpPr>
            <p:cNvPr id="49" name="Google Shape;49;p4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0" y="2891692"/>
            <a:ext cx="7079053" cy="2322454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5"/>
          <p:cNvGrpSpPr/>
          <p:nvPr/>
        </p:nvGrpSpPr>
        <p:grpSpPr>
          <a:xfrm rot="5400000">
            <a:off x="6950298" y="3020450"/>
            <a:ext cx="2322450" cy="2064945"/>
            <a:chOff x="0" y="2881706"/>
            <a:chExt cx="9144000" cy="216000"/>
          </a:xfrm>
        </p:grpSpPr>
        <p:sp>
          <p:nvSpPr>
            <p:cNvPr id="58" name="Google Shape;58;p5"/>
            <p:cNvSpPr/>
            <p:nvPr/>
          </p:nvSpPr>
          <p:spPr>
            <a:xfrm>
              <a:off x="0" y="2881706"/>
              <a:ext cx="2286000" cy="216000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81237" y="2881706"/>
              <a:ext cx="2289600" cy="216000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67237" y="2881706"/>
              <a:ext cx="2289600" cy="216000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858000" y="2881706"/>
              <a:ext cx="2286000" cy="216000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628650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628650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 rot="10800000" flipH="1">
            <a:off x="0" y="-3"/>
            <a:ext cx="9134474" cy="77792"/>
            <a:chOff x="0" y="1795856"/>
            <a:chExt cx="9144000" cy="109144"/>
          </a:xfrm>
        </p:grpSpPr>
        <p:sp>
          <p:nvSpPr>
            <p:cNvPr id="73" name="Google Shape;73;p6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10800000" flipH="1">
            <a:off x="0" y="0"/>
            <a:ext cx="9144000" cy="104275"/>
            <a:chOff x="0" y="1795856"/>
            <a:chExt cx="9144000" cy="109144"/>
          </a:xfrm>
        </p:grpSpPr>
        <p:sp>
          <p:nvSpPr>
            <p:cNvPr id="82" name="Google Shape;82;p7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10800000" flipH="1">
            <a:off x="0" y="0"/>
            <a:ext cx="9144000" cy="104275"/>
            <a:chOff x="0" y="1795856"/>
            <a:chExt cx="9144000" cy="109144"/>
          </a:xfrm>
        </p:grpSpPr>
        <p:sp>
          <p:nvSpPr>
            <p:cNvPr id="90" name="Google Shape;90;p8"/>
            <p:cNvSpPr/>
            <p:nvPr/>
          </p:nvSpPr>
          <p:spPr>
            <a:xfrm>
              <a:off x="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5F5F5F"/>
                </a:gs>
                <a:gs pos="50000">
                  <a:srgbClr val="8A8A8A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281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765700"/>
                </a:gs>
                <a:gs pos="50000">
                  <a:srgbClr val="AA7E00"/>
                </a:gs>
                <a:gs pos="100000">
                  <a:srgbClr val="CD97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567237" y="1795856"/>
              <a:ext cx="2289600" cy="109144"/>
            </a:xfrm>
            <a:prstGeom prst="rect">
              <a:avLst/>
            </a:prstGeom>
            <a:gradFill>
              <a:gsLst>
                <a:gs pos="0">
                  <a:srgbClr val="2F4D1A"/>
                </a:gs>
                <a:gs pos="50000">
                  <a:srgbClr val="456F27"/>
                </a:gs>
                <a:gs pos="100000">
                  <a:srgbClr val="52862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858000" y="1795856"/>
              <a:ext cx="2286000" cy="109144"/>
            </a:xfrm>
            <a:prstGeom prst="rect">
              <a:avLst/>
            </a:prstGeom>
            <a:gradFill>
              <a:gsLst>
                <a:gs pos="0">
                  <a:srgbClr val="783201"/>
                </a:gs>
                <a:gs pos="50000">
                  <a:srgbClr val="AF4802"/>
                </a:gs>
                <a:gs pos="100000">
                  <a:srgbClr val="D25703"/>
                </a:gs>
              </a:gsLst>
              <a:lin ang="10800000" scaled="0"/>
            </a:gradFill>
            <a:ln>
              <a:noFill/>
            </a:ln>
            <a:effectLst>
              <a:outerShdw blurRad="152400" dist="635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9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5629275" y="646430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rgbClr val="FAFAFA"/>
            </a:gs>
            <a:gs pos="100000">
              <a:srgbClr val="CECECE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32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33375" y="1291388"/>
            <a:ext cx="8477250" cy="4901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F9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07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829425"/>
            <a:ext cx="9144000" cy="0"/>
          </a:xfrm>
          <a:prstGeom prst="straightConnector1">
            <a:avLst/>
          </a:prstGeom>
          <a:noFill/>
          <a:ln w="635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5629275" y="646430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286750" y="6459704"/>
            <a:ext cx="857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D1EB235-60D0-46EE-8697-090E288DB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Reinforcement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5F0F602-93E4-4716-991F-0FC96853E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DEB9B-F1E9-4864-A72D-FE24CDDDFC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8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537801" y="5127224"/>
            <a:ext cx="5697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Q(13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)=0+max Q(14,a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576" y="3429000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E505C1-ABD7-4D66-841C-881CA25D29EE}"/>
              </a:ext>
            </a:extLst>
          </p:cNvPr>
          <p:cNvSpPr/>
          <p:nvPr/>
        </p:nvSpPr>
        <p:spPr>
          <a:xfrm>
            <a:off x="7086470" y="330200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33A60-55D1-4440-A2A5-23051CFC6ED9}"/>
              </a:ext>
            </a:extLst>
          </p:cNvPr>
          <p:cNvSpPr txBox="1"/>
          <p:nvPr/>
        </p:nvSpPr>
        <p:spPr>
          <a:xfrm rot="7957090">
            <a:off x="5457030" y="415912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BF6D0-F061-4DE5-96F1-8581437B3BAE}"/>
              </a:ext>
            </a:extLst>
          </p:cNvPr>
          <p:cNvSpPr txBox="1"/>
          <p:nvPr/>
        </p:nvSpPr>
        <p:spPr>
          <a:xfrm>
            <a:off x="5426307" y="4116739"/>
            <a:ext cx="1727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674F9-D808-4970-9FA0-559E50B648DF}"/>
              </a:ext>
            </a:extLst>
          </p:cNvPr>
          <p:cNvSpPr txBox="1"/>
          <p:nvPr/>
        </p:nvSpPr>
        <p:spPr>
          <a:xfrm rot="5035041">
            <a:off x="5083742" y="302254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33F96-06F8-4585-9C2B-DFE24CA05287}"/>
              </a:ext>
            </a:extLst>
          </p:cNvPr>
          <p:cNvSpPr txBox="1"/>
          <p:nvPr/>
        </p:nvSpPr>
        <p:spPr>
          <a:xfrm>
            <a:off x="5098982" y="3063180"/>
            <a:ext cx="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29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3534553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EE505C1-ABD7-4D66-841C-881CA25D29EE}"/>
              </a:ext>
            </a:extLst>
          </p:cNvPr>
          <p:cNvSpPr/>
          <p:nvPr/>
        </p:nvSpPr>
        <p:spPr>
          <a:xfrm>
            <a:off x="7086470" y="330200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33A60-55D1-4440-A2A5-23051CFC6ED9}"/>
              </a:ext>
            </a:extLst>
          </p:cNvPr>
          <p:cNvSpPr txBox="1"/>
          <p:nvPr/>
        </p:nvSpPr>
        <p:spPr>
          <a:xfrm rot="7957090">
            <a:off x="5457030" y="415912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BF6D0-F061-4DE5-96F1-8581437B3BAE}"/>
              </a:ext>
            </a:extLst>
          </p:cNvPr>
          <p:cNvSpPr txBox="1"/>
          <p:nvPr/>
        </p:nvSpPr>
        <p:spPr>
          <a:xfrm>
            <a:off x="5426307" y="4116739"/>
            <a:ext cx="1727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8D63E-4503-4FBE-8334-B8D558971AC4}"/>
              </a:ext>
            </a:extLst>
          </p:cNvPr>
          <p:cNvSpPr txBox="1"/>
          <p:nvPr/>
        </p:nvSpPr>
        <p:spPr>
          <a:xfrm rot="3221874">
            <a:off x="4284228" y="4117353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D70C2-85D8-49B3-9FA8-ECE8CC5B651A}"/>
              </a:ext>
            </a:extLst>
          </p:cNvPr>
          <p:cNvSpPr txBox="1"/>
          <p:nvPr/>
        </p:nvSpPr>
        <p:spPr>
          <a:xfrm>
            <a:off x="4223025" y="4105452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11C38F-FFE1-40B2-BA71-EA09E499AC45}"/>
              </a:ext>
            </a:extLst>
          </p:cNvPr>
          <p:cNvSpPr/>
          <p:nvPr/>
        </p:nvSpPr>
        <p:spPr>
          <a:xfrm>
            <a:off x="303763" y="5127224"/>
            <a:ext cx="6165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Q(13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)=0+max Q(14,a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`)=1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78930-3172-4994-9B51-33BD5B20F567}"/>
              </a:ext>
            </a:extLst>
          </p:cNvPr>
          <p:cNvSpPr txBox="1"/>
          <p:nvPr/>
        </p:nvSpPr>
        <p:spPr>
          <a:xfrm rot="5035041">
            <a:off x="5083742" y="302254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3974A-B7C0-47FE-B78F-0B344753831E}"/>
              </a:ext>
            </a:extLst>
          </p:cNvPr>
          <p:cNvSpPr txBox="1"/>
          <p:nvPr/>
        </p:nvSpPr>
        <p:spPr>
          <a:xfrm>
            <a:off x="5098982" y="3063180"/>
            <a:ext cx="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3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17C7-5502-48CC-BB92-7BFBF198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E3D08-52A0-4522-BC34-A0DF811CE6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8ED4AE-421C-46A7-9564-D34407C0B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760842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141998-6EF0-4E43-B4DA-95CA79951122}"/>
              </a:ext>
            </a:extLst>
          </p:cNvPr>
          <p:cNvSpPr/>
          <p:nvPr/>
        </p:nvSpPr>
        <p:spPr>
          <a:xfrm>
            <a:off x="3894268" y="2226833"/>
            <a:ext cx="1613647" cy="322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35334-4841-4DAF-B599-ABB23A109E25}"/>
              </a:ext>
            </a:extLst>
          </p:cNvPr>
          <p:cNvSpPr txBox="1"/>
          <p:nvPr/>
        </p:nvSpPr>
        <p:spPr>
          <a:xfrm>
            <a:off x="3824044" y="2149437"/>
            <a:ext cx="1333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Classification</a:t>
            </a:r>
          </a:p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7BD9B5-3D46-4BB1-8E34-46002E098D1E}"/>
              </a:ext>
            </a:extLst>
          </p:cNvPr>
          <p:cNvSpPr/>
          <p:nvPr/>
        </p:nvSpPr>
        <p:spPr>
          <a:xfrm>
            <a:off x="2257014" y="5681233"/>
            <a:ext cx="1613647" cy="322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4F926-5A83-4A13-9988-D11353603D08}"/>
              </a:ext>
            </a:extLst>
          </p:cNvPr>
          <p:cNvSpPr txBox="1"/>
          <p:nvPr/>
        </p:nvSpPr>
        <p:spPr>
          <a:xfrm>
            <a:off x="2186790" y="5603837"/>
            <a:ext cx="133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Clustering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91E5DF-2CBA-499E-A168-B156615BB4DE}"/>
              </a:ext>
            </a:extLst>
          </p:cNvPr>
          <p:cNvSpPr/>
          <p:nvPr/>
        </p:nvSpPr>
        <p:spPr>
          <a:xfrm>
            <a:off x="1907092" y="5900788"/>
            <a:ext cx="1613647" cy="322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7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E69B6-B014-4C8F-B9E8-4C5C24B6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5632D-B460-4ECD-A5DC-2A88762F4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C5F7E-281E-44B9-99C8-0C9E076F9D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34C81E-08AE-4916-90E9-F58F26EFE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75768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0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01A94-32E7-4C1E-9E17-E1BE55B6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F3D211-CE8D-4070-BF52-9B007FF7D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483FB4-215F-4618-9E75-49F075291294}"/>
              </a:ext>
            </a:extLst>
          </p:cNvPr>
          <p:cNvSpPr/>
          <p:nvPr/>
        </p:nvSpPr>
        <p:spPr>
          <a:xfrm>
            <a:off x="2012034" y="3317462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Q(state, action)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2EC3E6-CB6C-4677-83B1-942C610889C1}"/>
              </a:ext>
            </a:extLst>
          </p:cNvPr>
          <p:cNvGrpSpPr/>
          <p:nvPr/>
        </p:nvGrpSpPr>
        <p:grpSpPr>
          <a:xfrm>
            <a:off x="1527136" y="1746197"/>
            <a:ext cx="6089727" cy="1571265"/>
            <a:chOff x="1812059" y="2270220"/>
            <a:chExt cx="6089727" cy="15712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7AC860E-5642-418E-998C-CA89B72A342C}"/>
                </a:ext>
              </a:extLst>
            </p:cNvPr>
            <p:cNvSpPr/>
            <p:nvPr/>
          </p:nvSpPr>
          <p:spPr>
            <a:xfrm>
              <a:off x="3631242" y="2270220"/>
              <a:ext cx="1513840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8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Q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13220-D2CA-44EF-9CCF-F3A9F60157B1}"/>
                </a:ext>
              </a:extLst>
            </p:cNvPr>
            <p:cNvSpPr txBox="1"/>
            <p:nvPr/>
          </p:nvSpPr>
          <p:spPr>
            <a:xfrm>
              <a:off x="1812059" y="2518046"/>
              <a:ext cx="15138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arenBoth"/>
              </a:pPr>
              <a:r>
                <a:rPr lang="en-US" altLang="ko-KR" sz="2000" dirty="0"/>
                <a:t>State</a:t>
              </a:r>
            </a:p>
            <a:p>
              <a:pPr marL="342900" indent="-342900">
                <a:buAutoNum type="arabicParenBoth"/>
              </a:pPr>
              <a:endParaRPr lang="en-US" altLang="ko-KR" sz="2000" dirty="0"/>
            </a:p>
            <a:p>
              <a:pPr marL="342900" indent="-342900">
                <a:buFont typeface="Arial"/>
                <a:buAutoNum type="arabicParenBoth"/>
              </a:pPr>
              <a:r>
                <a:rPr lang="en-US" altLang="ko-KR" sz="2000" dirty="0"/>
                <a:t>Action</a:t>
              </a:r>
              <a:endParaRPr lang="ko-KR" altLang="en-US" sz="2000" dirty="0"/>
            </a:p>
            <a:p>
              <a:pPr marL="342900" indent="-342900">
                <a:buAutoNum type="arabicParenBoth"/>
              </a:pPr>
              <a:endParaRPr lang="ko-KR" altLang="en-US" sz="20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FBD36A-96AE-468F-82E7-037C2828E7BE}"/>
                </a:ext>
              </a:extLst>
            </p:cNvPr>
            <p:cNvSpPr/>
            <p:nvPr/>
          </p:nvSpPr>
          <p:spPr>
            <a:xfrm>
              <a:off x="5894505" y="2793440"/>
              <a:ext cx="200728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Quality (reward)</a:t>
              </a:r>
            </a:p>
          </p:txBody>
        </p:sp>
        <p:pic>
          <p:nvPicPr>
            <p:cNvPr id="12" name="그래픽 11" descr="줄 화살표: 일자형">
              <a:extLst>
                <a:ext uri="{FF2B5EF4-FFF2-40B4-BE49-F238E27FC236}">
                  <a16:creationId xmlns:a16="http://schemas.microsoft.com/office/drawing/2014/main" id="{6A82183E-D6FA-44B6-A9BF-2D6CF3F8E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2955521" y="2542040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줄 화살표: 일자형">
              <a:extLst>
                <a:ext uri="{FF2B5EF4-FFF2-40B4-BE49-F238E27FC236}">
                  <a16:creationId xmlns:a16="http://schemas.microsoft.com/office/drawing/2014/main" id="{342FB1CD-D700-4C7A-892F-39F17615B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4849022" y="254204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ECA92D-871F-4773-8B26-9A54F7E160E7}"/>
              </a:ext>
            </a:extLst>
          </p:cNvPr>
          <p:cNvSpPr/>
          <p:nvPr/>
        </p:nvSpPr>
        <p:spPr>
          <a:xfrm>
            <a:off x="2452670" y="5260980"/>
            <a:ext cx="42386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s,a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r+max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Q(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2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738846" y="5086584"/>
            <a:ext cx="42386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s,a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r+max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Q(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altLang="ko-KR" sz="320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  <a:r>
              <a:rPr lang="en-US" altLang="ko-KR" sz="3200" b="0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976" y="10428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38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537801" y="5127224"/>
            <a:ext cx="5697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Q(14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)=1+</a:t>
            </a:r>
            <a:r>
              <a:rPr lang="en-US" altLang="ko-KR" sz="3200" b="0" strike="sngStrike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Q(15,a</a:t>
            </a:r>
            <a:r>
              <a:rPr lang="en-US" altLang="ko-KR" sz="3200" strike="sngStrike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strike="sngStrike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8096" y="3514233"/>
            <a:ext cx="914400" cy="9144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86C0C47-86A8-4B36-87C9-DC29715B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280" y="754123"/>
            <a:ext cx="1681480" cy="115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4F0C55-78FA-4B54-B7C8-57C971E82062}"/>
              </a:ext>
            </a:extLst>
          </p:cNvPr>
          <p:cNvSpPr/>
          <p:nvPr/>
        </p:nvSpPr>
        <p:spPr>
          <a:xfrm>
            <a:off x="7220455" y="671464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58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537801" y="5127224"/>
            <a:ext cx="5697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Q(14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)=1+</a:t>
            </a:r>
            <a:r>
              <a:rPr lang="en-US" altLang="ko-KR" sz="3200" b="0" strike="sngStrike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Q(15,a</a:t>
            </a:r>
            <a:r>
              <a:rPr lang="en-US" altLang="ko-KR" sz="3200" strike="sngStrike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strike="sngStrike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6656" y="3534553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84F0C55-78FA-4B54-B7C8-57C971E82062}"/>
              </a:ext>
            </a:extLst>
          </p:cNvPr>
          <p:cNvSpPr/>
          <p:nvPr/>
        </p:nvSpPr>
        <p:spPr>
          <a:xfrm>
            <a:off x="7220455" y="671464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819408-91DB-4498-9B6B-1742CB358EE3}"/>
              </a:ext>
            </a:extLst>
          </p:cNvPr>
          <p:cNvSpPr txBox="1"/>
          <p:nvPr/>
        </p:nvSpPr>
        <p:spPr>
          <a:xfrm rot="7957090">
            <a:off x="5457030" y="415912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C2F00-40FE-476F-9EED-A24D960733E0}"/>
              </a:ext>
            </a:extLst>
          </p:cNvPr>
          <p:cNvSpPr txBox="1"/>
          <p:nvPr/>
        </p:nvSpPr>
        <p:spPr>
          <a:xfrm>
            <a:off x="5426307" y="4116739"/>
            <a:ext cx="1727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82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763306" y="5127224"/>
            <a:ext cx="52870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Q(10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아래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+max Q(14,a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8416" y="2655687"/>
            <a:ext cx="914400" cy="914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70B6384-C6B6-4BE5-B0B8-A8652BEBC2BD}"/>
              </a:ext>
            </a:extLst>
          </p:cNvPr>
          <p:cNvSpPr/>
          <p:nvPr/>
        </p:nvSpPr>
        <p:spPr>
          <a:xfrm>
            <a:off x="7159495" y="436831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17169-FD26-45D3-A887-CBD285732B56}"/>
              </a:ext>
            </a:extLst>
          </p:cNvPr>
          <p:cNvSpPr txBox="1"/>
          <p:nvPr/>
        </p:nvSpPr>
        <p:spPr>
          <a:xfrm rot="7957090">
            <a:off x="5430267" y="4172268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92FF8-4B34-4E92-B003-67907E890D44}"/>
              </a:ext>
            </a:extLst>
          </p:cNvPr>
          <p:cNvSpPr txBox="1"/>
          <p:nvPr/>
        </p:nvSpPr>
        <p:spPr>
          <a:xfrm>
            <a:off x="5399544" y="4129887"/>
            <a:ext cx="1727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53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3E535-5A90-40BC-B377-71B4338C6B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81C8A89-5FDC-4C63-A208-AA9CC777BC17}"/>
              </a:ext>
            </a:extLst>
          </p:cNvPr>
          <p:cNvSpPr txBox="1">
            <a:spLocks/>
          </p:cNvSpPr>
          <p:nvPr/>
        </p:nvSpPr>
        <p:spPr>
          <a:xfrm>
            <a:off x="333375" y="22226"/>
            <a:ext cx="847725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800"/>
              <a:buFont typeface="Calibri"/>
              <a:buNone/>
              <a:defRPr sz="3200" b="1" i="0" u="none" strike="noStrike" cap="small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Frozen Lake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2522B3-B77E-45FE-B9ED-672E3C6D86D4}"/>
              </a:ext>
            </a:extLst>
          </p:cNvPr>
          <p:cNvSpPr/>
          <p:nvPr/>
        </p:nvSpPr>
        <p:spPr>
          <a:xfrm>
            <a:off x="303763" y="5127224"/>
            <a:ext cx="61654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Q(10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ko-KR" altLang="en-US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오른쪽</a:t>
            </a:r>
            <a:r>
              <a:rPr lang="en-US" altLang="ko-KR" sz="3200" b="0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)=0+max Q(14,a</a:t>
            </a:r>
            <a:r>
              <a:rPr lang="en-US" altLang="ko-KR" sz="320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`)=1</a:t>
            </a:r>
            <a:endParaRPr lang="en-US" altLang="ko-KR" sz="32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101E90B-9209-4038-85C3-942750BB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1333184"/>
            <a:ext cx="4866640" cy="335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래픽 30" descr="걷기">
            <a:extLst>
              <a:ext uri="{FF2B5EF4-FFF2-40B4-BE49-F238E27FC236}">
                <a16:creationId xmlns:a16="http://schemas.microsoft.com/office/drawing/2014/main" id="{7FAEC6A2-29E9-4A47-8A59-26761DA38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5144" y="361500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0B3CFE-C28C-494A-A9DB-BBEE3CF7F89C}"/>
              </a:ext>
            </a:extLst>
          </p:cNvPr>
          <p:cNvSpPr txBox="1"/>
          <p:nvPr/>
        </p:nvSpPr>
        <p:spPr>
          <a:xfrm rot="5035041">
            <a:off x="5083742" y="3022540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FDF3E-C334-441E-88D2-D470B68FADFD}"/>
              </a:ext>
            </a:extLst>
          </p:cNvPr>
          <p:cNvSpPr txBox="1"/>
          <p:nvPr/>
        </p:nvSpPr>
        <p:spPr>
          <a:xfrm>
            <a:off x="5098982" y="3063180"/>
            <a:ext cx="6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0B6384-C6B6-4BE5-B0B8-A8652BEBC2BD}"/>
              </a:ext>
            </a:extLst>
          </p:cNvPr>
          <p:cNvSpPr/>
          <p:nvPr/>
        </p:nvSpPr>
        <p:spPr>
          <a:xfrm>
            <a:off x="7159495" y="436831"/>
            <a:ext cx="24005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0   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 2     3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4    5    6     7</a:t>
            </a:r>
          </a:p>
          <a:p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  8    9 </a:t>
            </a:r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ko-KR" sz="2000" b="0" cap="none" spc="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</a:rPr>
              <a:t>10   11</a:t>
            </a:r>
          </a:p>
          <a:p>
            <a:r>
              <a:rPr lang="en-US" altLang="ko-KR" sz="20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12  13  14  15 </a:t>
            </a:r>
            <a:endParaRPr lang="en-US" altLang="ko-KR" sz="2000" b="0" cap="none" spc="0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17169-FD26-45D3-A887-CBD285732B56}"/>
              </a:ext>
            </a:extLst>
          </p:cNvPr>
          <p:cNvSpPr txBox="1"/>
          <p:nvPr/>
        </p:nvSpPr>
        <p:spPr>
          <a:xfrm rot="7957090">
            <a:off x="5430267" y="4172268"/>
            <a:ext cx="172720" cy="31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92FF8-4B34-4E92-B003-67907E890D44}"/>
              </a:ext>
            </a:extLst>
          </p:cNvPr>
          <p:cNvSpPr txBox="1"/>
          <p:nvPr/>
        </p:nvSpPr>
        <p:spPr>
          <a:xfrm>
            <a:off x="5399544" y="4129887"/>
            <a:ext cx="172720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026318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459</Words>
  <Application>Microsoft Office PowerPoint</Application>
  <PresentationFormat>화면 슬라이드 쇼(4:3)</PresentationFormat>
  <Paragraphs>91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Calibri</vt:lpstr>
      <vt:lpstr>테마1</vt:lpstr>
      <vt:lpstr>Reinforcement Learning</vt:lpstr>
      <vt:lpstr>Machine Learning</vt:lpstr>
      <vt:lpstr>Reinforcement Learning</vt:lpstr>
      <vt:lpstr>Q-Learning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2020년도 1학기 캡스톤 디자인 (융합프로덕트종합설계)  강화학습을 이용한 이미지 기반 밸런싱 로봇 제어 시스템</dc:title>
  <cp:lastModifiedBy>강산희</cp:lastModifiedBy>
  <cp:revision>15</cp:revision>
  <dcterms:modified xsi:type="dcterms:W3CDTF">2020-04-22T14:22:42Z</dcterms:modified>
</cp:coreProperties>
</file>