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9"/>
  </p:notesMasterIdLst>
  <p:sldIdLst>
    <p:sldId id="256" r:id="rId2"/>
    <p:sldId id="261" r:id="rId3"/>
    <p:sldId id="321" r:id="rId4"/>
    <p:sldId id="313" r:id="rId5"/>
    <p:sldId id="314" r:id="rId6"/>
    <p:sldId id="315" r:id="rId7"/>
    <p:sldId id="320" r:id="rId8"/>
    <p:sldId id="316" r:id="rId9"/>
    <p:sldId id="330" r:id="rId10"/>
    <p:sldId id="323" r:id="rId11"/>
    <p:sldId id="324" r:id="rId12"/>
    <p:sldId id="331" r:id="rId13"/>
    <p:sldId id="326" r:id="rId14"/>
    <p:sldId id="327" r:id="rId15"/>
    <p:sldId id="319" r:id="rId16"/>
    <p:sldId id="318" r:id="rId17"/>
    <p:sldId id="317" r:id="rId18"/>
  </p:sldIdLst>
  <p:sldSz cx="9144000" cy="5143500" type="screen16x9"/>
  <p:notesSz cx="6858000" cy="9144000"/>
  <p:embeddedFontLst>
    <p:embeddedFont>
      <p:font typeface="Bebas Neue" panose="020B0606020202050201" pitchFamily="34" charset="0"/>
      <p:regular r:id="rId20"/>
    </p:embeddedFont>
    <p:embeddedFont>
      <p:font typeface="Roboto" panose="02000000000000000000" pitchFamily="2" charset="0"/>
      <p:regular r:id="rId21"/>
      <p:bold r:id="rId22"/>
      <p:italic r:id="rId23"/>
      <p:boldItalic r:id="rId24"/>
    </p:embeddedFont>
    <p:embeddedFont>
      <p:font typeface="Roboto Mono" panose="00000009000000000000" pitchFamily="49" charset="0"/>
      <p:regular r:id="rId25"/>
      <p:bold r:id="rId26"/>
      <p:italic r:id="rId27"/>
      <p:boldItalic r:id="rId28"/>
    </p:embeddedFont>
    <p:embeddedFont>
      <p:font typeface="Rufina" panose="020B0604020202020204" charset="0"/>
      <p:regular r:id="rId29"/>
      <p:bold r:id="rId30"/>
    </p:embeddedFont>
    <p:embeddedFont>
      <p:font typeface="Source Sans Pro" panose="020B050303040302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F09D06D-3F7C-47B1-92D6-0C4A3E48E46E}">
  <a:tblStyle styleId="{AF09D06D-3F7C-47B1-92D6-0C4A3E48E46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0461435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1009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6943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9819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8204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21172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9135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4424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1223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7321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6097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8730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3800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6905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561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4768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31062"/>
            <a:ext cx="4099500" cy="24063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776342"/>
            <a:ext cx="4099500" cy="717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8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a:spLocks noGrp="1"/>
          </p:cNvSpPr>
          <p:nvPr>
            <p:ph type="pic" idx="2"/>
          </p:nvPr>
        </p:nvSpPr>
        <p:spPr>
          <a:xfrm>
            <a:off x="5013000" y="0"/>
            <a:ext cx="4131000" cy="5143500"/>
          </a:xfrm>
          <a:prstGeom prst="rect">
            <a:avLst/>
          </a:prstGeom>
          <a:noFill/>
          <a:ln>
            <a:noFill/>
          </a:ln>
        </p:spPr>
      </p:sp>
      <p:sp>
        <p:nvSpPr>
          <p:cNvPr id="12" name="Google Shape;12;p2"/>
          <p:cNvSpPr txBox="1">
            <a:spLocks noGrp="1"/>
          </p:cNvSpPr>
          <p:nvPr>
            <p:ph type="subTitle" idx="3"/>
          </p:nvPr>
        </p:nvSpPr>
        <p:spPr>
          <a:xfrm>
            <a:off x="3311525" y="85950"/>
            <a:ext cx="1329300" cy="361800"/>
          </a:xfrm>
          <a:prstGeom prst="rect">
            <a:avLst/>
          </a:prstGeom>
        </p:spPr>
        <p:txBody>
          <a:bodyPr spcFirstLastPara="1" wrap="square" lIns="91425" tIns="91425" rIns="91425" bIns="91425" anchor="ctr" anchorCtr="0">
            <a:noAutofit/>
          </a:bodyPr>
          <a:lstStyle>
            <a:lvl1pPr marL="0" marR="0" lvl="0" indent="0" algn="r" rtl="0">
              <a:lnSpc>
                <a:spcPct val="80000"/>
              </a:lnSpc>
              <a:spcBef>
                <a:spcPts val="0"/>
              </a:spcBef>
              <a:spcAft>
                <a:spcPts val="0"/>
              </a:spcAft>
              <a:buNone/>
              <a:defRPr b="1">
                <a:latin typeface="Rufina"/>
                <a:ea typeface="Rufina"/>
                <a:cs typeface="Rufina"/>
                <a:sym typeface="Rufina"/>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3" name="Google Shape;13;p2"/>
          <p:cNvGrpSpPr/>
          <p:nvPr/>
        </p:nvGrpSpPr>
        <p:grpSpPr>
          <a:xfrm>
            <a:off x="-11525" y="-10550"/>
            <a:ext cx="4555025" cy="978900"/>
            <a:chOff x="-11525" y="-10550"/>
            <a:chExt cx="4555025" cy="978900"/>
          </a:xfrm>
        </p:grpSpPr>
        <p:cxnSp>
          <p:nvCxnSpPr>
            <p:cNvPr id="14" name="Google Shape;14;p2"/>
            <p:cNvCxnSpPr/>
            <p:nvPr/>
          </p:nvCxnSpPr>
          <p:spPr>
            <a:xfrm flipH="1">
              <a:off x="-11525" y="-10550"/>
              <a:ext cx="979800" cy="978900"/>
            </a:xfrm>
            <a:prstGeom prst="straightConnector1">
              <a:avLst/>
            </a:prstGeom>
            <a:noFill/>
            <a:ln w="9525" cap="flat" cmpd="sng">
              <a:solidFill>
                <a:schemeClr val="lt2"/>
              </a:solidFill>
              <a:prstDash val="solid"/>
              <a:round/>
              <a:headEnd type="none" w="med" len="med"/>
              <a:tailEnd type="none" w="med" len="med"/>
            </a:ln>
          </p:spPr>
        </p:cxnSp>
        <p:cxnSp>
          <p:nvCxnSpPr>
            <p:cNvPr id="15" name="Google Shape;15;p2"/>
            <p:cNvCxnSpPr/>
            <p:nvPr/>
          </p:nvCxnSpPr>
          <p:spPr>
            <a:xfrm>
              <a:off x="412500" y="544275"/>
              <a:ext cx="4131000" cy="0"/>
            </a:xfrm>
            <a:prstGeom prst="straightConnector1">
              <a:avLst/>
            </a:prstGeom>
            <a:noFill/>
            <a:ln w="9525" cap="flat" cmpd="sng">
              <a:solidFill>
                <a:schemeClr val="lt2"/>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1"/>
        </a:solidFill>
        <a:effectLst/>
      </p:bgPr>
    </p:bg>
    <p:spTree>
      <p:nvGrpSpPr>
        <p:cNvPr id="1" name="Shape 7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39"/>
        <p:cNvGrpSpPr/>
        <p:nvPr/>
      </p:nvGrpSpPr>
      <p:grpSpPr>
        <a:xfrm>
          <a:off x="0" y="0"/>
          <a:ext cx="0" cy="0"/>
          <a:chOff x="0" y="0"/>
          <a:chExt cx="0" cy="0"/>
        </a:xfrm>
      </p:grpSpPr>
      <p:sp>
        <p:nvSpPr>
          <p:cNvPr id="140" name="Google Shape;140;p22"/>
          <p:cNvSpPr txBox="1">
            <a:spLocks noGrp="1"/>
          </p:cNvSpPr>
          <p:nvPr>
            <p:ph type="subTitle" idx="1"/>
          </p:nvPr>
        </p:nvSpPr>
        <p:spPr>
          <a:xfrm>
            <a:off x="4740425" y="1429650"/>
            <a:ext cx="3683400" cy="287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b="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1" name="Google Shape;141;p22"/>
          <p:cNvSpPr txBox="1">
            <a:spLocks noGrp="1"/>
          </p:cNvSpPr>
          <p:nvPr>
            <p:ph type="subTitle" idx="2"/>
          </p:nvPr>
        </p:nvSpPr>
        <p:spPr>
          <a:xfrm>
            <a:off x="720000" y="1429650"/>
            <a:ext cx="3925800" cy="287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b="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2" name="Google Shape;142;p22"/>
          <p:cNvSpPr txBox="1">
            <a:spLocks noGrp="1"/>
          </p:cNvSpPr>
          <p:nvPr>
            <p:ph type="title"/>
          </p:nvPr>
        </p:nvSpPr>
        <p:spPr>
          <a:xfrm>
            <a:off x="720000" y="59567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cxnSp>
        <p:nvCxnSpPr>
          <p:cNvPr id="143" name="Google Shape;143;p22"/>
          <p:cNvCxnSpPr/>
          <p:nvPr/>
        </p:nvCxnSpPr>
        <p:spPr>
          <a:xfrm>
            <a:off x="828050" y="4604000"/>
            <a:ext cx="7885500" cy="0"/>
          </a:xfrm>
          <a:prstGeom prst="straightConnector1">
            <a:avLst/>
          </a:prstGeom>
          <a:noFill/>
          <a:ln w="9525" cap="flat" cmpd="sng">
            <a:solidFill>
              <a:schemeClr val="lt2"/>
            </a:solidFill>
            <a:prstDash val="solid"/>
            <a:round/>
            <a:headEnd type="none" w="med" len="med"/>
            <a:tailEnd type="none" w="med" len="med"/>
          </a:ln>
        </p:spPr>
      </p:cxnSp>
      <p:cxnSp>
        <p:nvCxnSpPr>
          <p:cNvPr id="144" name="Google Shape;144;p22"/>
          <p:cNvCxnSpPr/>
          <p:nvPr/>
        </p:nvCxnSpPr>
        <p:spPr>
          <a:xfrm flipH="1">
            <a:off x="8164200" y="4164600"/>
            <a:ext cx="979800" cy="978900"/>
          </a:xfrm>
          <a:prstGeom prst="straightConnector1">
            <a:avLst/>
          </a:prstGeom>
          <a:noFill/>
          <a:ln w="9525" cap="flat" cmpd="sng">
            <a:solidFill>
              <a:schemeClr val="lt2"/>
            </a:solidFill>
            <a:prstDash val="solid"/>
            <a:round/>
            <a:headEnd type="none" w="med" len="med"/>
            <a:tailEnd type="none" w="med" len="med"/>
          </a:ln>
        </p:spPr>
      </p:cxnSp>
      <p:cxnSp>
        <p:nvCxnSpPr>
          <p:cNvPr id="145" name="Google Shape;145;p22"/>
          <p:cNvCxnSpPr/>
          <p:nvPr/>
        </p:nvCxnSpPr>
        <p:spPr>
          <a:xfrm flipH="1">
            <a:off x="0" y="-10550"/>
            <a:ext cx="979800" cy="97890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43"/>
        <p:cNvGrpSpPr/>
        <p:nvPr/>
      </p:nvGrpSpPr>
      <p:grpSpPr>
        <a:xfrm>
          <a:off x="0" y="0"/>
          <a:ext cx="0" cy="0"/>
          <a:chOff x="0" y="0"/>
          <a:chExt cx="0" cy="0"/>
        </a:xfrm>
      </p:grpSpPr>
      <p:cxnSp>
        <p:nvCxnSpPr>
          <p:cNvPr id="244" name="Google Shape;244;p31"/>
          <p:cNvCxnSpPr/>
          <p:nvPr/>
        </p:nvCxnSpPr>
        <p:spPr>
          <a:xfrm>
            <a:off x="828050" y="4604000"/>
            <a:ext cx="7885500" cy="0"/>
          </a:xfrm>
          <a:prstGeom prst="straightConnector1">
            <a:avLst/>
          </a:prstGeom>
          <a:noFill/>
          <a:ln w="9525" cap="flat" cmpd="sng">
            <a:solidFill>
              <a:schemeClr val="lt2"/>
            </a:solidFill>
            <a:prstDash val="solid"/>
            <a:round/>
            <a:headEnd type="none" w="med" len="med"/>
            <a:tailEnd type="none" w="med" len="med"/>
          </a:ln>
        </p:spPr>
      </p:cxnSp>
      <p:cxnSp>
        <p:nvCxnSpPr>
          <p:cNvPr id="245" name="Google Shape;245;p31"/>
          <p:cNvCxnSpPr/>
          <p:nvPr/>
        </p:nvCxnSpPr>
        <p:spPr>
          <a:xfrm flipH="1">
            <a:off x="8164200" y="4164600"/>
            <a:ext cx="979800" cy="978900"/>
          </a:xfrm>
          <a:prstGeom prst="straightConnector1">
            <a:avLst/>
          </a:prstGeom>
          <a:noFill/>
          <a:ln w="9525" cap="flat" cmpd="sng">
            <a:solidFill>
              <a:schemeClr val="lt2"/>
            </a:solidFill>
            <a:prstDash val="solid"/>
            <a:round/>
            <a:headEnd type="none" w="med" len="med"/>
            <a:tailEnd type="none" w="med" len="med"/>
          </a:ln>
        </p:spPr>
      </p:cxnSp>
      <p:cxnSp>
        <p:nvCxnSpPr>
          <p:cNvPr id="246" name="Google Shape;246;p31"/>
          <p:cNvCxnSpPr/>
          <p:nvPr/>
        </p:nvCxnSpPr>
        <p:spPr>
          <a:xfrm flipH="1">
            <a:off x="0" y="-10550"/>
            <a:ext cx="979800" cy="978900"/>
          </a:xfrm>
          <a:prstGeom prst="straightConnector1">
            <a:avLst/>
          </a:prstGeom>
          <a:noFill/>
          <a:ln w="9525" cap="flat" cmpd="sng">
            <a:solidFill>
              <a:schemeClr val="lt2"/>
            </a:solidFill>
            <a:prstDash val="solid"/>
            <a:round/>
            <a:headEnd type="none" w="med" len="med"/>
            <a:tailEnd type="none" w="med" len="med"/>
          </a:ln>
        </p:spPr>
      </p:cxnSp>
      <p:sp>
        <p:nvSpPr>
          <p:cNvPr id="247" name="Google Shape;247;p31"/>
          <p:cNvSpPr txBox="1"/>
          <p:nvPr/>
        </p:nvSpPr>
        <p:spPr>
          <a:xfrm>
            <a:off x="-234200" y="-246775"/>
            <a:ext cx="906600" cy="8367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en" sz="12000" b="1">
                <a:solidFill>
                  <a:schemeClr val="dk2"/>
                </a:solidFill>
                <a:latin typeface="Rufina"/>
                <a:ea typeface="Rufina"/>
                <a:cs typeface="Rufina"/>
                <a:sym typeface="Rufina"/>
              </a:rPr>
              <a:t>“</a:t>
            </a:r>
            <a:endParaRPr sz="12000" b="1">
              <a:solidFill>
                <a:schemeClr val="dk2"/>
              </a:solidFill>
              <a:latin typeface="Rufina"/>
              <a:ea typeface="Rufina"/>
              <a:cs typeface="Rufina"/>
              <a:sym typeface="Rufin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48"/>
        <p:cNvGrpSpPr/>
        <p:nvPr/>
      </p:nvGrpSpPr>
      <p:grpSpPr>
        <a:xfrm>
          <a:off x="0" y="0"/>
          <a:ext cx="0" cy="0"/>
          <a:chOff x="0" y="0"/>
          <a:chExt cx="0" cy="0"/>
        </a:xfrm>
      </p:grpSpPr>
      <p:cxnSp>
        <p:nvCxnSpPr>
          <p:cNvPr id="249" name="Google Shape;249;p32"/>
          <p:cNvCxnSpPr/>
          <p:nvPr/>
        </p:nvCxnSpPr>
        <p:spPr>
          <a:xfrm>
            <a:off x="8164200" y="-10550"/>
            <a:ext cx="979800" cy="978900"/>
          </a:xfrm>
          <a:prstGeom prst="straightConnector1">
            <a:avLst/>
          </a:prstGeom>
          <a:noFill/>
          <a:ln w="9525" cap="flat" cmpd="sng">
            <a:solidFill>
              <a:schemeClr val="lt2"/>
            </a:solidFill>
            <a:prstDash val="solid"/>
            <a:round/>
            <a:headEnd type="none" w="med" len="med"/>
            <a:tailEnd type="none" w="med" len="med"/>
          </a:ln>
        </p:spPr>
      </p:cxnSp>
      <p:cxnSp>
        <p:nvCxnSpPr>
          <p:cNvPr id="250" name="Google Shape;250;p32"/>
          <p:cNvCxnSpPr/>
          <p:nvPr/>
        </p:nvCxnSpPr>
        <p:spPr>
          <a:xfrm>
            <a:off x="0" y="4164600"/>
            <a:ext cx="979800" cy="978900"/>
          </a:xfrm>
          <a:prstGeom prst="straightConnector1">
            <a:avLst/>
          </a:prstGeom>
          <a:noFill/>
          <a:ln w="9525" cap="flat" cmpd="sng">
            <a:solidFill>
              <a:schemeClr val="lt2"/>
            </a:solidFill>
            <a:prstDash val="solid"/>
            <a:round/>
            <a:headEnd type="none" w="med" len="med"/>
            <a:tailEnd type="none" w="med" len="med"/>
          </a:ln>
        </p:spPr>
      </p:cxnSp>
      <p:cxnSp>
        <p:nvCxnSpPr>
          <p:cNvPr id="251" name="Google Shape;251;p32"/>
          <p:cNvCxnSpPr/>
          <p:nvPr/>
        </p:nvCxnSpPr>
        <p:spPr>
          <a:xfrm rot="10800000">
            <a:off x="430650" y="4604000"/>
            <a:ext cx="7899600" cy="0"/>
          </a:xfrm>
          <a:prstGeom prst="straightConnector1">
            <a:avLst/>
          </a:prstGeom>
          <a:noFill/>
          <a:ln w="9525" cap="flat" cmpd="sng">
            <a:solidFill>
              <a:schemeClr val="lt2"/>
            </a:solidFill>
            <a:prstDash val="solid"/>
            <a:round/>
            <a:headEnd type="none" w="med" len="med"/>
            <a:tailEnd type="none" w="med" len="med"/>
          </a:ln>
        </p:spPr>
      </p:cxnSp>
      <p:sp>
        <p:nvSpPr>
          <p:cNvPr id="252" name="Google Shape;252;p32"/>
          <p:cNvSpPr txBox="1"/>
          <p:nvPr/>
        </p:nvSpPr>
        <p:spPr>
          <a:xfrm>
            <a:off x="-234200" y="4447700"/>
            <a:ext cx="906600" cy="8367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en" sz="12000" b="1">
                <a:solidFill>
                  <a:schemeClr val="dk2"/>
                </a:solidFill>
                <a:latin typeface="Rufina"/>
                <a:ea typeface="Rufina"/>
                <a:cs typeface="Rufina"/>
                <a:sym typeface="Rufina"/>
              </a:rPr>
              <a:t>“</a:t>
            </a:r>
            <a:endParaRPr sz="12000" b="1">
              <a:solidFill>
                <a:schemeClr val="dk2"/>
              </a:solidFill>
              <a:latin typeface="Rufina"/>
              <a:ea typeface="Rufina"/>
              <a:cs typeface="Rufina"/>
              <a:sym typeface="Rufina"/>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ufina"/>
              <a:buNone/>
              <a:defRPr sz="3500" b="1">
                <a:solidFill>
                  <a:schemeClr val="dk1"/>
                </a:solidFill>
                <a:latin typeface="Rufina"/>
                <a:ea typeface="Rufina"/>
                <a:cs typeface="Rufina"/>
                <a:sym typeface="Rufina"/>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Roboto Mono"/>
              <a:buChar char="●"/>
              <a:defRPr sz="1600">
                <a:solidFill>
                  <a:schemeClr val="dk1"/>
                </a:solidFill>
                <a:latin typeface="Roboto Mono"/>
                <a:ea typeface="Roboto Mono"/>
                <a:cs typeface="Roboto Mono"/>
                <a:sym typeface="Roboto Mono"/>
              </a:defRPr>
            </a:lvl1pPr>
            <a:lvl2pPr marL="914400" lvl="1" indent="-330200">
              <a:lnSpc>
                <a:spcPct val="100000"/>
              </a:lnSpc>
              <a:spcBef>
                <a:spcPts val="0"/>
              </a:spcBef>
              <a:spcAft>
                <a:spcPts val="0"/>
              </a:spcAft>
              <a:buClr>
                <a:schemeClr val="dk1"/>
              </a:buClr>
              <a:buSzPts val="1600"/>
              <a:buFont typeface="Roboto Mono"/>
              <a:buChar char="○"/>
              <a:defRPr sz="1600">
                <a:solidFill>
                  <a:schemeClr val="dk1"/>
                </a:solidFill>
                <a:latin typeface="Roboto Mono"/>
                <a:ea typeface="Roboto Mono"/>
                <a:cs typeface="Roboto Mono"/>
                <a:sym typeface="Roboto Mono"/>
              </a:defRPr>
            </a:lvl2pPr>
            <a:lvl3pPr marL="1371600" lvl="2" indent="-330200">
              <a:lnSpc>
                <a:spcPct val="100000"/>
              </a:lnSpc>
              <a:spcBef>
                <a:spcPts val="0"/>
              </a:spcBef>
              <a:spcAft>
                <a:spcPts val="0"/>
              </a:spcAft>
              <a:buClr>
                <a:schemeClr val="dk1"/>
              </a:buClr>
              <a:buSzPts val="1600"/>
              <a:buFont typeface="Roboto Mono"/>
              <a:buChar char="■"/>
              <a:defRPr sz="1600">
                <a:solidFill>
                  <a:schemeClr val="dk1"/>
                </a:solidFill>
                <a:latin typeface="Roboto Mono"/>
                <a:ea typeface="Roboto Mono"/>
                <a:cs typeface="Roboto Mono"/>
                <a:sym typeface="Roboto Mono"/>
              </a:defRPr>
            </a:lvl3pPr>
            <a:lvl4pPr marL="1828800" lvl="3" indent="-330200">
              <a:lnSpc>
                <a:spcPct val="100000"/>
              </a:lnSpc>
              <a:spcBef>
                <a:spcPts val="0"/>
              </a:spcBef>
              <a:spcAft>
                <a:spcPts val="0"/>
              </a:spcAft>
              <a:buClr>
                <a:schemeClr val="dk1"/>
              </a:buClr>
              <a:buSzPts val="1600"/>
              <a:buFont typeface="Roboto Mono"/>
              <a:buChar char="●"/>
              <a:defRPr sz="1600">
                <a:solidFill>
                  <a:schemeClr val="dk1"/>
                </a:solidFill>
                <a:latin typeface="Roboto Mono"/>
                <a:ea typeface="Roboto Mono"/>
                <a:cs typeface="Roboto Mono"/>
                <a:sym typeface="Roboto Mono"/>
              </a:defRPr>
            </a:lvl4pPr>
            <a:lvl5pPr marL="2286000" lvl="4" indent="-330200">
              <a:lnSpc>
                <a:spcPct val="100000"/>
              </a:lnSpc>
              <a:spcBef>
                <a:spcPts val="0"/>
              </a:spcBef>
              <a:spcAft>
                <a:spcPts val="0"/>
              </a:spcAft>
              <a:buClr>
                <a:schemeClr val="dk1"/>
              </a:buClr>
              <a:buSzPts val="1600"/>
              <a:buFont typeface="Roboto Mono"/>
              <a:buChar char="○"/>
              <a:defRPr sz="1600">
                <a:solidFill>
                  <a:schemeClr val="dk1"/>
                </a:solidFill>
                <a:latin typeface="Roboto Mono"/>
                <a:ea typeface="Roboto Mono"/>
                <a:cs typeface="Roboto Mono"/>
                <a:sym typeface="Roboto Mono"/>
              </a:defRPr>
            </a:lvl5pPr>
            <a:lvl6pPr marL="2743200" lvl="5" indent="-330200">
              <a:lnSpc>
                <a:spcPct val="100000"/>
              </a:lnSpc>
              <a:spcBef>
                <a:spcPts val="0"/>
              </a:spcBef>
              <a:spcAft>
                <a:spcPts val="0"/>
              </a:spcAft>
              <a:buClr>
                <a:schemeClr val="dk1"/>
              </a:buClr>
              <a:buSzPts val="1600"/>
              <a:buFont typeface="Roboto Mono"/>
              <a:buChar char="■"/>
              <a:defRPr sz="1600">
                <a:solidFill>
                  <a:schemeClr val="dk1"/>
                </a:solidFill>
                <a:latin typeface="Roboto Mono"/>
                <a:ea typeface="Roboto Mono"/>
                <a:cs typeface="Roboto Mono"/>
                <a:sym typeface="Roboto Mono"/>
              </a:defRPr>
            </a:lvl6pPr>
            <a:lvl7pPr marL="3200400" lvl="6" indent="-330200">
              <a:lnSpc>
                <a:spcPct val="100000"/>
              </a:lnSpc>
              <a:spcBef>
                <a:spcPts val="0"/>
              </a:spcBef>
              <a:spcAft>
                <a:spcPts val="0"/>
              </a:spcAft>
              <a:buClr>
                <a:schemeClr val="dk1"/>
              </a:buClr>
              <a:buSzPts val="1600"/>
              <a:buFont typeface="Roboto Mono"/>
              <a:buChar char="●"/>
              <a:defRPr sz="1600">
                <a:solidFill>
                  <a:schemeClr val="dk1"/>
                </a:solidFill>
                <a:latin typeface="Roboto Mono"/>
                <a:ea typeface="Roboto Mono"/>
                <a:cs typeface="Roboto Mono"/>
                <a:sym typeface="Roboto Mono"/>
              </a:defRPr>
            </a:lvl7pPr>
            <a:lvl8pPr marL="3657600" lvl="7" indent="-330200">
              <a:lnSpc>
                <a:spcPct val="100000"/>
              </a:lnSpc>
              <a:spcBef>
                <a:spcPts val="0"/>
              </a:spcBef>
              <a:spcAft>
                <a:spcPts val="0"/>
              </a:spcAft>
              <a:buClr>
                <a:schemeClr val="dk1"/>
              </a:buClr>
              <a:buSzPts val="1600"/>
              <a:buFont typeface="Roboto Mono"/>
              <a:buChar char="○"/>
              <a:defRPr sz="1600">
                <a:solidFill>
                  <a:schemeClr val="dk1"/>
                </a:solidFill>
                <a:latin typeface="Roboto Mono"/>
                <a:ea typeface="Roboto Mono"/>
                <a:cs typeface="Roboto Mono"/>
                <a:sym typeface="Roboto Mono"/>
              </a:defRPr>
            </a:lvl8pPr>
            <a:lvl9pPr marL="4114800" lvl="8" indent="-330200">
              <a:lnSpc>
                <a:spcPct val="100000"/>
              </a:lnSpc>
              <a:spcBef>
                <a:spcPts val="0"/>
              </a:spcBef>
              <a:spcAft>
                <a:spcPts val="0"/>
              </a:spcAft>
              <a:buClr>
                <a:schemeClr val="dk1"/>
              </a:buClr>
              <a:buSzPts val="1600"/>
              <a:buFont typeface="Roboto Mono"/>
              <a:buChar char="■"/>
              <a:defRPr sz="1600">
                <a:solidFill>
                  <a:schemeClr val="dk1"/>
                </a:solidFill>
                <a:latin typeface="Roboto Mono"/>
                <a:ea typeface="Roboto Mono"/>
                <a:cs typeface="Roboto Mono"/>
                <a:sym typeface="Roboto Mon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8" r:id="rId3"/>
    <p:sldLayoutId id="2147483677" r:id="rId4"/>
    <p:sldLayoutId id="2147483678"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java.sun.com/javaee/5/docs/tutorial/doc/"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hyperlink" Target="http://maven.apache.org/" TargetMode="External"/><Relationship Id="rId4" Type="http://schemas.openxmlformats.org/officeDocument/2006/relationships/hyperlink" Target="http://static.springframework.org/spring/docs/2.5.x/reference/index.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6"/>
          <p:cNvSpPr txBox="1">
            <a:spLocks noGrp="1"/>
          </p:cNvSpPr>
          <p:nvPr>
            <p:ph type="ctrTitle"/>
          </p:nvPr>
        </p:nvSpPr>
        <p:spPr>
          <a:xfrm>
            <a:off x="634837" y="1638639"/>
            <a:ext cx="4024375" cy="7725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t>          Canteen                               Management System</a:t>
            </a:r>
            <a:endParaRPr sz="2800" dirty="0"/>
          </a:p>
        </p:txBody>
      </p:sp>
      <p:cxnSp>
        <p:nvCxnSpPr>
          <p:cNvPr id="265" name="Google Shape;265;p36"/>
          <p:cNvCxnSpPr/>
          <p:nvPr/>
        </p:nvCxnSpPr>
        <p:spPr>
          <a:xfrm>
            <a:off x="802100" y="3730087"/>
            <a:ext cx="3738000" cy="0"/>
          </a:xfrm>
          <a:prstGeom prst="straightConnector1">
            <a:avLst/>
          </a:prstGeom>
          <a:noFill/>
          <a:ln w="9525" cap="flat" cmpd="sng">
            <a:solidFill>
              <a:schemeClr val="lt2"/>
            </a:solidFill>
            <a:prstDash val="solid"/>
            <a:round/>
            <a:headEnd type="none" w="med" len="med"/>
            <a:tailEnd type="none" w="med" len="med"/>
          </a:ln>
        </p:spPr>
      </p:cxnSp>
      <p:sp>
        <p:nvSpPr>
          <p:cNvPr id="267" name="Google Shape;267;p36"/>
          <p:cNvSpPr txBox="1">
            <a:spLocks noGrp="1"/>
          </p:cNvSpPr>
          <p:nvPr>
            <p:ph type="ctrTitle"/>
          </p:nvPr>
        </p:nvSpPr>
        <p:spPr>
          <a:xfrm>
            <a:off x="-234200" y="-246775"/>
            <a:ext cx="906600" cy="83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0">
                <a:solidFill>
                  <a:schemeClr val="dk2"/>
                </a:solidFill>
              </a:rPr>
              <a:t>“</a:t>
            </a:r>
            <a:endParaRPr sz="12000">
              <a:solidFill>
                <a:schemeClr val="dk2"/>
              </a:solidFill>
            </a:endParaRPr>
          </a:p>
        </p:txBody>
      </p:sp>
      <p:sp>
        <p:nvSpPr>
          <p:cNvPr id="268" name="Google Shape;268;p36"/>
          <p:cNvSpPr txBox="1">
            <a:spLocks noGrp="1"/>
          </p:cNvSpPr>
          <p:nvPr>
            <p:ph type="subTitle" idx="3"/>
          </p:nvPr>
        </p:nvSpPr>
        <p:spPr>
          <a:xfrm>
            <a:off x="3311525" y="85950"/>
            <a:ext cx="1329300" cy="36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Book club</a:t>
            </a:r>
            <a:endParaRPr dirty="0"/>
          </a:p>
        </p:txBody>
      </p:sp>
      <p:sp>
        <p:nvSpPr>
          <p:cNvPr id="2" name="Subtitle 1"/>
          <p:cNvSpPr>
            <a:spLocks noGrp="1"/>
          </p:cNvSpPr>
          <p:nvPr>
            <p:ph type="subTitle" idx="1"/>
          </p:nvPr>
        </p:nvSpPr>
        <p:spPr>
          <a:xfrm>
            <a:off x="677050" y="2571750"/>
            <a:ext cx="4099500" cy="717900"/>
          </a:xfrm>
        </p:spPr>
        <p:txBody>
          <a:bodyPr/>
          <a:lstStyle/>
          <a:p>
            <a:r>
              <a:rPr lang="en-US" dirty="0">
                <a:latin typeface="Rufina" panose="020B0604020202020204" charset="0"/>
              </a:rPr>
              <a:t>Miss. Renu Gulab Kushwaha</a:t>
            </a:r>
            <a:endParaRPr lang="en-IN" dirty="0">
              <a:latin typeface="Rufina" panose="020B0604020202020204" charset="0"/>
            </a:endParaRPr>
          </a:p>
        </p:txBody>
      </p:sp>
      <p:sp>
        <p:nvSpPr>
          <p:cNvPr id="10" name="Subtitle 1"/>
          <p:cNvSpPr txBox="1">
            <a:spLocks/>
          </p:cNvSpPr>
          <p:nvPr/>
        </p:nvSpPr>
        <p:spPr>
          <a:xfrm>
            <a:off x="672400" y="849794"/>
            <a:ext cx="4099500" cy="717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Roboto Mono"/>
              <a:buNone/>
              <a:defRPr sz="1800" b="0" i="0" u="none" strike="noStrike" cap="none">
                <a:solidFill>
                  <a:schemeClr val="dk1"/>
                </a:solidFill>
                <a:latin typeface="Roboto Mono"/>
                <a:ea typeface="Roboto Mono"/>
                <a:cs typeface="Roboto Mono"/>
                <a:sym typeface="Roboto Mono"/>
              </a:defRPr>
            </a:lvl1pPr>
            <a:lvl2pPr marL="914400" marR="0" lvl="1" indent="-330200" algn="ctr" rtl="0">
              <a:lnSpc>
                <a:spcPct val="100000"/>
              </a:lnSpc>
              <a:spcBef>
                <a:spcPts val="0"/>
              </a:spcBef>
              <a:spcAft>
                <a:spcPts val="0"/>
              </a:spcAft>
              <a:buClr>
                <a:schemeClr val="dk1"/>
              </a:buClr>
              <a:buSzPts val="1800"/>
              <a:buFont typeface="Roboto Mono"/>
              <a:buNone/>
              <a:defRPr sz="1800" b="0" i="0" u="none" strike="noStrike" cap="none">
                <a:solidFill>
                  <a:schemeClr val="dk1"/>
                </a:solidFill>
                <a:latin typeface="Roboto Mono"/>
                <a:ea typeface="Roboto Mono"/>
                <a:cs typeface="Roboto Mono"/>
                <a:sym typeface="Roboto Mono"/>
              </a:defRPr>
            </a:lvl2pPr>
            <a:lvl3pPr marL="1371600" marR="0" lvl="2" indent="-330200" algn="ctr" rtl="0">
              <a:lnSpc>
                <a:spcPct val="100000"/>
              </a:lnSpc>
              <a:spcBef>
                <a:spcPts val="0"/>
              </a:spcBef>
              <a:spcAft>
                <a:spcPts val="0"/>
              </a:spcAft>
              <a:buClr>
                <a:schemeClr val="dk1"/>
              </a:buClr>
              <a:buSzPts val="1800"/>
              <a:buFont typeface="Roboto Mono"/>
              <a:buNone/>
              <a:defRPr sz="1800" b="0" i="0" u="none" strike="noStrike" cap="none">
                <a:solidFill>
                  <a:schemeClr val="dk1"/>
                </a:solidFill>
                <a:latin typeface="Roboto Mono"/>
                <a:ea typeface="Roboto Mono"/>
                <a:cs typeface="Roboto Mono"/>
                <a:sym typeface="Roboto Mono"/>
              </a:defRPr>
            </a:lvl3pPr>
            <a:lvl4pPr marL="1828800" marR="0" lvl="3" indent="-330200" algn="ctr" rtl="0">
              <a:lnSpc>
                <a:spcPct val="100000"/>
              </a:lnSpc>
              <a:spcBef>
                <a:spcPts val="0"/>
              </a:spcBef>
              <a:spcAft>
                <a:spcPts val="0"/>
              </a:spcAft>
              <a:buClr>
                <a:schemeClr val="dk1"/>
              </a:buClr>
              <a:buSzPts val="1800"/>
              <a:buFont typeface="Roboto Mono"/>
              <a:buNone/>
              <a:defRPr sz="1800" b="0" i="0" u="none" strike="noStrike" cap="none">
                <a:solidFill>
                  <a:schemeClr val="dk1"/>
                </a:solidFill>
                <a:latin typeface="Roboto Mono"/>
                <a:ea typeface="Roboto Mono"/>
                <a:cs typeface="Roboto Mono"/>
                <a:sym typeface="Roboto Mono"/>
              </a:defRPr>
            </a:lvl4pPr>
            <a:lvl5pPr marL="2286000" marR="0" lvl="4" indent="-330200" algn="ctr" rtl="0">
              <a:lnSpc>
                <a:spcPct val="100000"/>
              </a:lnSpc>
              <a:spcBef>
                <a:spcPts val="0"/>
              </a:spcBef>
              <a:spcAft>
                <a:spcPts val="0"/>
              </a:spcAft>
              <a:buClr>
                <a:schemeClr val="dk1"/>
              </a:buClr>
              <a:buSzPts val="1800"/>
              <a:buFont typeface="Roboto Mono"/>
              <a:buNone/>
              <a:defRPr sz="1800" b="0" i="0" u="none" strike="noStrike" cap="none">
                <a:solidFill>
                  <a:schemeClr val="dk1"/>
                </a:solidFill>
                <a:latin typeface="Roboto Mono"/>
                <a:ea typeface="Roboto Mono"/>
                <a:cs typeface="Roboto Mono"/>
                <a:sym typeface="Roboto Mono"/>
              </a:defRPr>
            </a:lvl5pPr>
            <a:lvl6pPr marL="2743200" marR="0" lvl="5" indent="-330200" algn="ctr" rtl="0">
              <a:lnSpc>
                <a:spcPct val="100000"/>
              </a:lnSpc>
              <a:spcBef>
                <a:spcPts val="0"/>
              </a:spcBef>
              <a:spcAft>
                <a:spcPts val="0"/>
              </a:spcAft>
              <a:buClr>
                <a:schemeClr val="dk1"/>
              </a:buClr>
              <a:buSzPts val="1800"/>
              <a:buFont typeface="Roboto Mono"/>
              <a:buNone/>
              <a:defRPr sz="1800" b="0" i="0" u="none" strike="noStrike" cap="none">
                <a:solidFill>
                  <a:schemeClr val="dk1"/>
                </a:solidFill>
                <a:latin typeface="Roboto Mono"/>
                <a:ea typeface="Roboto Mono"/>
                <a:cs typeface="Roboto Mono"/>
                <a:sym typeface="Roboto Mono"/>
              </a:defRPr>
            </a:lvl6pPr>
            <a:lvl7pPr marL="3200400" marR="0" lvl="6" indent="-330200" algn="ctr" rtl="0">
              <a:lnSpc>
                <a:spcPct val="100000"/>
              </a:lnSpc>
              <a:spcBef>
                <a:spcPts val="0"/>
              </a:spcBef>
              <a:spcAft>
                <a:spcPts val="0"/>
              </a:spcAft>
              <a:buClr>
                <a:schemeClr val="dk1"/>
              </a:buClr>
              <a:buSzPts val="1800"/>
              <a:buFont typeface="Roboto Mono"/>
              <a:buNone/>
              <a:defRPr sz="1800" b="0" i="0" u="none" strike="noStrike" cap="none">
                <a:solidFill>
                  <a:schemeClr val="dk1"/>
                </a:solidFill>
                <a:latin typeface="Roboto Mono"/>
                <a:ea typeface="Roboto Mono"/>
                <a:cs typeface="Roboto Mono"/>
                <a:sym typeface="Roboto Mono"/>
              </a:defRPr>
            </a:lvl7pPr>
            <a:lvl8pPr marL="3657600" marR="0" lvl="7" indent="-330200" algn="ctr" rtl="0">
              <a:lnSpc>
                <a:spcPct val="100000"/>
              </a:lnSpc>
              <a:spcBef>
                <a:spcPts val="0"/>
              </a:spcBef>
              <a:spcAft>
                <a:spcPts val="0"/>
              </a:spcAft>
              <a:buClr>
                <a:schemeClr val="dk1"/>
              </a:buClr>
              <a:buSzPts val="1800"/>
              <a:buFont typeface="Roboto Mono"/>
              <a:buNone/>
              <a:defRPr sz="1800" b="0" i="0" u="none" strike="noStrike" cap="none">
                <a:solidFill>
                  <a:schemeClr val="dk1"/>
                </a:solidFill>
                <a:latin typeface="Roboto Mono"/>
                <a:ea typeface="Roboto Mono"/>
                <a:cs typeface="Roboto Mono"/>
                <a:sym typeface="Roboto Mono"/>
              </a:defRPr>
            </a:lvl8pPr>
            <a:lvl9pPr marL="4114800" marR="0" lvl="8" indent="-330200" algn="ctr" rtl="0">
              <a:lnSpc>
                <a:spcPct val="100000"/>
              </a:lnSpc>
              <a:spcBef>
                <a:spcPts val="0"/>
              </a:spcBef>
              <a:spcAft>
                <a:spcPts val="0"/>
              </a:spcAft>
              <a:buClr>
                <a:schemeClr val="dk1"/>
              </a:buClr>
              <a:buSzPts val="1800"/>
              <a:buFont typeface="Roboto Mono"/>
              <a:buNone/>
              <a:defRPr sz="1800" b="0" i="0" u="none" strike="noStrike" cap="none">
                <a:solidFill>
                  <a:schemeClr val="dk1"/>
                </a:solidFill>
                <a:latin typeface="Roboto Mono"/>
                <a:ea typeface="Roboto Mono"/>
                <a:cs typeface="Roboto Mono"/>
                <a:sym typeface="Roboto Mono"/>
              </a:defRPr>
            </a:lvl9pPr>
          </a:lstStyle>
          <a:p>
            <a:r>
              <a:rPr lang="en-US" dirty="0"/>
              <a:t>       </a:t>
            </a:r>
            <a:r>
              <a:rPr lang="en-US" b="1" dirty="0">
                <a:latin typeface="Rufina" panose="020B0604020202020204" charset="0"/>
              </a:rPr>
              <a:t>SYMBIOSIS </a:t>
            </a:r>
            <a:endParaRPr lang="en-IN" b="1" dirty="0">
              <a:latin typeface="Rufina" panose="020B0604020202020204" charset="0"/>
            </a:endParaRPr>
          </a:p>
          <a:p>
            <a:r>
              <a:rPr lang="en-US" sz="1600" dirty="0">
                <a:latin typeface="Rufina" panose="020B0604020202020204" charset="0"/>
              </a:rPr>
              <a:t>     Center for Distance Learning</a:t>
            </a:r>
          </a:p>
        </p:txBody>
      </p:sp>
      <p:pic>
        <p:nvPicPr>
          <p:cNvPr id="4" name="Picture 3">
            <a:extLst>
              <a:ext uri="{FF2B5EF4-FFF2-40B4-BE49-F238E27FC236}">
                <a16:creationId xmlns:a16="http://schemas.microsoft.com/office/drawing/2014/main" id="{AE626369-A6D8-B89A-0DF0-31D3E4695F0A}"/>
              </a:ext>
            </a:extLst>
          </p:cNvPr>
          <p:cNvPicPr>
            <a:picLocks noChangeAspect="1"/>
          </p:cNvPicPr>
          <p:nvPr/>
        </p:nvPicPr>
        <p:blipFill>
          <a:blip r:embed="rId3"/>
          <a:stretch>
            <a:fillRect/>
          </a:stretch>
        </p:blipFill>
        <p:spPr>
          <a:xfrm>
            <a:off x="4918120" y="85950"/>
            <a:ext cx="4099499" cy="50575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pic>
        <p:nvPicPr>
          <p:cNvPr id="4" name="Picture 3">
            <a:extLst>
              <a:ext uri="{FF2B5EF4-FFF2-40B4-BE49-F238E27FC236}">
                <a16:creationId xmlns:a16="http://schemas.microsoft.com/office/drawing/2014/main" id="{17A671E1-B93B-15A8-B6B6-CEDA783E10EE}"/>
              </a:ext>
            </a:extLst>
          </p:cNvPr>
          <p:cNvPicPr>
            <a:picLocks noChangeAspect="1"/>
          </p:cNvPicPr>
          <p:nvPr/>
        </p:nvPicPr>
        <p:blipFill>
          <a:blip r:embed="rId3"/>
          <a:stretch>
            <a:fillRect/>
          </a:stretch>
        </p:blipFill>
        <p:spPr>
          <a:xfrm>
            <a:off x="735980" y="676508"/>
            <a:ext cx="6400800" cy="3657600"/>
          </a:xfrm>
          <a:prstGeom prst="rect">
            <a:avLst/>
          </a:prstGeom>
        </p:spPr>
      </p:pic>
    </p:spTree>
    <p:extLst>
      <p:ext uri="{BB962C8B-B14F-4D97-AF65-F5344CB8AC3E}">
        <p14:creationId xmlns:p14="http://schemas.microsoft.com/office/powerpoint/2010/main" val="1110800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pic>
        <p:nvPicPr>
          <p:cNvPr id="8" name="Picture 7">
            <a:extLst>
              <a:ext uri="{FF2B5EF4-FFF2-40B4-BE49-F238E27FC236}">
                <a16:creationId xmlns:a16="http://schemas.microsoft.com/office/drawing/2014/main" id="{00B6BF79-8E5F-8BE7-5312-F11EDE5F63B6}"/>
              </a:ext>
            </a:extLst>
          </p:cNvPr>
          <p:cNvPicPr>
            <a:picLocks noChangeAspect="1"/>
          </p:cNvPicPr>
          <p:nvPr/>
        </p:nvPicPr>
        <p:blipFill>
          <a:blip r:embed="rId3"/>
          <a:stretch>
            <a:fillRect/>
          </a:stretch>
        </p:blipFill>
        <p:spPr>
          <a:xfrm>
            <a:off x="1256371" y="854928"/>
            <a:ext cx="5426927" cy="3256156"/>
          </a:xfrm>
          <a:prstGeom prst="rect">
            <a:avLst/>
          </a:prstGeom>
        </p:spPr>
      </p:pic>
    </p:spTree>
    <p:extLst>
      <p:ext uri="{BB962C8B-B14F-4D97-AF65-F5344CB8AC3E}">
        <p14:creationId xmlns:p14="http://schemas.microsoft.com/office/powerpoint/2010/main" val="2374947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EDEC0A-7DE2-2E5B-7608-93795BF266EE}"/>
              </a:ext>
            </a:extLst>
          </p:cNvPr>
          <p:cNvPicPr>
            <a:picLocks noChangeAspect="1"/>
          </p:cNvPicPr>
          <p:nvPr/>
        </p:nvPicPr>
        <p:blipFill>
          <a:blip r:embed="rId2"/>
          <a:stretch>
            <a:fillRect/>
          </a:stretch>
        </p:blipFill>
        <p:spPr>
          <a:xfrm>
            <a:off x="1885717" y="487499"/>
            <a:ext cx="5372566" cy="4168501"/>
          </a:xfrm>
          <a:prstGeom prst="rect">
            <a:avLst/>
          </a:prstGeom>
        </p:spPr>
      </p:pic>
    </p:spTree>
    <p:extLst>
      <p:ext uri="{BB962C8B-B14F-4D97-AF65-F5344CB8AC3E}">
        <p14:creationId xmlns:p14="http://schemas.microsoft.com/office/powerpoint/2010/main" val="2319067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1"/>
          <p:cNvSpPr txBox="1">
            <a:spLocks noGrp="1"/>
          </p:cNvSpPr>
          <p:nvPr>
            <p:ph type="title"/>
          </p:nvPr>
        </p:nvSpPr>
        <p:spPr>
          <a:xfrm>
            <a:off x="720000" y="595675"/>
            <a:ext cx="7704000" cy="572700"/>
          </a:xfrm>
          <a:prstGeom prst="rect">
            <a:avLst/>
          </a:prstGeom>
        </p:spPr>
        <p:txBody>
          <a:bodyPr spcFirstLastPara="1" wrap="square" lIns="91425" tIns="91425" rIns="91425" bIns="91425" anchor="t" anchorCtr="0">
            <a:noAutofit/>
          </a:bodyPr>
          <a:lstStyle/>
          <a:p>
            <a:pPr lvl="0"/>
            <a:r>
              <a:rPr lang="en-IN" dirty="0">
                <a:solidFill>
                  <a:schemeClr val="tx2"/>
                </a:solidFill>
                <a:latin typeface="Rufina" panose="020B0604020202020204" charset="0"/>
              </a:rPr>
              <a:t>Screens</a:t>
            </a:r>
            <a:r>
              <a:rPr lang="en-IN" dirty="0">
                <a:latin typeface="Rufina" panose="020B0604020202020204" charset="0"/>
              </a:rPr>
              <a:t> </a:t>
            </a:r>
            <a:r>
              <a:rPr lang="en" dirty="0">
                <a:solidFill>
                  <a:schemeClr val="lt2"/>
                </a:solidFill>
              </a:rPr>
              <a:t>:</a:t>
            </a:r>
            <a:endParaRPr dirty="0"/>
          </a:p>
        </p:txBody>
      </p:sp>
      <p:sp>
        <p:nvSpPr>
          <p:cNvPr id="320" name="Google Shape;320;p41"/>
          <p:cNvSpPr txBox="1">
            <a:spLocks noGrp="1"/>
          </p:cNvSpPr>
          <p:nvPr>
            <p:ph type="subTitle" idx="2"/>
          </p:nvPr>
        </p:nvSpPr>
        <p:spPr>
          <a:xfrm>
            <a:off x="338400" y="1650774"/>
            <a:ext cx="8654400" cy="3108425"/>
          </a:xfrm>
          <a:prstGeom prst="rect">
            <a:avLst/>
          </a:prstGeom>
        </p:spPr>
        <p:txBody>
          <a:bodyPr spcFirstLastPara="1" wrap="square" lIns="91425" tIns="91425" rIns="91425" bIns="91425" anchor="t" anchorCtr="0">
            <a:noAutofit/>
          </a:bodyPr>
          <a:lstStyle/>
          <a:p>
            <a:pPr marL="127000" indent="0">
              <a:lnSpc>
                <a:spcPts val="2500"/>
              </a:lnSpc>
            </a:pPr>
            <a:r>
              <a:rPr lang="en-US" dirty="0" err="1">
                <a:latin typeface="Rufina" panose="020B0604020202020204" charset="0"/>
              </a:rPr>
              <a:t>vhgvbb</a:t>
            </a:r>
            <a:endParaRPr lang="en-IN" dirty="0">
              <a:latin typeface="Rufina" panose="020B0604020202020204" charset="0"/>
            </a:endParaRPr>
          </a:p>
        </p:txBody>
      </p:sp>
      <p:pic>
        <p:nvPicPr>
          <p:cNvPr id="3" name="Picture 2">
            <a:extLst>
              <a:ext uri="{FF2B5EF4-FFF2-40B4-BE49-F238E27FC236}">
                <a16:creationId xmlns:a16="http://schemas.microsoft.com/office/drawing/2014/main" id="{77A81080-0CAD-4EF9-4ED6-41A39823B9C6}"/>
              </a:ext>
            </a:extLst>
          </p:cNvPr>
          <p:cNvPicPr>
            <a:picLocks noChangeAspect="1"/>
          </p:cNvPicPr>
          <p:nvPr/>
        </p:nvPicPr>
        <p:blipFill>
          <a:blip r:embed="rId3"/>
          <a:stretch>
            <a:fillRect/>
          </a:stretch>
        </p:blipFill>
        <p:spPr>
          <a:xfrm>
            <a:off x="0" y="242808"/>
            <a:ext cx="9144000" cy="4657883"/>
          </a:xfrm>
          <a:prstGeom prst="rect">
            <a:avLst/>
          </a:prstGeom>
        </p:spPr>
      </p:pic>
    </p:spTree>
    <p:extLst>
      <p:ext uri="{BB962C8B-B14F-4D97-AF65-F5344CB8AC3E}">
        <p14:creationId xmlns:p14="http://schemas.microsoft.com/office/powerpoint/2010/main" val="2204254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1"/>
          <p:cNvSpPr txBox="1">
            <a:spLocks noGrp="1"/>
          </p:cNvSpPr>
          <p:nvPr>
            <p:ph type="title"/>
          </p:nvPr>
        </p:nvSpPr>
        <p:spPr>
          <a:xfrm>
            <a:off x="720000" y="595675"/>
            <a:ext cx="7704000" cy="572700"/>
          </a:xfrm>
          <a:prstGeom prst="rect">
            <a:avLst/>
          </a:prstGeom>
        </p:spPr>
        <p:txBody>
          <a:bodyPr spcFirstLastPara="1" wrap="square" lIns="91425" tIns="91425" rIns="91425" bIns="91425" anchor="t" anchorCtr="0">
            <a:noAutofit/>
          </a:bodyPr>
          <a:lstStyle/>
          <a:p>
            <a:pPr lvl="0"/>
            <a:r>
              <a:rPr lang="en-IN" dirty="0">
                <a:solidFill>
                  <a:schemeClr val="tx2"/>
                </a:solidFill>
                <a:latin typeface="Rufina" panose="020B0604020202020204" charset="0"/>
              </a:rPr>
              <a:t>Screens</a:t>
            </a:r>
            <a:r>
              <a:rPr lang="en-IN" dirty="0">
                <a:latin typeface="Rufina" panose="020B0604020202020204" charset="0"/>
              </a:rPr>
              <a:t> </a:t>
            </a:r>
            <a:r>
              <a:rPr lang="en" dirty="0">
                <a:solidFill>
                  <a:schemeClr val="lt2"/>
                </a:solidFill>
              </a:rPr>
              <a:t>:</a:t>
            </a:r>
            <a:endParaRPr dirty="0"/>
          </a:p>
        </p:txBody>
      </p:sp>
      <p:pic>
        <p:nvPicPr>
          <p:cNvPr id="3" name="Picture 2">
            <a:extLst>
              <a:ext uri="{FF2B5EF4-FFF2-40B4-BE49-F238E27FC236}">
                <a16:creationId xmlns:a16="http://schemas.microsoft.com/office/drawing/2014/main" id="{715A457A-5A78-406B-EE27-52AB83759056}"/>
              </a:ext>
            </a:extLst>
          </p:cNvPr>
          <p:cNvPicPr>
            <a:picLocks noChangeAspect="1"/>
          </p:cNvPicPr>
          <p:nvPr/>
        </p:nvPicPr>
        <p:blipFill>
          <a:blip r:embed="rId3"/>
          <a:stretch>
            <a:fillRect/>
          </a:stretch>
        </p:blipFill>
        <p:spPr>
          <a:xfrm>
            <a:off x="0" y="313142"/>
            <a:ext cx="9144000" cy="4517216"/>
          </a:xfrm>
          <a:prstGeom prst="rect">
            <a:avLst/>
          </a:prstGeom>
        </p:spPr>
      </p:pic>
    </p:spTree>
    <p:extLst>
      <p:ext uri="{BB962C8B-B14F-4D97-AF65-F5344CB8AC3E}">
        <p14:creationId xmlns:p14="http://schemas.microsoft.com/office/powerpoint/2010/main" val="3141885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1"/>
          <p:cNvSpPr txBox="1">
            <a:spLocks noGrp="1"/>
          </p:cNvSpPr>
          <p:nvPr>
            <p:ph type="title"/>
          </p:nvPr>
        </p:nvSpPr>
        <p:spPr>
          <a:xfrm>
            <a:off x="720000" y="595675"/>
            <a:ext cx="7704000" cy="572700"/>
          </a:xfrm>
          <a:prstGeom prst="rect">
            <a:avLst/>
          </a:prstGeom>
        </p:spPr>
        <p:txBody>
          <a:bodyPr spcFirstLastPara="1" wrap="square" lIns="91425" tIns="91425" rIns="91425" bIns="91425" anchor="t" anchorCtr="0">
            <a:noAutofit/>
          </a:bodyPr>
          <a:lstStyle/>
          <a:p>
            <a:pPr lvl="0"/>
            <a:r>
              <a:rPr lang="en-IN" dirty="0">
                <a:solidFill>
                  <a:schemeClr val="lt2"/>
                </a:solidFill>
              </a:rPr>
              <a:t>Limitations and Future Scope</a:t>
            </a:r>
            <a:r>
              <a:rPr lang="en" dirty="0">
                <a:solidFill>
                  <a:schemeClr val="lt2"/>
                </a:solidFill>
              </a:rPr>
              <a:t>:</a:t>
            </a:r>
            <a:endParaRPr dirty="0"/>
          </a:p>
        </p:txBody>
      </p:sp>
      <p:sp>
        <p:nvSpPr>
          <p:cNvPr id="320" name="Google Shape;320;p41"/>
          <p:cNvSpPr txBox="1">
            <a:spLocks noGrp="1"/>
          </p:cNvSpPr>
          <p:nvPr>
            <p:ph type="subTitle" idx="2"/>
          </p:nvPr>
        </p:nvSpPr>
        <p:spPr>
          <a:xfrm>
            <a:off x="338400" y="1650774"/>
            <a:ext cx="8654400" cy="3108425"/>
          </a:xfrm>
          <a:prstGeom prst="rect">
            <a:avLst/>
          </a:prstGeom>
        </p:spPr>
        <p:txBody>
          <a:bodyPr spcFirstLastPara="1" wrap="square" lIns="91425" tIns="91425" rIns="91425" bIns="91425" anchor="t" anchorCtr="0">
            <a:noAutofit/>
          </a:bodyPr>
          <a:lstStyle/>
          <a:p>
            <a:pPr marL="127000" indent="0">
              <a:lnSpc>
                <a:spcPts val="2500"/>
              </a:lnSpc>
            </a:pPr>
            <a:r>
              <a:rPr lang="en-IN" dirty="0">
                <a:latin typeface="Rufina" panose="020B0604020202020204" charset="0"/>
              </a:rPr>
              <a:t> There are some limitations for the current system to which solutions can be provided              as a future development:</a:t>
            </a:r>
          </a:p>
          <a:p>
            <a:pPr marL="127000" indent="0">
              <a:lnSpc>
                <a:spcPts val="2500"/>
              </a:lnSpc>
            </a:pPr>
            <a:r>
              <a:rPr lang="en-IN" b="1" dirty="0">
                <a:latin typeface="Rufina" panose="020B0604020202020204" charset="0"/>
              </a:rPr>
              <a:t>Limitation:</a:t>
            </a:r>
          </a:p>
          <a:p>
            <a:pPr marL="412750" indent="-285750">
              <a:lnSpc>
                <a:spcPts val="2500"/>
              </a:lnSpc>
              <a:buFont typeface="Arial" panose="020B0604020202020204" pitchFamily="34" charset="0"/>
              <a:buChar char="•"/>
            </a:pPr>
            <a:r>
              <a:rPr lang="en-IN" dirty="0">
                <a:latin typeface="Rufina" panose="020B0604020202020204" charset="0"/>
              </a:rPr>
              <a:t>Card validation is not done. Third party proprietary software can be used for validation check.</a:t>
            </a:r>
          </a:p>
          <a:p>
            <a:pPr marL="127000" indent="0">
              <a:lnSpc>
                <a:spcPts val="2500"/>
              </a:lnSpc>
            </a:pPr>
            <a:r>
              <a:rPr lang="en-IN" b="1" dirty="0">
                <a:latin typeface="Rufina" panose="020B0604020202020204" charset="0"/>
              </a:rPr>
              <a:t>Future directions:</a:t>
            </a:r>
          </a:p>
          <a:p>
            <a:pPr marL="412750" indent="-285750">
              <a:lnSpc>
                <a:spcPts val="2500"/>
              </a:lnSpc>
              <a:buFont typeface="Arial" panose="020B0604020202020204" pitchFamily="34" charset="0"/>
              <a:buChar char="•"/>
            </a:pPr>
            <a:r>
              <a:rPr lang="en-IN" dirty="0">
                <a:latin typeface="Rufina" panose="020B0604020202020204" charset="0"/>
              </a:rPr>
              <a:t>The Administrator of the web site can be given more functionality, like looking at a specific customer's profile, the books that have to be reordered, etc.</a:t>
            </a:r>
          </a:p>
        </p:txBody>
      </p:sp>
    </p:spTree>
    <p:extLst>
      <p:ext uri="{BB962C8B-B14F-4D97-AF65-F5344CB8AC3E}">
        <p14:creationId xmlns:p14="http://schemas.microsoft.com/office/powerpoint/2010/main" val="1223590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1"/>
          <p:cNvSpPr txBox="1">
            <a:spLocks noGrp="1"/>
          </p:cNvSpPr>
          <p:nvPr>
            <p:ph type="title"/>
          </p:nvPr>
        </p:nvSpPr>
        <p:spPr>
          <a:xfrm>
            <a:off x="720000" y="5956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Conclusion :</a:t>
            </a:r>
            <a:endParaRPr dirty="0"/>
          </a:p>
        </p:txBody>
      </p:sp>
      <p:sp>
        <p:nvSpPr>
          <p:cNvPr id="320" name="Google Shape;320;p41"/>
          <p:cNvSpPr txBox="1">
            <a:spLocks noGrp="1"/>
          </p:cNvSpPr>
          <p:nvPr>
            <p:ph type="subTitle" idx="2"/>
          </p:nvPr>
        </p:nvSpPr>
        <p:spPr>
          <a:xfrm>
            <a:off x="338400" y="1650774"/>
            <a:ext cx="8654400" cy="3108425"/>
          </a:xfrm>
          <a:prstGeom prst="rect">
            <a:avLst/>
          </a:prstGeom>
        </p:spPr>
        <p:txBody>
          <a:bodyPr spcFirstLastPara="1" wrap="square" lIns="91425" tIns="91425" rIns="91425" bIns="91425" anchor="t" anchorCtr="0">
            <a:noAutofit/>
          </a:bodyPr>
          <a:lstStyle/>
          <a:p>
            <a:pPr marL="127000" indent="0">
              <a:lnSpc>
                <a:spcPts val="2500"/>
              </a:lnSpc>
            </a:pPr>
            <a:r>
              <a:rPr lang="en-IN" dirty="0">
                <a:latin typeface="Rufina" panose="020B0604020202020204" charset="0"/>
              </a:rPr>
              <a:t> Online Book Store is an online web application where customer can purchase books online. Through a web browser, customer can search for a book by its </a:t>
            </a:r>
            <a:r>
              <a:rPr lang="en-IN" dirty="0" err="1">
                <a:latin typeface="Rufina" panose="020B0604020202020204" charset="0"/>
              </a:rPr>
              <a:t>title,author</a:t>
            </a:r>
            <a:r>
              <a:rPr lang="en-IN" dirty="0">
                <a:latin typeface="Rufina" panose="020B0604020202020204" charset="0"/>
              </a:rPr>
              <a:t>, later can add to the shopping cart and finally purchase the book.</a:t>
            </a:r>
          </a:p>
        </p:txBody>
      </p:sp>
    </p:spTree>
    <p:extLst>
      <p:ext uri="{BB962C8B-B14F-4D97-AF65-F5344CB8AC3E}">
        <p14:creationId xmlns:p14="http://schemas.microsoft.com/office/powerpoint/2010/main" val="1741251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1"/>
          <p:cNvSpPr txBox="1">
            <a:spLocks noGrp="1"/>
          </p:cNvSpPr>
          <p:nvPr>
            <p:ph type="title"/>
          </p:nvPr>
        </p:nvSpPr>
        <p:spPr>
          <a:xfrm>
            <a:off x="720000" y="5956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References :</a:t>
            </a:r>
            <a:endParaRPr dirty="0"/>
          </a:p>
        </p:txBody>
      </p:sp>
      <p:sp>
        <p:nvSpPr>
          <p:cNvPr id="320" name="Google Shape;320;p41"/>
          <p:cNvSpPr txBox="1">
            <a:spLocks noGrp="1"/>
          </p:cNvSpPr>
          <p:nvPr>
            <p:ph type="subTitle" idx="2"/>
          </p:nvPr>
        </p:nvSpPr>
        <p:spPr>
          <a:xfrm>
            <a:off x="540000" y="1233174"/>
            <a:ext cx="8654400" cy="3108425"/>
          </a:xfrm>
          <a:prstGeom prst="rect">
            <a:avLst/>
          </a:prstGeom>
        </p:spPr>
        <p:txBody>
          <a:bodyPr spcFirstLastPara="1" wrap="square" lIns="91425" tIns="91425" rIns="91425" bIns="91425" anchor="t" anchorCtr="0">
            <a:noAutofit/>
          </a:bodyPr>
          <a:lstStyle/>
          <a:p>
            <a:pPr marL="127000" indent="0">
              <a:lnSpc>
                <a:spcPts val="2500"/>
              </a:lnSpc>
            </a:pPr>
            <a:r>
              <a:rPr lang="en-IN" dirty="0">
                <a:latin typeface="Rufina" panose="020B0604020202020204" charset="0"/>
              </a:rPr>
              <a:t>  WEBSITES:</a:t>
            </a:r>
          </a:p>
          <a:p>
            <a:pPr marL="412750" indent="-285750">
              <a:lnSpc>
                <a:spcPts val="2500"/>
              </a:lnSpc>
              <a:buFont typeface="Arial" panose="020B0604020202020204" pitchFamily="34" charset="0"/>
              <a:buChar char="•"/>
            </a:pPr>
            <a:r>
              <a:rPr lang="en-IN" dirty="0">
                <a:latin typeface="Rufina" panose="020B0604020202020204" charset="0"/>
              </a:rPr>
              <a:t>  Java Tutorial: </a:t>
            </a:r>
            <a:r>
              <a:rPr lang="en-IN" dirty="0">
                <a:latin typeface="Rufina" panose="020B0604020202020204" charset="0"/>
                <a:hlinkClick r:id="rId3"/>
              </a:rPr>
              <a:t>http://java.sun.com/javaee/5/docs/tutorial/doc/</a:t>
            </a:r>
            <a:endParaRPr lang="en-IN" dirty="0">
              <a:latin typeface="Rufina" panose="020B0604020202020204" charset="0"/>
            </a:endParaRPr>
          </a:p>
          <a:p>
            <a:pPr marL="412750" indent="-285750">
              <a:lnSpc>
                <a:spcPts val="2500"/>
              </a:lnSpc>
              <a:buFont typeface="Arial" panose="020B0604020202020204" pitchFamily="34" charset="0"/>
              <a:buChar char="•"/>
            </a:pPr>
            <a:r>
              <a:rPr lang="en-IN" dirty="0">
                <a:latin typeface="Rufina" panose="020B0604020202020204" charset="0"/>
              </a:rPr>
              <a:t> Spring Framework Reference Documentation:</a:t>
            </a:r>
          </a:p>
          <a:p>
            <a:pPr marL="412750" indent="-285750">
              <a:lnSpc>
                <a:spcPts val="2500"/>
              </a:lnSpc>
              <a:buFont typeface="Arial" panose="020B0604020202020204" pitchFamily="34" charset="0"/>
              <a:buChar char="•"/>
            </a:pPr>
            <a:r>
              <a:rPr lang="en-IN" dirty="0">
                <a:latin typeface="Rufina" panose="020B0604020202020204" charset="0"/>
              </a:rPr>
              <a:t> </a:t>
            </a:r>
            <a:r>
              <a:rPr lang="en-IN" dirty="0">
                <a:latin typeface="Rufina" panose="020B0604020202020204" charset="0"/>
                <a:hlinkClick r:id="rId4"/>
              </a:rPr>
              <a:t>http://static.springframework.org/spring/docs/2.5.x/reference/index.html</a:t>
            </a:r>
            <a:endParaRPr lang="en-IN" dirty="0">
              <a:latin typeface="Rufina" panose="020B0604020202020204" charset="0"/>
            </a:endParaRPr>
          </a:p>
          <a:p>
            <a:pPr marL="127000" indent="0">
              <a:lnSpc>
                <a:spcPts val="2500"/>
              </a:lnSpc>
            </a:pPr>
            <a:r>
              <a:rPr lang="en-IN" dirty="0">
                <a:latin typeface="Rufina" panose="020B0604020202020204" charset="0"/>
              </a:rPr>
              <a:t>       [Apache Maven: </a:t>
            </a:r>
            <a:r>
              <a:rPr lang="en-IN" dirty="0">
                <a:latin typeface="Rufina" panose="020B0604020202020204" charset="0"/>
                <a:hlinkClick r:id="rId5"/>
              </a:rPr>
              <a:t>http://maven.apache.org/</a:t>
            </a:r>
            <a:r>
              <a:rPr lang="en-IN" dirty="0">
                <a:latin typeface="Rufina" panose="020B0604020202020204" charset="0"/>
              </a:rPr>
              <a:t>]</a:t>
            </a:r>
          </a:p>
        </p:txBody>
      </p:sp>
    </p:spTree>
    <p:extLst>
      <p:ext uri="{BB962C8B-B14F-4D97-AF65-F5344CB8AC3E}">
        <p14:creationId xmlns:p14="http://schemas.microsoft.com/office/powerpoint/2010/main" val="3176596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1"/>
          <p:cNvSpPr txBox="1">
            <a:spLocks noGrp="1"/>
          </p:cNvSpPr>
          <p:nvPr>
            <p:ph type="title"/>
          </p:nvPr>
        </p:nvSpPr>
        <p:spPr>
          <a:xfrm>
            <a:off x="720000" y="5956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Outline:</a:t>
            </a:r>
            <a:endParaRPr dirty="0"/>
          </a:p>
        </p:txBody>
      </p:sp>
      <p:sp>
        <p:nvSpPr>
          <p:cNvPr id="320" name="Google Shape;320;p41"/>
          <p:cNvSpPr txBox="1">
            <a:spLocks noGrp="1"/>
          </p:cNvSpPr>
          <p:nvPr>
            <p:ph type="subTitle" idx="2"/>
          </p:nvPr>
        </p:nvSpPr>
        <p:spPr>
          <a:xfrm>
            <a:off x="662400" y="1168375"/>
            <a:ext cx="7063200" cy="2839950"/>
          </a:xfrm>
          <a:prstGeom prst="rect">
            <a:avLst/>
          </a:prstGeom>
        </p:spPr>
        <p:txBody>
          <a:bodyPr spcFirstLastPara="1" wrap="square" lIns="91425" tIns="91425" rIns="91425" bIns="91425" anchor="t" anchorCtr="0">
            <a:noAutofit/>
          </a:bodyPr>
          <a:lstStyle/>
          <a:p>
            <a:pPr marL="285750" lvl="0" indent="-285750">
              <a:lnSpc>
                <a:spcPts val="1800"/>
              </a:lnSpc>
              <a:spcBef>
                <a:spcPts val="60"/>
              </a:spcBef>
              <a:buFont typeface="Arial" panose="020B0604020202020204" pitchFamily="34" charset="0"/>
              <a:buChar char="•"/>
            </a:pPr>
            <a:r>
              <a:rPr lang="en-IN" dirty="0">
                <a:latin typeface="Rufina" panose="020B0604020202020204" charset="0"/>
              </a:rPr>
              <a:t> Introduction</a:t>
            </a:r>
          </a:p>
          <a:p>
            <a:pPr marL="285750" lvl="0" indent="-285750">
              <a:lnSpc>
                <a:spcPts val="1800"/>
              </a:lnSpc>
              <a:spcBef>
                <a:spcPts val="60"/>
              </a:spcBef>
              <a:buFont typeface="Arial" panose="020B0604020202020204" pitchFamily="34" charset="0"/>
              <a:buChar char="•"/>
            </a:pPr>
            <a:r>
              <a:rPr lang="en-IN" dirty="0">
                <a:latin typeface="Rufina" panose="020B0604020202020204" charset="0"/>
              </a:rPr>
              <a:t> Objective</a:t>
            </a:r>
          </a:p>
          <a:p>
            <a:pPr marL="285750" lvl="0" indent="-285750">
              <a:lnSpc>
                <a:spcPts val="1800"/>
              </a:lnSpc>
              <a:spcBef>
                <a:spcPts val="60"/>
              </a:spcBef>
              <a:buFont typeface="Arial" panose="020B0604020202020204" pitchFamily="34" charset="0"/>
              <a:buChar char="•"/>
            </a:pPr>
            <a:r>
              <a:rPr lang="en-US" dirty="0">
                <a:latin typeface="Rufina" panose="020B0604020202020204" charset="0"/>
              </a:rPr>
              <a:t> Existing System </a:t>
            </a:r>
          </a:p>
          <a:p>
            <a:pPr marL="285750" indent="-285750">
              <a:lnSpc>
                <a:spcPts val="1800"/>
              </a:lnSpc>
              <a:spcBef>
                <a:spcPts val="60"/>
              </a:spcBef>
              <a:buFont typeface="Arial" panose="020B0604020202020204" pitchFamily="34" charset="0"/>
              <a:buChar char="•"/>
            </a:pPr>
            <a:r>
              <a:rPr lang="en-US" dirty="0">
                <a:latin typeface="Rufina" panose="020B0604020202020204" charset="0"/>
              </a:rPr>
              <a:t> Proposed System</a:t>
            </a:r>
            <a:endParaRPr lang="en-IN" dirty="0">
              <a:latin typeface="Rufina" panose="020B0604020202020204" charset="0"/>
            </a:endParaRPr>
          </a:p>
          <a:p>
            <a:pPr marL="285750" lvl="0" indent="-285750">
              <a:lnSpc>
                <a:spcPts val="1800"/>
              </a:lnSpc>
              <a:spcBef>
                <a:spcPts val="60"/>
              </a:spcBef>
              <a:buFont typeface="Arial" panose="020B0604020202020204" pitchFamily="34" charset="0"/>
              <a:buChar char="•"/>
            </a:pPr>
            <a:r>
              <a:rPr lang="en-IN" dirty="0">
                <a:latin typeface="Rufina" panose="020B0604020202020204" charset="0"/>
              </a:rPr>
              <a:t> Motivation</a:t>
            </a:r>
          </a:p>
          <a:p>
            <a:pPr marL="285750" lvl="0" indent="-285750">
              <a:lnSpc>
                <a:spcPts val="1800"/>
              </a:lnSpc>
              <a:spcBef>
                <a:spcPts val="60"/>
              </a:spcBef>
              <a:buFont typeface="Arial" panose="020B0604020202020204" pitchFamily="34" charset="0"/>
              <a:buChar char="•"/>
            </a:pPr>
            <a:r>
              <a:rPr lang="en-IN" dirty="0">
                <a:latin typeface="Rufina" panose="020B0604020202020204" charset="0"/>
              </a:rPr>
              <a:t> Software and Hardware Requirement</a:t>
            </a:r>
          </a:p>
          <a:p>
            <a:pPr marL="285750" lvl="0" indent="-285750">
              <a:lnSpc>
                <a:spcPts val="1800"/>
              </a:lnSpc>
              <a:spcBef>
                <a:spcPts val="60"/>
              </a:spcBef>
              <a:buFont typeface="Arial" panose="020B0604020202020204" pitchFamily="34" charset="0"/>
              <a:buChar char="•"/>
            </a:pPr>
            <a:r>
              <a:rPr lang="en-US" dirty="0">
                <a:latin typeface="Rufina" panose="020B0604020202020204" charset="0"/>
              </a:rPr>
              <a:t> Limitation And Future Scope</a:t>
            </a:r>
            <a:endParaRPr lang="en-IN" dirty="0">
              <a:latin typeface="Rufina" panose="020B0604020202020204" charset="0"/>
            </a:endParaRPr>
          </a:p>
          <a:p>
            <a:pPr marL="285750" lvl="0" indent="-285750">
              <a:lnSpc>
                <a:spcPts val="1800"/>
              </a:lnSpc>
              <a:spcBef>
                <a:spcPts val="60"/>
              </a:spcBef>
              <a:buFont typeface="Arial" panose="020B0604020202020204" pitchFamily="34" charset="0"/>
              <a:buChar char="•"/>
            </a:pPr>
            <a:r>
              <a:rPr lang="en-IN" dirty="0">
                <a:latin typeface="Rufina" panose="020B0604020202020204" charset="0"/>
              </a:rPr>
              <a:t> Conclusion</a:t>
            </a:r>
          </a:p>
          <a:p>
            <a:pPr marL="285750" lvl="0" indent="-285750">
              <a:lnSpc>
                <a:spcPts val="1800"/>
              </a:lnSpc>
              <a:spcBef>
                <a:spcPts val="60"/>
              </a:spcBef>
              <a:buFont typeface="Arial" panose="020B0604020202020204" pitchFamily="34" charset="0"/>
              <a:buChar char="•"/>
            </a:pPr>
            <a:r>
              <a:rPr lang="en-IN" dirty="0">
                <a:latin typeface="Rufina" panose="020B0604020202020204" charset="0"/>
              </a:rPr>
              <a:t> References</a:t>
            </a:r>
            <a:endParaRPr dirty="0">
              <a:latin typeface="Rufina" panose="020B0604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1"/>
          <p:cNvSpPr txBox="1">
            <a:spLocks noGrp="1"/>
          </p:cNvSpPr>
          <p:nvPr>
            <p:ph type="title"/>
          </p:nvPr>
        </p:nvSpPr>
        <p:spPr>
          <a:xfrm>
            <a:off x="720000" y="5956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Introduction :</a:t>
            </a:r>
            <a:endParaRPr dirty="0"/>
          </a:p>
        </p:txBody>
      </p:sp>
      <p:sp>
        <p:nvSpPr>
          <p:cNvPr id="320" name="Google Shape;320;p41"/>
          <p:cNvSpPr txBox="1">
            <a:spLocks noGrp="1"/>
          </p:cNvSpPr>
          <p:nvPr>
            <p:ph type="subTitle" idx="2"/>
          </p:nvPr>
        </p:nvSpPr>
        <p:spPr>
          <a:xfrm>
            <a:off x="601054" y="1373275"/>
            <a:ext cx="7063200" cy="2839950"/>
          </a:xfrm>
          <a:prstGeom prst="rect">
            <a:avLst/>
          </a:prstGeom>
        </p:spPr>
        <p:txBody>
          <a:bodyPr spcFirstLastPara="1" wrap="square" lIns="91425" tIns="91425" rIns="91425" bIns="91425" anchor="t" anchorCtr="0">
            <a:noAutofit/>
          </a:bodyPr>
          <a:lstStyle/>
          <a:p>
            <a:pPr marL="0" lvl="0" indent="0">
              <a:lnSpc>
                <a:spcPts val="2500"/>
              </a:lnSpc>
              <a:spcBef>
                <a:spcPts val="60"/>
              </a:spcBef>
            </a:pPr>
            <a:r>
              <a:rPr lang="en-US" b="1" i="0" dirty="0">
                <a:solidFill>
                  <a:srgbClr val="71777D"/>
                </a:solidFill>
                <a:effectLst/>
                <a:latin typeface="Roboto" panose="02000000000000000000" pitchFamily="2" charset="0"/>
              </a:rPr>
              <a:t>Canteen management system is becoming increasingly popular in the modern</a:t>
            </a:r>
            <a:r>
              <a:rPr lang="en-US" b="0" i="0" dirty="0">
                <a:solidFill>
                  <a:srgbClr val="71777D"/>
                </a:solidFill>
                <a:effectLst/>
                <a:latin typeface="Roboto" panose="02000000000000000000" pitchFamily="2" charset="0"/>
              </a:rPr>
              <a:t> era.</a:t>
            </a:r>
            <a:r>
              <a:rPr lang="en-US" b="1" i="0" dirty="0">
                <a:solidFill>
                  <a:srgbClr val="71777D"/>
                </a:solidFill>
                <a:effectLst/>
                <a:latin typeface="Roboto" panose="02000000000000000000" pitchFamily="2" charset="0"/>
              </a:rPr>
              <a:t> These systems are used to manage the day-to-day operations of canteens and food courts in schools, colleges, universities, and office buildings.</a:t>
            </a:r>
            <a:r>
              <a:rPr lang="en-US" b="0" i="0" dirty="0">
                <a:solidFill>
                  <a:srgbClr val="71777D"/>
                </a:solidFill>
                <a:effectLst/>
                <a:latin typeface="Roboto" panose="02000000000000000000" pitchFamily="2" charset="0"/>
              </a:rPr>
              <a:t> They are designed to make</a:t>
            </a:r>
            <a:r>
              <a:rPr lang="en-US" b="1" i="0" dirty="0">
                <a:solidFill>
                  <a:srgbClr val="71777D"/>
                </a:solidFill>
                <a:effectLst/>
                <a:latin typeface="Roboto" panose="02000000000000000000" pitchFamily="2" charset="0"/>
              </a:rPr>
              <a:t> the</a:t>
            </a:r>
            <a:r>
              <a:rPr lang="en-US" b="0" i="0" dirty="0">
                <a:solidFill>
                  <a:srgbClr val="71777D"/>
                </a:solidFill>
                <a:effectLst/>
                <a:latin typeface="Roboto" panose="02000000000000000000" pitchFamily="2" charset="0"/>
              </a:rPr>
              <a:t> process</a:t>
            </a:r>
            <a:r>
              <a:rPr lang="en-US" b="1" i="0" dirty="0">
                <a:solidFill>
                  <a:srgbClr val="71777D"/>
                </a:solidFill>
                <a:effectLst/>
                <a:latin typeface="Roboto" panose="02000000000000000000" pitchFamily="2" charset="0"/>
              </a:rPr>
              <a:t> of</a:t>
            </a:r>
            <a:r>
              <a:rPr lang="en-US" b="0" i="0" dirty="0">
                <a:solidFill>
                  <a:srgbClr val="71777D"/>
                </a:solidFill>
                <a:effectLst/>
                <a:latin typeface="Roboto" panose="02000000000000000000" pitchFamily="2" charset="0"/>
              </a:rPr>
              <a:t> ordering</a:t>
            </a:r>
            <a:r>
              <a:rPr lang="en-US" b="1" i="0" dirty="0">
                <a:solidFill>
                  <a:srgbClr val="71777D"/>
                </a:solidFill>
                <a:effectLst/>
                <a:latin typeface="Roboto" panose="02000000000000000000" pitchFamily="2" charset="0"/>
              </a:rPr>
              <a:t> and</a:t>
            </a:r>
            <a:r>
              <a:rPr lang="en-US" b="0" i="0" dirty="0">
                <a:solidFill>
                  <a:srgbClr val="71777D"/>
                </a:solidFill>
                <a:effectLst/>
                <a:latin typeface="Roboto" panose="02000000000000000000" pitchFamily="2" charset="0"/>
              </a:rPr>
              <a:t> paying for food more efficient.</a:t>
            </a:r>
            <a:endParaRPr dirty="0">
              <a:latin typeface="Rufina" panose="020B0604020202020204" charset="0"/>
            </a:endParaRPr>
          </a:p>
        </p:txBody>
      </p:sp>
      <p:sp>
        <p:nvSpPr>
          <p:cNvPr id="2" name="Rectangle 1">
            <a:extLst>
              <a:ext uri="{FF2B5EF4-FFF2-40B4-BE49-F238E27FC236}">
                <a16:creationId xmlns:a16="http://schemas.microsoft.com/office/drawing/2014/main" id="{F1D65331-A22B-8F9B-396B-A385EC90B86C}"/>
              </a:ext>
            </a:extLst>
          </p:cNvPr>
          <p:cNvSpPr>
            <a:spLocks noChangeArrowheads="1"/>
          </p:cNvSpPr>
          <p:nvPr/>
        </p:nvSpPr>
        <p:spPr bwMode="auto">
          <a:xfrm>
            <a:off x="0" y="0"/>
            <a:ext cx="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Source Sans Pro" panose="020B0503030403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700" b="0" i="0" u="none" strike="noStrike" cap="none" normalizeH="0" baseline="0">
                <a:ln>
                  <a:noFill/>
                </a:ln>
                <a:solidFill>
                  <a:srgbClr val="000000"/>
                </a:solidFill>
                <a:effectLst/>
                <a:latin typeface="ff4"/>
              </a:rPr>
              <a:t>]lgs gs C++ Vra`jcts ao Cnotjjo Inonhjijot Systji, wlgcl pravgmjm n dat ab bncgdgtyta tljgr usjr. ]lj ae`jcvj nom scapj ab iy Vra`jct Cnotjjo Inonhjijot Systji gsta rjcarm tlj mjtngds vnrgaus ncvgjs ab usjr. Gt wgdd sgipdgjs tlj tnsk nom rjmusjtlj pnpjr wark. Murgoh gipdjijotnao jvjry usjr wgdd ej hgvjo nppraprgntj trngogohta sugt tljgr spjcgc ojjms. Spjcgc suppart wgdd ndsa ej pravgmjm nt kjy pagots wgtlgotlj ncnmjigc cndjomnr. ]rngogoh wgdd ej pravgmjm ao n ijdy ensgs, nom yau wgdd ejtrngojm ns tlj ojw gs Cnotjjo Inonhjijot Systji raddjm aut ta yaur nrjn abrjspaosgegdgty. Nt tlj iaijot wj nrj go tlj vjry jnrdy stnhjs, sa gt gs mgcudt ta put nspjcgc ij ao tlj trngogoh, eut wj wgdd kjjp pjapdj gobarijm ns pdnos nrjmjvjdapjm.</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900" b="0" i="0" u="none" strike="noStrike" cap="none" normalizeH="0" baseline="0">
                <a:ln>
                  <a:noFill/>
                </a:ln>
                <a:solidFill>
                  <a:srgbClr val="000000"/>
                </a:solidFill>
                <a:effectLst/>
                <a:latin typeface="ff3"/>
              </a:rPr>
              <a:t>NGI</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300" b="0" i="0" u="none" strike="noStrike" cap="none" normalizeH="0" baseline="0">
                <a:ln>
                  <a:noFill/>
                </a:ln>
                <a:solidFill>
                  <a:srgbClr val="000000"/>
                </a:solidFill>
                <a:effectLst/>
                <a:latin typeface="ff0"/>
              </a:rPr>
              <a:t>]lj ingo ngi ab tlj pra`jct ao cnotjjo inonhjijot systji gs ta inonhjtlj mjtngds pb cnotjjo,gtjis,stack,sndjs.]lj pra`jct gs tatnddy eugdt ntnmigogstrntgvj jom nom tlus aody tlj nmigogstrntar gs hunrnotjjm tljnccjss.]lj purpasj ab tlj pra`jct gs ta rjmucj tlj inound wark bar inonhgohtlj cnotjjo.</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900" b="0" i="0" u="none" strike="noStrike" cap="none" normalizeH="0" baseline="0">
                <a:ln>
                  <a:noFill/>
                </a:ln>
                <a:solidFill>
                  <a:srgbClr val="000000"/>
                </a:solidFill>
                <a:effectLst/>
                <a:latin typeface="ff3"/>
              </a:rPr>
              <a:t>IA]GRN]GAO</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300" b="0" i="0" u="none" strike="noStrike" cap="none" normalizeH="0" baseline="0">
                <a:ln>
                  <a:noFill/>
                </a:ln>
                <a:solidFill>
                  <a:srgbClr val="000000"/>
                </a:solidFill>
                <a:effectLst/>
                <a:latin typeface="ff0"/>
              </a:rPr>
              <a:t>]lj jnrdgjr tjclogquj iarj inound jbbarts,iarj tgij wns caosuijm baregddgoh.</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900" b="0" i="0" u="none" strike="noStrike" cap="none" normalizeH="0" baseline="0">
                <a:ln>
                  <a:noFill/>
                </a:ln>
                <a:solidFill>
                  <a:srgbClr val="000000"/>
                </a:solidFill>
                <a:effectLst/>
                <a:latin typeface="ff3"/>
              </a:rPr>
              <a:t>VUA@JC] HANDS</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200" b="0" i="0" u="none" strike="noStrike" cap="none" normalizeH="0" baseline="0">
                <a:ln>
                  <a:noFill/>
                </a:ln>
                <a:solidFill>
                  <a:srgbClr val="000000"/>
                </a:solidFill>
                <a:effectLst/>
                <a:latin typeface="ff0"/>
              </a:rPr>
              <a:t>Scapj ab tlj pra`jct gm ta crjntj n systji tlnt kjjps rjcarms ab nddtlj purclnsj armjrs.Armjrs nrj hgvjo ey tlj jipdayjjs ta tljarhnogzntgao cnotjjo inonhgoh tlj sabtwnrj.]lgs sabtwnrj gs usjmta inonhj tlj sndjs nom rjcarm n custaijr‗s purclnsjs go ncnotjjo. Murgoh gipdjijotntgao ojcjssnry suppart nom trngogoh gs pravgmjmta jxpjrtgsj tlj sabtwnrj.Gt sgipdgbgjs tlj tnsk nom rjmucjs tljpnpjr wark.</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900" b="0" i="0" u="none" strike="noStrike" cap="none" normalizeH="0" baseline="0">
                <a:ln>
                  <a:noFill/>
                </a:ln>
                <a:solidFill>
                  <a:srgbClr val="000000"/>
                </a:solidFill>
                <a:effectLst/>
                <a:latin typeface="ff3"/>
              </a:rPr>
              <a:t>EJOJBG]S</a:t>
            </a:r>
            <a:endParaRPr kumimoji="0" lang="en-US" altLang="en-US" sz="1200" b="0" i="0" u="none" strike="noStrike" cap="none" normalizeH="0" baseline="0">
              <a:ln>
                <a:noFill/>
              </a:ln>
              <a:solidFill>
                <a:srgbClr val="000000"/>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Source Sans Pro" panose="020B0503030403020204" pitchFamily="34" charset="0"/>
              </a:rPr>
              <a:t>  </a:t>
            </a:r>
            <a:r>
              <a:rPr kumimoji="0" lang="en-US" altLang="en-US" sz="600" b="0" i="0" u="none" strike="noStrike" cap="none" normalizeH="0" baseline="0">
                <a:ln>
                  <a:noFill/>
                </a:ln>
                <a:solidFill>
                  <a:srgbClr val="000000"/>
                </a:solidFill>
                <a:effectLst/>
                <a:latin typeface="Source Sans Pro" panose="020B0503030403020204" pitchFamily="34" charset="0"/>
              </a:rPr>
              <a:t>                                                                                                                         </a:t>
            </a:r>
            <a:r>
              <a:rPr kumimoji="0" lang="en-US" altLang="en-US" sz="1200" b="0" i="0" u="none" strike="noStrike" cap="none" normalizeH="0" baseline="0">
                <a:ln>
                  <a:noFill/>
                </a:ln>
                <a:solidFill>
                  <a:srgbClr val="000000"/>
                </a:solidFill>
                <a:effectLst/>
                <a:latin typeface="Source Sans Pro" panose="020B0503030403020204" pitchFamily="34" charset="0"/>
              </a:rPr>
              <a:t>  </a:t>
            </a:r>
            <a:r>
              <a:rPr kumimoji="0" lang="en-US" altLang="en-US" sz="600" b="0" i="0" u="none" strike="noStrike" cap="none" normalizeH="0" baseline="0">
                <a:ln>
                  <a:noFill/>
                </a:ln>
                <a:solidFill>
                  <a:srgbClr val="000000"/>
                </a:solidFill>
                <a:effectLst/>
                <a:latin typeface="Source Sans Pro" panose="020B0503030403020204" pitchFamily="34" charset="0"/>
              </a:rPr>
              <a:t>                                                                                                                         </a:t>
            </a:r>
            <a:r>
              <a:rPr kumimoji="0" lang="en-US" altLang="en-US" sz="1200" b="0" i="0" u="none" strike="noStrike" cap="none" normalizeH="0" baseline="0">
                <a:ln>
                  <a:noFill/>
                </a:ln>
                <a:solidFill>
                  <a:srgbClr val="000000"/>
                </a:solidFill>
                <a:effectLst/>
                <a:latin typeface="Source Sans Pro" panose="020B0503030403020204" pitchFamily="34" charset="0"/>
              </a:rPr>
              <a:t>  </a:t>
            </a:r>
            <a:r>
              <a:rPr kumimoji="0" lang="en-US" altLang="en-US" sz="600" b="0" i="0" u="none" strike="noStrike" cap="none" normalizeH="0" baseline="0">
                <a:ln>
                  <a:noFill/>
                </a:ln>
                <a:solidFill>
                  <a:srgbClr val="000000"/>
                </a:solidFill>
                <a:effectLst/>
                <a:latin typeface="Source Sans Pro" panose="020B0503030403020204" pitchFamily="34" charset="0"/>
              </a:rPr>
              <a:t>                                                                                                                         </a:t>
            </a:r>
            <a:r>
              <a:rPr kumimoji="0" lang="en-US" altLang="en-US" sz="1200" b="0" i="0" u="none" strike="noStrike" cap="none" normalizeH="0" baseline="0">
                <a:ln>
                  <a:noFill/>
                </a:ln>
                <a:solidFill>
                  <a:srgbClr val="000000"/>
                </a:solidFill>
                <a:effectLst/>
                <a:latin typeface="Source Sans Pro" panose="020B0503030403020204" pitchFamily="34" charset="0"/>
              </a:rPr>
              <a:t>  </a:t>
            </a:r>
            <a:r>
              <a:rPr kumimoji="0" lang="en-US" altLang="en-US" sz="600" b="0" i="0" u="none" strike="noStrike" cap="none" normalizeH="0" baseline="0">
                <a:ln>
                  <a:noFill/>
                </a:ln>
                <a:solidFill>
                  <a:srgbClr val="000000"/>
                </a:solidFill>
                <a:effectLst/>
                <a:latin typeface="Source Sans Pro" panose="020B0503030403020204" pitchFamily="34" charset="0"/>
              </a:rPr>
              <a:t>                                                                                                                         </a:t>
            </a:r>
            <a:endParaRPr kumimoji="0" lang="en-US" altLang="en-US" sz="1200" b="0" i="0" u="none" strike="noStrike" cap="none" normalizeH="0" baseline="0">
              <a:ln>
                <a:noFill/>
              </a:ln>
              <a:solidFill>
                <a:srgbClr val="1C263D"/>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6">
            <a:extLst>
              <a:ext uri="{FF2B5EF4-FFF2-40B4-BE49-F238E27FC236}">
                <a16:creationId xmlns:a16="http://schemas.microsoft.com/office/drawing/2014/main" id="{B258BC4D-156B-419D-26D4-B84AC852A0DA}"/>
              </a:ext>
            </a:extLst>
          </p:cNvPr>
          <p:cNvSpPr>
            <a:spLocks noChangeArrowheads="1"/>
          </p:cNvSpPr>
          <p:nvPr/>
        </p:nvSpPr>
        <p:spPr bwMode="auto">
          <a:xfrm>
            <a:off x="0" y="0"/>
            <a:ext cx="9525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rgbClr val="1C263D"/>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br>
              <a:rPr kumimoji="0" lang="en-US" altLang="en-US" sz="6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6800C519-CC74-78DB-CCD4-738B8DCB70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25" y="4213225"/>
            <a:ext cx="1914525" cy="10477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69CF3E53-AEBD-2640-C761-9389A40F95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1525" y="4213225"/>
            <a:ext cx="1914525" cy="1047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C1DBA40-FBCA-60C7-A9D0-9E3C24F3E5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2725" y="4213225"/>
            <a:ext cx="1914525" cy="10477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8F2E832F-0686-85F1-F5DC-BEE32CA80D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3925" y="4213225"/>
            <a:ext cx="1914525" cy="10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904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1"/>
          <p:cNvSpPr txBox="1">
            <a:spLocks noGrp="1"/>
          </p:cNvSpPr>
          <p:nvPr>
            <p:ph type="title"/>
          </p:nvPr>
        </p:nvSpPr>
        <p:spPr>
          <a:xfrm>
            <a:off x="720000" y="5956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Objective:</a:t>
            </a:r>
            <a:endParaRPr dirty="0"/>
          </a:p>
        </p:txBody>
      </p:sp>
      <p:sp>
        <p:nvSpPr>
          <p:cNvPr id="320" name="Google Shape;320;p41"/>
          <p:cNvSpPr txBox="1">
            <a:spLocks noGrp="1"/>
          </p:cNvSpPr>
          <p:nvPr>
            <p:ph type="subTitle" idx="2"/>
          </p:nvPr>
        </p:nvSpPr>
        <p:spPr>
          <a:xfrm>
            <a:off x="403200" y="1476000"/>
            <a:ext cx="8575200" cy="2880000"/>
          </a:xfrm>
          <a:prstGeom prst="rect">
            <a:avLst/>
          </a:prstGeom>
        </p:spPr>
        <p:txBody>
          <a:bodyPr spcFirstLastPara="1" wrap="square" lIns="91425" tIns="91425" rIns="91425" bIns="91425" anchor="t" anchorCtr="0">
            <a:noAutofit/>
          </a:bodyPr>
          <a:lstStyle/>
          <a:p>
            <a:pPr>
              <a:lnSpc>
                <a:spcPts val="2500"/>
              </a:lnSpc>
              <a:buFont typeface="Arial" panose="020B0604020202020204" pitchFamily="34" charset="0"/>
              <a:buChar char="•"/>
            </a:pPr>
            <a:r>
              <a:rPr lang="en-IN" dirty="0">
                <a:latin typeface="Rufina" panose="020B0604020202020204" charset="0"/>
              </a:rPr>
              <a:t> The main objective of the project is to create an Canteen Management System that allows users to search and order a canteen based on title, category, subject etc. The selected order are displayed in a presentable format in  the admin can order their  canteen through card payment.</a:t>
            </a:r>
            <a:endParaRPr lang="en-US" dirty="0">
              <a:latin typeface="Rufina" panose="020B0604020202020204" charset="0"/>
            </a:endParaRPr>
          </a:p>
          <a:p>
            <a:pPr>
              <a:lnSpc>
                <a:spcPts val="2500"/>
              </a:lnSpc>
              <a:buFont typeface="Arial" panose="020B0604020202020204" pitchFamily="34" charset="0"/>
              <a:buChar char="•"/>
            </a:pPr>
            <a:endParaRPr lang="en-IN" dirty="0">
              <a:latin typeface="Rufina" panose="020B0604020202020204" charset="0"/>
            </a:endParaRPr>
          </a:p>
          <a:p>
            <a:pPr>
              <a:lnSpc>
                <a:spcPts val="2500"/>
              </a:lnSpc>
              <a:buFont typeface="Arial" panose="020B0604020202020204" pitchFamily="34" charset="0"/>
              <a:buChar char="•"/>
            </a:pPr>
            <a:r>
              <a:rPr lang="en-IN" dirty="0">
                <a:latin typeface="Rufina" panose="020B0604020202020204" charset="0"/>
              </a:rPr>
              <a:t>The final website would consist of a set of features in such a way that the customers can easily access our platform as a medium .</a:t>
            </a:r>
            <a:endParaRPr dirty="0">
              <a:latin typeface="Rufina" panose="020B0604020202020204" charset="0"/>
            </a:endParaRPr>
          </a:p>
        </p:txBody>
      </p:sp>
    </p:spTree>
    <p:extLst>
      <p:ext uri="{BB962C8B-B14F-4D97-AF65-F5344CB8AC3E}">
        <p14:creationId xmlns:p14="http://schemas.microsoft.com/office/powerpoint/2010/main" val="681067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1"/>
          <p:cNvSpPr txBox="1">
            <a:spLocks noGrp="1"/>
          </p:cNvSpPr>
          <p:nvPr>
            <p:ph type="title"/>
          </p:nvPr>
        </p:nvSpPr>
        <p:spPr>
          <a:xfrm>
            <a:off x="720000" y="5956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Existing System :</a:t>
            </a:r>
            <a:endParaRPr dirty="0"/>
          </a:p>
        </p:txBody>
      </p:sp>
      <p:sp>
        <p:nvSpPr>
          <p:cNvPr id="320" name="Google Shape;320;p41"/>
          <p:cNvSpPr txBox="1">
            <a:spLocks noGrp="1"/>
          </p:cNvSpPr>
          <p:nvPr>
            <p:ph type="subTitle" idx="2"/>
          </p:nvPr>
        </p:nvSpPr>
        <p:spPr>
          <a:xfrm>
            <a:off x="403200" y="1168374"/>
            <a:ext cx="8654400" cy="3108425"/>
          </a:xfrm>
          <a:prstGeom prst="rect">
            <a:avLst/>
          </a:prstGeom>
        </p:spPr>
        <p:txBody>
          <a:bodyPr spcFirstLastPara="1" wrap="square" lIns="91425" tIns="91425" rIns="91425" bIns="91425" anchor="t" anchorCtr="0">
            <a:noAutofit/>
          </a:bodyPr>
          <a:lstStyle/>
          <a:p>
            <a:pPr>
              <a:lnSpc>
                <a:spcPts val="2500"/>
              </a:lnSpc>
              <a:buFont typeface="Arial" panose="020B0604020202020204" pitchFamily="34" charset="0"/>
              <a:buChar char="•"/>
            </a:pPr>
            <a:r>
              <a:rPr lang="en-IN" dirty="0">
                <a:latin typeface="Rufina" panose="020B0604020202020204" charset="0"/>
              </a:rPr>
              <a:t>At present, the Wholesale and Retail outlets are working under manual management.</a:t>
            </a:r>
          </a:p>
          <a:p>
            <a:pPr>
              <a:lnSpc>
                <a:spcPts val="2500"/>
              </a:lnSpc>
              <a:buFont typeface="Arial" panose="020B0604020202020204" pitchFamily="34" charset="0"/>
              <a:buChar char="•"/>
            </a:pPr>
            <a:r>
              <a:rPr lang="en-IN" dirty="0">
                <a:latin typeface="Rufina" panose="020B0604020202020204" charset="0"/>
              </a:rPr>
              <a:t> The client uses MS Excel, All records related to Products, Orders are stored in excel files. there is lot of duplicate work, and chance of mistake.</a:t>
            </a:r>
          </a:p>
          <a:p>
            <a:pPr>
              <a:lnSpc>
                <a:spcPts val="2500"/>
              </a:lnSpc>
              <a:buFont typeface="Arial" panose="020B0604020202020204" pitchFamily="34" charset="0"/>
              <a:buChar char="•"/>
            </a:pPr>
            <a:r>
              <a:rPr lang="en-IN" dirty="0">
                <a:latin typeface="Rufina" panose="020B0604020202020204" charset="0"/>
              </a:rPr>
              <a:t> When the records are changed they need to update each and every excel file.</a:t>
            </a:r>
          </a:p>
          <a:p>
            <a:pPr>
              <a:lnSpc>
                <a:spcPts val="2500"/>
              </a:lnSpc>
              <a:buFont typeface="Arial" panose="020B0604020202020204" pitchFamily="34" charset="0"/>
              <a:buChar char="•"/>
            </a:pPr>
            <a:r>
              <a:rPr lang="en-IN" dirty="0">
                <a:latin typeface="Rufina" panose="020B0604020202020204" charset="0"/>
              </a:rPr>
              <a:t> In case of Customer records, all information related to customers and the product which the customer has purchased is to be stored in the Customers excel files.</a:t>
            </a:r>
          </a:p>
          <a:p>
            <a:pPr>
              <a:lnSpc>
                <a:spcPts val="2500"/>
              </a:lnSpc>
              <a:buFont typeface="Arial" panose="020B0604020202020204" pitchFamily="34" charset="0"/>
              <a:buChar char="•"/>
            </a:pPr>
            <a:r>
              <a:rPr lang="en-IN" dirty="0">
                <a:latin typeface="Rufina" panose="020B0604020202020204" charset="0"/>
              </a:rPr>
              <a:t> If the changes in the customer profile (like Phone no. Address) occur, excel file must be updated.</a:t>
            </a:r>
          </a:p>
          <a:p>
            <a:pPr marL="127000" indent="0">
              <a:lnSpc>
                <a:spcPts val="2500"/>
              </a:lnSpc>
            </a:pPr>
            <a:br>
              <a:rPr lang="en-IN" dirty="0">
                <a:latin typeface="Rufina" panose="020B0604020202020204" charset="0"/>
              </a:rPr>
            </a:br>
            <a:endParaRPr dirty="0">
              <a:latin typeface="Rufina" panose="020B0604020202020204" charset="0"/>
            </a:endParaRPr>
          </a:p>
        </p:txBody>
      </p:sp>
    </p:spTree>
    <p:extLst>
      <p:ext uri="{BB962C8B-B14F-4D97-AF65-F5344CB8AC3E}">
        <p14:creationId xmlns:p14="http://schemas.microsoft.com/office/powerpoint/2010/main" val="3725162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1"/>
          <p:cNvSpPr txBox="1">
            <a:spLocks noGrp="1"/>
          </p:cNvSpPr>
          <p:nvPr>
            <p:ph type="title"/>
          </p:nvPr>
        </p:nvSpPr>
        <p:spPr>
          <a:xfrm>
            <a:off x="720000" y="5956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Proposed System :</a:t>
            </a:r>
            <a:endParaRPr dirty="0"/>
          </a:p>
        </p:txBody>
      </p:sp>
      <p:sp>
        <p:nvSpPr>
          <p:cNvPr id="320" name="Google Shape;320;p41"/>
          <p:cNvSpPr txBox="1">
            <a:spLocks noGrp="1"/>
          </p:cNvSpPr>
          <p:nvPr>
            <p:ph type="subTitle" idx="2"/>
          </p:nvPr>
        </p:nvSpPr>
        <p:spPr>
          <a:xfrm>
            <a:off x="244800" y="1657974"/>
            <a:ext cx="8654400" cy="3108425"/>
          </a:xfrm>
          <a:prstGeom prst="rect">
            <a:avLst/>
          </a:prstGeom>
        </p:spPr>
        <p:txBody>
          <a:bodyPr spcFirstLastPara="1" wrap="square" lIns="91425" tIns="91425" rIns="91425" bIns="91425" anchor="t" anchorCtr="0">
            <a:noAutofit/>
          </a:bodyPr>
          <a:lstStyle/>
          <a:p>
            <a:pPr>
              <a:lnSpc>
                <a:spcPts val="2500"/>
              </a:lnSpc>
              <a:buFont typeface="Arial" panose="020B0604020202020204" pitchFamily="34" charset="0"/>
              <a:buChar char="•"/>
            </a:pPr>
            <a:r>
              <a:rPr lang="en-IN" dirty="0">
                <a:latin typeface="Rufina" panose="020B0604020202020204" charset="0"/>
              </a:rPr>
              <a:t>This Canteen Management System is used to overcome the entire problem which they are facing currently, and making manual system to computerized system.</a:t>
            </a:r>
          </a:p>
          <a:p>
            <a:pPr marL="127000" indent="0">
              <a:lnSpc>
                <a:spcPts val="2500"/>
              </a:lnSpc>
            </a:pPr>
            <a:endParaRPr lang="en-IN" dirty="0">
              <a:latin typeface="Rufina" panose="020B0604020202020204" charset="0"/>
            </a:endParaRPr>
          </a:p>
          <a:p>
            <a:pPr>
              <a:lnSpc>
                <a:spcPts val="2500"/>
              </a:lnSpc>
              <a:buFont typeface="Arial" panose="020B0604020202020204" pitchFamily="34" charset="0"/>
              <a:buChar char="•"/>
            </a:pPr>
            <a:r>
              <a:rPr lang="en-IN" dirty="0">
                <a:latin typeface="Rufina" panose="020B0604020202020204" charset="0"/>
              </a:rPr>
              <a:t> Purposed canteen management system should help the customers query whether a book in a stock the user can query the availability of a book either by using the book title or by using the name of author.</a:t>
            </a:r>
          </a:p>
          <a:p>
            <a:pPr marL="127000" indent="0">
              <a:lnSpc>
                <a:spcPts val="2500"/>
              </a:lnSpc>
            </a:pPr>
            <a:br>
              <a:rPr lang="en-IN" dirty="0">
                <a:latin typeface="Rufina" panose="020B0604020202020204" charset="0"/>
              </a:rPr>
            </a:br>
            <a:endParaRPr dirty="0">
              <a:latin typeface="Rufina" panose="020B0604020202020204" charset="0"/>
            </a:endParaRPr>
          </a:p>
        </p:txBody>
      </p:sp>
    </p:spTree>
    <p:extLst>
      <p:ext uri="{BB962C8B-B14F-4D97-AF65-F5344CB8AC3E}">
        <p14:creationId xmlns:p14="http://schemas.microsoft.com/office/powerpoint/2010/main" val="467544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1"/>
          <p:cNvSpPr txBox="1">
            <a:spLocks noGrp="1"/>
          </p:cNvSpPr>
          <p:nvPr>
            <p:ph type="title"/>
          </p:nvPr>
        </p:nvSpPr>
        <p:spPr>
          <a:xfrm>
            <a:off x="720000" y="595675"/>
            <a:ext cx="7704000" cy="572700"/>
          </a:xfrm>
          <a:prstGeom prst="rect">
            <a:avLst/>
          </a:prstGeom>
        </p:spPr>
        <p:txBody>
          <a:bodyPr spcFirstLastPara="1" wrap="square" lIns="91425" tIns="91425" rIns="91425" bIns="91425" anchor="t" anchorCtr="0">
            <a:noAutofit/>
          </a:bodyPr>
          <a:lstStyle/>
          <a:p>
            <a:pPr lvl="0"/>
            <a:r>
              <a:rPr lang="en-IN" dirty="0">
                <a:solidFill>
                  <a:schemeClr val="tx2"/>
                </a:solidFill>
                <a:latin typeface="Rufina" panose="020B0604020202020204" charset="0"/>
              </a:rPr>
              <a:t>MOTIVATION</a:t>
            </a:r>
            <a:r>
              <a:rPr lang="en-IN" dirty="0">
                <a:latin typeface="Rufina" panose="020B0604020202020204" charset="0"/>
              </a:rPr>
              <a:t> </a:t>
            </a:r>
            <a:r>
              <a:rPr lang="en" dirty="0">
                <a:solidFill>
                  <a:schemeClr val="lt2"/>
                </a:solidFill>
              </a:rPr>
              <a:t>:</a:t>
            </a:r>
            <a:endParaRPr dirty="0"/>
          </a:p>
        </p:txBody>
      </p:sp>
      <p:sp>
        <p:nvSpPr>
          <p:cNvPr id="320" name="Google Shape;320;p41"/>
          <p:cNvSpPr txBox="1">
            <a:spLocks noGrp="1"/>
          </p:cNvSpPr>
          <p:nvPr>
            <p:ph type="subTitle" idx="2"/>
          </p:nvPr>
        </p:nvSpPr>
        <p:spPr>
          <a:xfrm>
            <a:off x="338400" y="1650774"/>
            <a:ext cx="8654400" cy="3108425"/>
          </a:xfrm>
          <a:prstGeom prst="rect">
            <a:avLst/>
          </a:prstGeom>
        </p:spPr>
        <p:txBody>
          <a:bodyPr spcFirstLastPara="1" wrap="square" lIns="91425" tIns="91425" rIns="91425" bIns="91425" anchor="t" anchorCtr="0">
            <a:noAutofit/>
          </a:bodyPr>
          <a:lstStyle/>
          <a:p>
            <a:pPr marL="412750" indent="-285750">
              <a:lnSpc>
                <a:spcPts val="2500"/>
              </a:lnSpc>
              <a:buFont typeface="Arial" panose="020B0604020202020204" pitchFamily="34" charset="0"/>
              <a:buChar char="•"/>
            </a:pPr>
            <a:r>
              <a:rPr lang="en-IN" dirty="0">
                <a:latin typeface="Rufina" panose="020B0604020202020204" charset="0"/>
              </a:rPr>
              <a:t> Interest to develop a good user friendly website with many online transactions using a database.</a:t>
            </a:r>
          </a:p>
          <a:p>
            <a:pPr marL="412750" indent="-285750">
              <a:lnSpc>
                <a:spcPts val="2500"/>
              </a:lnSpc>
              <a:buFont typeface="Arial" panose="020B0604020202020204" pitchFamily="34" charset="0"/>
              <a:buChar char="•"/>
            </a:pPr>
            <a:r>
              <a:rPr lang="en-IN" dirty="0">
                <a:latin typeface="Rufina" panose="020B0604020202020204" charset="0"/>
              </a:rPr>
              <a:t> To develop an Food ordering website specifically for canteen, which would include various features giving users a good  experience and convenient platform.</a:t>
            </a:r>
          </a:p>
          <a:p>
            <a:pPr marL="412750" indent="-285750">
              <a:lnSpc>
                <a:spcPts val="2500"/>
              </a:lnSpc>
              <a:buFont typeface="Arial" panose="020B0604020202020204" pitchFamily="34" charset="0"/>
              <a:buChar char="•"/>
            </a:pPr>
            <a:r>
              <a:rPr lang="en-IN" dirty="0">
                <a:latin typeface="Rufina" panose="020B0604020202020204" charset="0"/>
              </a:rPr>
              <a:t>To increase our knowledge horizon in technologies like Spring MVC and hibernate, Spring Boot, Thyme leaf, Tomcat Server, etc.</a:t>
            </a:r>
          </a:p>
          <a:p>
            <a:pPr marL="412750" indent="-285750">
              <a:lnSpc>
                <a:spcPts val="2500"/>
              </a:lnSpc>
              <a:buFont typeface="Arial" panose="020B0604020202020204" pitchFamily="34" charset="0"/>
              <a:buChar char="•"/>
            </a:pPr>
            <a:r>
              <a:rPr lang="en-IN" dirty="0">
                <a:latin typeface="Rufina" panose="020B0604020202020204" charset="0"/>
              </a:rPr>
              <a:t>To gain good experience in website designing before joining a full-time job.</a:t>
            </a:r>
          </a:p>
        </p:txBody>
      </p:sp>
    </p:spTree>
    <p:extLst>
      <p:ext uri="{BB962C8B-B14F-4D97-AF65-F5344CB8AC3E}">
        <p14:creationId xmlns:p14="http://schemas.microsoft.com/office/powerpoint/2010/main" val="3198770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1"/>
          <p:cNvSpPr txBox="1">
            <a:spLocks noGrp="1"/>
          </p:cNvSpPr>
          <p:nvPr>
            <p:ph type="title"/>
          </p:nvPr>
        </p:nvSpPr>
        <p:spPr>
          <a:xfrm>
            <a:off x="720000" y="5956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lt2"/>
                </a:solidFill>
              </a:rPr>
              <a:t>Hardware and Software requirement</a:t>
            </a:r>
            <a:r>
              <a:rPr lang="en" dirty="0">
                <a:solidFill>
                  <a:schemeClr val="lt2"/>
                </a:solidFill>
              </a:rPr>
              <a:t> :</a:t>
            </a:r>
            <a:endParaRPr dirty="0"/>
          </a:p>
        </p:txBody>
      </p:sp>
      <p:sp>
        <p:nvSpPr>
          <p:cNvPr id="320" name="Google Shape;320;p41"/>
          <p:cNvSpPr txBox="1">
            <a:spLocks noGrp="1"/>
          </p:cNvSpPr>
          <p:nvPr>
            <p:ph type="subTitle" idx="2"/>
          </p:nvPr>
        </p:nvSpPr>
        <p:spPr>
          <a:xfrm>
            <a:off x="540000" y="1233174"/>
            <a:ext cx="8654400" cy="3108425"/>
          </a:xfrm>
          <a:prstGeom prst="rect">
            <a:avLst/>
          </a:prstGeom>
        </p:spPr>
        <p:txBody>
          <a:bodyPr spcFirstLastPara="1" wrap="square" lIns="91425" tIns="91425" rIns="91425" bIns="91425" anchor="t" anchorCtr="0">
            <a:noAutofit/>
          </a:bodyPr>
          <a:lstStyle/>
          <a:p>
            <a:pPr marL="412750" indent="-285750">
              <a:lnSpc>
                <a:spcPts val="2500"/>
              </a:lnSpc>
              <a:buFont typeface="Arial" panose="020B0604020202020204" pitchFamily="34" charset="0"/>
              <a:buChar char="•"/>
            </a:pPr>
            <a:r>
              <a:rPr lang="en-IN" dirty="0">
                <a:latin typeface="Rufina" panose="020B0604020202020204" charset="0"/>
              </a:rPr>
              <a:t>Eclipse (18-09) IDE with Maven</a:t>
            </a:r>
          </a:p>
          <a:p>
            <a:pPr marL="412750" indent="-285750">
              <a:lnSpc>
                <a:spcPts val="2500"/>
              </a:lnSpc>
              <a:buFont typeface="Arial" panose="020B0604020202020204" pitchFamily="34" charset="0"/>
              <a:buChar char="•"/>
            </a:pPr>
            <a:r>
              <a:rPr lang="en-IN" dirty="0">
                <a:latin typeface="Rufina" panose="020B0604020202020204" charset="0"/>
              </a:rPr>
              <a:t> Spring Boot and Hibernate</a:t>
            </a:r>
          </a:p>
          <a:p>
            <a:pPr marL="412750" indent="-285750">
              <a:lnSpc>
                <a:spcPts val="2500"/>
              </a:lnSpc>
              <a:buFont typeface="Arial" panose="020B0604020202020204" pitchFamily="34" charset="0"/>
              <a:buChar char="•"/>
            </a:pPr>
            <a:r>
              <a:rPr lang="en-IN" dirty="0">
                <a:latin typeface="Rufina" panose="020B0604020202020204" charset="0"/>
              </a:rPr>
              <a:t>Tomcat Server version 8.0</a:t>
            </a:r>
          </a:p>
          <a:p>
            <a:pPr marL="412750" indent="-285750">
              <a:lnSpc>
                <a:spcPts val="2500"/>
              </a:lnSpc>
              <a:buFont typeface="Arial" panose="020B0604020202020204" pitchFamily="34" charset="0"/>
              <a:buChar char="•"/>
            </a:pPr>
            <a:r>
              <a:rPr lang="en-IN" dirty="0">
                <a:latin typeface="Rufina" panose="020B0604020202020204" charset="0"/>
              </a:rPr>
              <a:t>H2 Database Engine for data</a:t>
            </a:r>
          </a:p>
          <a:p>
            <a:pPr marL="412750" indent="-285750">
              <a:lnSpc>
                <a:spcPts val="2500"/>
              </a:lnSpc>
              <a:buFont typeface="Arial" panose="020B0604020202020204" pitchFamily="34" charset="0"/>
              <a:buChar char="•"/>
            </a:pPr>
            <a:r>
              <a:rPr lang="en-IN" dirty="0" err="1">
                <a:latin typeface="Rufina" panose="020B0604020202020204" charset="0"/>
              </a:rPr>
              <a:t>Thymeleaf</a:t>
            </a:r>
            <a:r>
              <a:rPr lang="en-IN" dirty="0">
                <a:latin typeface="Rufina" panose="020B0604020202020204" charset="0"/>
              </a:rPr>
              <a:t> servlet engine</a:t>
            </a:r>
          </a:p>
          <a:p>
            <a:pPr marL="412750" indent="-285750">
              <a:lnSpc>
                <a:spcPts val="2500"/>
              </a:lnSpc>
              <a:buFont typeface="Arial" panose="020B0604020202020204" pitchFamily="34" charset="0"/>
              <a:buChar char="•"/>
            </a:pPr>
            <a:r>
              <a:rPr lang="en-IN" dirty="0">
                <a:latin typeface="Rufina" panose="020B0604020202020204" charset="0"/>
              </a:rPr>
              <a:t>Related Repositories &amp; Dependencies.</a:t>
            </a:r>
          </a:p>
          <a:p>
            <a:pPr marL="412750" indent="-285750">
              <a:lnSpc>
                <a:spcPts val="2500"/>
              </a:lnSpc>
              <a:buFont typeface="Arial" panose="020B0604020202020204" pitchFamily="34" charset="0"/>
              <a:buChar char="•"/>
            </a:pPr>
            <a:r>
              <a:rPr lang="en-IN" dirty="0">
                <a:latin typeface="Rufina" panose="020B0604020202020204" charset="0"/>
              </a:rPr>
              <a:t>Processor: Intel i3 (or) Higher</a:t>
            </a:r>
          </a:p>
          <a:p>
            <a:pPr marL="412750" indent="-285750">
              <a:lnSpc>
                <a:spcPts val="2500"/>
              </a:lnSpc>
              <a:buFont typeface="Arial" panose="020B0604020202020204" pitchFamily="34" charset="0"/>
              <a:buChar char="•"/>
            </a:pPr>
            <a:r>
              <a:rPr lang="en-IN" dirty="0">
                <a:latin typeface="Rufina" panose="020B0604020202020204" charset="0"/>
              </a:rPr>
              <a:t>Ram: 4 GB (or) Higher</a:t>
            </a:r>
          </a:p>
          <a:p>
            <a:pPr marL="412750" indent="-285750">
              <a:lnSpc>
                <a:spcPts val="2500"/>
              </a:lnSpc>
              <a:buFont typeface="Arial" panose="020B0604020202020204" pitchFamily="34" charset="0"/>
              <a:buChar char="•"/>
            </a:pPr>
            <a:r>
              <a:rPr lang="en-IN" dirty="0">
                <a:latin typeface="Rufina" panose="020B0604020202020204" charset="0"/>
              </a:rPr>
              <a:t>Cache: 1MB</a:t>
            </a:r>
          </a:p>
          <a:p>
            <a:pPr marL="412750" indent="-285750">
              <a:lnSpc>
                <a:spcPts val="2500"/>
              </a:lnSpc>
              <a:buFont typeface="Arial" panose="020B0604020202020204" pitchFamily="34" charset="0"/>
              <a:buChar char="•"/>
            </a:pPr>
            <a:r>
              <a:rPr lang="en-IN" dirty="0">
                <a:latin typeface="Rufina" panose="020B0604020202020204" charset="0"/>
              </a:rPr>
              <a:t>Hard disk: 2 GB</a:t>
            </a:r>
            <a:endParaRPr dirty="0">
              <a:latin typeface="Rufina" panose="020B0604020202020204" charset="0"/>
            </a:endParaRPr>
          </a:p>
        </p:txBody>
      </p:sp>
    </p:spTree>
    <p:extLst>
      <p:ext uri="{BB962C8B-B14F-4D97-AF65-F5344CB8AC3E}">
        <p14:creationId xmlns:p14="http://schemas.microsoft.com/office/powerpoint/2010/main" val="1682143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A34E084-FCF0-F1B5-B49B-31EA2958A399}"/>
              </a:ext>
            </a:extLst>
          </p:cNvPr>
          <p:cNvPicPr>
            <a:picLocks noChangeAspect="1"/>
          </p:cNvPicPr>
          <p:nvPr/>
        </p:nvPicPr>
        <p:blipFill>
          <a:blip r:embed="rId2"/>
          <a:stretch>
            <a:fillRect/>
          </a:stretch>
        </p:blipFill>
        <p:spPr>
          <a:xfrm>
            <a:off x="966440" y="758283"/>
            <a:ext cx="6412348" cy="3665034"/>
          </a:xfrm>
          <a:prstGeom prst="rect">
            <a:avLst/>
          </a:prstGeom>
        </p:spPr>
      </p:pic>
    </p:spTree>
    <p:extLst>
      <p:ext uri="{BB962C8B-B14F-4D97-AF65-F5344CB8AC3E}">
        <p14:creationId xmlns:p14="http://schemas.microsoft.com/office/powerpoint/2010/main" val="815530006"/>
      </p:ext>
    </p:extLst>
  </p:cSld>
  <p:clrMapOvr>
    <a:masterClrMapping/>
  </p:clrMapOvr>
</p:sld>
</file>

<file path=ppt/theme/theme1.xml><?xml version="1.0" encoding="utf-8"?>
<a:theme xmlns:a="http://schemas.openxmlformats.org/drawingml/2006/main" name="Book Publishers Day by Slidesgo">
  <a:themeElements>
    <a:clrScheme name="Simple Light">
      <a:dk1>
        <a:srgbClr val="552C07"/>
      </a:dk1>
      <a:lt1>
        <a:srgbClr val="FAF7EF"/>
      </a:lt1>
      <a:dk2>
        <a:srgbClr val="D8CCAE"/>
      </a:dk2>
      <a:lt2>
        <a:srgbClr val="B66317"/>
      </a:lt2>
      <a:accent1>
        <a:srgbClr val="FFFFFF"/>
      </a:accent1>
      <a:accent2>
        <a:srgbClr val="FFFFFF"/>
      </a:accent2>
      <a:accent3>
        <a:srgbClr val="FFFFFF"/>
      </a:accent3>
      <a:accent4>
        <a:srgbClr val="FFFFFF"/>
      </a:accent4>
      <a:accent5>
        <a:srgbClr val="FFFFFF"/>
      </a:accent5>
      <a:accent6>
        <a:srgbClr val="FFFFFF"/>
      </a:accent6>
      <a:hlink>
        <a:srgbClr val="552C0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TotalTime>
  <Words>1032</Words>
  <Application>Microsoft Office PowerPoint</Application>
  <PresentationFormat>On-screen Show (16:9)</PresentationFormat>
  <Paragraphs>79</Paragraphs>
  <Slides>17</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ff4</vt:lpstr>
      <vt:lpstr>ff0</vt:lpstr>
      <vt:lpstr>Roboto Mono</vt:lpstr>
      <vt:lpstr>Source Sans Pro</vt:lpstr>
      <vt:lpstr>Rufina</vt:lpstr>
      <vt:lpstr>Bebas Neue</vt:lpstr>
      <vt:lpstr>ff3</vt:lpstr>
      <vt:lpstr>Arial</vt:lpstr>
      <vt:lpstr>Roboto</vt:lpstr>
      <vt:lpstr>Book Publishers Day by Slidesgo</vt:lpstr>
      <vt:lpstr>          Canteen                               Management System</vt:lpstr>
      <vt:lpstr>Outline:</vt:lpstr>
      <vt:lpstr>Introduction :</vt:lpstr>
      <vt:lpstr>Objective:</vt:lpstr>
      <vt:lpstr>Existing System :</vt:lpstr>
      <vt:lpstr>Proposed System :</vt:lpstr>
      <vt:lpstr>MOTIVATION :</vt:lpstr>
      <vt:lpstr>Hardware and Software requirement :</vt:lpstr>
      <vt:lpstr>PowerPoint Presentation</vt:lpstr>
      <vt:lpstr>PowerPoint Presentation</vt:lpstr>
      <vt:lpstr>PowerPoint Presentation</vt:lpstr>
      <vt:lpstr>PowerPoint Presentation</vt:lpstr>
      <vt:lpstr>Screens :</vt:lpstr>
      <vt:lpstr>Screens :</vt:lpstr>
      <vt:lpstr>Limitations and Future Scope:</vt:lpstr>
      <vt:lpstr>Conclusion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Store Management System</dc:title>
  <dc:creator>ADMIN</dc:creator>
  <cp:lastModifiedBy>Renu Kushwaha</cp:lastModifiedBy>
  <cp:revision>15</cp:revision>
  <dcterms:modified xsi:type="dcterms:W3CDTF">2023-09-22T05:47:44Z</dcterms:modified>
</cp:coreProperties>
</file>