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395" r:id="rId4"/>
    <p:sldId id="338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418" r:id="rId16"/>
    <p:sldId id="419" r:id="rId17"/>
    <p:sldId id="420" r:id="rId18"/>
    <p:sldId id="422" r:id="rId19"/>
    <p:sldId id="423" r:id="rId20"/>
    <p:sldId id="424" r:id="rId21"/>
    <p:sldId id="425" r:id="rId22"/>
    <p:sldId id="421" r:id="rId23"/>
    <p:sldId id="386" r:id="rId24"/>
    <p:sldId id="387" r:id="rId25"/>
    <p:sldId id="396" r:id="rId26"/>
    <p:sldId id="388" r:id="rId27"/>
    <p:sldId id="389" r:id="rId28"/>
    <p:sldId id="390" r:id="rId29"/>
    <p:sldId id="391" r:id="rId3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569CF0"/>
    <a:srgbClr val="EFFDFF"/>
    <a:srgbClr val="1D314E"/>
    <a:srgbClr val="063656"/>
    <a:srgbClr val="08456E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166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2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1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44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6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77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0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72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9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07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44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56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10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8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7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6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3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9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1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87864" y="4926885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17620"/>
              </p:ext>
            </p:extLst>
          </p:nvPr>
        </p:nvGraphicFramePr>
        <p:xfrm>
          <a:off x="387864" y="2019306"/>
          <a:ext cx="8326810" cy="129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TRIM([</a:t>
                      </a:r>
                      <a:r>
                        <a:rPr lang="ko-KR" altLang="en-US"/>
                        <a:t>삭제옵션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)] [</a:t>
                      </a:r>
                      <a:r>
                        <a:rPr lang="ko-KR" altLang="en-US"/>
                        <a:t>삭제할 문자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)]</a:t>
                      </a:r>
                      <a:r>
                        <a:rPr lang="en-US" altLang="ko-KR" baseline="0"/>
                        <a:t> FROM [</a:t>
                      </a:r>
                      <a:r>
                        <a:rPr lang="ko-KR" altLang="en-US" baseline="0"/>
                        <a:t>원본 문자열 데이터</a:t>
                      </a:r>
                      <a:r>
                        <a:rPr lang="en-US" altLang="ko-KR" baseline="0"/>
                        <a:t>(</a:t>
                      </a:r>
                      <a:r>
                        <a:rPr lang="ko-KR" altLang="en-US" baseline="0"/>
                        <a:t>필수</a:t>
                      </a:r>
                      <a:r>
                        <a:rPr lang="en-US" altLang="ko-KR"/>
                        <a:t>)]);</a:t>
                      </a:r>
                    </a:p>
                    <a:p>
                      <a:pPr latinLnBrk="1"/>
                      <a:r>
                        <a:rPr lang="en-US" altLang="ko-KR"/>
                        <a:t>LTRIM(</a:t>
                      </a:r>
                      <a:r>
                        <a:rPr lang="en-US" altLang="ko-KR" baseline="0"/>
                        <a:t>[</a:t>
                      </a:r>
                      <a:r>
                        <a:rPr lang="ko-KR" altLang="en-US" baseline="0"/>
                        <a:t>원본 문자열 데이터</a:t>
                      </a:r>
                      <a:r>
                        <a:rPr lang="en-US" altLang="ko-KR" baseline="0"/>
                        <a:t>(</a:t>
                      </a:r>
                      <a:r>
                        <a:rPr lang="ko-KR" altLang="en-US" baseline="0"/>
                        <a:t>필수</a:t>
                      </a:r>
                      <a:r>
                        <a:rPr lang="en-US" altLang="ko-KR"/>
                        <a:t>)],</a:t>
                      </a:r>
                      <a:r>
                        <a:rPr lang="en-US" altLang="ko-KR" baseline="0"/>
                        <a:t> [</a:t>
                      </a:r>
                      <a:r>
                        <a:rPr lang="ko-KR" altLang="en-US" baseline="0"/>
                        <a:t>삭제할 문자 집합</a:t>
                      </a:r>
                      <a:r>
                        <a:rPr lang="en-US" altLang="ko-KR" baseline="0"/>
                        <a:t>(</a:t>
                      </a:r>
                      <a:r>
                        <a:rPr lang="ko-KR" altLang="en-US" baseline="0"/>
                        <a:t>선택</a:t>
                      </a:r>
                      <a:r>
                        <a:rPr lang="en-US" altLang="ko-KR"/>
                        <a:t>)]);</a:t>
                      </a:r>
                    </a:p>
                    <a:p>
                      <a:pPr latinLnBrk="1"/>
                      <a:r>
                        <a:rPr lang="en-US" altLang="ko-KR"/>
                        <a:t>RTRIM(</a:t>
                      </a:r>
                      <a:r>
                        <a:rPr lang="en-US" altLang="ko-KR" baseline="0"/>
                        <a:t>[</a:t>
                      </a:r>
                      <a:r>
                        <a:rPr lang="ko-KR" altLang="en-US" baseline="0"/>
                        <a:t>원본 문자열 데이터</a:t>
                      </a:r>
                      <a:r>
                        <a:rPr lang="en-US" altLang="ko-KR" baseline="0"/>
                        <a:t>(</a:t>
                      </a:r>
                      <a:r>
                        <a:rPr lang="ko-KR" altLang="en-US" baseline="0"/>
                        <a:t>필수</a:t>
                      </a:r>
                      <a:r>
                        <a:rPr lang="en-US" altLang="ko-KR"/>
                        <a:t>)],</a:t>
                      </a:r>
                      <a:r>
                        <a:rPr lang="en-US" altLang="ko-KR" baseline="0"/>
                        <a:t> [</a:t>
                      </a:r>
                      <a:r>
                        <a:rPr lang="ko-KR" altLang="en-US" baseline="0"/>
                        <a:t>삭제할 문자 집합</a:t>
                      </a:r>
                      <a:r>
                        <a:rPr lang="en-US" altLang="ko-KR" baseline="0"/>
                        <a:t>(</a:t>
                      </a:r>
                      <a:r>
                        <a:rPr lang="ko-KR" altLang="en-US" baseline="0"/>
                        <a:t>선택</a:t>
                      </a:r>
                      <a:r>
                        <a:rPr lang="en-US" altLang="ko-KR"/>
                        <a:t>)]);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1518836"/>
            <a:ext cx="8470547" cy="3307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특정 문자를 지울 때 사용</a:t>
            </a:r>
            <a:endParaRPr lang="en-US" altLang="ko-KR" sz="2000"/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삭제옵션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LEADING :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왼쪽에 있는 글자 지우기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TRAILING :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오른쪽에 있는 글자 지우기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BOTH :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양쪽에 있는 글자 지우기</a:t>
            </a: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3" y="5406715"/>
            <a:ext cx="5602609" cy="10148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58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숫자함수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91040" y="3975325"/>
            <a:ext cx="7145541" cy="2569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ROUND([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)],[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반올림 위치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선택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)])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TRUNC([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)],[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버림 위치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선택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)])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CEIL([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)])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FLOOR([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)])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MOD([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나눗셈 될 숫자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)],[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나눌숫자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)])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6953"/>
              </p:ext>
            </p:extLst>
          </p:nvPr>
        </p:nvGraphicFramePr>
        <p:xfrm>
          <a:off x="481018" y="1536388"/>
          <a:ext cx="6796393" cy="227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0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ROUND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지정된 숫자의 특정 위치에서 반올림한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TRUNC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지정된 숫자의 특정 위치에서 버림한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CEIL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지정된 숫자보다 큰 정수 중 가장 작은 정수를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FLOOR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지정된 숫자보다 작은 정수 중 가장 큰 정수를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MOD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지정된 숫자를 나눈 나머지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3503596"/>
            <a:ext cx="8470547" cy="132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9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3)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날짜함수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64803" y="3580689"/>
            <a:ext cx="7145541" cy="448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29626"/>
              </p:ext>
            </p:extLst>
          </p:nvPr>
        </p:nvGraphicFramePr>
        <p:xfrm>
          <a:off x="481018" y="1536388"/>
          <a:ext cx="8152843" cy="189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 데이터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 데이터보다 숫자만큼 일수 이후의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날짜 데이터 </a:t>
                      </a:r>
                      <a:r>
                        <a:rPr lang="en-US" altLang="ko-KR"/>
                        <a:t>- </a:t>
                      </a:r>
                      <a:r>
                        <a:rPr lang="ko-KR" altLang="en-US"/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 데이터보다 숫자만큼 일수 이전의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날짜 데이터 </a:t>
                      </a:r>
                      <a:r>
                        <a:rPr lang="en-US" altLang="ko-KR"/>
                        <a:t>– </a:t>
                      </a:r>
                      <a:r>
                        <a:rPr lang="ko-KR" altLang="en-US"/>
                        <a:t>날짜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날짜 데이터 간의 일수 차이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날짜 데이터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날짜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 불가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지원하지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3503596"/>
            <a:ext cx="8470547" cy="132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8" y="4076676"/>
            <a:ext cx="7820025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39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3)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날짜함수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95342"/>
              </p:ext>
            </p:extLst>
          </p:nvPr>
        </p:nvGraphicFramePr>
        <p:xfrm>
          <a:off x="481018" y="1536388"/>
          <a:ext cx="8152843" cy="294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03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ADD_MONTHS([</a:t>
                      </a:r>
                      <a:r>
                        <a:rPr lang="ko-KR" altLang="en-US"/>
                        <a:t>날짜 데이터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)],[</a:t>
                      </a:r>
                      <a:r>
                        <a:rPr lang="ko-KR" altLang="en-US"/>
                        <a:t>더할 개월 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정수</a:t>
                      </a:r>
                      <a:r>
                        <a:rPr lang="en-US" altLang="ko-KR"/>
                        <a:t>)(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날짜 데이터에 입력한 개월 수 만큼의 이후 날짜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MONTHS_BETWEEN([</a:t>
                      </a:r>
                      <a:r>
                        <a:rPr lang="ko-KR" altLang="en-US"/>
                        <a:t>날짜 데이터</a:t>
                      </a:r>
                      <a:r>
                        <a:rPr lang="en-US" altLang="ko-KR"/>
                        <a:t>1(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 [</a:t>
                      </a:r>
                      <a:r>
                        <a:rPr lang="ko-KR" altLang="en-US"/>
                        <a:t>날짜 데이터</a:t>
                      </a:r>
                      <a:r>
                        <a:rPr lang="en-US" altLang="ko-KR"/>
                        <a:t>2(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날짜 데이터 간의 날짜 차이를 개월 수로 계산하여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NEXT_DAY([</a:t>
                      </a:r>
                      <a:r>
                        <a:rPr lang="ko-KR" altLang="en-US"/>
                        <a:t>날짜 데이터</a:t>
                      </a:r>
                      <a:r>
                        <a:rPr lang="en-US" altLang="ko-KR"/>
                        <a:t>1(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 [</a:t>
                      </a:r>
                      <a:r>
                        <a:rPr lang="ko-KR" altLang="en-US"/>
                        <a:t>요일문자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날짜를 기준으로 돌아오는 요일의 날짜를 출력해 주는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/>
                        <a:t>LAST</a:t>
                      </a:r>
                      <a:r>
                        <a:rPr lang="en-US" altLang="ko-KR"/>
                        <a:t>_DAY([</a:t>
                      </a:r>
                      <a:r>
                        <a:rPr lang="ko-KR" altLang="en-US"/>
                        <a:t>날짜 데이터</a:t>
                      </a:r>
                      <a:r>
                        <a:rPr lang="en-US" altLang="ko-KR"/>
                        <a:t>1(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날짜가 속한 달의 마지막 날짜를 출력해 주는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3503596"/>
            <a:ext cx="8470547" cy="132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22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4)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형 변환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25785"/>
              </p:ext>
            </p:extLst>
          </p:nvPr>
        </p:nvGraphicFramePr>
        <p:xfrm>
          <a:off x="481018" y="1536388"/>
          <a:ext cx="8152843" cy="151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15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TO_CHAR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숫자 또는 날짜 데이터를 문자 데이터로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TO_NUMBER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 데이터를 숫자 데이터로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TO_DATE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 데이터를 날짜 데이터로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06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5)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널 처리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58321"/>
              </p:ext>
            </p:extLst>
          </p:nvPr>
        </p:nvGraphicFramePr>
        <p:xfrm>
          <a:off x="481018" y="1536388"/>
          <a:ext cx="8152843" cy="165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3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NVL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열 또는 데이터를 입력하여 해당 데이터가 </a:t>
                      </a: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이 아닐 경우 데이터를 그대로 반환하고</a:t>
                      </a:r>
                      <a:r>
                        <a:rPr lang="en-US" altLang="ko-KR"/>
                        <a:t>,</a:t>
                      </a:r>
                      <a:r>
                        <a:rPr lang="en-US" altLang="ko-KR" baseline="0"/>
                        <a:t> NULL</a:t>
                      </a:r>
                      <a:r>
                        <a:rPr lang="ko-KR" altLang="en-US" baseline="0"/>
                        <a:t>인 경우 지정한 데이터를 반환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NVL2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열 또는 데이터를 입력하여 해당 데이터가 </a:t>
                      </a: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이 아닐 때와 </a:t>
                      </a:r>
                      <a:r>
                        <a:rPr lang="en-US" altLang="ko-KR" baseline="0"/>
                        <a:t>NULL</a:t>
                      </a:r>
                      <a:r>
                        <a:rPr lang="ko-KR" altLang="en-US" baseline="0"/>
                        <a:t>일 때 출력 데이터를 각각 지정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20" y="3472090"/>
            <a:ext cx="8133941" cy="9048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NVL([NULL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인지 여부를 검사할 데이터 또는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데이터가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반환할 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920" y="4593058"/>
            <a:ext cx="8133941" cy="9048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NVL2([NULL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인지 여부를 검사할 데이터 또는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)],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데이터가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아닐 경우 반환할 데이터 또는 계산식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데이터가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반환할 데이터 또는 계산식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)]);</a:t>
            </a:r>
          </a:p>
        </p:txBody>
      </p:sp>
    </p:spTree>
    <p:extLst>
      <p:ext uri="{BB962C8B-B14F-4D97-AF65-F5344CB8AC3E}">
        <p14:creationId xmlns:p14="http://schemas.microsoft.com/office/powerpoint/2010/main" val="322701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37731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6) DECODE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1570503"/>
            <a:ext cx="8133941" cy="24410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DECODE([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검사 대상이 될 열 또는 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연산이나 함수의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일치할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일치할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일치할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1~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일치한 경우가 없을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44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37731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7) CASE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1570503"/>
            <a:ext cx="8133941" cy="24410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CASE([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검사 대상이 될 열 또는 데이터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연산이나 함수의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)],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WHEN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 THEN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일치할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WHEN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2] THEN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일치할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WHEN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n] THEN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일치할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</a:t>
            </a:r>
          </a:p>
          <a:p>
            <a:pPr lvl="1"/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1~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일치한 경우가 없을 때 반환할 결과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67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8876" y="1836977"/>
            <a:ext cx="4004990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다음과 같은 결과가 나오도록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테이블에서 사원들의 월 평균 근무일수는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21.5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일이다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하루 근무 시간을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시간으로 보았을 때 사원들의 하루 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(DAY_PAY)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시급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(TIME_PAY)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계산하여 결과를 출력한다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하루 급여는 소수점 셋째 자리에서 버리고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시급은 두 번째 소수점에서 반올림하시오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 단일행 함수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9559" y="1652334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출력결과</a:t>
            </a:r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24" y="2180047"/>
            <a:ext cx="3906763" cy="36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5" y="1693763"/>
            <a:ext cx="3614846" cy="427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EMP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테이블에서 사원들은 입사일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(HIREDATE)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기준으로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개월이 지난 후 첫 월요일에 정직원이 된다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사원들이 정직원이 되는 날짜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(R_JOB)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YYYY-MM-DD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형식으로 아래와 같이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출력하시오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추가수당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(COMM)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없는 사원의 추가 수당은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N/A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ko-KR" altLang="en-US" sz="20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출력하시오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 단일행 함수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19" y="1693763"/>
            <a:ext cx="4148328" cy="37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 단일행 함수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 그룹행 함수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그룹화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5" y="1446856"/>
            <a:ext cx="6090994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6047283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3] 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테이블의 모든 사원을 대상으로 직속 상관의 사원 번호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(MGR)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다음과 같은 조건을 기준으로 변환해서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CHG_MGR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열에 출력하시오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직속상관의 사원 번호가 존재하지 않을 경우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직속상관의 사원 번호 앞 두자리가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75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 경우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5555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직속상관의 사원 번호 앞 두자리가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76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 경우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6666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직속상관의 사원 번호 앞 두자리가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77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 경우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7777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직속상관의 사원 번호 앞 두자리가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78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 경우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8888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외 직속 상관 사원 번호의 경우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본래 직속 상관의 사원번호 그대로 출력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 단일행 함수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08" y="1751647"/>
            <a:ext cx="2466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37731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작성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hr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FF45A6C-DD09-4587-92FD-7B21B888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12" y="2006717"/>
            <a:ext cx="3562350" cy="4029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D186781-FB03-49D8-B63A-F03B37C96E2B}"/>
              </a:ext>
            </a:extLst>
          </p:cNvPr>
          <p:cNvSpPr/>
          <p:nvPr/>
        </p:nvSpPr>
        <p:spPr>
          <a:xfrm>
            <a:off x="263455" y="1838041"/>
            <a:ext cx="41721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 80의 각 사원에 대해 적용 가능한 세율을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표시하시오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9BA44D4-2A62-4B39-8BF9-D2AAF7F05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73006"/>
              </p:ext>
            </p:extLst>
          </p:nvPr>
        </p:nvGraphicFramePr>
        <p:xfrm>
          <a:off x="364803" y="2604363"/>
          <a:ext cx="3340964" cy="336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290">
                  <a:extLst>
                    <a:ext uri="{9D8B030D-6E8A-4147-A177-3AD203B41FA5}">
                      <a16:colId xmlns:a16="http://schemas.microsoft.com/office/drawing/2014/main" xmlns="" val="3698988353"/>
                    </a:ext>
                  </a:extLst>
                </a:gridCol>
                <a:gridCol w="1317674">
                  <a:extLst>
                    <a:ext uri="{9D8B030D-6E8A-4147-A177-3AD203B41FA5}">
                      <a16:colId xmlns:a16="http://schemas.microsoft.com/office/drawing/2014/main" xmlns="" val="4206892874"/>
                    </a:ext>
                  </a:extLst>
                </a:gridCol>
              </a:tblGrid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017535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0~1,999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685660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2,000 ~ 3,999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456772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4,000 ~ 5,999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3497830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6,000 ~ 7,999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9833477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8,000 ~ 9,999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8818801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10,000 ~ 11,999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0457955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12,000 ~ 13,999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348199"/>
                  </a:ext>
                </a:extLst>
              </a:tr>
              <a:tr h="37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14,000 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37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2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64310" y="2441303"/>
            <a:ext cx="8338457" cy="1851478"/>
          </a:xfrm>
        </p:spPr>
        <p:txBody>
          <a:bodyPr/>
          <a:lstStyle/>
          <a:p>
            <a:r>
              <a:rPr lang="ko-KR" altLang="en-US"/>
              <a:t>오라클 다중행 함수</a:t>
            </a:r>
          </a:p>
        </p:txBody>
      </p:sp>
    </p:spTree>
    <p:extLst>
      <p:ext uri="{BB962C8B-B14F-4D97-AF65-F5344CB8AC3E}">
        <p14:creationId xmlns:p14="http://schemas.microsoft.com/office/powerpoint/2010/main" val="155773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6)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다중행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61589"/>
              </p:ext>
            </p:extLst>
          </p:nvPr>
        </p:nvGraphicFramePr>
        <p:xfrm>
          <a:off x="759500" y="2063658"/>
          <a:ext cx="6675044" cy="226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3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5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SUM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데이터의 합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데이터의 개수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데이터 중 최대값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MIN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데이터 중 최소값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AVG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데이터의 평균값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다중행 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472300"/>
            <a:ext cx="81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행을 바탕으로 하나의 결과 값을 도출해 내기 위해 사용하는 함수</a:t>
            </a:r>
          </a:p>
        </p:txBody>
      </p:sp>
    </p:spTree>
    <p:extLst>
      <p:ext uri="{BB962C8B-B14F-4D97-AF65-F5344CB8AC3E}">
        <p14:creationId xmlns:p14="http://schemas.microsoft.com/office/powerpoint/2010/main" val="164559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6)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다중행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433318"/>
            <a:ext cx="81528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SUM([DISTINCT, ALL </a:t>
            </a:r>
            <a:r>
              <a:rPr lang="ko-KR" altLang="en-US"/>
              <a:t>중 하나를 선택하거나 아무 값도 지정하지 않음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)]</a:t>
            </a:r>
            <a:br>
              <a:rPr lang="en-US" altLang="ko-KR"/>
            </a:br>
            <a:r>
              <a:rPr lang="en-US" altLang="ko-KR"/>
              <a:t>[</a:t>
            </a:r>
            <a:r>
              <a:rPr lang="ko-KR" altLang="en-US"/>
              <a:t>합계를 구할 열이나 연산자</a:t>
            </a:r>
            <a:r>
              <a:rPr lang="en-US" altLang="ko-KR"/>
              <a:t>, </a:t>
            </a:r>
            <a:r>
              <a:rPr lang="ko-KR" altLang="en-US"/>
              <a:t>함수를 사용한 데이터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)])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4803" y="2167738"/>
            <a:ext cx="81528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COUNT([DISTINCT, ALL </a:t>
            </a:r>
            <a:r>
              <a:rPr lang="ko-KR" altLang="en-US"/>
              <a:t>중 하나를 선택하거나 아무 값도 지정하지 않음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)]</a:t>
            </a:r>
            <a:br>
              <a:rPr lang="en-US" altLang="ko-KR"/>
            </a:br>
            <a:r>
              <a:rPr lang="en-US" altLang="ko-KR"/>
              <a:t>[</a:t>
            </a:r>
            <a:r>
              <a:rPr lang="ko-KR" altLang="en-US"/>
              <a:t>개수를 구할 열이나 연산자</a:t>
            </a:r>
            <a:r>
              <a:rPr lang="en-US" altLang="ko-KR"/>
              <a:t>, </a:t>
            </a:r>
            <a:r>
              <a:rPr lang="ko-KR" altLang="en-US"/>
              <a:t>함수를 사용한 데이터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)])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803" y="2902158"/>
            <a:ext cx="81528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MAX([DISTINCT, ALL </a:t>
            </a:r>
            <a:r>
              <a:rPr lang="ko-KR" altLang="en-US"/>
              <a:t>중 하나를 선택하거나 아무 값도 지정하지 않음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)]</a:t>
            </a:r>
            <a:br>
              <a:rPr lang="en-US" altLang="ko-KR"/>
            </a:br>
            <a:r>
              <a:rPr lang="en-US" altLang="ko-KR"/>
              <a:t>[</a:t>
            </a:r>
            <a:r>
              <a:rPr lang="ko-KR" altLang="en-US"/>
              <a:t>최대값을 구할 열이나 연산자</a:t>
            </a:r>
            <a:r>
              <a:rPr lang="en-US" altLang="ko-KR"/>
              <a:t>, </a:t>
            </a:r>
            <a:r>
              <a:rPr lang="ko-KR" altLang="en-US"/>
              <a:t>함수를 사용한 데이터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)])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803" y="3636578"/>
            <a:ext cx="81528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MIN([DISTINCT, ALL </a:t>
            </a:r>
            <a:r>
              <a:rPr lang="ko-KR" altLang="en-US"/>
              <a:t>중 하나를 선택하거나 아무 값도 지정하지 않음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)]</a:t>
            </a:r>
            <a:br>
              <a:rPr lang="en-US" altLang="ko-KR"/>
            </a:br>
            <a:r>
              <a:rPr lang="en-US" altLang="ko-KR"/>
              <a:t>[</a:t>
            </a:r>
            <a:r>
              <a:rPr lang="ko-KR" altLang="en-US"/>
              <a:t>최소값을 구할 열이나 연산자</a:t>
            </a:r>
            <a:r>
              <a:rPr lang="en-US" altLang="ko-KR"/>
              <a:t>, </a:t>
            </a:r>
            <a:r>
              <a:rPr lang="ko-KR" altLang="en-US"/>
              <a:t>함수를 사용한 데이터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)])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803" y="4370998"/>
            <a:ext cx="81528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AVG([DISTINCT, ALL </a:t>
            </a:r>
            <a:r>
              <a:rPr lang="ko-KR" altLang="en-US"/>
              <a:t>중 하나를 선택하거나 아무 값도 지정하지 않음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)]</a:t>
            </a:r>
            <a:br>
              <a:rPr lang="en-US" altLang="ko-KR"/>
            </a:br>
            <a:r>
              <a:rPr lang="en-US" altLang="ko-KR"/>
              <a:t>[</a:t>
            </a:r>
            <a:r>
              <a:rPr lang="ko-KR" altLang="en-US"/>
              <a:t> 평균값을 구할 열이나 연산자</a:t>
            </a:r>
            <a:r>
              <a:rPr lang="en-US" altLang="ko-KR"/>
              <a:t>, </a:t>
            </a:r>
            <a:r>
              <a:rPr lang="ko-KR" altLang="en-US"/>
              <a:t>함수를 사용한 데이터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)])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다중행 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4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64310" y="2441303"/>
            <a:ext cx="8338457" cy="1851478"/>
          </a:xfrm>
        </p:spPr>
        <p:txBody>
          <a:bodyPr/>
          <a:lstStyle/>
          <a:p>
            <a:r>
              <a:rPr lang="en-US" altLang="ko-KR"/>
              <a:t>GROUP BY </a:t>
            </a:r>
            <a:r>
              <a:rPr lang="ko-KR" altLang="en-US"/>
              <a:t>와 </a:t>
            </a:r>
            <a:r>
              <a:rPr lang="en-US" altLang="ko-KR"/>
              <a:t>HAVING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8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GROUP BY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HAVING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GROUP BY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9920" y="2063658"/>
            <a:ext cx="8270883" cy="24438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],…,[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 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행을 선별하는 조건식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그룹화할 열을 지정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 지정 가능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정렬하려는 열 지정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64803" y="4866391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36" y="5440927"/>
            <a:ext cx="3079796" cy="9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268" y="5469907"/>
            <a:ext cx="4591251" cy="6383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803" y="1472300"/>
            <a:ext cx="81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결과 값을 원하는 열로 묶어 출력</a:t>
            </a:r>
          </a:p>
        </p:txBody>
      </p:sp>
    </p:spTree>
    <p:extLst>
      <p:ext uri="{BB962C8B-B14F-4D97-AF65-F5344CB8AC3E}">
        <p14:creationId xmlns:p14="http://schemas.microsoft.com/office/powerpoint/2010/main" val="145127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514258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HAVING - GROUP BY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절에 조건주기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64803" y="520760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0086" y="1440026"/>
            <a:ext cx="8470547" cy="1519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GROUP BY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절이 존재할 때만 사용가능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그룹화된 결과 값의 범위를 제한하는 데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919" y="2261540"/>
            <a:ext cx="8270883" cy="28494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],…,[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  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테이블 이름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행을 선별하는 조건식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그룹화할 열을 지정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 지정 가능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HAVING  [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그룹을 제한하는 조건식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 [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정렬하려는 열 지정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9" y="5689281"/>
            <a:ext cx="4895850" cy="790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GROUP BY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HAVING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08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1] EMP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테이블을 이용하여 부서번호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(DEPTNO),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평균급여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(AVG_SAL),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최고급여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(MAX_SAL),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최저급여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(MIN_SAL),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(CNT)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출력한다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평균 급여를 출력할 때 소수점을 제외하고 각 부서번호별로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같은 직책에 종사하는 사원이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명 이상인 직책과 인원수를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2B2CC7A-6D38-459A-9861-FC52A2F8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2" y="2933699"/>
            <a:ext cx="6158290" cy="1238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6DE9EE5-8EFE-4C0F-ABC4-34D13F8E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42" y="5466629"/>
            <a:ext cx="22764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76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SQL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작성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6544" y="1446856"/>
            <a:ext cx="8470547" cy="490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circleNumDbPlain" startAt="2"/>
            </a:pPr>
            <a:endParaRPr lang="en-US" altLang="ko-KR" sz="1800" dirty="0"/>
          </a:p>
          <a:p>
            <a:pPr>
              <a:buAutoNum type="circleNumDbPlain" startAt="2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64803" y="1523977"/>
            <a:ext cx="8405999" cy="478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 startAt="3"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8514" y="1523977"/>
            <a:ext cx="8470547" cy="444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사원들의 입사연도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(HIRE_YEAR)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기준으로 부서별로 몇 명이 입사했는지 출력하는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 작성하시오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B5F1139-7174-437C-89BB-E7F41370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4" y="2347829"/>
            <a:ext cx="3065724" cy="1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1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64310" y="2441303"/>
            <a:ext cx="8338457" cy="1851478"/>
          </a:xfrm>
        </p:spPr>
        <p:txBody>
          <a:bodyPr/>
          <a:lstStyle/>
          <a:p>
            <a:r>
              <a:rPr lang="ko-KR" altLang="en-US"/>
              <a:t>오라클 단일행 함수</a:t>
            </a:r>
          </a:p>
        </p:txBody>
      </p:sp>
    </p:spTree>
    <p:extLst>
      <p:ext uri="{BB962C8B-B14F-4D97-AF65-F5344CB8AC3E}">
        <p14:creationId xmlns:p14="http://schemas.microsoft.com/office/powerpoint/2010/main" val="23023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0086" y="350251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04040"/>
              </p:ext>
            </p:extLst>
          </p:nvPr>
        </p:nvGraphicFramePr>
        <p:xfrm>
          <a:off x="364803" y="1570503"/>
          <a:ext cx="8326810" cy="1779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5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UPPER(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괄호 안 문자 데이터를 모두 대문자로 변환하여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LOWER(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괄호 안 문자 데이터를 모두 소문자로 변환하여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INITCAP(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괄호 안 문자 데이터 중 첫 글자는 대문자로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나머지 문자를 소문자로 변환하여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6" y="4034012"/>
            <a:ext cx="64389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00086" y="3502517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89299"/>
              </p:ext>
            </p:extLst>
          </p:nvPr>
        </p:nvGraphicFramePr>
        <p:xfrm>
          <a:off x="364803" y="1570503"/>
          <a:ext cx="8326810" cy="11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5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LENGTH(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괄호 안 문자 데이터의 길이를 구할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LENGTHB(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괄호 안 문자 데이터의 바이트 수를 구할</a:t>
                      </a:r>
                      <a:r>
                        <a:rPr lang="ko-KR" altLang="en-US" baseline="0"/>
                        <a:t> 때 사용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9" y="3978534"/>
            <a:ext cx="42005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74" y="3978534"/>
            <a:ext cx="2219325" cy="419100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00086" y="4811553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직책 이름이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글자 이상인 데이터만 출력되도록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문을 작성하시오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7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92934" y="4373806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57809"/>
              </p:ext>
            </p:extLst>
          </p:nvPr>
        </p:nvGraphicFramePr>
        <p:xfrm>
          <a:off x="364803" y="1505489"/>
          <a:ext cx="8326810" cy="275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SUBSTR(</a:t>
                      </a:r>
                      <a:r>
                        <a:rPr lang="ko-KR" altLang="en-US"/>
                        <a:t>문자열 데이터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시작 위치</a:t>
                      </a:r>
                      <a:r>
                        <a:rPr lang="en-US" altLang="ko-KR"/>
                        <a:t>,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추출 길이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 데이터의 시작위치부터 추출 길이만큼 추출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시작 위치가 음수일 경우에는 마지막 위치부터 거슬러 올라간 위치에서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SUBSTR(</a:t>
                      </a:r>
                      <a:r>
                        <a:rPr lang="ko-KR" altLang="en-US"/>
                        <a:t>문자열 데이터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시작 위치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문자열 데이터의 시작위치부터 문자열 데이터 끝까지 추출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시작 위치가 음수일 경우에는 마지막 위치부터 거슬러 올라간 위치에서 끝까지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79" y="4863846"/>
            <a:ext cx="6724650" cy="533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2934" y="5796390"/>
            <a:ext cx="2243670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SUBSTR(JOB,1,2)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337589" y="5508322"/>
            <a:ext cx="2617427" cy="1208480"/>
            <a:chOff x="2715541" y="5397246"/>
            <a:chExt cx="2617427" cy="1208480"/>
          </a:xfrm>
        </p:grpSpPr>
        <p:sp>
          <p:nvSpPr>
            <p:cNvPr id="4" name="직사각형 3"/>
            <p:cNvSpPr/>
            <p:nvPr/>
          </p:nvSpPr>
          <p:spPr>
            <a:xfrm>
              <a:off x="2715541" y="5550683"/>
              <a:ext cx="1738481" cy="870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SALESMAN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74848" y="5845158"/>
              <a:ext cx="1584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38408" y="5397246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첫 번째 글자부터</a:t>
              </a:r>
            </a:p>
          </p:txBody>
        </p:sp>
        <p:cxnSp>
          <p:nvCxnSpPr>
            <p:cNvPr id="16" name="꺾인 연결선 15"/>
            <p:cNvCxnSpPr/>
            <p:nvPr/>
          </p:nvCxnSpPr>
          <p:spPr>
            <a:xfrm rot="5400000" flipH="1" flipV="1">
              <a:off x="3001721" y="5585519"/>
              <a:ext cx="263246" cy="1584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8408" y="6236394"/>
              <a:ext cx="149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두 글자 출력</a:t>
              </a:r>
            </a:p>
          </p:txBody>
        </p:sp>
        <p:sp>
          <p:nvSpPr>
            <p:cNvPr id="21" name="오른쪽 대괄호 20"/>
            <p:cNvSpPr/>
            <p:nvPr/>
          </p:nvSpPr>
          <p:spPr>
            <a:xfrm rot="5400000">
              <a:off x="3103757" y="6059032"/>
              <a:ext cx="79288" cy="178610"/>
            </a:xfrm>
            <a:prstGeom prst="righ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꺾인 연결선 23"/>
            <p:cNvCxnSpPr>
              <a:endCxn id="22" idx="1"/>
            </p:cNvCxnSpPr>
            <p:nvPr/>
          </p:nvCxnSpPr>
          <p:spPr>
            <a:xfrm rot="5400000">
              <a:off x="3024368" y="6302022"/>
              <a:ext cx="233079" cy="4997"/>
            </a:xfrm>
            <a:prstGeom prst="bentConnector4">
              <a:avLst>
                <a:gd name="adj1" fmla="val 10385"/>
                <a:gd name="adj2" fmla="val 46747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내용 개체 틀 2"/>
          <p:cNvSpPr txBox="1">
            <a:spLocks/>
          </p:cNvSpPr>
          <p:nvPr/>
        </p:nvSpPr>
        <p:spPr>
          <a:xfrm>
            <a:off x="4955016" y="5796390"/>
            <a:ext cx="2243670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SUBSTR(JOB,-5)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953132" y="5644220"/>
            <a:ext cx="1738481" cy="870377"/>
            <a:chOff x="7112467" y="5521045"/>
            <a:chExt cx="1738481" cy="870377"/>
          </a:xfrm>
        </p:grpSpPr>
        <p:sp>
          <p:nvSpPr>
            <p:cNvPr id="30" name="직사각형 29"/>
            <p:cNvSpPr/>
            <p:nvPr/>
          </p:nvSpPr>
          <p:spPr>
            <a:xfrm>
              <a:off x="7112467" y="5521045"/>
              <a:ext cx="1738481" cy="870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  L  E  R  K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87616" y="5562023"/>
              <a:ext cx="16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-5 -4 -3 -2  -1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2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77770" y="4015500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76045"/>
              </p:ext>
            </p:extLst>
          </p:nvPr>
        </p:nvGraphicFramePr>
        <p:xfrm>
          <a:off x="364802" y="2287777"/>
          <a:ext cx="8326810" cy="156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INSTR([</a:t>
                      </a:r>
                      <a:r>
                        <a:rPr lang="ko-KR" altLang="en-US"/>
                        <a:t>대상문자열데이터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</a:t>
                      </a:r>
                      <a:br>
                        <a:rPr lang="en-US" altLang="ko-KR"/>
                      </a:br>
                      <a:r>
                        <a:rPr lang="en-US" altLang="ko-KR"/>
                        <a:t>[</a:t>
                      </a:r>
                      <a:r>
                        <a:rPr lang="ko-KR" altLang="en-US"/>
                        <a:t>위치를 찾으려는 부분 문자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</a:t>
                      </a:r>
                      <a:br>
                        <a:rPr lang="en-US" altLang="ko-KR"/>
                      </a:br>
                      <a:r>
                        <a:rPr lang="en-US" altLang="ko-KR"/>
                        <a:t>[</a:t>
                      </a:r>
                      <a:r>
                        <a:rPr lang="ko-KR" altLang="en-US"/>
                        <a:t>위치 찾기를 시작할 대상 문자열 데이터 위치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기본값은 </a:t>
                      </a:r>
                      <a:r>
                        <a:rPr lang="en-US" altLang="ko-KR"/>
                        <a:t>1)],</a:t>
                      </a:r>
                      <a:br>
                        <a:rPr lang="en-US" altLang="ko-KR"/>
                      </a:br>
                      <a:r>
                        <a:rPr lang="en-US" altLang="ko-KR"/>
                        <a:t>[</a:t>
                      </a:r>
                      <a:r>
                        <a:rPr lang="ko-KR" altLang="en-US"/>
                        <a:t>시작 위치에서 찾으려는 문자가 몇 번째인지 지정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기본값은 </a:t>
                      </a:r>
                      <a:r>
                        <a:rPr lang="en-US" altLang="ko-KR"/>
                        <a:t>1)])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1518836"/>
            <a:ext cx="8470547" cy="96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문자열 데이터 안에 특정 문자나 문자열이 어디에 포함되어 있는지를 알 수 있음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9" y="4625239"/>
            <a:ext cx="5038725" cy="1095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76" y="4625239"/>
            <a:ext cx="2410335" cy="5920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85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00256" y="3887199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2386"/>
              </p:ext>
            </p:extLst>
          </p:nvPr>
        </p:nvGraphicFramePr>
        <p:xfrm>
          <a:off x="372124" y="2651184"/>
          <a:ext cx="8326810" cy="101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REPLACE([</a:t>
                      </a:r>
                      <a:r>
                        <a:rPr lang="ko-KR" altLang="en-US"/>
                        <a:t>문자열데이터 또는 열이름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)],[</a:t>
                      </a:r>
                      <a:r>
                        <a:rPr lang="ko-KR" altLang="en-US"/>
                        <a:t>찾는 문자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필수</a:t>
                      </a:r>
                      <a:r>
                        <a:rPr lang="en-US" altLang="ko-KR"/>
                        <a:t>)],</a:t>
                      </a:r>
                    </a:p>
                    <a:p>
                      <a:pPr latinLnBrk="1"/>
                      <a:r>
                        <a:rPr lang="en-US" altLang="ko-KR"/>
                        <a:t>[</a:t>
                      </a:r>
                      <a:r>
                        <a:rPr lang="ko-KR" altLang="en-US"/>
                        <a:t>대체할 문자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)])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1518836"/>
            <a:ext cx="8470547" cy="96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특정 문자열 데이터에 포함된 문자를 다른 문자로 대체할 경우에 사용</a:t>
            </a:r>
            <a:endParaRPr lang="en-US" altLang="ko-KR" sz="2000"/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대체할 문자를 입력하지 않는다면 찾는 문자로 지정한 문자는 문자열 데이터에서 삭제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4" y="4345853"/>
            <a:ext cx="5257800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676" y="5520918"/>
            <a:ext cx="43815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91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오라클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 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문자함수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00256" y="2963203"/>
            <a:ext cx="8470547" cy="37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buFont typeface="Arial" pitchFamily="34" charset="0"/>
              <a:buAutoNum type="circleNumDbPlain" startAt="4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98105"/>
              </p:ext>
            </p:extLst>
          </p:nvPr>
        </p:nvGraphicFramePr>
        <p:xfrm>
          <a:off x="387864" y="2019306"/>
          <a:ext cx="8326810" cy="75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CONCAT([</a:t>
                      </a:r>
                      <a:r>
                        <a:rPr lang="ko-KR" altLang="en-US"/>
                        <a:t>연결할 첫번째 문자열</a:t>
                      </a:r>
                      <a:r>
                        <a:rPr lang="en-US" altLang="ko-KR"/>
                        <a:t>],[</a:t>
                      </a:r>
                      <a:r>
                        <a:rPr lang="ko-KR" altLang="en-US"/>
                        <a:t>연결할 두 번째 문자열</a:t>
                      </a:r>
                      <a:r>
                        <a:rPr lang="en-US" altLang="ko-KR"/>
                        <a:t>])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00256" y="1518836"/>
            <a:ext cx="8470547" cy="96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두 문자열 데이터를 합칠 때 사용</a:t>
            </a: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4" y="3526462"/>
            <a:ext cx="6724650" cy="866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오라클함수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1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6718</TotalTime>
  <Words>1713</Words>
  <Application>Microsoft Office PowerPoint</Application>
  <PresentationFormat>화면 슬라이드 쇼(4:3)</PresentationFormat>
  <Paragraphs>326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Arial</vt:lpstr>
      <vt:lpstr>맑은 고딕</vt:lpstr>
      <vt:lpstr>Office 테마</vt:lpstr>
      <vt:lpstr>데이터베이스</vt:lpstr>
      <vt:lpstr>목차</vt:lpstr>
      <vt:lpstr>PowerPoint 프레젠테이션</vt:lpstr>
      <vt:lpstr>오라클 함수 – 1) 문자함수</vt:lpstr>
      <vt:lpstr>오라클 함수 – 1) 문자함수</vt:lpstr>
      <vt:lpstr>오라클 함수 – 1) 문자함수</vt:lpstr>
      <vt:lpstr>오라클 함수 – 1) 문자함수</vt:lpstr>
      <vt:lpstr>오라클 함수 – 1) 문자함수</vt:lpstr>
      <vt:lpstr>오라클 함수 – 1) 문자함수</vt:lpstr>
      <vt:lpstr>오라클 함수 – 1) 문자함수</vt:lpstr>
      <vt:lpstr>오라클 함수 – 2) 숫자함수</vt:lpstr>
      <vt:lpstr>오라클 함수 – 3) 날짜함수</vt:lpstr>
      <vt:lpstr>오라클 함수 – 3) 날짜함수</vt:lpstr>
      <vt:lpstr>오라클 함수 – 4) 형 변환 함수</vt:lpstr>
      <vt:lpstr>오라클 함수 – 5) 널 처리 함수</vt:lpstr>
      <vt:lpstr>오라클 함수 – 6) DECODE</vt:lpstr>
      <vt:lpstr>오라클 함수 – 7) CASE</vt:lpstr>
      <vt:lpstr>[실습] SQL 작성</vt:lpstr>
      <vt:lpstr>[실습] SQL 작성</vt:lpstr>
      <vt:lpstr>[실습] SQL 작성</vt:lpstr>
      <vt:lpstr>[실습] SQL 작성(hr)</vt:lpstr>
      <vt:lpstr>PowerPoint 프레젠테이션</vt:lpstr>
      <vt:lpstr>오라클 함수 – 6) 다중행 함수</vt:lpstr>
      <vt:lpstr>오라클 함수 – 6) 다중행 함수</vt:lpstr>
      <vt:lpstr>PowerPoint 프레젠테이션</vt:lpstr>
      <vt:lpstr>GROUP BY</vt:lpstr>
      <vt:lpstr>HAVING - GROUP BY 절에 조건주기</vt:lpstr>
      <vt:lpstr>[실습] SQL 작성</vt:lpstr>
      <vt:lpstr>[실습] SQL 작성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314</cp:revision>
  <cp:lastPrinted>2011-08-28T13:13:29Z</cp:lastPrinted>
  <dcterms:created xsi:type="dcterms:W3CDTF">2011-08-24T01:05:33Z</dcterms:created>
  <dcterms:modified xsi:type="dcterms:W3CDTF">2020-10-27T05:41:57Z</dcterms:modified>
</cp:coreProperties>
</file>