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8" r:id="rId6"/>
    <p:sldId id="266" r:id="rId7"/>
    <p:sldId id="267" r:id="rId8"/>
    <p:sldId id="258" r:id="rId9"/>
    <p:sldId id="260" r:id="rId10"/>
    <p:sldId id="261" r:id="rId11"/>
    <p:sldId id="259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강산" initials="송" lastIdx="1" clrIdx="0">
    <p:extLst>
      <p:ext uri="{19B8F6BF-5375-455C-9EA6-DF929625EA0E}">
        <p15:presenceInfo xmlns:p15="http://schemas.microsoft.com/office/powerpoint/2012/main" userId="송강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FC36-40AE-4558-A476-0606FA05B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C948B-CD05-4415-8205-AED5A97F2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0FDFC-666B-4BB0-85E3-768A5A99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475A5-DF5B-4534-BB84-7F0C533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975A2-3991-4E24-B789-4DBF9B7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A3CE-AE7A-4455-B086-B687B0CC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B90E-36E0-45AC-A5B3-014B9F42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6E16E-B5EB-4D1C-AA85-FC69C5B8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73BDD-473F-45FE-94BB-A9325C3D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46E1-B1BA-4CF8-AB73-EEE2D6C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4A4266-A376-41E6-B05D-197FCACC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BE4B3-9D05-49F7-9443-9A28858F5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EC365-639D-4352-A256-6D5EFE2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E7F06-ACE4-4F9D-93EF-B98BDE14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49EC7-22F5-4033-AB0A-5BE1C36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94CFA-9279-49A7-9889-45EC8C89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8FE6E-5F55-4BB9-BF2E-D719E208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28FA6-5BE4-4D87-89C3-28A71483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60FA9-5CBD-405D-9D55-C295A947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7025-4AE7-4939-B1D7-25109978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B62-B6FD-46DC-B0D7-16B5C72A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E456F-5B30-48CC-B7A3-C6C18743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170B9-EF11-4DAE-9D9E-F0EBA362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C0F19-D7B5-48BA-B2E4-1F224BD0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66B37-E40F-4C28-ABF6-34F4D1A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46F78-D3B7-45BF-8D78-E8FD035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4D51-3972-4514-A184-690567B0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9395D-4ED8-4EAC-BFCE-CD0932E1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015F0-8E1D-485A-889A-4A92E6D4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F8C6C-F3F8-4342-BA4B-44E92DB5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5364A-6B20-4538-8C44-A1F10512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6703F-00A4-4799-9A34-EAF5D92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684B8-3E08-440D-9E3C-66808904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118C2-A39E-42D6-BFDE-55EC83C1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2B4B7-871A-46DB-AE72-73CA10CE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13405-0CEA-440F-9337-1D03734D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D65523-116C-4CA7-914F-9886F6D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2BA00-CF1A-4565-BF34-963AD356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BDA1A-3E30-4D7B-A9CB-F3DA6E9D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0B22-9642-47E5-B2EB-253ED36D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CEB1B-BC37-472F-8CEB-72E56F1C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D31D0-9E22-4E8D-B97B-52EC9ED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45EB8-C4EA-4390-A4B7-ACBD9FF4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84815-8DC2-4B17-ACA5-5EFB0656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6F831-2212-4CE3-9F16-1F848C20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0CD14-B21A-4D0E-A9FB-5A43ACD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A165-049D-49BA-BA52-A1AFFBB2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C1B09-ED38-4A99-B8A8-05ED490E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27B51-DBB3-4546-BC36-16FF1F51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E2F27-1FE1-462D-9FCA-8D1B77B0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10F8-0CD7-486E-BA71-0666E718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12F11-84BB-4344-812C-867BAF38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07C6-FE4B-4814-87F2-4C26DFAF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E0119C-3368-45C2-B456-137987A4C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6B0801-EE36-444A-B979-36AAF52A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99591-8F24-405E-A783-655C95CB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621B2-0BDE-4413-B0BF-935BF058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9A764-23B5-4760-8386-B98E9FD1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1D4019-41AF-45FB-8096-1711A6A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439-9014-4907-BB94-06C977E30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5B515-6A2A-4189-950F-44AFB86B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6895-1500-4ADF-99FE-0BFB504658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FECEF-189E-41B4-889D-5DA703CE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C6A4A-D6F1-4A05-B662-FEA9016D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8707-9FDC-458B-8B4C-DD97419A9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719244-9ECB-465C-9D74-8983A0CDABB4}"/>
              </a:ext>
            </a:extLst>
          </p:cNvPr>
          <p:cNvSpPr/>
          <p:nvPr/>
        </p:nvSpPr>
        <p:spPr>
          <a:xfrm>
            <a:off x="2496000" y="1629000"/>
            <a:ext cx="7200000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Autoencoder</a:t>
            </a:r>
            <a:endParaRPr lang="ko-KR" altLang="en-US" sz="4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C630B4-2760-4560-A808-5FF295ECB38E}"/>
              </a:ext>
            </a:extLst>
          </p:cNvPr>
          <p:cNvSpPr/>
          <p:nvPr/>
        </p:nvSpPr>
        <p:spPr>
          <a:xfrm>
            <a:off x="2496000" y="4509000"/>
            <a:ext cx="720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김향란교수님</a:t>
            </a:r>
            <a:r>
              <a:rPr lang="ko-KR" altLang="en-US" dirty="0"/>
              <a:t> 연구실 학부생 송강산</a:t>
            </a:r>
          </a:p>
        </p:txBody>
      </p:sp>
    </p:spTree>
    <p:extLst>
      <p:ext uri="{BB962C8B-B14F-4D97-AF65-F5344CB8AC3E}">
        <p14:creationId xmlns:p14="http://schemas.microsoft.com/office/powerpoint/2010/main" val="302082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06A1-4D98-43CC-8F2B-A9C2F99EF78E}"/>
              </a:ext>
            </a:extLst>
          </p:cNvPr>
          <p:cNvSpPr/>
          <p:nvPr/>
        </p:nvSpPr>
        <p:spPr>
          <a:xfrm>
            <a:off x="-1" y="539999"/>
            <a:ext cx="2847703" cy="59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tx1"/>
                </a:solidFill>
              </a:rPr>
              <a:t>Sequential API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FFF8-A0FC-47AB-A8DD-B4B6DEACD3AE}"/>
              </a:ext>
            </a:extLst>
          </p:cNvPr>
          <p:cNvSpPr txBox="1"/>
          <p:nvPr/>
        </p:nvSpPr>
        <p:spPr>
          <a:xfrm>
            <a:off x="396240" y="1443841"/>
            <a:ext cx="11399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 = Sequential()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#input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(Input(shape=(M)))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InputLayer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=(M,)))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encoder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normalization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(Lambda(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)*K.l2_normalize(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x,axis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channel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))))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decoder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D68C3E-42A4-4013-81AE-F37C3DB69535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40ED7-5B55-4FDE-86FE-EEC1269BE98B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Simulation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06A1-4D98-43CC-8F2B-A9C2F99EF78E}"/>
              </a:ext>
            </a:extLst>
          </p:cNvPr>
          <p:cNvSpPr/>
          <p:nvPr/>
        </p:nvSpPr>
        <p:spPr>
          <a:xfrm>
            <a:off x="0" y="540000"/>
            <a:ext cx="905691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tx1"/>
                </a:solidFill>
              </a:rPr>
              <a:t>Functional API, Sequential API</a:t>
            </a:r>
            <a:r>
              <a:rPr lang="ko-KR" altLang="en-US" sz="3000" dirty="0">
                <a:solidFill>
                  <a:schemeClr val="tx1"/>
                </a:solidFill>
              </a:rPr>
              <a:t> 모델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22A1-C4D1-4D62-95C9-E10C80BCDF63}"/>
              </a:ext>
            </a:extLst>
          </p:cNvPr>
          <p:cNvSpPr/>
          <p:nvPr/>
        </p:nvSpPr>
        <p:spPr>
          <a:xfrm>
            <a:off x="3918857" y="5589000"/>
            <a:ext cx="4354286" cy="596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Functional API, Sequential API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모델 비교한 결과값</a:t>
            </a:r>
            <a:endParaRPr lang="pt-BR" altLang="ko-KR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1D8083-76CA-4A9D-BC8C-B2B89BA1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02" y="1260000"/>
            <a:ext cx="6842212" cy="45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36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Simulation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06A1-4D98-43CC-8F2B-A9C2F99EF78E}"/>
              </a:ext>
            </a:extLst>
          </p:cNvPr>
          <p:cNvSpPr/>
          <p:nvPr/>
        </p:nvSpPr>
        <p:spPr>
          <a:xfrm>
            <a:off x="0" y="540000"/>
            <a:ext cx="565186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tx1"/>
                </a:solidFill>
              </a:rPr>
              <a:t>epochs=100, </a:t>
            </a:r>
            <a:r>
              <a:rPr lang="en-US" altLang="ko-KR" sz="3000" dirty="0" err="1">
                <a:solidFill>
                  <a:schemeClr val="tx1"/>
                </a:solidFill>
              </a:rPr>
              <a:t>batch_size</a:t>
            </a:r>
            <a:r>
              <a:rPr lang="en-US" altLang="ko-KR" sz="3000" dirty="0">
                <a:solidFill>
                  <a:schemeClr val="tx1"/>
                </a:solidFill>
              </a:rPr>
              <a:t>=500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22A1-C4D1-4D62-95C9-E10C80BCDF63}"/>
              </a:ext>
            </a:extLst>
          </p:cNvPr>
          <p:cNvSpPr/>
          <p:nvPr/>
        </p:nvSpPr>
        <p:spPr>
          <a:xfrm>
            <a:off x="121920" y="5898612"/>
            <a:ext cx="11982994" cy="596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(a). </a:t>
            </a:r>
            <a:r>
              <a:rPr lang="ko-KR" altLang="en-US" sz="1500" dirty="0">
                <a:solidFill>
                  <a:schemeClr val="tx1"/>
                </a:solidFill>
              </a:rPr>
              <a:t>논문</a:t>
            </a:r>
            <a:r>
              <a:rPr lang="en-US" altLang="ko-KR" sz="1500" dirty="0">
                <a:solidFill>
                  <a:schemeClr val="tx1"/>
                </a:solidFill>
              </a:rPr>
              <a:t>(An introduction to deep learning for the physical layer201712TCCN) </a:t>
            </a:r>
            <a:r>
              <a:rPr lang="ko-KR" altLang="en-US" sz="1500" dirty="0">
                <a:solidFill>
                  <a:schemeClr val="tx1"/>
                </a:solidFill>
              </a:rPr>
              <a:t>속 결과값 </a:t>
            </a:r>
            <a:r>
              <a:rPr lang="en-US" altLang="ko-KR" sz="1500" dirty="0">
                <a:solidFill>
                  <a:schemeClr val="tx1"/>
                </a:solidFill>
              </a:rPr>
              <a:t>(b). </a:t>
            </a:r>
            <a:r>
              <a:rPr lang="ko-KR" altLang="en-US" sz="1500" dirty="0">
                <a:solidFill>
                  <a:schemeClr val="tx1"/>
                </a:solidFill>
              </a:rPr>
              <a:t>논문을 참고하여 설계한 모델 결과값</a:t>
            </a:r>
            <a:endParaRPr lang="pt-B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9C04C2-E550-4D12-BCBE-24984873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056"/>
            <a:ext cx="5400000" cy="4402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18A143-9F22-4FE1-A89D-AD730FA6708F}"/>
              </a:ext>
            </a:extLst>
          </p:cNvPr>
          <p:cNvSpPr/>
          <p:nvPr/>
        </p:nvSpPr>
        <p:spPr>
          <a:xfrm>
            <a:off x="2160000" y="5317915"/>
            <a:ext cx="351284" cy="596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(a)</a:t>
            </a:r>
            <a:endParaRPr lang="pt-BR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A21A32-4699-4C1F-93BA-A544EB8DC360}"/>
              </a:ext>
            </a:extLst>
          </p:cNvPr>
          <p:cNvSpPr/>
          <p:nvPr/>
        </p:nvSpPr>
        <p:spPr>
          <a:xfrm>
            <a:off x="8495487" y="5274370"/>
            <a:ext cx="419206" cy="596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(b)</a:t>
            </a:r>
            <a:endParaRPr lang="pt-BR" altLang="ko-KR" sz="15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2EB5B3-A0A6-40B3-9397-CCAF2B0C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86" y="1454504"/>
            <a:ext cx="5938560" cy="39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3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전체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47D7A-3140-4C77-885B-A38FC498800F}"/>
              </a:ext>
            </a:extLst>
          </p:cNvPr>
          <p:cNvSpPr txBox="1"/>
          <p:nvPr/>
        </p:nvSpPr>
        <p:spPr>
          <a:xfrm>
            <a:off x="1178011" y="959515"/>
            <a:ext cx="2809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sqrt</a:t>
            </a:r>
          </a:p>
          <a:p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numpy.random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 = k/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**k</a:t>
            </a: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50000000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BPSK_ber_8 = [</a:t>
            </a:r>
            <a:r>
              <a:rPr lang="en-US" altLang="ko-KR" sz="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data_10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</a:t>
            </a: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en-US" altLang="ko-KR" sz="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[n]   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/sqrt(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errors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(data_10)):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data_2 = []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temp = data_10[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ko-KR" sz="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k):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data_2.append(temp%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temp = temp//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data_2.reverse()</a:t>
            </a: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ko-KR" sz="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(data_2)):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x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(data_2[j] &gt;=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-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y = x +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randn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(y &gt;=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-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(x !=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errors = errors +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BPSK_ber_8[n]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errors / N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EbNodB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"Error bits:"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errors)</a:t>
            </a:r>
          </a:p>
          <a:p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"Error probability:"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BPSK_ber_8[n])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82E0C-6666-4E32-9431-D403243A02FE}"/>
              </a:ext>
            </a:extLst>
          </p:cNvPr>
          <p:cNvSpPr txBox="1"/>
          <p:nvPr/>
        </p:nvSpPr>
        <p:spPr>
          <a:xfrm>
            <a:off x="3542270" y="959515"/>
            <a:ext cx="23477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importing libs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Input, Dense,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GaussianNoise,Lambda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#Lambda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</a:t>
            </a: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regularizers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keras.layers.normalization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keras.optimizers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Adam,SGD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backend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 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#tf.is_tensor(),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K.is_tensor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#from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numpy.random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import seed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#seed(1)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#from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import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set_random_seed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#set_random_seed(3)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 = k/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**k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'M:'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,M,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'k:'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,k,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'n:'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#generating data of size N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50000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one hot vector data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(label, M)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#data = []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in label: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   temp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(M)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   temp[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 = 1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  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data.append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(temp)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(label, M)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checking data shape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(label)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(data)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defining autoencoder and it's layer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Input(shape=(M,))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Dense(M, activation=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encoded1 = Dense(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)(encoded)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normalization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#mean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tf.reduce_mean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(encoded1)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#std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tf.math.reduce_std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(encoded1)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#encoded2 = (encoded1-mean)/std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#std_ind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tf.sqrt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tf.math.reduce_mean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tf.square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(encoded1), axis=1,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keepdims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=True))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#std_ind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tf.tile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std_ind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[1,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#encoded2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tf.truediv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(encoded1,std_ind)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#encoded3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()(encoded2)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#encoded3 = Lambda(lambda x: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(n)*K.l2_normalize(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x,axis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=1))(encoded2)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#encoded3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()(encoded2)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encoded2 = Lambda(</a:t>
            </a:r>
            <a:r>
              <a:rPr lang="en-US" altLang="ko-KR" sz="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)*K.l2_normalize(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x,axis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))(encoded1)</a:t>
            </a: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#encoded2 =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()(encoded1)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#5.01187 # 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coverted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7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EbNo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encoded3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)))(encoded2)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Dense(M, activation=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)(encoded3)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decoded1 = Dense(M, activation=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)(decoded)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 = Model(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decoded1)</a:t>
            </a:r>
          </a:p>
          <a:p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#adam = Adam(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=0.01) #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</a:t>
            </a:r>
            <a:r>
              <a:rPr lang="en-US" altLang="ko-KR" sz="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loss=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autoencoder.summary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traning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auto encoder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N_val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val_label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N_val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val_label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#autoencoder.fit(data, data, epochs=45,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=32,validation_data=(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autoencoder.fit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 data, epochs=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saving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model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load_model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autoencoder.save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autoencoder_v_best.model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')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making encoder from full autoencoder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 = Model(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encoded2)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making decoder from full autoencoder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encoded_input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encoded_input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](deco)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 = Model(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encoded_input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deco)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generating data for checking BER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50000000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plotting learned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consteallation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diagram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,M):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temp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temp[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scatter_plot.append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encoder.predict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np.expand_dims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temp,axis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scatter_plot.shape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ploting</a:t>
            </a:r>
            <a:r>
              <a:rPr lang="en-US" altLang="ko-KR" sz="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constellation diagram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scatter_plot.reshape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(M,n_channel,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plt.axis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-2.5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-2.5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ber_8_F = [</a:t>
            </a:r>
            <a:r>
              <a:rPr lang="en-US" altLang="ko-KR" sz="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en-US" altLang="ko-KR" sz="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en-US" altLang="ko-KR" sz="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[n]/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noise_mean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noise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nn,n_channel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encoder.predict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noise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pred_final_signal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decoder.predict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final_signal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pred_output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pred_final_signal,axis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pred_output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no_errors.astype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ber_8_F[n] =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print (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'SNR:'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[n],</a:t>
            </a:r>
            <a:r>
              <a:rPr lang="en-US" altLang="ko-KR" sz="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'BER:'</a:t>
            </a:r>
            <a: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,ber_8_F[n])</a:t>
            </a:r>
          </a:p>
          <a:p>
            <a:br>
              <a:rPr lang="en-US" altLang="ko-KR" sz="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8869E-C8D9-4C3A-AFFB-5CFE7ED8474E}"/>
              </a:ext>
            </a:extLst>
          </p:cNvPr>
          <p:cNvSpPr txBox="1"/>
          <p:nvPr/>
        </p:nvSpPr>
        <p:spPr>
          <a:xfrm>
            <a:off x="5701426" y="959515"/>
            <a:ext cx="246966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Sequential, Model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tensorflow.keras.utils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Lambda,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InputLayer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keras.layers.normalization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LayerNormalization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Input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random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backend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 </a:t>
            </a: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#tf.is_tensor(), </a:t>
            </a:r>
            <a:r>
              <a:rPr lang="en-US" altLang="ko-KR" sz="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K.is_tensor</a:t>
            </a: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 = k/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**k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50000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#one hot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(label, M)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 = Sequential()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#input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InputLayer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=(M,)))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encoder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normalization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(Lambda(</a:t>
            </a:r>
            <a:r>
              <a:rPr lang="en-US" altLang="ko-KR" sz="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)*K.l2_normalize(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x,axis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#autoencoder.add(BatchNormalization())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channel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decoder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(Dense(M, activation=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autoencoder.summary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compile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</a:t>
            </a:r>
            <a:r>
              <a:rPr lang="en-US" altLang="ko-KR" sz="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loss=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N_val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val_label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N_val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val_label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train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autoencoder.fit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 data, epochs=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#test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 = Sequential()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InputLayer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=(M,)))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encoder.summary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 = Sequential()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InputLayer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decoder.add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autoencoder.layers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decoder.summary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generating data for checking BER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100000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M,size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tf.one_hot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plotting learned </a:t>
            </a:r>
            <a:r>
              <a:rPr lang="en-US" altLang="ko-KR" sz="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consteallation</a:t>
            </a: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diagram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,M):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temp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temp[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scatter_plot.append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encoder.predict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np.expand_dims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temp,axis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scatter_plot.shape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ploting</a:t>
            </a:r>
            <a:r>
              <a:rPr lang="en-US" altLang="ko-KR" sz="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constellation diagram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scatter_plot.reshape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(M,n_channel,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scatter_plot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plt.axis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-2.5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-2.5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ber_8_S = [</a:t>
            </a:r>
            <a:r>
              <a:rPr lang="en-US" altLang="ko-KR" sz="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en-US" altLang="ko-KR" sz="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en-US" altLang="ko-KR" sz="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[n]/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noise_mean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noise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noise_std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nn,n_channel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encoded_signal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encoder.predict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final_signal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encoded_signal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noise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pred_final_signal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decoder.predict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final_signal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pred_output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pred_final_signal,axis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pred_output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no_errors.astype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ber_8_S[n] =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no_errors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print (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'SNR:'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[n],</a:t>
            </a:r>
            <a:r>
              <a:rPr lang="en-US" altLang="ko-KR" sz="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'BER:'</a:t>
            </a:r>
            <a:r>
              <a:rPr lang="en-US" altLang="ko-KR" sz="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,ber_8_S[n])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91069-0273-4EBA-9B32-9F15EC7535AB}"/>
              </a:ext>
            </a:extLst>
          </p:cNvPr>
          <p:cNvSpPr txBox="1"/>
          <p:nvPr/>
        </p:nvSpPr>
        <p:spPr>
          <a:xfrm>
            <a:off x="7982466" y="959515"/>
            <a:ext cx="33437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ploting</a:t>
            </a: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ber</a:t>
            </a: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curve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#from </a:t>
            </a:r>
            <a:r>
              <a:rPr lang="en-US" altLang="ko-KR" sz="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scipy</a:t>
            </a: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import interpolate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ber_2_F, 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b^'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Autoencoder_F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(2,2)'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ber_8_F, 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go'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Autoencoder_F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(8,8)'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#plt.plot(EbNodB_range, ber_2_S, 'y-',label='</a:t>
            </a:r>
            <a:r>
              <a:rPr lang="en-US" altLang="ko-KR" sz="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Autoencoder_S</a:t>
            </a: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(2,2)')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#plt.plot(EbNodB_range, ber_8_S, 'c-',label='</a:t>
            </a:r>
            <a:r>
              <a:rPr lang="en-US" altLang="ko-KR" sz="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Autoencoder_S</a:t>
            </a: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(8,8)')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BPSK_ber_2, 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'r:'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'BPSK (2,2)'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EbNodB_range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BPSK_ber_8, 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'k:'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'BPSK (8,8)'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plt.yscale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'SNR Range'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'Block Error Rate'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'upper right'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ncol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#plt.savefig('AutoEncoder_2_2_constrained_BER_matplotlib')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8CB005-A7C9-41A0-B31C-7753AAFDCF6A}"/>
              </a:ext>
            </a:extLst>
          </p:cNvPr>
          <p:cNvSpPr/>
          <p:nvPr/>
        </p:nvSpPr>
        <p:spPr>
          <a:xfrm>
            <a:off x="3646931" y="599514"/>
            <a:ext cx="1861751" cy="360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Functional API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0975A0-21F2-4F55-8E91-82A491DCEC0A}"/>
              </a:ext>
            </a:extLst>
          </p:cNvPr>
          <p:cNvSpPr/>
          <p:nvPr/>
        </p:nvSpPr>
        <p:spPr>
          <a:xfrm>
            <a:off x="5701426" y="601591"/>
            <a:ext cx="18617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Sequential API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8155C-139A-4F91-BA9C-8B20C6775E12}"/>
              </a:ext>
            </a:extLst>
          </p:cNvPr>
          <p:cNvSpPr/>
          <p:nvPr/>
        </p:nvSpPr>
        <p:spPr>
          <a:xfrm>
            <a:off x="1177266" y="606534"/>
            <a:ext cx="18617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BPSK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8B02A-1905-450E-98B3-26A49A1B4EC5}"/>
              </a:ext>
            </a:extLst>
          </p:cNvPr>
          <p:cNvSpPr/>
          <p:nvPr/>
        </p:nvSpPr>
        <p:spPr>
          <a:xfrm>
            <a:off x="7982466" y="584673"/>
            <a:ext cx="18617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SNR </a:t>
            </a:r>
            <a:r>
              <a:rPr lang="ko-KR" altLang="en-US" sz="2000" dirty="0">
                <a:solidFill>
                  <a:schemeClr val="tx1"/>
                </a:solidFill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19489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참고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A283-EDC1-445F-9D94-038FE8F4464A}"/>
              </a:ext>
            </a:extLst>
          </p:cNvPr>
          <p:cNvSpPr txBox="1"/>
          <p:nvPr/>
        </p:nvSpPr>
        <p:spPr>
          <a:xfrm>
            <a:off x="419793" y="704934"/>
            <a:ext cx="10702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https://kslee7746.tistory.com/entry/%EB%B9%84%EC%A7%80%EB%8F%84-%ED%95%99%EC%8A%B5-%EC%98%A4%ED%86%A0%EC%9D%B8%EC%BD%94%EB%8D%94Autoencoder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8F76F-C321-4980-A1FF-E8CCB34F492D}"/>
              </a:ext>
            </a:extLst>
          </p:cNvPr>
          <p:cNvSpPr txBox="1"/>
          <p:nvPr/>
        </p:nvSpPr>
        <p:spPr>
          <a:xfrm>
            <a:off x="419793" y="179319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https://astralworld58.tistory.com/62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AEDBF-AABA-4AB8-AA07-43DAE6681964}"/>
              </a:ext>
            </a:extLst>
          </p:cNvPr>
          <p:cNvSpPr txBox="1"/>
          <p:nvPr/>
        </p:nvSpPr>
        <p:spPr>
          <a:xfrm>
            <a:off x="419793" y="252306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https://yjs-program.tistory.com/163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E242B-F0ED-448B-ABF2-EA2179F1CD8E}"/>
              </a:ext>
            </a:extLst>
          </p:cNvPr>
          <p:cNvSpPr txBox="1"/>
          <p:nvPr/>
        </p:nvSpPr>
        <p:spPr>
          <a:xfrm>
            <a:off x="419793" y="314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https://dyndy.tistory.com/179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0F50A-7BF7-4432-B710-CD4BD1B7B20E}"/>
              </a:ext>
            </a:extLst>
          </p:cNvPr>
          <p:cNvSpPr txBox="1"/>
          <p:nvPr/>
        </p:nvSpPr>
        <p:spPr>
          <a:xfrm>
            <a:off x="419793" y="3643237"/>
            <a:ext cx="1161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https://everyday-deeplearning.tistory.com/entry/SGD-Stochastic-Gradient-Descent-%ED%99%95%EB%A5%A0%EC%A0%81-%EA%B2%BD%EC%82%AC%ED%95%98%EA%B0%95%EB%B2%95</a:t>
            </a:r>
          </a:p>
        </p:txBody>
      </p:sp>
    </p:spTree>
    <p:extLst>
      <p:ext uri="{BB962C8B-B14F-4D97-AF65-F5344CB8AC3E}">
        <p14:creationId xmlns:p14="http://schemas.microsoft.com/office/powerpoint/2010/main" val="42260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B9013-BB13-4A00-A3B2-5068455A4817}"/>
              </a:ext>
            </a:extLst>
          </p:cNvPr>
          <p:cNvSpPr txBox="1"/>
          <p:nvPr/>
        </p:nvSpPr>
        <p:spPr>
          <a:xfrm>
            <a:off x="320733" y="1843950"/>
            <a:ext cx="115505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오토 인코더의 원리</a:t>
            </a:r>
            <a:endParaRPr lang="en-US" altLang="ko-KR" sz="2500" b="1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인코딩 과정에서 입력된 데이터의 핵심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Feature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정보만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Hidden Layer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에서 학습하고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나머지 정보는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손실시킴</a:t>
            </a:r>
            <a:endParaRPr lang="ko-KR" altLang="en-US" sz="2500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디코딩 과정에서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Hidden Layer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의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출력값을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뽑았을 때 완벽한 값 복사가 아닌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입력값의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근사치가 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출력값이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입력값과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최대한 같아지도록 튜닝함으로써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, Feature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를 잘 추출할 수 있게 하는 것이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오토인코더의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원리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입력값과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출력값이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최대한 비슷하게 만드는 가중치를 찾아냄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175670-9AA8-4251-AA30-B1DF9E54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9" y="1089000"/>
            <a:ext cx="10145501" cy="46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C10D16-E321-40BB-953E-6209460B38BE}"/>
              </a:ext>
            </a:extLst>
          </p:cNvPr>
          <p:cNvSpPr/>
          <p:nvPr/>
        </p:nvSpPr>
        <p:spPr>
          <a:xfrm>
            <a:off x="185956" y="5853446"/>
            <a:ext cx="1219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논문</a:t>
            </a:r>
            <a:r>
              <a:rPr lang="en-US" altLang="ko-KR" sz="1200" dirty="0">
                <a:solidFill>
                  <a:schemeClr val="tx1"/>
                </a:solidFill>
              </a:rPr>
              <a:t>(An introduction to deep learning for the physical layer201712TCCN) </a:t>
            </a:r>
            <a:r>
              <a:rPr lang="ko-KR" altLang="en-US" sz="1200" dirty="0">
                <a:solidFill>
                  <a:schemeClr val="tx1"/>
                </a:solidFill>
              </a:rPr>
              <a:t>속 </a:t>
            </a:r>
            <a:r>
              <a:rPr lang="ko-KR" altLang="en-US" sz="1200" dirty="0" err="1">
                <a:solidFill>
                  <a:schemeClr val="tx1"/>
                </a:solidFill>
              </a:rPr>
              <a:t>오토인코더</a:t>
            </a:r>
            <a:r>
              <a:rPr lang="ko-KR" altLang="en-US" sz="1200" dirty="0">
                <a:solidFill>
                  <a:schemeClr val="tx1"/>
                </a:solidFill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849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C0B6F-B1EF-4D7A-B1F4-0F1CE345AEF1}"/>
              </a:ext>
            </a:extLst>
          </p:cNvPr>
          <p:cNvSpPr txBox="1"/>
          <p:nvPr/>
        </p:nvSpPr>
        <p:spPr>
          <a:xfrm>
            <a:off x="1484514" y="1513091"/>
            <a:ext cx="9222971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오토 인코더의 학습 과정</a:t>
            </a:r>
            <a:endParaRPr lang="en-US" altLang="ko-KR" sz="2500" b="1" i="0" dirty="0">
              <a:solidFill>
                <a:srgbClr val="000000"/>
              </a:solidFill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500" b="0" i="0" dirty="0" err="1">
                <a:solidFill>
                  <a:srgbClr val="000000"/>
                </a:solidFill>
                <a:effectLst/>
              </a:rPr>
              <a:t>입력값과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Hidden Layer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의 가중치를 계산해 </a:t>
            </a:r>
            <a:r>
              <a:rPr lang="en-US" altLang="ko-KR" sz="2500" dirty="0" err="1">
                <a:solidFill>
                  <a:srgbClr val="000000"/>
                </a:solidFill>
              </a:rPr>
              <a:t>ReLU</a:t>
            </a:r>
            <a:r>
              <a:rPr lang="en-US" altLang="ko-KR" sz="2500" dirty="0">
                <a:solidFill>
                  <a:srgbClr val="000000"/>
                </a:solidFill>
              </a:rPr>
              <a:t>(Rectified Linear Unit)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함수를 통과시킨다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번의 결과물과 출력 레이어의 가중치를 계산해 </a:t>
            </a:r>
            <a:r>
              <a:rPr lang="en-US" altLang="ko-KR" sz="2500" dirty="0" err="1">
                <a:solidFill>
                  <a:srgbClr val="000000"/>
                </a:solidFill>
              </a:rPr>
              <a:t>ReLU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함수를 통과시킨다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번의 값을 이용해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MSE(Mean Squared Error)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를 계산한다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3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번의 결과로 나온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Loss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값을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SGD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로 최적화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오류역전파를 사용하여 가중치를 갱신</a:t>
            </a: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257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D236A-40D8-4418-B0B4-BF69839E45EE}"/>
              </a:ext>
            </a:extLst>
          </p:cNvPr>
          <p:cNvSpPr txBox="1"/>
          <p:nvPr/>
        </p:nvSpPr>
        <p:spPr>
          <a:xfrm>
            <a:off x="1080000" y="1528783"/>
            <a:ext cx="411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추측 값에 대한 정확성 측정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오차의 제곱에 대해 평균을 취한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A1D5DE-5017-4233-8351-54D0342E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2613"/>
            <a:ext cx="4629703" cy="1316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9A9477-2359-4AFA-AF75-295DD64033CF}"/>
              </a:ext>
            </a:extLst>
          </p:cNvPr>
          <p:cNvSpPr txBox="1"/>
          <p:nvPr/>
        </p:nvSpPr>
        <p:spPr>
          <a:xfrm>
            <a:off x="527222" y="9626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MSE(Mean Squared Error) : </a:t>
            </a:r>
            <a:r>
              <a:rPr lang="ko-KR" altLang="en-US" dirty="0">
                <a:solidFill>
                  <a:srgbClr val="000000"/>
                </a:solidFill>
              </a:rPr>
              <a:t>평균 제곱 오차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2FD97-9F1D-46E4-8527-15A96F93D73B}"/>
              </a:ext>
            </a:extLst>
          </p:cNvPr>
          <p:cNvSpPr txBox="1"/>
          <p:nvPr/>
        </p:nvSpPr>
        <p:spPr>
          <a:xfrm>
            <a:off x="527222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SGD(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</a:rPr>
              <a:t>Stochatic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 Gradient Descent)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확률적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경사하강법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E906C-FE6A-4A83-AF8E-DBEF4DA47941}"/>
              </a:ext>
            </a:extLst>
          </p:cNvPr>
          <p:cNvSpPr txBox="1"/>
          <p:nvPr/>
        </p:nvSpPr>
        <p:spPr>
          <a:xfrm>
            <a:off x="412735" y="3718171"/>
            <a:ext cx="11210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배치크기가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>
                <a:solidFill>
                  <a:srgbClr val="000000"/>
                </a:solidFill>
              </a:rPr>
              <a:t>인 경사 하강 법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배치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단일 반복에서 기울기를 계산하는 데 사용하는 </a:t>
            </a:r>
            <a:r>
              <a:rPr lang="en-US" altLang="ko-KR" dirty="0">
                <a:solidFill>
                  <a:srgbClr val="000000"/>
                </a:solidFill>
              </a:rPr>
              <a:t>Data</a:t>
            </a:r>
            <a:r>
              <a:rPr lang="ko-KR" altLang="en-US" dirty="0">
                <a:solidFill>
                  <a:srgbClr val="000000"/>
                </a:solidFill>
              </a:rPr>
              <a:t>의 총 개수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데이터 세트에서 </a:t>
            </a:r>
            <a:r>
              <a:rPr lang="en-US" altLang="ko-KR" dirty="0">
                <a:solidFill>
                  <a:srgbClr val="000000"/>
                </a:solidFill>
              </a:rPr>
              <a:t>Data</a:t>
            </a:r>
            <a:r>
              <a:rPr lang="ko-KR" altLang="en-US" dirty="0">
                <a:solidFill>
                  <a:srgbClr val="000000"/>
                </a:solidFill>
              </a:rPr>
              <a:t>를 무작위로 선택하여 훨씬 적은 데이터 세트로 중요한 평균값을 추정할 수 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반복이 충분해야 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노이즈가 매우 심하다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최저점을 찾을 가능성이 높으나 못 찾을 수도 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미니 배치 </a:t>
            </a:r>
            <a:r>
              <a:rPr lang="en-US" altLang="ko-KR" dirty="0">
                <a:solidFill>
                  <a:srgbClr val="000000"/>
                </a:solidFill>
              </a:rPr>
              <a:t>SGD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- 10</a:t>
            </a:r>
            <a:r>
              <a:rPr lang="ko-KR" altLang="en-US" dirty="0">
                <a:solidFill>
                  <a:srgbClr val="000000"/>
                </a:solidFill>
              </a:rPr>
              <a:t>개에서 </a:t>
            </a:r>
            <a:r>
              <a:rPr lang="en-US" altLang="ko-KR" dirty="0">
                <a:solidFill>
                  <a:srgbClr val="000000"/>
                </a:solidFill>
              </a:rPr>
              <a:t>1000</a:t>
            </a:r>
            <a:r>
              <a:rPr lang="ko-KR" altLang="en-US" dirty="0">
                <a:solidFill>
                  <a:srgbClr val="000000"/>
                </a:solidFill>
              </a:rPr>
              <a:t>개 사이인 </a:t>
            </a:r>
            <a:r>
              <a:rPr lang="en-US" altLang="ko-KR" dirty="0">
                <a:solidFill>
                  <a:srgbClr val="000000"/>
                </a:solidFill>
              </a:rPr>
              <a:t>Data</a:t>
            </a:r>
            <a:r>
              <a:rPr lang="ko-KR" altLang="en-US" dirty="0">
                <a:solidFill>
                  <a:srgbClr val="000000"/>
                </a:solidFill>
              </a:rPr>
              <a:t>를 무작위로 선택하여 노이즈는 줄이고 전체 배치보다는 효율적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B1A65-1653-469A-9C14-F0770D29E63C}"/>
              </a:ext>
            </a:extLst>
          </p:cNvPr>
          <p:cNvSpPr txBox="1"/>
          <p:nvPr/>
        </p:nvSpPr>
        <p:spPr>
          <a:xfrm>
            <a:off x="306360" y="759755"/>
            <a:ext cx="60932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i="0" dirty="0" err="1">
                <a:effectLst/>
              </a:rPr>
              <a:t>ReLU</a:t>
            </a:r>
            <a:r>
              <a:rPr lang="en-US" altLang="ko-KR" sz="2500" b="1" i="0" dirty="0">
                <a:effectLst/>
              </a:rPr>
              <a:t>, Rectified Linear Unit</a:t>
            </a:r>
            <a:endParaRPr lang="ko-KR" alt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43ABD-64D5-4679-BD94-997842E6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84" y="1338107"/>
            <a:ext cx="39814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0A801-779C-451D-BFBD-08B96780A82F}"/>
              </a:ext>
            </a:extLst>
          </p:cNvPr>
          <p:cNvSpPr txBox="1"/>
          <p:nvPr/>
        </p:nvSpPr>
        <p:spPr>
          <a:xfrm>
            <a:off x="78382" y="1508931"/>
            <a:ext cx="82912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활성함수는 네트워크에 비선형성</a:t>
            </a:r>
            <a:r>
              <a:rPr lang="en-US" altLang="ko-KR" sz="2000" dirty="0"/>
              <a:t>(nonlinearity)</a:t>
            </a:r>
            <a:r>
              <a:rPr lang="ko-KR" altLang="en-US" sz="2000" dirty="0"/>
              <a:t>을 추가하기 위해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비선형 함수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양 </a:t>
            </a:r>
            <a:r>
              <a:rPr lang="ko-KR" altLang="en-US" sz="2000" dirty="0" err="1"/>
              <a:t>극단값이</a:t>
            </a:r>
            <a:r>
              <a:rPr lang="ko-KR" altLang="en-US" sz="2000" dirty="0"/>
              <a:t> 포화되지 않는다</a:t>
            </a:r>
            <a:r>
              <a:rPr lang="en-US" altLang="ko-KR" sz="2000" dirty="0"/>
              <a:t>. (</a:t>
            </a:r>
            <a:r>
              <a:rPr lang="ko-KR" altLang="en-US" sz="2000" dirty="0"/>
              <a:t>양수 지역은 선형적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계산이 매우 효율적이다 </a:t>
            </a:r>
            <a:r>
              <a:rPr lang="en-US" altLang="ko-KR" sz="2000" dirty="0"/>
              <a:t>(</a:t>
            </a:r>
            <a:r>
              <a:rPr lang="ko-KR" altLang="en-US" sz="2000" dirty="0"/>
              <a:t>최대값 연산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수렴속도가 </a:t>
            </a:r>
            <a:r>
              <a:rPr lang="ko-KR" altLang="en-US" sz="2000" dirty="0" err="1"/>
              <a:t>시그모이드류</a:t>
            </a:r>
            <a:r>
              <a:rPr lang="ko-KR" altLang="en-US" sz="2000" dirty="0"/>
              <a:t> 함수대비 </a:t>
            </a:r>
            <a:r>
              <a:rPr lang="en-US" altLang="ko-KR" sz="2000" dirty="0"/>
              <a:t>6</a:t>
            </a:r>
            <a:r>
              <a:rPr lang="ko-KR" altLang="en-US" sz="2000" dirty="0"/>
              <a:t>배 정도 빠르다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단점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중심값이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아님 </a:t>
            </a:r>
            <a:r>
              <a:rPr lang="en-US" altLang="ko-KR" sz="2000" dirty="0"/>
              <a:t>(</a:t>
            </a:r>
            <a:r>
              <a:rPr lang="ko-KR" altLang="en-US" sz="2000" dirty="0"/>
              <a:t>마이너한 문제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입력값이</a:t>
            </a:r>
            <a:r>
              <a:rPr lang="ko-KR" altLang="en-US" sz="2000" dirty="0"/>
              <a:t> 음수인 경우 항상 </a:t>
            </a:r>
            <a:r>
              <a:rPr lang="en-US" altLang="ko-KR" sz="2000" dirty="0"/>
              <a:t>0</a:t>
            </a:r>
            <a:r>
              <a:rPr lang="ko-KR" altLang="en-US" sz="2000" dirty="0"/>
              <a:t>을 출력함 </a:t>
            </a:r>
            <a:r>
              <a:rPr lang="en-US" altLang="ko-KR" sz="2000" dirty="0"/>
              <a:t>(</a:t>
            </a:r>
            <a:r>
              <a:rPr lang="ko-KR" altLang="en-US" sz="2000" dirty="0"/>
              <a:t>파라미터 업데이트가 안됨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9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DEED4-8DAA-4F49-9610-55EAF39919BE}"/>
              </a:ext>
            </a:extLst>
          </p:cNvPr>
          <p:cNvSpPr txBox="1"/>
          <p:nvPr/>
        </p:nvSpPr>
        <p:spPr>
          <a:xfrm>
            <a:off x="506680" y="751344"/>
            <a:ext cx="11178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비지도 학습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(Unsupervised Learning)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데이터에 대한 레이블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(Label)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명시적인 정답이 주어지지 않은 상태에서 컴퓨터를 학습시키는 방법론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특정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Input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에 대하여 올바른 정답이 없는 데이터 집합이 주어지는 경우의 학습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데이터안에서 어떤 관계를 찾아내는데 목적이 있음</a:t>
            </a:r>
          </a:p>
          <a:p>
            <a:pPr algn="l"/>
            <a:endParaRPr lang="en-US" altLang="ko-KR" b="1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4A6F-C87F-4AA1-855F-545955B8EE7F}"/>
              </a:ext>
            </a:extLst>
          </p:cNvPr>
          <p:cNvSpPr txBox="1"/>
          <p:nvPr/>
        </p:nvSpPr>
        <p:spPr>
          <a:xfrm>
            <a:off x="506680" y="3429000"/>
            <a:ext cx="1117864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비지도 학습 방법</a:t>
            </a:r>
            <a:endParaRPr lang="en-US" altLang="ko-KR" sz="2500" b="1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데이터의 형태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분포로 학습을 진행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비지도 학습은 데이터의 숨겨진 특징이나 구조를 발견하는데 사용됨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예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) 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주어진 입력과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와 비슷한 입력들의 군집을 추정해내는 것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종류 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: Clustering(</a:t>
            </a:r>
            <a:r>
              <a:rPr lang="ko-KR" altLang="en-US" sz="2500" b="0" i="0" dirty="0">
                <a:solidFill>
                  <a:srgbClr val="000000"/>
                </a:solidFill>
                <a:effectLst/>
              </a:rPr>
              <a:t>군집화</a:t>
            </a:r>
            <a:r>
              <a:rPr lang="en-US" altLang="ko-KR" sz="2500" b="0" i="0" dirty="0">
                <a:solidFill>
                  <a:srgbClr val="000000"/>
                </a:solidFill>
                <a:effectLst/>
              </a:rPr>
              <a:t>), K means,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62846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394D5-FB97-4B9E-9F4B-AFA18074DF4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E49A8F-AEB3-47E0-83FE-4122AD5A00B1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Model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8C9090A-89E4-4C60-8B06-F34889F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7924"/>
              </p:ext>
            </p:extLst>
          </p:nvPr>
        </p:nvGraphicFramePr>
        <p:xfrm>
          <a:off x="1794895" y="1268999"/>
          <a:ext cx="3600000" cy="43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608825551"/>
                    </a:ext>
                  </a:extLst>
                </a:gridCol>
              </a:tblGrid>
              <a:tr h="472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 (type)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10556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input_2 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InputLayer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080683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dense_2 (Dense)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6993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dense_3 (Dense)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325164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lambda_1 (Lambda)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40762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gaussian_noise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GaussianNoise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793857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dense_4 (Dense)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378632"/>
                  </a:ext>
                </a:extLst>
              </a:tr>
              <a:tr h="5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dense_5 (Dense)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7830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06A1-4D98-43CC-8F2B-A9C2F99EF78E}"/>
              </a:ext>
            </a:extLst>
          </p:cNvPr>
          <p:cNvSpPr/>
          <p:nvPr/>
        </p:nvSpPr>
        <p:spPr>
          <a:xfrm>
            <a:off x="7285441" y="1269000"/>
            <a:ext cx="4000868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</a:p>
          <a:p>
            <a:r>
              <a:rPr lang="pt-BR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</a:t>
            </a:r>
          </a:p>
          <a:p>
            <a:r>
              <a:rPr lang="pt-BR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 = k/n_channel</a:t>
            </a:r>
          </a:p>
          <a:p>
            <a:r>
              <a:rPr lang="pt-BR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= </a:t>
            </a:r>
            <a:r>
              <a:rPr lang="pt-BR" altLang="ko-KR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**k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pt-BR" altLang="ko-KR" sz="3000" dirty="0">
                <a:solidFill>
                  <a:schemeClr val="tx1"/>
                </a:solidFill>
              </a:rPr>
              <a:t>N_train = 50000</a:t>
            </a:r>
          </a:p>
          <a:p>
            <a:r>
              <a:rPr lang="pt-BR" altLang="ko-KR" sz="3000" dirty="0">
                <a:solidFill>
                  <a:schemeClr val="tx1"/>
                </a:solidFill>
              </a:rPr>
              <a:t>N_valid = 1000</a:t>
            </a:r>
          </a:p>
          <a:p>
            <a:r>
              <a:rPr lang="pt-BR" altLang="ko-KR" sz="3000" dirty="0">
                <a:solidFill>
                  <a:schemeClr val="tx1"/>
                </a:solidFill>
              </a:rPr>
              <a:t>N_test = 100000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5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A006A1-4D98-43CC-8F2B-A9C2F99EF78E}"/>
              </a:ext>
            </a:extLst>
          </p:cNvPr>
          <p:cNvSpPr/>
          <p:nvPr/>
        </p:nvSpPr>
        <p:spPr>
          <a:xfrm>
            <a:off x="-1" y="539999"/>
            <a:ext cx="2847703" cy="59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tx1"/>
                </a:solidFill>
              </a:rPr>
              <a:t>Functional API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FFF8-A0FC-47AB-A8DD-B4B6DEACD3AE}"/>
              </a:ext>
            </a:extLst>
          </p:cNvPr>
          <p:cNvSpPr txBox="1"/>
          <p:nvPr/>
        </p:nvSpPr>
        <p:spPr>
          <a:xfrm>
            <a:off x="396240" y="1305341"/>
            <a:ext cx="11399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#input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Input(shape=(M,))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encoder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encoded1 = Dense(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)(encoded)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normalization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encoded2 = Lambda(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n_channel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)*K.l2_normalize(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x,axis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))(encoded1)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channel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encoded3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GaussianNoise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*R*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EbNo_train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)))(encoded2)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decoder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)(encoded3)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decoded1 = Dense(M, 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)(decoded)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autoencoder = Model(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input_signal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decoded1)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139818-70F2-472D-8978-C8B48C59E5B4}"/>
              </a:ext>
            </a:extLst>
          </p:cNvPr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0AB56-33B9-4B04-A40D-875A3D5EE748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9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3672</Words>
  <Application>Microsoft Office PowerPoint</Application>
  <PresentationFormat>와이드스크린</PresentationFormat>
  <Paragraphs>369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Ubuntu Condensed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송강산</dc:creator>
  <cp:lastModifiedBy>송강산</cp:lastModifiedBy>
  <cp:revision>20</cp:revision>
  <dcterms:created xsi:type="dcterms:W3CDTF">2021-07-22T15:09:31Z</dcterms:created>
  <dcterms:modified xsi:type="dcterms:W3CDTF">2021-11-18T11:06:37Z</dcterms:modified>
</cp:coreProperties>
</file>