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26E7-9CAB-4DF6-92A1-412420820F8C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328FF-650A-4352-ADFB-6EC433FF71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328FF-650A-4352-ADFB-6EC433FF71D7}" type="slidenum">
              <a:rPr lang="ko-KR" altLang="en-US" smtClean="0"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C4A2-B202-45A6-B798-0B5A024A1E6B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BC8A-F514-4691-A6E5-BA6F6BC595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C4A2-B202-45A6-B798-0B5A024A1E6B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BC8A-F514-4691-A6E5-BA6F6BC595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C4A2-B202-45A6-B798-0B5A024A1E6B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BC8A-F514-4691-A6E5-BA6F6BC595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C4A2-B202-45A6-B798-0B5A024A1E6B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BC8A-F514-4691-A6E5-BA6F6BC595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C4A2-B202-45A6-B798-0B5A024A1E6B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BC8A-F514-4691-A6E5-BA6F6BC595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C4A2-B202-45A6-B798-0B5A024A1E6B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BC8A-F514-4691-A6E5-BA6F6BC595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C4A2-B202-45A6-B798-0B5A024A1E6B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BC8A-F514-4691-A6E5-BA6F6BC595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C4A2-B202-45A6-B798-0B5A024A1E6B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BC8A-F514-4691-A6E5-BA6F6BC595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C4A2-B202-45A6-B798-0B5A024A1E6B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BC8A-F514-4691-A6E5-BA6F6BC595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C4A2-B202-45A6-B798-0B5A024A1E6B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BC8A-F514-4691-A6E5-BA6F6BC595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C4A2-B202-45A6-B798-0B5A024A1E6B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BC8A-F514-4691-A6E5-BA6F6BC595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4C4A2-B202-45A6-B798-0B5A024A1E6B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FBC8A-F514-4691-A6E5-BA6F6BC595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52F4FE5C-9E82-41BB-941D-99A6F985A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MovieReservation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/>
              <a:t>W</a:t>
            </a:r>
            <a:r>
              <a:rPr kumimoji="1" lang="en-US" altLang="ja-JP" b="1" dirty="0" smtClean="0"/>
              <a:t>eb Project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39E4B3A0-EFD7-462E-A441-25D312FD7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ko-KR" dirty="0" smtClean="0"/>
          </a:p>
          <a:p>
            <a:r>
              <a:rPr kumimoji="1" lang="ja-JP" altLang="en-US" dirty="0">
                <a:solidFill>
                  <a:schemeClr val="tx1"/>
                </a:solidFill>
              </a:rPr>
              <a:t>画面仕様書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064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89C6B18-DC69-44ED-8BDE-D6440673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6" y="171451"/>
            <a:ext cx="7886700" cy="90009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800" dirty="0" smtClean="0"/>
              <a:t> </a:t>
            </a:r>
            <a:r>
              <a:rPr kumimoji="1" lang="ko-KR" altLang="en-US" sz="2400" dirty="0" smtClean="0"/>
              <a:t>레이아웃 </a:t>
            </a:r>
            <a:r>
              <a:rPr kumimoji="1" lang="en-US" altLang="ko-KR" sz="2400" dirty="0" smtClean="0"/>
              <a:t>1 - </a:t>
            </a:r>
            <a:r>
              <a:rPr kumimoji="1" lang="en-US" altLang="ja-JP" sz="2400" dirty="0" smtClean="0"/>
              <a:t>Index.html(</a:t>
            </a:r>
            <a:r>
              <a:rPr kumimoji="1" lang="ko-KR" altLang="en-US" sz="2400" dirty="0" smtClean="0"/>
              <a:t>진입 페이</a:t>
            </a:r>
            <a:r>
              <a:rPr kumimoji="1" lang="ko-KR" altLang="en-US" sz="2400" dirty="0"/>
              <a:t>지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357158" y="1071546"/>
            <a:ext cx="8501122" cy="55007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86446" y="1214422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로그인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16" y="1214422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7500958" y="1214422"/>
            <a:ext cx="1143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MyPage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로그인시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71472" y="1214422"/>
            <a:ext cx="1214446" cy="571504"/>
            <a:chOff x="785786" y="1285860"/>
            <a:chExt cx="1214446" cy="571504"/>
          </a:xfrm>
        </p:grpSpPr>
        <p:sp>
          <p:nvSpPr>
            <p:cNvPr id="31" name="한쪽 모서리가 둥근 사각형 30"/>
            <p:cNvSpPr/>
            <p:nvPr/>
          </p:nvSpPr>
          <p:spPr>
            <a:xfrm>
              <a:off x="785786" y="1285860"/>
              <a:ext cx="1214446" cy="571504"/>
            </a:xfrm>
            <a:prstGeom prst="round1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28662" y="1428736"/>
              <a:ext cx="1071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로고영역</a:t>
              </a:r>
              <a:endParaRPr lang="ko-KR" altLang="en-US" sz="1400" dirty="0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428596" y="1928802"/>
            <a:ext cx="835824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786182" y="2000240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상영시간</a:t>
            </a:r>
            <a:r>
              <a:rPr lang="ko-KR" altLang="en-US" sz="1400" dirty="0"/>
              <a:t>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72264" y="2000240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예매하기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71472" y="2000240"/>
            <a:ext cx="278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영화정보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평점확인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8" name="줄무늬가 있는 오른쪽 화살표 37"/>
          <p:cNvSpPr/>
          <p:nvPr/>
        </p:nvSpPr>
        <p:spPr>
          <a:xfrm>
            <a:off x="7286644" y="3786190"/>
            <a:ext cx="1143008" cy="1071570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줄무늬가 있는 오른쪽 화살표 38"/>
          <p:cNvSpPr/>
          <p:nvPr/>
        </p:nvSpPr>
        <p:spPr>
          <a:xfrm rot="10800000">
            <a:off x="928662" y="3786190"/>
            <a:ext cx="1143008" cy="1071570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500430" y="600076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000496" y="600076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572000" y="600076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143504" y="600076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643570" y="6000768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857488" y="3000372"/>
            <a:ext cx="3571900" cy="2357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928926" y="4000504"/>
            <a:ext cx="350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최신작 영화포스터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날짜별로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285720" y="1857364"/>
            <a:ext cx="8643998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3929058" y="1000108"/>
            <a:ext cx="1071570" cy="357190"/>
            <a:chOff x="2857488" y="1142984"/>
            <a:chExt cx="1071570" cy="357190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2857488" y="1142984"/>
              <a:ext cx="1000132" cy="357190"/>
            </a:xfrm>
            <a:prstGeom prst="round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57488" y="1214422"/>
              <a:ext cx="10715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텝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네비게이터</a:t>
              </a:r>
              <a:endParaRPr lang="ko-KR" altLang="en-US" sz="1000" dirty="0"/>
            </a:p>
          </p:txBody>
        </p:sp>
      </p:grpSp>
      <p:cxnSp>
        <p:nvCxnSpPr>
          <p:cNvPr id="53" name="직선 화살표 연결선 52"/>
          <p:cNvCxnSpPr>
            <a:stCxn id="49" idx="2"/>
            <a:endCxn id="47" idx="0"/>
          </p:cNvCxnSpPr>
          <p:nvPr/>
        </p:nvCxnSpPr>
        <p:spPr>
          <a:xfrm rot="16200000" flipH="1">
            <a:off x="4268388" y="1518033"/>
            <a:ext cx="500066" cy="17859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785786" y="5143512"/>
            <a:ext cx="1285884" cy="357190"/>
            <a:chOff x="2714612" y="1142984"/>
            <a:chExt cx="1285884" cy="357190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2857488" y="1142984"/>
              <a:ext cx="1000132" cy="357190"/>
            </a:xfrm>
            <a:prstGeom prst="round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14612" y="1214422"/>
              <a:ext cx="1285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클릭시</a:t>
              </a:r>
              <a:r>
                <a:rPr lang="ko-KR" altLang="en-US" sz="1000" dirty="0" smtClean="0"/>
                <a:t> 좌측 이동</a:t>
              </a:r>
              <a:endParaRPr lang="ko-KR" altLang="en-US" sz="10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7286644" y="5143512"/>
            <a:ext cx="1214446" cy="357190"/>
            <a:chOff x="2786050" y="1142984"/>
            <a:chExt cx="1214446" cy="357190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2857488" y="1142984"/>
              <a:ext cx="1000132" cy="357190"/>
            </a:xfrm>
            <a:prstGeom prst="round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86050" y="1214422"/>
              <a:ext cx="1214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클릭시</a:t>
              </a:r>
              <a:r>
                <a:rPr lang="ko-KR" altLang="en-US" sz="1000" dirty="0" smtClean="0"/>
                <a:t> </a:t>
              </a:r>
              <a:r>
                <a:rPr lang="ko-KR" altLang="en-US" sz="1000" dirty="0" smtClean="0"/>
                <a:t>우측 이동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1092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428596" y="1928802"/>
            <a:ext cx="3143272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89C6B18-DC69-44ED-8BDE-D6440673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6" y="171451"/>
            <a:ext cx="7886700" cy="90009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800" dirty="0" smtClean="0"/>
              <a:t> </a:t>
            </a:r>
            <a:r>
              <a:rPr kumimoji="1" lang="ko-KR" altLang="en-US" sz="2400" dirty="0" smtClean="0"/>
              <a:t>레이아웃 </a:t>
            </a:r>
            <a:r>
              <a:rPr kumimoji="1" lang="en-US" altLang="ko-KR" sz="2400" dirty="0" smtClean="0"/>
              <a:t>2 - movieInfoList</a:t>
            </a:r>
            <a:r>
              <a:rPr kumimoji="1" lang="en-US" altLang="ja-JP" sz="2400" dirty="0" smtClean="0"/>
              <a:t>.html(</a:t>
            </a:r>
            <a:r>
              <a:rPr kumimoji="1" lang="ko-KR" altLang="en-US" sz="2400" dirty="0" smtClean="0"/>
              <a:t>영화 정보리스트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357158" y="1071546"/>
            <a:ext cx="8501122" cy="55007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86446" y="1214422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로그인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16" y="1214422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7500958" y="1214422"/>
            <a:ext cx="1143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MyPage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로그인시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grpSp>
        <p:nvGrpSpPr>
          <p:cNvPr id="3" name="그룹 32"/>
          <p:cNvGrpSpPr/>
          <p:nvPr/>
        </p:nvGrpSpPr>
        <p:grpSpPr>
          <a:xfrm>
            <a:off x="571472" y="1214422"/>
            <a:ext cx="1214446" cy="571504"/>
            <a:chOff x="785786" y="1285860"/>
            <a:chExt cx="1214446" cy="571504"/>
          </a:xfrm>
        </p:grpSpPr>
        <p:sp>
          <p:nvSpPr>
            <p:cNvPr id="31" name="한쪽 모서리가 둥근 사각형 30"/>
            <p:cNvSpPr/>
            <p:nvPr/>
          </p:nvSpPr>
          <p:spPr>
            <a:xfrm>
              <a:off x="785786" y="1285860"/>
              <a:ext cx="1214446" cy="571504"/>
            </a:xfrm>
            <a:prstGeom prst="round1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28662" y="1428736"/>
              <a:ext cx="1071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로고영역</a:t>
              </a:r>
              <a:endParaRPr lang="ko-KR" altLang="en-US" sz="1400" dirty="0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428596" y="1928802"/>
            <a:ext cx="835824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786182" y="2000240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상영시간</a:t>
            </a:r>
            <a:r>
              <a:rPr lang="ko-KR" altLang="en-US" sz="1400" dirty="0"/>
              <a:t>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72264" y="2000240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예매하기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71472" y="2000240"/>
            <a:ext cx="278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영화정보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평점확인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33" name="Shape 32"/>
          <p:cNvCxnSpPr>
            <a:stCxn id="26" idx="1"/>
            <a:endCxn id="23" idx="0"/>
          </p:cNvCxnSpPr>
          <p:nvPr/>
        </p:nvCxnSpPr>
        <p:spPr>
          <a:xfrm rot="10800000" flipV="1">
            <a:off x="2000232" y="1321578"/>
            <a:ext cx="857256" cy="607223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50"/>
          <p:cNvGrpSpPr/>
          <p:nvPr/>
        </p:nvGrpSpPr>
        <p:grpSpPr>
          <a:xfrm>
            <a:off x="2857488" y="1142984"/>
            <a:ext cx="1143008" cy="357190"/>
            <a:chOff x="2857488" y="1142984"/>
            <a:chExt cx="1143008" cy="35719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2857488" y="1142984"/>
              <a:ext cx="1000132" cy="357190"/>
            </a:xfrm>
            <a:prstGeom prst="round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28926" y="1214422"/>
              <a:ext cx="10715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활성화표시</a:t>
              </a:r>
              <a:endParaRPr lang="ko-KR" altLang="en-US" sz="1000" dirty="0"/>
            </a:p>
          </p:txBody>
        </p:sp>
      </p:grpSp>
      <p:cxnSp>
        <p:nvCxnSpPr>
          <p:cNvPr id="53" name="직선 연결선 52"/>
          <p:cNvCxnSpPr/>
          <p:nvPr/>
        </p:nvCxnSpPr>
        <p:spPr>
          <a:xfrm>
            <a:off x="357158" y="2571744"/>
            <a:ext cx="85011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285720" y="3857628"/>
            <a:ext cx="8501122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57158" y="5214950"/>
            <a:ext cx="85011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71472" y="2786058"/>
            <a:ext cx="228601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71472" y="307181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 포스터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714744" y="2643182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제작년도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: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3714744" y="2928934"/>
            <a:ext cx="1071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장르 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714744" y="3214686"/>
            <a:ext cx="2000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출연진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권근택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정동운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강주영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3714744" y="3500438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평점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★ ★ ★ ★ ☆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5857884" y="2714620"/>
            <a:ext cx="2857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줄거리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안정된 직장을 구하고자 하는 동운이와 </a:t>
            </a:r>
            <a:r>
              <a:rPr lang="ko-KR" altLang="en-US" sz="1000" dirty="0" err="1" smtClean="0"/>
              <a:t>근택이형은</a:t>
            </a:r>
            <a:r>
              <a:rPr lang="ko-KR" altLang="en-US" sz="1000" dirty="0" smtClean="0"/>
              <a:t> 일본에서 프로그래머로써 일을 시작하는데</a:t>
            </a:r>
            <a:r>
              <a:rPr lang="en-US" altLang="ko-KR" sz="1000" dirty="0" smtClean="0"/>
              <a:t>…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                            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00034" y="4143380"/>
            <a:ext cx="3786214" cy="2143140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642910" y="4143380"/>
            <a:ext cx="36433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 smtClean="0"/>
          </a:p>
          <a:p>
            <a:r>
              <a:rPr lang="ko-KR" altLang="en-US" sz="1000" dirty="0" smtClean="0"/>
              <a:t>평점 클릭 이벤트 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로그인 상태 </a:t>
            </a:r>
            <a:r>
              <a:rPr lang="en-US" altLang="ko-KR" sz="1000" dirty="0" smtClean="0"/>
              <a:t>&amp; </a:t>
            </a:r>
            <a:r>
              <a:rPr lang="ko-KR" altLang="en-US" sz="1000" dirty="0" smtClean="0"/>
              <a:t>아직 평점을 준 데이터가 없음</a:t>
            </a:r>
            <a:r>
              <a:rPr lang="en-US" altLang="ko-KR" sz="1000" dirty="0" smtClean="0"/>
              <a:t>.</a:t>
            </a:r>
          </a:p>
          <a:p>
            <a:pPr marL="228600" indent="-228600"/>
            <a:r>
              <a:rPr lang="en-US" altLang="ko-KR" sz="1000" dirty="0"/>
              <a:t> </a:t>
            </a:r>
            <a:r>
              <a:rPr lang="ko-KR" altLang="en-US" sz="1000" dirty="0" smtClean="0"/>
              <a:t>→ 평점 다이얼로그가 나오고 </a:t>
            </a:r>
            <a:r>
              <a:rPr lang="en-US" altLang="ko-KR" sz="1000" dirty="0" smtClean="0"/>
              <a:t>0.5</a:t>
            </a:r>
            <a:r>
              <a:rPr lang="ko-KR" altLang="en-US" sz="1000" dirty="0" smtClean="0"/>
              <a:t>점 단위로 선택해 평점주기 버튼 누르면 평점 입력  </a:t>
            </a:r>
            <a:endParaRPr lang="en-US" altLang="ko-KR" sz="1000" dirty="0" smtClean="0"/>
          </a:p>
          <a:p>
            <a:pPr marL="228600" indent="-228600"/>
            <a:endParaRPr lang="en-US" altLang="ko-KR" sz="1000" dirty="0"/>
          </a:p>
          <a:p>
            <a:pPr marL="228600" indent="-228600">
              <a:buAutoNum type="arabicPeriod" startAt="2"/>
            </a:pPr>
            <a:r>
              <a:rPr lang="ko-KR" altLang="en-US" sz="1000" dirty="0" err="1" smtClean="0"/>
              <a:t>로그인상태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x</a:t>
            </a:r>
          </a:p>
          <a:p>
            <a:pPr marL="228600" indent="-228600"/>
            <a:r>
              <a:rPr lang="ko-KR" altLang="en-US" sz="1000" dirty="0" smtClean="0"/>
              <a:t> → </a:t>
            </a:r>
            <a:r>
              <a:rPr lang="ko-KR" altLang="en-US" sz="1000" dirty="0" err="1" smtClean="0"/>
              <a:t>로그인을</a:t>
            </a:r>
            <a:r>
              <a:rPr lang="ko-KR" altLang="en-US" sz="1000" dirty="0" smtClean="0"/>
              <a:t> 해야만 </a:t>
            </a:r>
            <a:r>
              <a:rPr lang="ko-KR" altLang="en-US" sz="1000" dirty="0" err="1" smtClean="0"/>
              <a:t>입력가능합니다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로그인하시겠습니까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다이얼로그 출력</a:t>
            </a:r>
            <a:endParaRPr lang="en-US" altLang="ko-KR" sz="1000" dirty="0" smtClean="0"/>
          </a:p>
          <a:p>
            <a:pPr marL="228600" indent="-228600"/>
            <a:endParaRPr lang="en-US" altLang="ko-KR" sz="1000" dirty="0"/>
          </a:p>
          <a:p>
            <a:pPr marL="228600" indent="-228600"/>
            <a:r>
              <a:rPr lang="en-US" altLang="ko-KR" sz="1000" dirty="0" smtClean="0"/>
              <a:t>3. </a:t>
            </a:r>
            <a:r>
              <a:rPr lang="ko-KR" altLang="en-US" sz="1000" dirty="0" err="1" smtClean="0"/>
              <a:t>로그인상태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o &amp; </a:t>
            </a:r>
            <a:r>
              <a:rPr lang="ko-KR" altLang="en-US" sz="1000" dirty="0" smtClean="0"/>
              <a:t>이전에 평점을 부여함</a:t>
            </a:r>
            <a:r>
              <a:rPr lang="en-US" altLang="ko-KR" sz="1000" dirty="0" smtClean="0"/>
              <a:t>.</a:t>
            </a:r>
          </a:p>
          <a:p>
            <a:pPr marL="228600" indent="-228600"/>
            <a:r>
              <a:rPr lang="ko-KR" altLang="en-US" sz="1000" dirty="0" smtClean="0"/>
              <a:t> →  이미 평가하신 영화입니다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다이얼로그 출력</a:t>
            </a:r>
            <a:endParaRPr lang="en-US" altLang="ko-KR" sz="1000" dirty="0" smtClean="0"/>
          </a:p>
          <a:p>
            <a:pPr marL="228600" indent="-228600"/>
            <a:endParaRPr lang="en-US" altLang="ko-KR" sz="1000" dirty="0" smtClean="0"/>
          </a:p>
        </p:txBody>
      </p:sp>
      <p:grpSp>
        <p:nvGrpSpPr>
          <p:cNvPr id="5" name="그룹 73"/>
          <p:cNvGrpSpPr/>
          <p:nvPr/>
        </p:nvGrpSpPr>
        <p:grpSpPr>
          <a:xfrm>
            <a:off x="6143639" y="3500438"/>
            <a:ext cx="1643074" cy="230832"/>
            <a:chOff x="6312230" y="3429000"/>
            <a:chExt cx="1117290" cy="230832"/>
          </a:xfrm>
        </p:grpSpPr>
        <p:sp>
          <p:nvSpPr>
            <p:cNvPr id="72" name="직사각형 71"/>
            <p:cNvSpPr/>
            <p:nvPr/>
          </p:nvSpPr>
          <p:spPr>
            <a:xfrm>
              <a:off x="6357950" y="3429000"/>
              <a:ext cx="1000132" cy="214314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12230" y="3429000"/>
              <a:ext cx="11172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다른 사람 리뷰 </a:t>
              </a:r>
              <a:r>
                <a:rPr lang="en-US" altLang="ko-KR" sz="800" dirty="0" smtClean="0"/>
                <a:t>&amp;</a:t>
              </a:r>
              <a:r>
                <a:rPr lang="ko-KR" altLang="en-US" sz="900" dirty="0" smtClean="0"/>
                <a:t>평점</a:t>
              </a:r>
              <a:r>
                <a:rPr lang="ko-KR" altLang="en-US" sz="800" dirty="0" smtClean="0"/>
                <a:t> 보기</a:t>
              </a:r>
              <a:endParaRPr lang="ko-KR" altLang="en-US" sz="800" dirty="0"/>
            </a:p>
          </p:txBody>
        </p:sp>
      </p:grpSp>
      <p:grpSp>
        <p:nvGrpSpPr>
          <p:cNvPr id="6" name="그룹 74"/>
          <p:cNvGrpSpPr/>
          <p:nvPr/>
        </p:nvGrpSpPr>
        <p:grpSpPr>
          <a:xfrm>
            <a:off x="6643702" y="4071941"/>
            <a:ext cx="2143140" cy="530382"/>
            <a:chOff x="2857488" y="1142984"/>
            <a:chExt cx="1071570" cy="357190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2857488" y="1142984"/>
              <a:ext cx="1000132" cy="357190"/>
            </a:xfrm>
            <a:prstGeom prst="round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57488" y="1214422"/>
              <a:ext cx="1071570" cy="165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클릭시</a:t>
              </a:r>
              <a:r>
                <a:rPr lang="ko-KR" altLang="en-US" sz="1000" dirty="0" smtClean="0"/>
                <a:t> 리뷰 게시판 페이지 이동</a:t>
              </a:r>
              <a:endParaRPr lang="ko-KR" altLang="en-US" sz="1000" dirty="0"/>
            </a:p>
          </p:txBody>
        </p:sp>
      </p:grpSp>
      <p:grpSp>
        <p:nvGrpSpPr>
          <p:cNvPr id="7" name="그룹 83"/>
          <p:cNvGrpSpPr/>
          <p:nvPr/>
        </p:nvGrpSpPr>
        <p:grpSpPr>
          <a:xfrm>
            <a:off x="5000628" y="3500438"/>
            <a:ext cx="1143008" cy="246221"/>
            <a:chOff x="5143504" y="3429000"/>
            <a:chExt cx="1143008" cy="246221"/>
          </a:xfrm>
        </p:grpSpPr>
        <p:sp>
          <p:nvSpPr>
            <p:cNvPr id="85" name="직사각형 84"/>
            <p:cNvSpPr/>
            <p:nvPr/>
          </p:nvSpPr>
          <p:spPr>
            <a:xfrm>
              <a:off x="5214942" y="3429000"/>
              <a:ext cx="1000132" cy="214314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143504" y="3429000"/>
              <a:ext cx="11430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예매 하기</a:t>
              </a:r>
              <a:endParaRPr lang="ko-KR" altLang="en-US" sz="1000" b="1" dirty="0"/>
            </a:p>
          </p:txBody>
        </p:sp>
      </p:grpSp>
      <p:cxnSp>
        <p:nvCxnSpPr>
          <p:cNvPr id="88" name="구부러진 연결선 87"/>
          <p:cNvCxnSpPr>
            <a:stCxn id="73" idx="2"/>
            <a:endCxn id="76" idx="0"/>
          </p:cNvCxnSpPr>
          <p:nvPr/>
        </p:nvCxnSpPr>
        <p:spPr>
          <a:xfrm rot="16200000" flipH="1">
            <a:off x="7134167" y="3562275"/>
            <a:ext cx="340672" cy="67866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1092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89C6B18-DC69-44ED-8BDE-D6440673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6" y="171451"/>
            <a:ext cx="7886700" cy="90009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800" dirty="0" smtClean="0"/>
              <a:t> </a:t>
            </a:r>
            <a:r>
              <a:rPr kumimoji="1" lang="ko-KR" altLang="en-US" sz="2400" dirty="0" smtClean="0"/>
              <a:t>레이아웃 </a:t>
            </a:r>
            <a:r>
              <a:rPr kumimoji="1" lang="en-US" altLang="ko-KR" sz="2400" dirty="0" smtClean="0"/>
              <a:t>3 - review</a:t>
            </a:r>
            <a:r>
              <a:rPr kumimoji="1" lang="en-US" altLang="ja-JP" sz="2400" dirty="0" smtClean="0"/>
              <a:t>.html(</a:t>
            </a:r>
            <a:r>
              <a:rPr kumimoji="1" lang="ko-KR" altLang="en-US" sz="2400" dirty="0" smtClean="0"/>
              <a:t>영화 리</a:t>
            </a:r>
            <a:r>
              <a:rPr kumimoji="1" lang="ko-KR" altLang="en-US" sz="2400" dirty="0"/>
              <a:t>뷰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357158" y="1071546"/>
            <a:ext cx="8501122" cy="55007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86446" y="1214422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로그인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16" y="1214422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7500958" y="1214422"/>
            <a:ext cx="1143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MyPage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로그인시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grpSp>
        <p:nvGrpSpPr>
          <p:cNvPr id="3" name="그룹 32"/>
          <p:cNvGrpSpPr/>
          <p:nvPr/>
        </p:nvGrpSpPr>
        <p:grpSpPr>
          <a:xfrm>
            <a:off x="571472" y="1214422"/>
            <a:ext cx="1214446" cy="571504"/>
            <a:chOff x="785786" y="1285860"/>
            <a:chExt cx="1214446" cy="571504"/>
          </a:xfrm>
        </p:grpSpPr>
        <p:sp>
          <p:nvSpPr>
            <p:cNvPr id="31" name="한쪽 모서리가 둥근 사각형 30"/>
            <p:cNvSpPr/>
            <p:nvPr/>
          </p:nvSpPr>
          <p:spPr>
            <a:xfrm>
              <a:off x="785786" y="1285860"/>
              <a:ext cx="1214446" cy="571504"/>
            </a:xfrm>
            <a:prstGeom prst="round1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28662" y="1428736"/>
              <a:ext cx="1071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로고영역</a:t>
              </a:r>
              <a:endParaRPr lang="ko-KR" altLang="en-US" sz="1400" dirty="0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428596" y="1928802"/>
            <a:ext cx="835824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786182" y="2000240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상영시간</a:t>
            </a:r>
            <a:r>
              <a:rPr lang="ko-KR" altLang="en-US" sz="1400" dirty="0"/>
              <a:t>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72264" y="2000240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예매하기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71472" y="2000240"/>
            <a:ext cx="278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영화정보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평점확인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428596" y="2571744"/>
            <a:ext cx="85011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57158" y="4143380"/>
            <a:ext cx="8501122" cy="3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571472" y="4929198"/>
            <a:ext cx="8001056" cy="357190"/>
            <a:chOff x="571472" y="4286256"/>
            <a:chExt cx="8001056" cy="357190"/>
          </a:xfrm>
        </p:grpSpPr>
        <p:grpSp>
          <p:nvGrpSpPr>
            <p:cNvPr id="44" name="그룹 43"/>
            <p:cNvGrpSpPr/>
            <p:nvPr/>
          </p:nvGrpSpPr>
          <p:grpSpPr>
            <a:xfrm>
              <a:off x="571472" y="4286256"/>
              <a:ext cx="1357322" cy="357190"/>
              <a:chOff x="642910" y="3000372"/>
              <a:chExt cx="1357322" cy="35719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642910" y="3000372"/>
                <a:ext cx="1357322" cy="35719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42910" y="3071810"/>
                <a:ext cx="13573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아이디 </a:t>
                </a:r>
                <a:r>
                  <a:rPr lang="en-US" altLang="ko-KR" sz="1000" dirty="0" smtClean="0"/>
                  <a:t>/ </a:t>
                </a:r>
                <a:r>
                  <a:rPr lang="ko-KR" altLang="en-US" sz="1000" dirty="0" smtClean="0"/>
                  <a:t>성별</a:t>
                </a:r>
                <a:endParaRPr lang="ko-KR" altLang="en-US" sz="1000" dirty="0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285984" y="4357694"/>
              <a:ext cx="62865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     하</a:t>
              </a:r>
              <a:r>
                <a:rPr lang="en-US" altLang="ko-KR" sz="1000" dirty="0" smtClean="0"/>
                <a:t>… </a:t>
              </a:r>
              <a:r>
                <a:rPr lang="ko-KR" altLang="en-US" sz="1000" dirty="0" smtClean="0"/>
                <a:t>너무 </a:t>
              </a:r>
              <a:r>
                <a:rPr lang="ko-KR" altLang="en-US" sz="1000" dirty="0" err="1" smtClean="0"/>
                <a:t>재밌어요</a:t>
              </a:r>
              <a:r>
                <a:rPr lang="ko-KR" altLang="en-US" sz="1000" dirty="0" smtClean="0"/>
                <a:t> 꼭 보세요</a:t>
              </a:r>
              <a:r>
                <a:rPr lang="en-US" altLang="ko-KR" sz="1000" dirty="0" smtClean="0"/>
                <a:t>. 2</a:t>
              </a:r>
              <a:r>
                <a:rPr lang="ko-KR" altLang="en-US" sz="1000" dirty="0" smtClean="0"/>
                <a:t>번 보세요</a:t>
              </a:r>
              <a:r>
                <a:rPr lang="en-US" altLang="ko-KR" sz="1000" dirty="0" smtClean="0"/>
                <a:t>.                                                 </a:t>
              </a:r>
              <a:r>
                <a:rPr lang="ko-KR" altLang="en-US" sz="1000" dirty="0" smtClean="0"/>
                <a:t>평점 </a:t>
              </a:r>
              <a:r>
                <a:rPr lang="en-US" altLang="ko-KR" sz="1000" dirty="0" smtClean="0"/>
                <a:t>: </a:t>
              </a:r>
              <a:r>
                <a:rPr lang="ko-KR" altLang="en-US" sz="1000" dirty="0" smtClean="0"/>
                <a:t>★ ☆ ☆ ☆ ☆</a:t>
              </a:r>
              <a:endParaRPr lang="ko-KR" altLang="en-US" sz="10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571472" y="2786058"/>
            <a:ext cx="235745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71472" y="3214686"/>
            <a:ext cx="2357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영화 포스터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00034" y="428625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&lt;</a:t>
            </a:r>
            <a:r>
              <a:rPr lang="ko-KR" altLang="en-US" dirty="0" smtClean="0"/>
              <a:t>리뷰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6000760" y="2714620"/>
            <a:ext cx="2428892" cy="1348569"/>
            <a:chOff x="4929190" y="2714620"/>
            <a:chExt cx="2428892" cy="1348569"/>
          </a:xfrm>
        </p:grpSpPr>
        <p:sp>
          <p:nvSpPr>
            <p:cNvPr id="58" name="직사각형 57"/>
            <p:cNvSpPr/>
            <p:nvPr/>
          </p:nvSpPr>
          <p:spPr>
            <a:xfrm>
              <a:off x="5143504" y="3357562"/>
              <a:ext cx="285752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143504" y="2714620"/>
              <a:ext cx="285752" cy="642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29190" y="3786190"/>
              <a:ext cx="71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10</a:t>
              </a:r>
              <a:r>
                <a:rPr lang="ko-KR" altLang="en-US" sz="1200" dirty="0" smtClean="0"/>
                <a:t>대</a:t>
              </a:r>
              <a:endParaRPr lang="ko-KR" altLang="en-US" sz="12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715008" y="3500438"/>
              <a:ext cx="285752" cy="285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715008" y="2714620"/>
              <a:ext cx="285752" cy="785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00694" y="3786190"/>
              <a:ext cx="71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</a:t>
              </a:r>
              <a:r>
                <a:rPr lang="ko-KR" altLang="en-US" sz="1200" dirty="0" smtClean="0"/>
                <a:t>대</a:t>
              </a:r>
              <a:endParaRPr lang="ko-KR" altLang="en-US" sz="1200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286512" y="3286124"/>
              <a:ext cx="285752" cy="500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286512" y="2714620"/>
              <a:ext cx="285752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072198" y="3786190"/>
              <a:ext cx="71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30</a:t>
              </a:r>
              <a:r>
                <a:rPr lang="ko-KR" altLang="en-US" sz="1200" dirty="0" smtClean="0"/>
                <a:t>대</a:t>
              </a:r>
              <a:endParaRPr lang="ko-KR" altLang="en-US" sz="1200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858016" y="3357562"/>
              <a:ext cx="285752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858016" y="2714620"/>
              <a:ext cx="285752" cy="642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643702" y="3786190"/>
              <a:ext cx="71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그 외</a:t>
              </a:r>
              <a:r>
                <a:rPr lang="en-US" altLang="ko-KR" sz="1200" dirty="0" smtClean="0"/>
                <a:t>..</a:t>
              </a:r>
              <a:endParaRPr lang="ko-KR" altLang="en-US" sz="120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643306" y="2928934"/>
            <a:ext cx="2286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선호도 분포표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이 영화는 </a:t>
            </a:r>
            <a:r>
              <a:rPr lang="en-US" altLang="ko-KR" sz="1200" dirty="0" smtClean="0"/>
              <a:t>20</a:t>
            </a:r>
            <a:r>
              <a:rPr lang="ko-KR" altLang="en-US" sz="1200" dirty="0" smtClean="0"/>
              <a:t>대 여자에게 가장 인기가 많습니다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928926" y="6072206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여유되면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1092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3571868" y="1928802"/>
            <a:ext cx="2428892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89C6B18-DC69-44ED-8BDE-D6440673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6" y="171451"/>
            <a:ext cx="8658254" cy="90009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800" dirty="0" smtClean="0"/>
              <a:t> </a:t>
            </a:r>
            <a:r>
              <a:rPr kumimoji="1" lang="ko-KR" altLang="en-US" sz="2400" dirty="0" smtClean="0"/>
              <a:t>레이아웃 </a:t>
            </a:r>
            <a:r>
              <a:rPr kumimoji="1" lang="en-US" altLang="ko-KR" sz="2400" dirty="0" smtClean="0"/>
              <a:t>4 –s</a:t>
            </a:r>
            <a:r>
              <a:rPr lang="en-US" sz="2400" dirty="0" smtClean="0"/>
              <a:t>cheduleIndex.</a:t>
            </a:r>
            <a:r>
              <a:rPr kumimoji="1" lang="en-US" altLang="ja-JP" sz="2400" dirty="0" smtClean="0"/>
              <a:t>html(</a:t>
            </a:r>
            <a:r>
              <a:rPr kumimoji="1" lang="ko-KR" altLang="en-US" sz="2400" dirty="0" smtClean="0"/>
              <a:t>상영시간표</a:t>
            </a:r>
            <a:r>
              <a:rPr kumimoji="1" lang="en-US" altLang="ko-KR" sz="2400" dirty="0" smtClean="0"/>
              <a:t>-</a:t>
            </a:r>
            <a:r>
              <a:rPr kumimoji="1" lang="ko-KR" altLang="en-US" sz="2400" dirty="0" smtClean="0"/>
              <a:t>디폴트</a:t>
            </a:r>
            <a:r>
              <a:rPr kumimoji="1" lang="en-US" altLang="ko-KR" sz="2400" dirty="0"/>
              <a:t>)</a:t>
            </a:r>
            <a:endParaRPr kumimoji="1" lang="ja-JP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357158" y="1071546"/>
            <a:ext cx="8501122" cy="55007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86446" y="1214422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로그인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16" y="1214422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7500958" y="1214422"/>
            <a:ext cx="1143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MyPage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로그인시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grpSp>
        <p:nvGrpSpPr>
          <p:cNvPr id="3" name="그룹 32"/>
          <p:cNvGrpSpPr/>
          <p:nvPr/>
        </p:nvGrpSpPr>
        <p:grpSpPr>
          <a:xfrm>
            <a:off x="571472" y="1214422"/>
            <a:ext cx="1214446" cy="571504"/>
            <a:chOff x="785786" y="1285860"/>
            <a:chExt cx="1214446" cy="571504"/>
          </a:xfrm>
        </p:grpSpPr>
        <p:sp>
          <p:nvSpPr>
            <p:cNvPr id="31" name="한쪽 모서리가 둥근 사각형 30"/>
            <p:cNvSpPr/>
            <p:nvPr/>
          </p:nvSpPr>
          <p:spPr>
            <a:xfrm>
              <a:off x="785786" y="1285860"/>
              <a:ext cx="1214446" cy="571504"/>
            </a:xfrm>
            <a:prstGeom prst="round1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28662" y="1428736"/>
              <a:ext cx="1071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로고영역</a:t>
              </a:r>
              <a:endParaRPr lang="ko-KR" altLang="en-US" sz="1400" dirty="0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428596" y="1928802"/>
            <a:ext cx="835824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786182" y="2000240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상영시간</a:t>
            </a:r>
            <a:r>
              <a:rPr lang="ko-KR" altLang="en-US" sz="1400" dirty="0"/>
              <a:t>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72264" y="2000240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예매하기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71472" y="2000240"/>
            <a:ext cx="278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영화정보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평점확인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50" name="한쪽 모서리가 둥근 사각형 49"/>
          <p:cNvSpPr/>
          <p:nvPr/>
        </p:nvSpPr>
        <p:spPr>
          <a:xfrm>
            <a:off x="714348" y="2571744"/>
            <a:ext cx="1714512" cy="357190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14348" y="257174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영화별</a:t>
            </a:r>
            <a:endParaRPr lang="ko-KR" altLang="en-US" dirty="0"/>
          </a:p>
        </p:txBody>
      </p:sp>
      <p:sp>
        <p:nvSpPr>
          <p:cNvPr id="55" name="한쪽 모서리가 둥근 사각형 54"/>
          <p:cNvSpPr/>
          <p:nvPr/>
        </p:nvSpPr>
        <p:spPr>
          <a:xfrm>
            <a:off x="2786050" y="2571744"/>
            <a:ext cx="1714512" cy="357190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86050" y="257174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상영관별</a:t>
            </a:r>
            <a:endParaRPr lang="ko-KR" altLang="en-US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857752" y="3500438"/>
            <a:ext cx="3786214" cy="2143140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000628" y="3500438"/>
            <a:ext cx="36433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 smtClean="0"/>
          </a:p>
          <a:p>
            <a:r>
              <a:rPr lang="ko-KR" altLang="en-US" sz="1000" dirty="0" smtClean="0"/>
              <a:t>페이지 </a:t>
            </a:r>
            <a:r>
              <a:rPr lang="ko-KR" altLang="en-US" sz="1000" dirty="0" err="1" smtClean="0"/>
              <a:t>이동없이</a:t>
            </a:r>
            <a:r>
              <a:rPr lang="ko-KR" altLang="en-US" sz="1000" dirty="0" smtClean="0"/>
              <a:t> 해당 영역을 </a:t>
            </a:r>
            <a:r>
              <a:rPr lang="ko-KR" altLang="en-US" sz="1000" dirty="0" err="1" smtClean="0"/>
              <a:t>템플릿별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랜더링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이동시</a:t>
            </a:r>
            <a:r>
              <a:rPr lang="ko-KR" altLang="en-US" sz="1000" dirty="0" smtClean="0"/>
              <a:t> 아무것도 없는 </a:t>
            </a:r>
            <a:r>
              <a:rPr lang="ko-KR" altLang="en-US" sz="1000" dirty="0" err="1" smtClean="0"/>
              <a:t>빈페이지</a:t>
            </a:r>
            <a:r>
              <a:rPr lang="ko-KR" altLang="en-US" sz="1000" dirty="0" smtClean="0"/>
              <a:t> 출력</a:t>
            </a:r>
            <a:r>
              <a:rPr lang="en-US" altLang="ko-KR" sz="1000" dirty="0" smtClean="0"/>
              <a:t>.</a:t>
            </a:r>
          </a:p>
          <a:p>
            <a:pPr marL="228600" indent="-228600"/>
            <a:r>
              <a:rPr lang="ko-KR" altLang="en-US" sz="1000" dirty="0" smtClean="0"/>
              <a:t> → 사용자가 </a:t>
            </a:r>
            <a:r>
              <a:rPr lang="ko-KR" altLang="en-US" sz="1000" dirty="0" err="1" smtClean="0"/>
              <a:t>영화별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상영관별을</a:t>
            </a:r>
            <a:r>
              <a:rPr lang="ko-KR" altLang="en-US" sz="1000" dirty="0" smtClean="0"/>
              <a:t> 누를 시 </a:t>
            </a:r>
            <a:r>
              <a:rPr lang="ko-KR" altLang="en-US" sz="1000" dirty="0" err="1" smtClean="0"/>
              <a:t>비동기</a:t>
            </a:r>
            <a:r>
              <a:rPr lang="ko-KR" altLang="en-US" sz="1000" dirty="0" smtClean="0"/>
              <a:t> 통신 방법인 </a:t>
            </a:r>
            <a:r>
              <a:rPr lang="en-US" altLang="ko-KR" sz="1000" dirty="0" smtClean="0"/>
              <a:t>Ajax</a:t>
            </a:r>
            <a:r>
              <a:rPr lang="ko-KR" altLang="en-US" sz="1000" dirty="0" smtClean="0"/>
              <a:t>를 사용하여 </a:t>
            </a:r>
            <a:r>
              <a:rPr lang="en-US" altLang="ko-KR" sz="1000" dirty="0" smtClean="0"/>
              <a:t>response</a:t>
            </a:r>
            <a:r>
              <a:rPr lang="ko-KR" altLang="en-US" sz="1000" dirty="0" smtClean="0"/>
              <a:t>를</a:t>
            </a:r>
            <a:r>
              <a:rPr lang="ko-KR" altLang="en-US" sz="1000" dirty="0" smtClean="0"/>
              <a:t> 받아와 해당 </a:t>
            </a:r>
            <a:r>
              <a:rPr lang="en-US" altLang="ko-KR" sz="1000" dirty="0" smtClean="0"/>
              <a:t>div </a:t>
            </a:r>
            <a:r>
              <a:rPr lang="ko-KR" altLang="en-US" sz="1000" dirty="0" smtClean="0"/>
              <a:t>영역에 </a:t>
            </a:r>
            <a:r>
              <a:rPr lang="en-US" altLang="ko-KR" sz="1000" dirty="0" smtClean="0"/>
              <a:t>Html</a:t>
            </a:r>
            <a:r>
              <a:rPr lang="ko-KR" altLang="en-US" sz="1000" dirty="0" smtClean="0"/>
              <a:t>을 구축한다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 </a:t>
            </a:r>
            <a:endParaRPr lang="en-US" altLang="ko-KR" sz="1000" dirty="0"/>
          </a:p>
          <a:p>
            <a:pPr marL="228600" indent="-228600">
              <a:buAutoNum type="arabicPeriod" startAt="2"/>
            </a:pPr>
            <a:r>
              <a:rPr lang="ko-KR" altLang="en-US" sz="1000" dirty="0" err="1" smtClean="0"/>
              <a:t>영화별로</a:t>
            </a:r>
            <a:r>
              <a:rPr lang="ko-KR" altLang="en-US" sz="1000" dirty="0" smtClean="0"/>
              <a:t> 입력했다가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상영관별을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입력시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div </a:t>
            </a:r>
            <a:r>
              <a:rPr lang="ko-KR" altLang="en-US" sz="1000" dirty="0" smtClean="0"/>
              <a:t>영역을 비우고 </a:t>
            </a:r>
            <a:r>
              <a:rPr lang="en-US" altLang="ko-KR" sz="1000" dirty="0" err="1" smtClean="0"/>
              <a:t>ajax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비동기</a:t>
            </a:r>
            <a:r>
              <a:rPr lang="ko-KR" altLang="en-US" sz="1000" dirty="0" smtClean="0"/>
              <a:t> 통신으로 </a:t>
            </a:r>
            <a:r>
              <a:rPr lang="en-US" altLang="ko-KR" sz="1000" dirty="0" smtClean="0"/>
              <a:t>response</a:t>
            </a:r>
            <a:r>
              <a:rPr lang="ko-KR" altLang="en-US" sz="1000" dirty="0" smtClean="0"/>
              <a:t>를 받아와 </a:t>
            </a:r>
            <a:r>
              <a:rPr lang="en-US" altLang="ko-KR" sz="1000" dirty="0" smtClean="0"/>
              <a:t>Html</a:t>
            </a:r>
            <a:r>
              <a:rPr lang="ko-KR" altLang="en-US" sz="1000" dirty="0" smtClean="0"/>
              <a:t>을 구축한다</a:t>
            </a:r>
            <a:r>
              <a:rPr lang="en-US" altLang="ko-KR" sz="1000" dirty="0" smtClean="0"/>
              <a:t>.</a:t>
            </a:r>
          </a:p>
          <a:p>
            <a:pPr marL="228600" indent="-228600"/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&lt;</a:t>
            </a:r>
            <a:r>
              <a:rPr lang="ko-KR" altLang="en-US" sz="1000" dirty="0" err="1" smtClean="0"/>
              <a:t>서버과</a:t>
            </a:r>
            <a:r>
              <a:rPr lang="ko-KR" altLang="en-US" sz="1000" dirty="0" smtClean="0"/>
              <a:t> 긴밀하게 협력해야 함</a:t>
            </a:r>
            <a:r>
              <a:rPr lang="en-US" altLang="ko-KR" sz="1000" dirty="0" smtClean="0"/>
              <a:t>… SPA</a:t>
            </a:r>
            <a:r>
              <a:rPr lang="ko-KR" altLang="en-US" sz="1000" dirty="0" smtClean="0"/>
              <a:t>에 대한 연습 차원으로 집어넣음</a:t>
            </a:r>
            <a:r>
              <a:rPr lang="en-US" altLang="ko-KR" sz="1000" dirty="0" smtClean="0"/>
              <a:t>. &gt;</a:t>
            </a:r>
          </a:p>
        </p:txBody>
      </p:sp>
      <p:sp>
        <p:nvSpPr>
          <p:cNvPr id="63" name="아래쪽 화살표 62"/>
          <p:cNvSpPr/>
          <p:nvPr/>
        </p:nvSpPr>
        <p:spPr>
          <a:xfrm>
            <a:off x="1928794" y="3714752"/>
            <a:ext cx="1357322" cy="2571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357290" y="3143248"/>
            <a:ext cx="2500330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357290" y="3143248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&lt;div area&gt;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00034" y="4357694"/>
            <a:ext cx="157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template</a:t>
            </a:r>
          </a:p>
          <a:p>
            <a:pPr algn="ctr"/>
            <a:r>
              <a:rPr lang="en-US" altLang="ko-KR" sz="2000" dirty="0" smtClean="0"/>
              <a:t>rendering</a:t>
            </a:r>
            <a:endParaRPr lang="ko-KR" altLang="en-US" sz="2000" dirty="0"/>
          </a:p>
        </p:txBody>
      </p:sp>
      <p:grpSp>
        <p:nvGrpSpPr>
          <p:cNvPr id="71" name="그룹 50"/>
          <p:cNvGrpSpPr/>
          <p:nvPr/>
        </p:nvGrpSpPr>
        <p:grpSpPr>
          <a:xfrm>
            <a:off x="5643570" y="2571744"/>
            <a:ext cx="2400316" cy="382650"/>
            <a:chOff x="2857488" y="1142984"/>
            <a:chExt cx="1000132" cy="357190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2857488" y="1142984"/>
              <a:ext cx="1000132" cy="357190"/>
            </a:xfrm>
            <a:prstGeom prst="round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857488" y="1209669"/>
              <a:ext cx="982273" cy="229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Script</a:t>
              </a:r>
              <a:r>
                <a:rPr lang="ko-KR" altLang="en-US" sz="1000" dirty="0" smtClean="0"/>
                <a:t>화 하여 </a:t>
              </a:r>
              <a:r>
                <a:rPr lang="en-US" altLang="ko-KR" sz="1000" dirty="0" smtClean="0"/>
                <a:t>Template</a:t>
              </a:r>
              <a:r>
                <a:rPr lang="ko-KR" altLang="en-US" sz="1000" dirty="0" smtClean="0"/>
                <a:t>방식으로 관리</a:t>
              </a:r>
              <a:endParaRPr lang="ko-KR" altLang="en-US" sz="1000" dirty="0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571472" y="2500306"/>
            <a:ext cx="4143404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/>
          <p:cNvCxnSpPr>
            <a:stCxn id="73" idx="1"/>
            <a:endCxn id="76" idx="3"/>
          </p:cNvCxnSpPr>
          <p:nvPr/>
        </p:nvCxnSpPr>
        <p:spPr>
          <a:xfrm rot="10800000">
            <a:off x="4714876" y="2750339"/>
            <a:ext cx="928694" cy="1595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1092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3071802" y="3214686"/>
            <a:ext cx="928694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2571744"/>
            <a:ext cx="1714512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571868" y="1928802"/>
            <a:ext cx="2428892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89C6B18-DC69-44ED-8BDE-D6440673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6" y="171451"/>
            <a:ext cx="8658254" cy="90009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800" dirty="0" smtClean="0"/>
              <a:t> </a:t>
            </a:r>
            <a:r>
              <a:rPr kumimoji="1" lang="ko-KR" altLang="en-US" sz="2400" dirty="0" smtClean="0"/>
              <a:t>레이아웃 </a:t>
            </a:r>
            <a:r>
              <a:rPr kumimoji="1" lang="en-US" altLang="ko-KR" sz="2400" dirty="0" smtClean="0"/>
              <a:t>5 -</a:t>
            </a:r>
            <a:r>
              <a:rPr kumimoji="1" lang="en-US" altLang="ko-KR" sz="2400" dirty="0" smtClean="0"/>
              <a:t>s</a:t>
            </a:r>
            <a:r>
              <a:rPr lang="en-US" sz="2400" dirty="0" smtClean="0"/>
              <a:t>cheduleMovie</a:t>
            </a:r>
            <a:r>
              <a:rPr kumimoji="1" lang="en-US" altLang="ja-JP" sz="2400" dirty="0" smtClean="0"/>
              <a:t>.html(</a:t>
            </a:r>
            <a:r>
              <a:rPr kumimoji="1" lang="ko-KR" altLang="en-US" sz="2400" dirty="0" smtClean="0"/>
              <a:t>상영시간표</a:t>
            </a:r>
            <a:r>
              <a:rPr kumimoji="1" lang="en-US" altLang="ko-KR" sz="2400" dirty="0" smtClean="0"/>
              <a:t>-</a:t>
            </a:r>
            <a:r>
              <a:rPr kumimoji="1" lang="ko-KR" altLang="en-US" sz="2400" dirty="0" err="1" smtClean="0"/>
              <a:t>영화별</a:t>
            </a:r>
            <a:r>
              <a:rPr kumimoji="1" lang="en-US" altLang="ko-KR" sz="2400" dirty="0" smtClean="0"/>
              <a:t>)</a:t>
            </a:r>
            <a:endParaRPr kumimoji="1" lang="ja-JP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357158" y="1071546"/>
            <a:ext cx="8501122" cy="55007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86446" y="1214422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로그인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16" y="1214422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7500958" y="1214422"/>
            <a:ext cx="1143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MyPage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로그인시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grpSp>
        <p:nvGrpSpPr>
          <p:cNvPr id="3" name="그룹 32"/>
          <p:cNvGrpSpPr/>
          <p:nvPr/>
        </p:nvGrpSpPr>
        <p:grpSpPr>
          <a:xfrm>
            <a:off x="571472" y="1214422"/>
            <a:ext cx="1214446" cy="571504"/>
            <a:chOff x="785786" y="1285860"/>
            <a:chExt cx="1214446" cy="571504"/>
          </a:xfrm>
        </p:grpSpPr>
        <p:sp>
          <p:nvSpPr>
            <p:cNvPr id="31" name="한쪽 모서리가 둥근 사각형 30"/>
            <p:cNvSpPr/>
            <p:nvPr/>
          </p:nvSpPr>
          <p:spPr>
            <a:xfrm>
              <a:off x="785786" y="1285860"/>
              <a:ext cx="1214446" cy="571504"/>
            </a:xfrm>
            <a:prstGeom prst="round1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28662" y="1428736"/>
              <a:ext cx="1071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로고영역</a:t>
              </a:r>
              <a:endParaRPr lang="ko-KR" altLang="en-US" sz="1400" dirty="0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428596" y="1928802"/>
            <a:ext cx="835824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786182" y="2000240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상영시간</a:t>
            </a:r>
            <a:r>
              <a:rPr lang="ko-KR" altLang="en-US" sz="1400" dirty="0"/>
              <a:t>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72264" y="2000240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예매하기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71472" y="2000240"/>
            <a:ext cx="278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영화정보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평점확인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50" name="한쪽 모서리가 둥근 사각형 49"/>
          <p:cNvSpPr/>
          <p:nvPr/>
        </p:nvSpPr>
        <p:spPr>
          <a:xfrm>
            <a:off x="714348" y="2571744"/>
            <a:ext cx="1714512" cy="357190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14348" y="257174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영화별</a:t>
            </a:r>
            <a:endParaRPr lang="ko-KR" altLang="en-US" dirty="0"/>
          </a:p>
        </p:txBody>
      </p:sp>
      <p:sp>
        <p:nvSpPr>
          <p:cNvPr id="40" name="한쪽 모서리가 둥근 사각형 39"/>
          <p:cNvSpPr/>
          <p:nvPr/>
        </p:nvSpPr>
        <p:spPr>
          <a:xfrm>
            <a:off x="2786050" y="2571744"/>
            <a:ext cx="1714512" cy="357190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786050" y="257174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상영관별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1472" y="3286124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바람과 함께 사라지다</a:t>
            </a:r>
            <a:r>
              <a:rPr lang="en-US" altLang="ko-KR" sz="1400" dirty="0" smtClean="0"/>
              <a:t>.</a:t>
            </a:r>
          </a:p>
          <a:p>
            <a:pPr algn="ctr"/>
            <a:r>
              <a:rPr lang="ko-KR" altLang="en-US" sz="1000" dirty="0" smtClean="0"/>
              <a:t>상영시간 </a:t>
            </a:r>
            <a:r>
              <a:rPr lang="en-US" altLang="ko-KR" sz="1000" dirty="0" smtClean="0"/>
              <a:t>(120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71472" y="4357694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라이온킹</a:t>
            </a:r>
            <a:endParaRPr lang="en-US" altLang="ko-KR" sz="1400" dirty="0" smtClean="0"/>
          </a:p>
          <a:p>
            <a:pPr algn="ctr"/>
            <a:r>
              <a:rPr lang="ko-KR" altLang="en-US" sz="1000" dirty="0" smtClean="0"/>
              <a:t>상영시간 </a:t>
            </a:r>
            <a:r>
              <a:rPr lang="en-US" altLang="ko-KR" sz="1000" dirty="0" smtClean="0"/>
              <a:t>(135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71472" y="5357826"/>
            <a:ext cx="22860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SCITMASTER </a:t>
            </a:r>
            <a:r>
              <a:rPr lang="ko-KR" altLang="en-US" sz="1400" dirty="0" smtClean="0"/>
              <a:t>조별과제 잔혹사</a:t>
            </a:r>
            <a:endParaRPr lang="en-US" altLang="ko-KR" sz="1400" dirty="0" smtClean="0"/>
          </a:p>
          <a:p>
            <a:pPr algn="ctr"/>
            <a:r>
              <a:rPr lang="ko-KR" altLang="en-US" sz="1000" dirty="0" smtClean="0"/>
              <a:t>상영시간 </a:t>
            </a:r>
            <a:r>
              <a:rPr lang="en-US" altLang="ko-KR" sz="1000" dirty="0" smtClean="0"/>
              <a:t>(135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286116" y="3286124"/>
            <a:ext cx="500066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71934" y="3286124"/>
            <a:ext cx="500066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857752" y="3286124"/>
            <a:ext cx="500066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43570" y="3286124"/>
            <a:ext cx="500066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286116" y="4357694"/>
            <a:ext cx="500066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071934" y="4357694"/>
            <a:ext cx="500066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6429388" y="3286124"/>
            <a:ext cx="500066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286116" y="5572140"/>
            <a:ext cx="500066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286116" y="3286124"/>
            <a:ext cx="5000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09 : 20</a:t>
            </a:r>
            <a:endParaRPr lang="ko-KR" altLang="en-US" sz="700" dirty="0"/>
          </a:p>
        </p:txBody>
      </p:sp>
      <p:sp>
        <p:nvSpPr>
          <p:cNvPr id="70" name="TextBox 69"/>
          <p:cNvSpPr txBox="1"/>
          <p:nvPr/>
        </p:nvSpPr>
        <p:spPr>
          <a:xfrm>
            <a:off x="4071934" y="3286124"/>
            <a:ext cx="5000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10 : 30</a:t>
            </a:r>
            <a:endParaRPr lang="ko-KR" altLang="en-US" sz="700" dirty="0"/>
          </a:p>
        </p:txBody>
      </p:sp>
      <p:sp>
        <p:nvSpPr>
          <p:cNvPr id="71" name="TextBox 70"/>
          <p:cNvSpPr txBox="1"/>
          <p:nvPr/>
        </p:nvSpPr>
        <p:spPr>
          <a:xfrm>
            <a:off x="4857752" y="3286124"/>
            <a:ext cx="5000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15 : 15</a:t>
            </a:r>
            <a:endParaRPr lang="ko-KR" altLang="en-US" sz="700" dirty="0"/>
          </a:p>
        </p:txBody>
      </p:sp>
      <p:sp>
        <p:nvSpPr>
          <p:cNvPr id="74" name="TextBox 73"/>
          <p:cNvSpPr txBox="1"/>
          <p:nvPr/>
        </p:nvSpPr>
        <p:spPr>
          <a:xfrm>
            <a:off x="5643570" y="3286124"/>
            <a:ext cx="5000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18 : 00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6429388" y="3286124"/>
            <a:ext cx="5000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21 : 30</a:t>
            </a:r>
            <a:endParaRPr lang="ko-KR" altLang="en-US" sz="700" dirty="0"/>
          </a:p>
        </p:txBody>
      </p:sp>
      <p:sp>
        <p:nvSpPr>
          <p:cNvPr id="77" name="TextBox 76"/>
          <p:cNvSpPr txBox="1"/>
          <p:nvPr/>
        </p:nvSpPr>
        <p:spPr>
          <a:xfrm>
            <a:off x="3286116" y="4357694"/>
            <a:ext cx="5000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09 : 00</a:t>
            </a:r>
            <a:endParaRPr lang="ko-KR" altLang="en-US" sz="700" dirty="0"/>
          </a:p>
        </p:txBody>
      </p:sp>
      <p:sp>
        <p:nvSpPr>
          <p:cNvPr id="78" name="TextBox 77"/>
          <p:cNvSpPr txBox="1"/>
          <p:nvPr/>
        </p:nvSpPr>
        <p:spPr>
          <a:xfrm>
            <a:off x="4071934" y="4357694"/>
            <a:ext cx="5000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11 : 40</a:t>
            </a:r>
            <a:endParaRPr lang="ko-KR" altLang="en-US" sz="700" dirty="0"/>
          </a:p>
        </p:txBody>
      </p:sp>
      <p:sp>
        <p:nvSpPr>
          <p:cNvPr id="79" name="TextBox 78"/>
          <p:cNvSpPr txBox="1"/>
          <p:nvPr/>
        </p:nvSpPr>
        <p:spPr>
          <a:xfrm>
            <a:off x="3286116" y="5572140"/>
            <a:ext cx="5000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23 : 20</a:t>
            </a:r>
            <a:endParaRPr lang="ko-KR" altLang="en-US" sz="700" dirty="0"/>
          </a:p>
        </p:txBody>
      </p:sp>
      <p:grpSp>
        <p:nvGrpSpPr>
          <p:cNvPr id="81" name="그룹 74"/>
          <p:cNvGrpSpPr/>
          <p:nvPr/>
        </p:nvGrpSpPr>
        <p:grpSpPr>
          <a:xfrm>
            <a:off x="5000628" y="4214819"/>
            <a:ext cx="2392234" cy="693577"/>
            <a:chOff x="2857488" y="1142984"/>
            <a:chExt cx="1000132" cy="357190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2857488" y="1142984"/>
              <a:ext cx="1000132" cy="357190"/>
            </a:xfrm>
            <a:prstGeom prst="round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890975" y="1216565"/>
              <a:ext cx="952104" cy="206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클릭시</a:t>
              </a:r>
              <a:r>
                <a:rPr lang="ko-KR" altLang="en-US" sz="1000" dirty="0" smtClean="0"/>
                <a:t> 시간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영화</a:t>
              </a:r>
              <a:r>
                <a:rPr lang="en-US" altLang="ko-KR" sz="1000" dirty="0" smtClean="0"/>
                <a:t>/</a:t>
              </a:r>
              <a:r>
                <a:rPr lang="ko-KR" altLang="en-US" sz="1000" dirty="0" err="1" smtClean="0"/>
                <a:t>로그인정보</a:t>
              </a:r>
              <a:r>
                <a:rPr lang="ko-KR" altLang="en-US" sz="1000" dirty="0" smtClean="0"/>
                <a:t> 데이터를 가지고 예매페이지 이동</a:t>
              </a:r>
              <a:endParaRPr lang="ko-KR" altLang="en-US" sz="1000" dirty="0"/>
            </a:p>
          </p:txBody>
        </p:sp>
      </p:grpSp>
      <p:cxnSp>
        <p:nvCxnSpPr>
          <p:cNvPr id="85" name="Shape 84"/>
          <p:cNvCxnSpPr>
            <a:endCxn id="80" idx="2"/>
          </p:cNvCxnSpPr>
          <p:nvPr/>
        </p:nvCxnSpPr>
        <p:spPr>
          <a:xfrm rot="10800000">
            <a:off x="3536150" y="3786190"/>
            <a:ext cx="1464487" cy="785818"/>
          </a:xfrm>
          <a:prstGeom prst="curvedConnector2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7500958" y="2500306"/>
            <a:ext cx="1000132" cy="785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7500958" y="271462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달력</a:t>
            </a:r>
            <a:endParaRPr lang="ko-KR" altLang="en-US" dirty="0"/>
          </a:p>
        </p:txBody>
      </p:sp>
      <p:grpSp>
        <p:nvGrpSpPr>
          <p:cNvPr id="90" name="그룹 74"/>
          <p:cNvGrpSpPr/>
          <p:nvPr/>
        </p:nvGrpSpPr>
        <p:grpSpPr>
          <a:xfrm>
            <a:off x="7429520" y="3643314"/>
            <a:ext cx="1428728" cy="601820"/>
            <a:chOff x="2857488" y="1142984"/>
            <a:chExt cx="1071570" cy="35719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2857488" y="1142984"/>
              <a:ext cx="1000132" cy="357190"/>
            </a:xfrm>
            <a:prstGeom prst="round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57488" y="1214422"/>
              <a:ext cx="1071570" cy="237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/>
                <a:t>Bootstrap_datePicker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적용</a:t>
              </a:r>
              <a:endParaRPr lang="ko-KR" altLang="en-US" sz="1000" dirty="0"/>
            </a:p>
          </p:txBody>
        </p:sp>
      </p:grpSp>
      <p:cxnSp>
        <p:nvCxnSpPr>
          <p:cNvPr id="94" name="구부러진 연결선 93"/>
          <p:cNvCxnSpPr>
            <a:stCxn id="91" idx="0"/>
            <a:endCxn id="88" idx="2"/>
          </p:cNvCxnSpPr>
          <p:nvPr/>
        </p:nvCxnSpPr>
        <p:spPr>
          <a:xfrm rot="16200000" flipV="1">
            <a:off x="7870047" y="3417101"/>
            <a:ext cx="357190" cy="95236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286380" y="257174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&lt;9.10</a:t>
            </a:r>
            <a:r>
              <a:rPr lang="ko-KR" altLang="en-US" b="1" dirty="0"/>
              <a:t>월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grpSp>
        <p:nvGrpSpPr>
          <p:cNvPr id="99" name="그룹 74"/>
          <p:cNvGrpSpPr/>
          <p:nvPr/>
        </p:nvGrpSpPr>
        <p:grpSpPr>
          <a:xfrm>
            <a:off x="5072066" y="5286388"/>
            <a:ext cx="2392234" cy="693577"/>
            <a:chOff x="2857488" y="1142984"/>
            <a:chExt cx="1000132" cy="357190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2857488" y="1142984"/>
              <a:ext cx="1000132" cy="357190"/>
            </a:xfrm>
            <a:prstGeom prst="round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890975" y="1216565"/>
              <a:ext cx="952104" cy="206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현재시간과 비교해 지난 시간이거나</a:t>
              </a:r>
              <a:endParaRPr lang="en-US" altLang="ko-KR" sz="1000" dirty="0" smtClean="0"/>
            </a:p>
            <a:p>
              <a:r>
                <a:rPr lang="ko-KR" altLang="en-US" sz="1000" dirty="0" err="1" smtClean="0"/>
                <a:t>진행중일</a:t>
              </a:r>
              <a:r>
                <a:rPr lang="ko-KR" altLang="en-US" sz="1000" dirty="0" smtClean="0"/>
                <a:t> 경우 </a:t>
              </a:r>
              <a:r>
                <a:rPr lang="en-US" altLang="ko-KR" sz="1000" dirty="0" smtClean="0"/>
                <a:t>response</a:t>
              </a:r>
              <a:r>
                <a:rPr lang="ko-KR" altLang="en-US" sz="1000" dirty="0" smtClean="0"/>
                <a:t>에서 제외</a:t>
              </a:r>
              <a:endParaRPr lang="ko-KR" altLang="en-US" sz="1000" dirty="0"/>
            </a:p>
          </p:txBody>
        </p:sp>
      </p:grpSp>
      <p:cxnSp>
        <p:nvCxnSpPr>
          <p:cNvPr id="103" name="구부러진 연결선 102"/>
          <p:cNvCxnSpPr>
            <a:stCxn id="100" idx="1"/>
            <a:endCxn id="79" idx="3"/>
          </p:cNvCxnSpPr>
          <p:nvPr/>
        </p:nvCxnSpPr>
        <p:spPr>
          <a:xfrm rot="10800000" flipV="1">
            <a:off x="3786182" y="5633176"/>
            <a:ext cx="1285884" cy="3899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286116" y="3500438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&lt;1</a:t>
            </a:r>
            <a:r>
              <a:rPr lang="ko-KR" altLang="en-US" sz="900" dirty="0" smtClean="0"/>
              <a:t>관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071934" y="3500438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&lt;3</a:t>
            </a:r>
            <a:r>
              <a:rPr lang="ko-KR" altLang="en-US" sz="900" dirty="0" smtClean="0"/>
              <a:t>관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857752" y="3500438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&lt;5</a:t>
            </a:r>
            <a:r>
              <a:rPr lang="ko-KR" altLang="en-US" sz="900" dirty="0" smtClean="0"/>
              <a:t>관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643570" y="3500438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&lt;4</a:t>
            </a:r>
            <a:r>
              <a:rPr lang="ko-KR" altLang="en-US" sz="900" dirty="0" smtClean="0"/>
              <a:t>관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429388" y="3500438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&lt;9</a:t>
            </a:r>
            <a:r>
              <a:rPr lang="ko-KR" altLang="en-US" sz="900" dirty="0" smtClean="0"/>
              <a:t>관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286116" y="4572008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&lt;7</a:t>
            </a:r>
            <a:r>
              <a:rPr lang="ko-KR" altLang="en-US" sz="900" dirty="0" smtClean="0"/>
              <a:t>관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071934" y="4572008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&lt;1</a:t>
            </a:r>
            <a:r>
              <a:rPr lang="ko-KR" altLang="en-US" sz="900" dirty="0" smtClean="0"/>
              <a:t>관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286116" y="5786454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&lt;x</a:t>
            </a:r>
            <a:r>
              <a:rPr lang="ko-KR" altLang="en-US" sz="900" dirty="0" smtClean="0"/>
              <a:t>관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371092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/>
          <p:cNvSpPr/>
          <p:nvPr/>
        </p:nvSpPr>
        <p:spPr>
          <a:xfrm>
            <a:off x="2786050" y="2571744"/>
            <a:ext cx="1714512" cy="3571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571868" y="1928802"/>
            <a:ext cx="2428892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89C6B18-DC69-44ED-8BDE-D6440673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6" y="171451"/>
            <a:ext cx="8658254" cy="90009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800" dirty="0" smtClean="0"/>
              <a:t> </a:t>
            </a:r>
            <a:r>
              <a:rPr kumimoji="1" lang="ko-KR" altLang="en-US" sz="2400" dirty="0" smtClean="0"/>
              <a:t>레이아웃 </a:t>
            </a:r>
            <a:r>
              <a:rPr kumimoji="1" lang="en-US" altLang="ko-KR" sz="2400" dirty="0" smtClean="0"/>
              <a:t>6 -</a:t>
            </a:r>
            <a:r>
              <a:rPr kumimoji="1" lang="en-US" altLang="ko-KR" sz="2400" dirty="0" smtClean="0"/>
              <a:t>s</a:t>
            </a:r>
            <a:r>
              <a:rPr lang="en-US" sz="2400" dirty="0" smtClean="0"/>
              <a:t>chedule</a:t>
            </a:r>
            <a:r>
              <a:rPr lang="en-US" sz="2400" dirty="0" smtClean="0"/>
              <a:t>Screen</a:t>
            </a:r>
            <a:r>
              <a:rPr kumimoji="1" lang="en-US" altLang="ja-JP" sz="2400" dirty="0" smtClean="0"/>
              <a:t>.html(</a:t>
            </a:r>
            <a:r>
              <a:rPr kumimoji="1" lang="ko-KR" altLang="en-US" sz="2400" dirty="0" smtClean="0"/>
              <a:t>상영시간표</a:t>
            </a:r>
            <a:r>
              <a:rPr kumimoji="1" lang="en-US" altLang="ko-KR" sz="2400" dirty="0" smtClean="0"/>
              <a:t>-</a:t>
            </a:r>
            <a:r>
              <a:rPr kumimoji="1" lang="ko-KR" altLang="en-US" sz="2400" dirty="0" err="1" smtClean="0"/>
              <a:t>스크린별</a:t>
            </a:r>
            <a:r>
              <a:rPr kumimoji="1" lang="en-US" altLang="ko-KR" sz="2400" dirty="0" smtClean="0"/>
              <a:t>)</a:t>
            </a:r>
            <a:endParaRPr kumimoji="1" lang="ja-JP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357158" y="1071546"/>
            <a:ext cx="8501122" cy="55007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86446" y="1214422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로그인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16" y="1214422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7500958" y="1214422"/>
            <a:ext cx="1143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MyPage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로그인시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grpSp>
        <p:nvGrpSpPr>
          <p:cNvPr id="3" name="그룹 32"/>
          <p:cNvGrpSpPr/>
          <p:nvPr/>
        </p:nvGrpSpPr>
        <p:grpSpPr>
          <a:xfrm>
            <a:off x="571472" y="1214422"/>
            <a:ext cx="1214446" cy="571504"/>
            <a:chOff x="785786" y="1285860"/>
            <a:chExt cx="1214446" cy="571504"/>
          </a:xfrm>
        </p:grpSpPr>
        <p:sp>
          <p:nvSpPr>
            <p:cNvPr id="31" name="한쪽 모서리가 둥근 사각형 30"/>
            <p:cNvSpPr/>
            <p:nvPr/>
          </p:nvSpPr>
          <p:spPr>
            <a:xfrm>
              <a:off x="785786" y="1285860"/>
              <a:ext cx="1214446" cy="571504"/>
            </a:xfrm>
            <a:prstGeom prst="round1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28662" y="1428736"/>
              <a:ext cx="1071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로고영역</a:t>
              </a:r>
              <a:endParaRPr lang="ko-KR" altLang="en-US" sz="1400" dirty="0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428596" y="1928802"/>
            <a:ext cx="835824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786182" y="2000240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상영시간</a:t>
            </a:r>
            <a:r>
              <a:rPr lang="ko-KR" altLang="en-US" sz="1400" dirty="0"/>
              <a:t>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72264" y="2000240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예매하기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71472" y="2000240"/>
            <a:ext cx="278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영화정보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평점확인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0" name="한쪽 모서리가 둥근 사각형 39"/>
          <p:cNvSpPr/>
          <p:nvPr/>
        </p:nvSpPr>
        <p:spPr>
          <a:xfrm>
            <a:off x="2786050" y="2571744"/>
            <a:ext cx="1714512" cy="357190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786050" y="257174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상영관별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8596" y="3286124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</a:t>
            </a:r>
            <a:r>
              <a:rPr lang="ko-KR" altLang="en-US" sz="1400" dirty="0" smtClean="0"/>
              <a:t>관</a:t>
            </a:r>
            <a:endParaRPr lang="en-US" altLang="ko-KR" sz="1400" dirty="0" smtClean="0"/>
          </a:p>
          <a:p>
            <a:pPr algn="ctr"/>
            <a:r>
              <a:rPr lang="en-US" altLang="ko-KR" sz="1000" dirty="0" smtClean="0"/>
              <a:t>(180</a:t>
            </a:r>
            <a:r>
              <a:rPr lang="ko-KR" altLang="en-US" sz="1000" dirty="0"/>
              <a:t>석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28596" y="4357694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</a:t>
            </a:r>
            <a:r>
              <a:rPr lang="ko-KR" altLang="en-US" sz="1400" dirty="0" smtClean="0"/>
              <a:t>관</a:t>
            </a:r>
            <a:endParaRPr lang="en-US" altLang="ko-KR" sz="1400" dirty="0" smtClean="0"/>
          </a:p>
          <a:p>
            <a:pPr algn="ctr"/>
            <a:r>
              <a:rPr lang="en-US" altLang="ko-KR" sz="1000" dirty="0" smtClean="0"/>
              <a:t>(70</a:t>
            </a:r>
            <a:r>
              <a:rPr lang="ko-KR" altLang="en-US" sz="1000" dirty="0"/>
              <a:t>석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28596" y="5429264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</a:t>
            </a:r>
            <a:r>
              <a:rPr lang="ko-KR" altLang="en-US" sz="1400" dirty="0" smtClean="0"/>
              <a:t>관</a:t>
            </a:r>
            <a:endParaRPr lang="en-US" altLang="ko-KR" sz="1400" dirty="0" smtClean="0"/>
          </a:p>
          <a:p>
            <a:pPr algn="ctr"/>
            <a:r>
              <a:rPr lang="en-US" altLang="ko-KR" sz="1000" dirty="0" smtClean="0"/>
              <a:t>(250</a:t>
            </a:r>
            <a:r>
              <a:rPr lang="ko-KR" altLang="en-US" sz="1000" dirty="0"/>
              <a:t>석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7500958" y="2500306"/>
            <a:ext cx="1000132" cy="785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7500958" y="271462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달력</a:t>
            </a:r>
            <a:endParaRPr lang="ko-KR" altLang="en-US" dirty="0"/>
          </a:p>
        </p:txBody>
      </p:sp>
      <p:grpSp>
        <p:nvGrpSpPr>
          <p:cNvPr id="5" name="그룹 74"/>
          <p:cNvGrpSpPr/>
          <p:nvPr/>
        </p:nvGrpSpPr>
        <p:grpSpPr>
          <a:xfrm>
            <a:off x="7429520" y="3643314"/>
            <a:ext cx="1428728" cy="601820"/>
            <a:chOff x="2857488" y="1142984"/>
            <a:chExt cx="1071570" cy="35719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2857488" y="1142984"/>
              <a:ext cx="1000132" cy="357190"/>
            </a:xfrm>
            <a:prstGeom prst="round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57488" y="1214422"/>
              <a:ext cx="1071570" cy="237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 smtClean="0"/>
                <a:t>Bootstrap_datePicker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적용</a:t>
              </a:r>
              <a:endParaRPr lang="ko-KR" altLang="en-US" sz="1000" dirty="0"/>
            </a:p>
          </p:txBody>
        </p:sp>
      </p:grpSp>
      <p:cxnSp>
        <p:nvCxnSpPr>
          <p:cNvPr id="94" name="구부러진 연결선 93"/>
          <p:cNvCxnSpPr>
            <a:stCxn id="91" idx="0"/>
            <a:endCxn id="88" idx="2"/>
          </p:cNvCxnSpPr>
          <p:nvPr/>
        </p:nvCxnSpPr>
        <p:spPr>
          <a:xfrm rot="16200000" flipV="1">
            <a:off x="7870047" y="3417101"/>
            <a:ext cx="357190" cy="95236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286380" y="257174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&lt;9.10</a:t>
            </a:r>
            <a:r>
              <a:rPr lang="ko-KR" altLang="en-US" b="1" dirty="0"/>
              <a:t>월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sp>
        <p:nvSpPr>
          <p:cNvPr id="57" name="한쪽 모서리가 둥근 사각형 56"/>
          <p:cNvSpPr/>
          <p:nvPr/>
        </p:nvSpPr>
        <p:spPr>
          <a:xfrm>
            <a:off x="714348" y="2571744"/>
            <a:ext cx="1714512" cy="357190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14348" y="257174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영화별</a:t>
            </a:r>
            <a:endParaRPr lang="ko-KR" altLang="en-US" dirty="0"/>
          </a:p>
        </p:txBody>
      </p:sp>
      <p:grpSp>
        <p:nvGrpSpPr>
          <p:cNvPr id="64" name="그룹 63"/>
          <p:cNvGrpSpPr/>
          <p:nvPr/>
        </p:nvGrpSpPr>
        <p:grpSpPr>
          <a:xfrm>
            <a:off x="2928926" y="3214686"/>
            <a:ext cx="571504" cy="246221"/>
            <a:chOff x="2928926" y="3214686"/>
            <a:chExt cx="571504" cy="246221"/>
          </a:xfrm>
        </p:grpSpPr>
        <p:sp>
          <p:nvSpPr>
            <p:cNvPr id="63" name="한쪽 모서리가 둥근 사각형 62"/>
            <p:cNvSpPr/>
            <p:nvPr/>
          </p:nvSpPr>
          <p:spPr>
            <a:xfrm>
              <a:off x="2928926" y="3214686"/>
              <a:ext cx="500066" cy="214314"/>
            </a:xfrm>
            <a:prstGeom prst="round1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28926" y="3214686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09:20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500430" y="3214686"/>
            <a:ext cx="178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 (</a:t>
            </a:r>
            <a:r>
              <a:rPr lang="ko-KR" altLang="en-US" sz="900" dirty="0" err="1" smtClean="0"/>
              <a:t>바람과함께</a:t>
            </a:r>
            <a:r>
              <a:rPr lang="ko-KR" altLang="en-US" sz="900" dirty="0" smtClean="0"/>
              <a:t> 사라지다</a:t>
            </a:r>
            <a:r>
              <a:rPr lang="en-US" altLang="ko-KR" sz="900" dirty="0" smtClean="0"/>
              <a:t>. 36/180)</a:t>
            </a:r>
            <a:endParaRPr lang="ko-KR" altLang="en-US" sz="9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2928926" y="3571876"/>
            <a:ext cx="571504" cy="246221"/>
            <a:chOff x="2928926" y="3214686"/>
            <a:chExt cx="571504" cy="246221"/>
          </a:xfrm>
        </p:grpSpPr>
        <p:sp>
          <p:nvSpPr>
            <p:cNvPr id="66" name="한쪽 모서리가 둥근 사각형 65"/>
            <p:cNvSpPr/>
            <p:nvPr/>
          </p:nvSpPr>
          <p:spPr>
            <a:xfrm>
              <a:off x="2928926" y="3214686"/>
              <a:ext cx="500066" cy="214314"/>
            </a:xfrm>
            <a:prstGeom prst="round1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28926" y="3214686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11:40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500430" y="3571876"/>
            <a:ext cx="178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 (</a:t>
            </a:r>
            <a:r>
              <a:rPr lang="ko-KR" altLang="en-US" sz="900" dirty="0" err="1" smtClean="0"/>
              <a:t>라이온킹</a:t>
            </a:r>
            <a:r>
              <a:rPr lang="en-US" altLang="ko-KR" sz="900" dirty="0" smtClean="0"/>
              <a:t>. 125/180)</a:t>
            </a:r>
            <a:endParaRPr lang="ko-KR" altLang="en-US" sz="900" dirty="0"/>
          </a:p>
        </p:txBody>
      </p:sp>
      <p:grpSp>
        <p:nvGrpSpPr>
          <p:cNvPr id="72" name="그룹 74"/>
          <p:cNvGrpSpPr/>
          <p:nvPr/>
        </p:nvGrpSpPr>
        <p:grpSpPr>
          <a:xfrm>
            <a:off x="4143372" y="4143380"/>
            <a:ext cx="2392234" cy="693577"/>
            <a:chOff x="2857488" y="1142984"/>
            <a:chExt cx="1000132" cy="35719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2857488" y="1142984"/>
              <a:ext cx="1000132" cy="357190"/>
            </a:xfrm>
            <a:prstGeom prst="round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90975" y="1216565"/>
              <a:ext cx="952104" cy="206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클릭시</a:t>
              </a:r>
              <a:r>
                <a:rPr lang="ko-KR" altLang="en-US" sz="1000" dirty="0" smtClean="0"/>
                <a:t> 시간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영화</a:t>
              </a:r>
              <a:r>
                <a:rPr lang="en-US" altLang="ko-KR" sz="1000" dirty="0" smtClean="0"/>
                <a:t>/</a:t>
              </a:r>
              <a:r>
                <a:rPr lang="ko-KR" altLang="en-US" sz="1000" dirty="0" err="1" smtClean="0"/>
                <a:t>로그인정보</a:t>
              </a:r>
              <a:r>
                <a:rPr lang="ko-KR" altLang="en-US" sz="1000" dirty="0" smtClean="0"/>
                <a:t> 데이터를 가지고 예매페이지 이동</a:t>
              </a:r>
              <a:endParaRPr lang="ko-KR" altLang="en-US" sz="1000" dirty="0"/>
            </a:p>
          </p:txBody>
        </p:sp>
      </p:grpSp>
      <p:cxnSp>
        <p:nvCxnSpPr>
          <p:cNvPr id="81" name="Shape 80"/>
          <p:cNvCxnSpPr>
            <a:stCxn id="73" idx="1"/>
            <a:endCxn id="87" idx="2"/>
          </p:cNvCxnSpPr>
          <p:nvPr/>
        </p:nvCxnSpPr>
        <p:spPr>
          <a:xfrm rot="10800000">
            <a:off x="3143240" y="3857629"/>
            <a:ext cx="1000132" cy="632541"/>
          </a:xfrm>
          <a:prstGeom prst="curvedConnector2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2786050" y="3500438"/>
            <a:ext cx="71438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092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사각형 121"/>
          <p:cNvSpPr/>
          <p:nvPr/>
        </p:nvSpPr>
        <p:spPr>
          <a:xfrm>
            <a:off x="5000628" y="2500306"/>
            <a:ext cx="3786214" cy="3857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000760" y="1928802"/>
            <a:ext cx="2786082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89C6B18-DC69-44ED-8BDE-D6440673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6" y="171451"/>
            <a:ext cx="8658254" cy="90009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800" dirty="0" smtClean="0"/>
              <a:t> </a:t>
            </a:r>
            <a:r>
              <a:rPr kumimoji="1" lang="ko-KR" altLang="en-US" sz="2400" dirty="0" smtClean="0"/>
              <a:t>레이아웃 </a:t>
            </a:r>
            <a:r>
              <a:rPr kumimoji="1" lang="en-US" altLang="ko-KR" sz="2400" dirty="0" smtClean="0"/>
              <a:t>7 -reservation</a:t>
            </a:r>
            <a:r>
              <a:rPr kumimoji="1" lang="en-US" altLang="ja-JP" sz="2400" dirty="0" smtClean="0"/>
              <a:t>.html(</a:t>
            </a:r>
            <a:r>
              <a:rPr kumimoji="1" lang="ko-KR" altLang="en-US" sz="2400" dirty="0" smtClean="0"/>
              <a:t>예매하</a:t>
            </a:r>
            <a:r>
              <a:rPr kumimoji="1" lang="ko-KR" altLang="en-US" sz="2400" dirty="0"/>
              <a:t>기</a:t>
            </a:r>
            <a:r>
              <a:rPr kumimoji="1" lang="en-US" altLang="ko-KR" sz="2400" dirty="0" smtClean="0"/>
              <a:t>)</a:t>
            </a:r>
            <a:endParaRPr kumimoji="1" lang="ja-JP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357158" y="1071546"/>
            <a:ext cx="8501122" cy="55007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86446" y="1214422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로그인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로그아웃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16" y="1214422"/>
            <a:ext cx="107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7500958" y="1214422"/>
            <a:ext cx="1143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MyPage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로그인시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grpSp>
        <p:nvGrpSpPr>
          <p:cNvPr id="3" name="그룹 32"/>
          <p:cNvGrpSpPr/>
          <p:nvPr/>
        </p:nvGrpSpPr>
        <p:grpSpPr>
          <a:xfrm>
            <a:off x="571472" y="1214422"/>
            <a:ext cx="1214446" cy="571504"/>
            <a:chOff x="785786" y="1285860"/>
            <a:chExt cx="1214446" cy="571504"/>
          </a:xfrm>
        </p:grpSpPr>
        <p:sp>
          <p:nvSpPr>
            <p:cNvPr id="31" name="한쪽 모서리가 둥근 사각형 30"/>
            <p:cNvSpPr/>
            <p:nvPr/>
          </p:nvSpPr>
          <p:spPr>
            <a:xfrm>
              <a:off x="785786" y="1285860"/>
              <a:ext cx="1214446" cy="571504"/>
            </a:xfrm>
            <a:prstGeom prst="round1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28662" y="1428736"/>
              <a:ext cx="1071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로고영역</a:t>
              </a:r>
              <a:endParaRPr lang="ko-KR" altLang="en-US" sz="1400" dirty="0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428596" y="1928802"/>
            <a:ext cx="835824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786182" y="2000240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상영시간</a:t>
            </a:r>
            <a:r>
              <a:rPr lang="ko-KR" altLang="en-US" sz="1400" dirty="0"/>
              <a:t>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72264" y="2000240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예매하기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71472" y="2000240"/>
            <a:ext cx="278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영화정보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평점확인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14348" y="257174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예매하기</a:t>
            </a:r>
            <a:r>
              <a:rPr lang="en-US" altLang="ko-KR" dirty="0" smtClean="0"/>
              <a:t>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85918" y="307181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정동운</a:t>
            </a:r>
            <a:endParaRPr lang="ko-KR" altLang="en-US" sz="10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642910" y="3071810"/>
            <a:ext cx="785818" cy="246222"/>
            <a:chOff x="642910" y="3071810"/>
            <a:chExt cx="785818" cy="246222"/>
          </a:xfrm>
        </p:grpSpPr>
        <p:sp>
          <p:nvSpPr>
            <p:cNvPr id="51" name="한쪽 모서리가 둥근 사각형 50"/>
            <p:cNvSpPr/>
            <p:nvPr/>
          </p:nvSpPr>
          <p:spPr>
            <a:xfrm>
              <a:off x="642910" y="3071810"/>
              <a:ext cx="785818" cy="214314"/>
            </a:xfrm>
            <a:prstGeom prst="round1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2910" y="3071811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고객</a:t>
              </a:r>
              <a:r>
                <a:rPr lang="ko-KR" altLang="en-US" sz="1000" dirty="0"/>
                <a:t>명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42910" y="3500438"/>
            <a:ext cx="785818" cy="246222"/>
            <a:chOff x="642910" y="3071810"/>
            <a:chExt cx="785818" cy="246222"/>
          </a:xfrm>
        </p:grpSpPr>
        <p:sp>
          <p:nvSpPr>
            <p:cNvPr id="56" name="한쪽 모서리가 둥근 사각형 55"/>
            <p:cNvSpPr/>
            <p:nvPr/>
          </p:nvSpPr>
          <p:spPr>
            <a:xfrm>
              <a:off x="642910" y="3071810"/>
              <a:ext cx="785818" cy="214314"/>
            </a:xfrm>
            <a:prstGeom prst="round1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2910" y="3071811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이메일</a:t>
              </a:r>
              <a:endParaRPr lang="ko-KR" altLang="en-US" sz="1000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785918" y="3500438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rkdvs@naver.com</a:t>
            </a:r>
            <a:endParaRPr lang="ko-KR" altLang="en-US" sz="10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642910" y="3929066"/>
            <a:ext cx="785818" cy="246222"/>
            <a:chOff x="642910" y="3071810"/>
            <a:chExt cx="785818" cy="246222"/>
          </a:xfrm>
        </p:grpSpPr>
        <p:sp>
          <p:nvSpPr>
            <p:cNvPr id="69" name="한쪽 모서리가 둥근 사각형 68"/>
            <p:cNvSpPr/>
            <p:nvPr/>
          </p:nvSpPr>
          <p:spPr>
            <a:xfrm>
              <a:off x="642910" y="3071810"/>
              <a:ext cx="785818" cy="214314"/>
            </a:xfrm>
            <a:prstGeom prst="round1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42910" y="3071811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인원</a:t>
              </a:r>
              <a:r>
                <a:rPr lang="ko-KR" altLang="en-US" sz="1000" dirty="0"/>
                <a:t>수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785918" y="3929066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r>
              <a:rPr lang="ko-KR" altLang="en-US" sz="1000" dirty="0" smtClean="0"/>
              <a:t>명</a:t>
            </a:r>
            <a:endParaRPr lang="ko-KR" altLang="en-US" sz="10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642910" y="4357694"/>
            <a:ext cx="785818" cy="246222"/>
            <a:chOff x="642910" y="3071810"/>
            <a:chExt cx="785818" cy="246222"/>
          </a:xfrm>
        </p:grpSpPr>
        <p:sp>
          <p:nvSpPr>
            <p:cNvPr id="74" name="한쪽 모서리가 둥근 사각형 73"/>
            <p:cNvSpPr/>
            <p:nvPr/>
          </p:nvSpPr>
          <p:spPr>
            <a:xfrm>
              <a:off x="642910" y="3071810"/>
              <a:ext cx="785818" cy="214314"/>
            </a:xfrm>
            <a:prstGeom prst="round1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2910" y="3071811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영화명</a:t>
              </a:r>
              <a:endParaRPr lang="ko-KR" altLang="en-US" sz="1000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785918" y="4357694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라이온킹</a:t>
            </a:r>
            <a:endParaRPr lang="ko-KR" altLang="en-US" sz="10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642910" y="4786322"/>
            <a:ext cx="785818" cy="246222"/>
            <a:chOff x="642910" y="3071810"/>
            <a:chExt cx="785818" cy="246222"/>
          </a:xfrm>
        </p:grpSpPr>
        <p:sp>
          <p:nvSpPr>
            <p:cNvPr id="79" name="한쪽 모서리가 둥근 사각형 78"/>
            <p:cNvSpPr/>
            <p:nvPr/>
          </p:nvSpPr>
          <p:spPr>
            <a:xfrm>
              <a:off x="642910" y="3071810"/>
              <a:ext cx="785818" cy="214314"/>
            </a:xfrm>
            <a:prstGeom prst="round1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42910" y="3071811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관람시간</a:t>
              </a:r>
              <a:endParaRPr lang="ko-KR" altLang="en-US" sz="1000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785918" y="4786322"/>
            <a:ext cx="1928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18/09/10(</a:t>
            </a:r>
            <a:r>
              <a:rPr lang="ko-KR" altLang="en-US" sz="1000" dirty="0" smtClean="0"/>
              <a:t>월</a:t>
            </a:r>
            <a:r>
              <a:rPr lang="en-US" altLang="ko-KR" sz="1000" dirty="0" smtClean="0"/>
              <a:t>)  11:40 ~ 14:55</a:t>
            </a:r>
            <a:endParaRPr lang="ko-KR" altLang="en-US" sz="1000" dirty="0"/>
          </a:p>
        </p:txBody>
      </p:sp>
      <p:grpSp>
        <p:nvGrpSpPr>
          <p:cNvPr id="83" name="그룹 82"/>
          <p:cNvGrpSpPr/>
          <p:nvPr/>
        </p:nvGrpSpPr>
        <p:grpSpPr>
          <a:xfrm>
            <a:off x="642910" y="5214950"/>
            <a:ext cx="785818" cy="246222"/>
            <a:chOff x="642910" y="3071810"/>
            <a:chExt cx="785818" cy="246222"/>
          </a:xfrm>
        </p:grpSpPr>
        <p:sp>
          <p:nvSpPr>
            <p:cNvPr id="84" name="한쪽 모서리가 둥근 사각형 83"/>
            <p:cNvSpPr/>
            <p:nvPr/>
          </p:nvSpPr>
          <p:spPr>
            <a:xfrm>
              <a:off x="642910" y="3071810"/>
              <a:ext cx="785818" cy="214314"/>
            </a:xfrm>
            <a:prstGeom prst="round1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42910" y="3071811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선택좌석</a:t>
              </a:r>
              <a:endParaRPr lang="ko-KR" altLang="en-US" sz="1000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785918" y="5214950"/>
            <a:ext cx="1928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선택된 좌석이 없습니다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357158" y="5643578"/>
            <a:ext cx="1357322" cy="246222"/>
            <a:chOff x="357158" y="3071810"/>
            <a:chExt cx="1357322" cy="246222"/>
          </a:xfrm>
        </p:grpSpPr>
        <p:sp>
          <p:nvSpPr>
            <p:cNvPr id="93" name="한쪽 모서리가 둥근 사각형 92"/>
            <p:cNvSpPr/>
            <p:nvPr/>
          </p:nvSpPr>
          <p:spPr>
            <a:xfrm>
              <a:off x="642910" y="3071810"/>
              <a:ext cx="785818" cy="214314"/>
            </a:xfrm>
            <a:prstGeom prst="round1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57158" y="3071811"/>
              <a:ext cx="13573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mtClean="0"/>
                <a:t>예상결제금액</a:t>
              </a:r>
              <a:endParaRPr lang="ko-KR" altLang="en-US" sz="10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785918" y="5643578"/>
            <a:ext cx="1928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19,500</a:t>
            </a:r>
            <a:r>
              <a:rPr lang="ko-KR" altLang="en-US" sz="1000" dirty="0" smtClean="0"/>
              <a:t>원 </a:t>
            </a:r>
            <a:endParaRPr lang="ko-KR" altLang="en-US" sz="1000" dirty="0"/>
          </a:p>
        </p:txBody>
      </p:sp>
      <p:sp>
        <p:nvSpPr>
          <p:cNvPr id="98" name="한쪽 모서리가 둥근 사각형 97"/>
          <p:cNvSpPr/>
          <p:nvPr/>
        </p:nvSpPr>
        <p:spPr>
          <a:xfrm>
            <a:off x="3500430" y="5143512"/>
            <a:ext cx="928694" cy="357190"/>
          </a:xfrm>
          <a:prstGeom prst="round1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3500430" y="5214950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좌석 선택</a:t>
            </a:r>
            <a:endParaRPr lang="ko-KR" altLang="en-US" sz="1000" dirty="0"/>
          </a:p>
        </p:txBody>
      </p:sp>
      <p:graphicFrame>
        <p:nvGraphicFramePr>
          <p:cNvPr id="100" name="표 99"/>
          <p:cNvGraphicFramePr>
            <a:graphicFrameLocks noGrp="1"/>
          </p:cNvGraphicFramePr>
          <p:nvPr/>
        </p:nvGraphicFramePr>
        <p:xfrm>
          <a:off x="5429256" y="3214686"/>
          <a:ext cx="29051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41"/>
                <a:gridCol w="363141"/>
                <a:gridCol w="363141"/>
                <a:gridCol w="363141"/>
                <a:gridCol w="363141"/>
                <a:gridCol w="363141"/>
                <a:gridCol w="363141"/>
                <a:gridCol w="363141"/>
              </a:tblGrid>
              <a:tr h="1928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192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92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92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5715008" y="2500306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상영관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&lt;123/180&gt;</a:t>
            </a:r>
            <a:endParaRPr lang="ko-KR" altLang="en-US" dirty="0"/>
          </a:p>
        </p:txBody>
      </p:sp>
      <p:grpSp>
        <p:nvGrpSpPr>
          <p:cNvPr id="103" name="그룹 74"/>
          <p:cNvGrpSpPr/>
          <p:nvPr/>
        </p:nvGrpSpPr>
        <p:grpSpPr>
          <a:xfrm>
            <a:off x="3286116" y="5857892"/>
            <a:ext cx="2392234" cy="707886"/>
            <a:chOff x="2857488" y="1142983"/>
            <a:chExt cx="1000132" cy="364559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2857488" y="1142984"/>
              <a:ext cx="1000132" cy="357190"/>
            </a:xfrm>
            <a:prstGeom prst="round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887354" y="1142983"/>
              <a:ext cx="952104" cy="364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클릭시</a:t>
              </a:r>
              <a:r>
                <a:rPr lang="ko-KR" altLang="en-US" sz="1000" dirty="0" smtClean="0"/>
                <a:t> 좌석 선택 </a:t>
              </a:r>
              <a:r>
                <a:rPr lang="ko-KR" altLang="en-US" sz="1000" dirty="0" err="1" smtClean="0"/>
                <a:t>모달이</a:t>
              </a:r>
              <a:r>
                <a:rPr lang="ko-KR" altLang="en-US" sz="1000" dirty="0" smtClean="0"/>
                <a:t> 활성화 되며 </a:t>
              </a:r>
              <a:r>
                <a:rPr lang="ko-KR" altLang="en-US" sz="1000" dirty="0" err="1" smtClean="0"/>
                <a:t>모달에서</a:t>
              </a:r>
              <a:r>
                <a:rPr lang="ko-KR" altLang="en-US" sz="1000" dirty="0" smtClean="0"/>
                <a:t> 좌석을 선택 후 완료를 누를 시 서버와 통신하여 선택 좌석 라벨에 </a:t>
              </a:r>
              <a:r>
                <a:rPr lang="en-US" altLang="ko-KR" sz="1000" dirty="0" smtClean="0"/>
                <a:t>response</a:t>
              </a:r>
              <a:r>
                <a:rPr lang="ko-KR" altLang="en-US" sz="1000" dirty="0" smtClean="0"/>
                <a:t>값을 넣는다</a:t>
              </a:r>
              <a:r>
                <a:rPr lang="en-US" altLang="ko-KR" sz="1000" dirty="0" smtClean="0"/>
                <a:t>.</a:t>
              </a: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6000760" y="5929330"/>
            <a:ext cx="1000132" cy="246221"/>
            <a:chOff x="5929322" y="6000768"/>
            <a:chExt cx="1000132" cy="246221"/>
          </a:xfrm>
        </p:grpSpPr>
        <p:sp>
          <p:nvSpPr>
            <p:cNvPr id="106" name="한쪽 모서리가 둥근 사각형 105"/>
            <p:cNvSpPr/>
            <p:nvPr/>
          </p:nvSpPr>
          <p:spPr>
            <a:xfrm>
              <a:off x="5929322" y="6000768"/>
              <a:ext cx="1000132" cy="214314"/>
            </a:xfrm>
            <a:prstGeom prst="round1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929322" y="6000768"/>
              <a:ext cx="9286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선택완료</a:t>
              </a:r>
              <a:endParaRPr lang="ko-KR" altLang="en-US" sz="1000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7143768" y="5929330"/>
            <a:ext cx="1000132" cy="246221"/>
            <a:chOff x="5929322" y="6000768"/>
            <a:chExt cx="1000132" cy="246221"/>
          </a:xfrm>
        </p:grpSpPr>
        <p:sp>
          <p:nvSpPr>
            <p:cNvPr id="111" name="한쪽 모서리가 둥근 사각형 110"/>
            <p:cNvSpPr/>
            <p:nvPr/>
          </p:nvSpPr>
          <p:spPr>
            <a:xfrm>
              <a:off x="5929322" y="6000768"/>
              <a:ext cx="1000132" cy="214314"/>
            </a:xfrm>
            <a:prstGeom prst="round1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929322" y="6000768"/>
              <a:ext cx="9286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돌아가기</a:t>
              </a:r>
              <a:endParaRPr lang="ko-KR" altLang="en-US" sz="1000" dirty="0"/>
            </a:p>
          </p:txBody>
        </p:sp>
      </p:grpSp>
      <p:cxnSp>
        <p:nvCxnSpPr>
          <p:cNvPr id="114" name="구부러진 연결선 113"/>
          <p:cNvCxnSpPr>
            <a:stCxn id="105" idx="0"/>
            <a:endCxn id="99" idx="2"/>
          </p:cNvCxnSpPr>
          <p:nvPr/>
        </p:nvCxnSpPr>
        <p:spPr>
          <a:xfrm rot="16200000" flipV="1">
            <a:off x="4032144" y="5393805"/>
            <a:ext cx="396721" cy="531454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 120"/>
          <p:cNvCxnSpPr>
            <a:stCxn id="108" idx="0"/>
            <a:endCxn id="86" idx="2"/>
          </p:cNvCxnSpPr>
          <p:nvPr/>
        </p:nvCxnSpPr>
        <p:spPr>
          <a:xfrm rot="16200000" flipV="1">
            <a:off x="4373640" y="3837863"/>
            <a:ext cx="468159" cy="3714776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/>
          <p:cNvGrpSpPr/>
          <p:nvPr/>
        </p:nvGrpSpPr>
        <p:grpSpPr>
          <a:xfrm>
            <a:off x="1500166" y="6143644"/>
            <a:ext cx="857256" cy="246221"/>
            <a:chOff x="1500166" y="6143644"/>
            <a:chExt cx="857256" cy="246221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1500166" y="6143644"/>
              <a:ext cx="857256" cy="21431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500166" y="6143644"/>
              <a:ext cx="8572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결제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1092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688</Words>
  <Application>Microsoft Office PowerPoint</Application>
  <PresentationFormat>화면 슬라이드 쇼(4:3)</PresentationFormat>
  <Paragraphs>196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MovieReservation Web Project</vt:lpstr>
      <vt:lpstr> 레이아웃 1 - Index.html(진입 페이지)</vt:lpstr>
      <vt:lpstr> 레이아웃 2 - movieInfoList.html(영화 정보리스트)</vt:lpstr>
      <vt:lpstr> 레이아웃 3 - review.html(영화 리뷰)</vt:lpstr>
      <vt:lpstr> 레이아웃 4 –scheduleIndex.html(상영시간표-디폴트)</vt:lpstr>
      <vt:lpstr> 레이아웃 5 -scheduleMovie.html(상영시간표-영화별)</vt:lpstr>
      <vt:lpstr> 레이아웃 6 -scheduleScreen.html(상영시간표-스크린별)</vt:lpstr>
      <vt:lpstr> 레이아웃 7 -reservation.html(예매하기)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MovieReservation Web Project</dc:title>
  <dc:creator>JuYoung</dc:creator>
  <cp:lastModifiedBy>JuYoung</cp:lastModifiedBy>
  <cp:revision>78</cp:revision>
  <dcterms:created xsi:type="dcterms:W3CDTF">2018-09-03T11:13:06Z</dcterms:created>
  <dcterms:modified xsi:type="dcterms:W3CDTF">2018-09-03T14:40:09Z</dcterms:modified>
</cp:coreProperties>
</file>