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10" d="100"/>
          <a:sy n="110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비행기별 지연시간</a:t>
            </a:r>
            <a:endParaRPr lang="en-US" altLang="en-US"/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782874015748031"/>
          <c:y val="0.18859744990892532"/>
          <c:w val="0.7338101487314086"/>
          <c:h val="0.71283507594337592"/>
        </c:manualLayout>
      </c:layout>
      <c:bar3DChart>
        <c:barDir val="col"/>
        <c:grouping val="clustered"/>
        <c:varyColors val="0"/>
        <c:ser>
          <c:idx val="0"/>
          <c:order val="0"/>
          <c:tx>
            <c:v>arrdelay</c:v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0000"/>
              </a:solidFill>
            </c:spPr>
          </c:dPt>
          <c:cat>
            <c:numRef>
              <c:f>Sheet1!$B$2:$B$11</c:f>
              <c:numCache>
                <c:formatCode>@</c:formatCode>
                <c:ptCount val="10"/>
                <c:pt idx="0">
                  <c:v>1724</c:v>
                </c:pt>
                <c:pt idx="1">
                  <c:v>1597</c:v>
                </c:pt>
                <c:pt idx="2">
                  <c:v>1946</c:v>
                </c:pt>
                <c:pt idx="3">
                  <c:v>1528</c:v>
                </c:pt>
                <c:pt idx="4">
                  <c:v>1575</c:v>
                </c:pt>
                <c:pt idx="5">
                  <c:v>2137</c:v>
                </c:pt>
                <c:pt idx="6">
                  <c:v>1688</c:v>
                </c:pt>
                <c:pt idx="7">
                  <c:v>1710</c:v>
                </c:pt>
                <c:pt idx="8">
                  <c:v>1634</c:v>
                </c:pt>
                <c:pt idx="9">
                  <c:v>1611</c:v>
                </c:pt>
              </c:numCache>
            </c:numRef>
          </c:cat>
          <c:val>
            <c:numRef>
              <c:f>Sheet1!$A$2:$A$11</c:f>
              <c:numCache>
                <c:formatCode>General</c:formatCode>
                <c:ptCount val="10"/>
                <c:pt idx="0">
                  <c:v>164</c:v>
                </c:pt>
                <c:pt idx="1">
                  <c:v>208</c:v>
                </c:pt>
                <c:pt idx="2">
                  <c:v>377</c:v>
                </c:pt>
                <c:pt idx="3">
                  <c:v>511</c:v>
                </c:pt>
                <c:pt idx="4">
                  <c:v>587</c:v>
                </c:pt>
                <c:pt idx="5">
                  <c:v>837</c:v>
                </c:pt>
                <c:pt idx="6">
                  <c:v>920</c:v>
                </c:pt>
                <c:pt idx="7">
                  <c:v>922</c:v>
                </c:pt>
                <c:pt idx="8">
                  <c:v>945</c:v>
                </c:pt>
                <c:pt idx="9">
                  <c:v>1717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494144"/>
        <c:axId val="44858688"/>
        <c:axId val="0"/>
      </c:bar3DChart>
      <c:catAx>
        <c:axId val="79494144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crossAx val="44858688"/>
        <c:crosses val="autoZero"/>
        <c:auto val="1"/>
        <c:lblAlgn val="ctr"/>
        <c:lblOffset val="100"/>
        <c:noMultiLvlLbl val="0"/>
      </c:catAx>
      <c:valAx>
        <c:axId val="448586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9494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출발</a:t>
            </a:r>
            <a:r>
              <a:rPr lang="en-US" altLang="ko-KR" dirty="0"/>
              <a:t>-</a:t>
            </a:r>
            <a:r>
              <a:rPr lang="ko-KR" altLang="en-US" dirty="0" err="1"/>
              <a:t>도착지별</a:t>
            </a:r>
            <a:r>
              <a:rPr lang="ko-KR" altLang="en-US" dirty="0"/>
              <a:t> </a:t>
            </a:r>
            <a:r>
              <a:rPr lang="ko-KR" altLang="en-US" dirty="0" smtClean="0"/>
              <a:t>지연시간</a:t>
            </a:r>
            <a:endParaRPr lang="en-US" altLang="en-US" dirty="0"/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Sheet1!$AA$1</c:f>
              <c:strCache>
                <c:ptCount val="1"/>
                <c:pt idx="0">
                  <c:v>arrdelay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Sheet1!$Z$2:$Z$11</c:f>
              <c:strCache>
                <c:ptCount val="10"/>
                <c:pt idx="0">
                  <c:v>CLT-MSP</c:v>
                </c:pt>
                <c:pt idx="1">
                  <c:v>BOS-DTW</c:v>
                </c:pt>
                <c:pt idx="2">
                  <c:v>ORD-DTW</c:v>
                </c:pt>
                <c:pt idx="3">
                  <c:v>HNL-DTW</c:v>
                </c:pt>
                <c:pt idx="4">
                  <c:v>HNL-MSP</c:v>
                </c:pt>
                <c:pt idx="5">
                  <c:v>MKE-MSP</c:v>
                </c:pt>
                <c:pt idx="6">
                  <c:v>SJU-DTW</c:v>
                </c:pt>
                <c:pt idx="7">
                  <c:v>SNA-DTW</c:v>
                </c:pt>
                <c:pt idx="8">
                  <c:v>MCO-MSP</c:v>
                </c:pt>
                <c:pt idx="9">
                  <c:v>LGA-MSP</c:v>
                </c:pt>
              </c:strCache>
            </c:strRef>
          </c:cat>
          <c:val>
            <c:numRef>
              <c:f>Sheet1!$AA$2:$AA$11</c:f>
              <c:numCache>
                <c:formatCode>General</c:formatCode>
                <c:ptCount val="10"/>
                <c:pt idx="0">
                  <c:v>2137</c:v>
                </c:pt>
                <c:pt idx="1">
                  <c:v>1946</c:v>
                </c:pt>
                <c:pt idx="2">
                  <c:v>1724</c:v>
                </c:pt>
                <c:pt idx="3">
                  <c:v>1710</c:v>
                </c:pt>
                <c:pt idx="4">
                  <c:v>1688</c:v>
                </c:pt>
                <c:pt idx="5">
                  <c:v>1634</c:v>
                </c:pt>
                <c:pt idx="6">
                  <c:v>1611</c:v>
                </c:pt>
                <c:pt idx="7">
                  <c:v>1597</c:v>
                </c:pt>
                <c:pt idx="8">
                  <c:v>1575</c:v>
                </c:pt>
                <c:pt idx="9">
                  <c:v>1528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21486848"/>
        <c:axId val="121378432"/>
        <c:axId val="0"/>
      </c:bar3DChart>
      <c:catAx>
        <c:axId val="1214868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378432"/>
        <c:crosses val="autoZero"/>
        <c:auto val="1"/>
        <c:lblAlgn val="ctr"/>
        <c:lblOffset val="100"/>
        <c:noMultiLvlLbl val="0"/>
      </c:catAx>
      <c:valAx>
        <c:axId val="1213784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1486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출발</a:t>
            </a:r>
            <a:r>
              <a:rPr lang="en-US" altLang="ko-KR"/>
              <a:t>-</a:t>
            </a:r>
            <a:r>
              <a:rPr lang="ko-KR" altLang="en-US"/>
              <a:t>도착지별 비행시간</a:t>
            </a:r>
            <a:endParaRPr lang="en-US" altLang="en-US"/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Sheet1!$AD$1</c:f>
              <c:strCache>
                <c:ptCount val="1"/>
                <c:pt idx="0">
                  <c:v>arrtime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Sheet1!$AC$2:$AC$11</c:f>
              <c:strCache>
                <c:ptCount val="10"/>
                <c:pt idx="0">
                  <c:v>EWR-HNL</c:v>
                </c:pt>
                <c:pt idx="1">
                  <c:v>DTW-HNL</c:v>
                </c:pt>
                <c:pt idx="2">
                  <c:v>ATL-HNL</c:v>
                </c:pt>
                <c:pt idx="3">
                  <c:v>HNL-EWR</c:v>
                </c:pt>
                <c:pt idx="4">
                  <c:v>STL-HNL</c:v>
                </c:pt>
                <c:pt idx="5">
                  <c:v>STL-OGG</c:v>
                </c:pt>
                <c:pt idx="6">
                  <c:v>ORD-HNL</c:v>
                </c:pt>
                <c:pt idx="7">
                  <c:v>MSP-HNL</c:v>
                </c:pt>
                <c:pt idx="8">
                  <c:v>HNL-DTW</c:v>
                </c:pt>
                <c:pt idx="9">
                  <c:v>HNL-ATL</c:v>
                </c:pt>
              </c:strCache>
            </c:strRef>
          </c:cat>
          <c:val>
            <c:numRef>
              <c:f>Sheet1!$AD$2:$AD$11</c:f>
              <c:numCache>
                <c:formatCode>0.0_ </c:formatCode>
                <c:ptCount val="10"/>
                <c:pt idx="0">
                  <c:v>589.91556175854805</c:v>
                </c:pt>
                <c:pt idx="1">
                  <c:v>541.11618257261398</c:v>
                </c:pt>
                <c:pt idx="2">
                  <c:v>524.67045454545405</c:v>
                </c:pt>
                <c:pt idx="3">
                  <c:v>524.13639526791906</c:v>
                </c:pt>
                <c:pt idx="4">
                  <c:v>509.49556868537599</c:v>
                </c:pt>
                <c:pt idx="5">
                  <c:v>504.98096192384702</c:v>
                </c:pt>
                <c:pt idx="6">
                  <c:v>502.572930955647</c:v>
                </c:pt>
                <c:pt idx="7">
                  <c:v>474.93901258470402</c:v>
                </c:pt>
                <c:pt idx="8">
                  <c:v>472.57786885245901</c:v>
                </c:pt>
                <c:pt idx="9">
                  <c:v>472.18329177057302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21914368"/>
        <c:axId val="121414208"/>
        <c:axId val="0"/>
      </c:bar3DChart>
      <c:catAx>
        <c:axId val="12191436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414208"/>
        <c:crosses val="autoZero"/>
        <c:auto val="1"/>
        <c:lblAlgn val="ctr"/>
        <c:lblOffset val="100"/>
        <c:noMultiLvlLbl val="0"/>
      </c:catAx>
      <c:valAx>
        <c:axId val="121414208"/>
        <c:scaling>
          <c:orientation val="minMax"/>
        </c:scaling>
        <c:delete val="0"/>
        <c:axPos val="l"/>
        <c:majorGridlines/>
        <c:numFmt formatCode="0.0_ " sourceLinked="1"/>
        <c:majorTickMark val="none"/>
        <c:minorTickMark val="none"/>
        <c:tickLblPos val="nextTo"/>
        <c:crossAx val="121914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연도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요일별 비행시간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Sheet1!$AG$1</c:f>
              <c:strCache>
                <c:ptCount val="1"/>
                <c:pt idx="0">
                  <c:v>arrtime</c:v>
                </c:pt>
              </c:strCache>
            </c:strRef>
          </c:tx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Sheet1!$AF$2:$AF$29</c:f>
              <c:strCache>
                <c:ptCount val="28"/>
                <c:pt idx="0">
                  <c:v>1999-1</c:v>
                </c:pt>
                <c:pt idx="1">
                  <c:v>1999-2</c:v>
                </c:pt>
                <c:pt idx="2">
                  <c:v>1999-3</c:v>
                </c:pt>
                <c:pt idx="3">
                  <c:v>1999-4</c:v>
                </c:pt>
                <c:pt idx="4">
                  <c:v>1999-5</c:v>
                </c:pt>
                <c:pt idx="5">
                  <c:v>1999-6</c:v>
                </c:pt>
                <c:pt idx="6">
                  <c:v>1999-7</c:v>
                </c:pt>
                <c:pt idx="7">
                  <c:v>2000-1</c:v>
                </c:pt>
                <c:pt idx="8">
                  <c:v>2000-2</c:v>
                </c:pt>
                <c:pt idx="9">
                  <c:v>2000-3</c:v>
                </c:pt>
                <c:pt idx="10">
                  <c:v>2000-4</c:v>
                </c:pt>
                <c:pt idx="11">
                  <c:v>2000-5</c:v>
                </c:pt>
                <c:pt idx="12">
                  <c:v>2000-6</c:v>
                </c:pt>
                <c:pt idx="13">
                  <c:v>2000-7</c:v>
                </c:pt>
                <c:pt idx="14">
                  <c:v>2001-1</c:v>
                </c:pt>
                <c:pt idx="15">
                  <c:v>2001-2</c:v>
                </c:pt>
                <c:pt idx="16">
                  <c:v>2001-3</c:v>
                </c:pt>
                <c:pt idx="17">
                  <c:v>2001-4</c:v>
                </c:pt>
                <c:pt idx="18">
                  <c:v>2001-5</c:v>
                </c:pt>
                <c:pt idx="19">
                  <c:v>2001-6</c:v>
                </c:pt>
                <c:pt idx="20">
                  <c:v>2001-7</c:v>
                </c:pt>
                <c:pt idx="21">
                  <c:v>2002-1</c:v>
                </c:pt>
                <c:pt idx="22">
                  <c:v>2002-2</c:v>
                </c:pt>
                <c:pt idx="23">
                  <c:v>2002-3</c:v>
                </c:pt>
                <c:pt idx="24">
                  <c:v>2002-4</c:v>
                </c:pt>
                <c:pt idx="25">
                  <c:v>2002-5</c:v>
                </c:pt>
                <c:pt idx="26">
                  <c:v>2002-6</c:v>
                </c:pt>
                <c:pt idx="27">
                  <c:v>2002-7</c:v>
                </c:pt>
              </c:strCache>
            </c:strRef>
          </c:cat>
          <c:val>
            <c:numRef>
              <c:f>Sheet1!$AG$2:$AG$29</c:f>
              <c:numCache>
                <c:formatCode>0.0_ </c:formatCode>
                <c:ptCount val="28"/>
                <c:pt idx="0">
                  <c:v>104.01658737597</c:v>
                </c:pt>
                <c:pt idx="1">
                  <c:v>104.092136134562</c:v>
                </c:pt>
                <c:pt idx="2">
                  <c:v>104.134959727444</c:v>
                </c:pt>
                <c:pt idx="3">
                  <c:v>104.14784465944901</c:v>
                </c:pt>
                <c:pt idx="4">
                  <c:v>104.023731281408</c:v>
                </c:pt>
                <c:pt idx="5">
                  <c:v>107.55665913029701</c:v>
                </c:pt>
                <c:pt idx="6">
                  <c:v>105.375140633821</c:v>
                </c:pt>
                <c:pt idx="7">
                  <c:v>105.89774717186501</c:v>
                </c:pt>
                <c:pt idx="8">
                  <c:v>105.816883938646</c:v>
                </c:pt>
                <c:pt idx="9">
                  <c:v>105.810309126238</c:v>
                </c:pt>
                <c:pt idx="10">
                  <c:v>105.965112052086</c:v>
                </c:pt>
                <c:pt idx="11">
                  <c:v>105.83369325859501</c:v>
                </c:pt>
                <c:pt idx="12">
                  <c:v>108.903519637546</c:v>
                </c:pt>
                <c:pt idx="13">
                  <c:v>107.25751842698099</c:v>
                </c:pt>
                <c:pt idx="14">
                  <c:v>102.480433875187</c:v>
                </c:pt>
                <c:pt idx="15">
                  <c:v>102.603051109345</c:v>
                </c:pt>
                <c:pt idx="16">
                  <c:v>102.716480249442</c:v>
                </c:pt>
                <c:pt idx="17">
                  <c:v>103.02035335348501</c:v>
                </c:pt>
                <c:pt idx="18">
                  <c:v>102.927052558806</c:v>
                </c:pt>
                <c:pt idx="19">
                  <c:v>105.489544269665</c:v>
                </c:pt>
                <c:pt idx="20">
                  <c:v>103.644243675723</c:v>
                </c:pt>
                <c:pt idx="21">
                  <c:v>105.08871706015699</c:v>
                </c:pt>
                <c:pt idx="22">
                  <c:v>105.271306703376</c:v>
                </c:pt>
                <c:pt idx="23">
                  <c:v>105.084855976208</c:v>
                </c:pt>
                <c:pt idx="24">
                  <c:v>105.18535009071699</c:v>
                </c:pt>
                <c:pt idx="25">
                  <c:v>105.09877048964999</c:v>
                </c:pt>
                <c:pt idx="26">
                  <c:v>108.453677032596</c:v>
                </c:pt>
                <c:pt idx="27">
                  <c:v>106.56975872776199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15392"/>
        <c:axId val="121416512"/>
      </c:lineChart>
      <c:catAx>
        <c:axId val="121915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21416512"/>
        <c:crosses val="autoZero"/>
        <c:auto val="1"/>
        <c:lblAlgn val="ctr"/>
        <c:lblOffset val="100"/>
        <c:noMultiLvlLbl val="0"/>
      </c:catAx>
      <c:valAx>
        <c:axId val="121416512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crossAx val="121915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월별 취소된 비행일정</a:t>
            </a:r>
            <a:endParaRPr lang="en-US" altLang="en-US"/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cancelled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Sheet1!$D$2:$D$13</c:f>
              <c:numCache>
                <c:formatCode>General</c:formatCode>
                <c:ptCount val="12"/>
                <c:pt idx="0">
                  <c:v>9</c:v>
                </c:pt>
                <c:pt idx="1">
                  <c:v>1</c:v>
                </c:pt>
                <c:pt idx="2">
                  <c:v>6</c:v>
                </c:pt>
                <c:pt idx="3">
                  <c:v>2</c:v>
                </c:pt>
                <c:pt idx="4">
                  <c:v>12</c:v>
                </c:pt>
                <c:pt idx="5">
                  <c:v>7</c:v>
                </c:pt>
                <c:pt idx="6">
                  <c:v>3</c:v>
                </c:pt>
                <c:pt idx="7">
                  <c:v>8</c:v>
                </c:pt>
                <c:pt idx="8">
                  <c:v>5</c:v>
                </c:pt>
                <c:pt idx="9">
                  <c:v>4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128618</c:v>
                </c:pt>
                <c:pt idx="1">
                  <c:v>78250</c:v>
                </c:pt>
                <c:pt idx="2">
                  <c:v>54483</c:v>
                </c:pt>
                <c:pt idx="3">
                  <c:v>51482</c:v>
                </c:pt>
                <c:pt idx="4">
                  <c:v>48450</c:v>
                </c:pt>
                <c:pt idx="5">
                  <c:v>47945</c:v>
                </c:pt>
                <c:pt idx="6">
                  <c:v>46565</c:v>
                </c:pt>
                <c:pt idx="7">
                  <c:v>45359</c:v>
                </c:pt>
                <c:pt idx="8">
                  <c:v>42264</c:v>
                </c:pt>
                <c:pt idx="9">
                  <c:v>36492</c:v>
                </c:pt>
                <c:pt idx="10">
                  <c:v>31519</c:v>
                </c:pt>
                <c:pt idx="11">
                  <c:v>26715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88103424"/>
        <c:axId val="94547904"/>
        <c:axId val="0"/>
      </c:bar3DChart>
      <c:catAx>
        <c:axId val="8810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4547904"/>
        <c:crosses val="autoZero"/>
        <c:auto val="1"/>
        <c:lblAlgn val="ctr"/>
        <c:lblOffset val="100"/>
        <c:noMultiLvlLbl val="0"/>
      </c:catAx>
      <c:valAx>
        <c:axId val="945479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8103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월별 비행거리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0664064"/>
        <c:axId val="94550208"/>
      </c:barChart>
      <c:catAx>
        <c:axId val="12066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4550208"/>
        <c:crosses val="autoZero"/>
        <c:auto val="1"/>
        <c:lblAlgn val="ctr"/>
        <c:lblOffset val="100"/>
        <c:noMultiLvlLbl val="0"/>
      </c:catAx>
      <c:valAx>
        <c:axId val="94550208"/>
        <c:scaling>
          <c:orientation val="minMax"/>
        </c:scaling>
        <c:delete val="0"/>
        <c:axPos val="l"/>
        <c:majorGridlines/>
        <c:numFmt formatCode="0.0_ " sourceLinked="1"/>
        <c:majorTickMark val="none"/>
        <c:minorTickMark val="none"/>
        <c:tickLblPos val="nextTo"/>
        <c:crossAx val="120664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월별 비행거리</a:t>
            </a:r>
            <a:endParaRPr lang="en-US" altLang="en-US"/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distance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rgbClr val="C0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Sheet1!$G$2:$G$13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Sheet1!$H$2:$H$13</c:f>
              <c:numCache>
                <c:formatCode>0.0_ </c:formatCode>
                <c:ptCount val="12"/>
                <c:pt idx="0">
                  <c:v>739.65774077300603</c:v>
                </c:pt>
                <c:pt idx="1">
                  <c:v>741.33806097781803</c:v>
                </c:pt>
                <c:pt idx="2">
                  <c:v>745.38844513039396</c:v>
                </c:pt>
                <c:pt idx="3">
                  <c:v>746.70858011232303</c:v>
                </c:pt>
                <c:pt idx="4">
                  <c:v>749.40908998625105</c:v>
                </c:pt>
                <c:pt idx="5">
                  <c:v>757.43170256771896</c:v>
                </c:pt>
                <c:pt idx="6">
                  <c:v>762.62347953147798</c:v>
                </c:pt>
                <c:pt idx="7">
                  <c:v>762.08562988451195</c:v>
                </c:pt>
                <c:pt idx="8">
                  <c:v>753.95607529546498</c:v>
                </c:pt>
                <c:pt idx="9">
                  <c:v>751.01834407241802</c:v>
                </c:pt>
                <c:pt idx="10">
                  <c:v>753.03364563427397</c:v>
                </c:pt>
                <c:pt idx="11">
                  <c:v>758.78601983654596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20664576"/>
        <c:axId val="121511936"/>
        <c:axId val="0"/>
      </c:bar3DChart>
      <c:catAx>
        <c:axId val="12066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1511936"/>
        <c:crosses val="autoZero"/>
        <c:auto val="1"/>
        <c:lblAlgn val="ctr"/>
        <c:lblOffset val="100"/>
        <c:noMultiLvlLbl val="0"/>
      </c:catAx>
      <c:valAx>
        <c:axId val="121511936"/>
        <c:scaling>
          <c:orientation val="minMax"/>
        </c:scaling>
        <c:delete val="0"/>
        <c:axPos val="l"/>
        <c:majorGridlines/>
        <c:numFmt formatCode="0.0_ " sourceLinked="1"/>
        <c:majorTickMark val="none"/>
        <c:minorTickMark val="none"/>
        <c:tickLblPos val="nextTo"/>
        <c:crossAx val="120664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연도별 취소 비행건수</a:t>
            </a:r>
            <a:endParaRPr lang="en-US" altLang="en-US"/>
          </a:p>
        </c:rich>
      </c:tx>
      <c:layout/>
      <c:overlay val="0"/>
    </c:title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Sheet1!$K$1</c:f>
              <c:strCache>
                <c:ptCount val="1"/>
                <c:pt idx="0">
                  <c:v>cancelled</c:v>
                </c:pt>
              </c:strCache>
            </c:strRef>
          </c:tx>
          <c:explosion val="25"/>
          <c:dPt>
            <c:idx val="2"/>
            <c:bubble3D val="0"/>
            <c:spPr>
              <a:solidFill>
                <a:srgbClr val="C0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numRef>
              <c:f>Sheet1!$J$2:$J$5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Sheet1!$K$2:$K$5</c:f>
              <c:numCache>
                <c:formatCode>General</c:formatCode>
                <c:ptCount val="4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연도별 비행 평균시간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airtime</c:v>
                </c:pt>
              </c:strCache>
            </c:strRef>
          </c:tx>
          <c:dPt>
            <c:idx val="23"/>
            <c:bubble3D val="0"/>
          </c:dPt>
          <c:dLbls>
            <c:dLbl>
              <c:idx val="47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Sheet1!$M$2:$M$49</c:f>
              <c:strCache>
                <c:ptCount val="48"/>
                <c:pt idx="0">
                  <c:v>1999-01</c:v>
                </c:pt>
                <c:pt idx="1">
                  <c:v>1999-02</c:v>
                </c:pt>
                <c:pt idx="2">
                  <c:v>1999-03</c:v>
                </c:pt>
                <c:pt idx="3">
                  <c:v>1999-04</c:v>
                </c:pt>
                <c:pt idx="4">
                  <c:v>1999-05</c:v>
                </c:pt>
                <c:pt idx="5">
                  <c:v>1999-06</c:v>
                </c:pt>
                <c:pt idx="6">
                  <c:v>1999-07</c:v>
                </c:pt>
                <c:pt idx="7">
                  <c:v>1999-08</c:v>
                </c:pt>
                <c:pt idx="8">
                  <c:v>1999-09</c:v>
                </c:pt>
                <c:pt idx="9">
                  <c:v>1999-10</c:v>
                </c:pt>
                <c:pt idx="10">
                  <c:v>1999-11</c:v>
                </c:pt>
                <c:pt idx="11">
                  <c:v>1999-12</c:v>
                </c:pt>
                <c:pt idx="12">
                  <c:v>2000-01</c:v>
                </c:pt>
                <c:pt idx="13">
                  <c:v>2000-02</c:v>
                </c:pt>
                <c:pt idx="14">
                  <c:v>2000-03</c:v>
                </c:pt>
                <c:pt idx="15">
                  <c:v>2000-04</c:v>
                </c:pt>
                <c:pt idx="16">
                  <c:v>2000-05</c:v>
                </c:pt>
                <c:pt idx="17">
                  <c:v>2000-06</c:v>
                </c:pt>
                <c:pt idx="18">
                  <c:v>2000-07</c:v>
                </c:pt>
                <c:pt idx="19">
                  <c:v>2000-08</c:v>
                </c:pt>
                <c:pt idx="20">
                  <c:v>2000-09</c:v>
                </c:pt>
                <c:pt idx="21">
                  <c:v>2000-10</c:v>
                </c:pt>
                <c:pt idx="22">
                  <c:v>2000-11</c:v>
                </c:pt>
                <c:pt idx="23">
                  <c:v>2000-12</c:v>
                </c:pt>
                <c:pt idx="24">
                  <c:v>2001-01</c:v>
                </c:pt>
                <c:pt idx="25">
                  <c:v>2001-02</c:v>
                </c:pt>
                <c:pt idx="26">
                  <c:v>2001-03</c:v>
                </c:pt>
                <c:pt idx="27">
                  <c:v>2001-04</c:v>
                </c:pt>
                <c:pt idx="28">
                  <c:v>2001-05</c:v>
                </c:pt>
                <c:pt idx="29">
                  <c:v>2001-06</c:v>
                </c:pt>
                <c:pt idx="30">
                  <c:v>2001-07</c:v>
                </c:pt>
                <c:pt idx="31">
                  <c:v>2001-08</c:v>
                </c:pt>
                <c:pt idx="32">
                  <c:v>2001-09</c:v>
                </c:pt>
                <c:pt idx="33">
                  <c:v>2001-10</c:v>
                </c:pt>
                <c:pt idx="34">
                  <c:v>2001-11</c:v>
                </c:pt>
                <c:pt idx="35">
                  <c:v>2001-12</c:v>
                </c:pt>
                <c:pt idx="36">
                  <c:v>2002-01</c:v>
                </c:pt>
                <c:pt idx="37">
                  <c:v>2002-02</c:v>
                </c:pt>
                <c:pt idx="38">
                  <c:v>2002-03</c:v>
                </c:pt>
                <c:pt idx="39">
                  <c:v>2002-04</c:v>
                </c:pt>
                <c:pt idx="40">
                  <c:v>2002-05</c:v>
                </c:pt>
                <c:pt idx="41">
                  <c:v>2002-06</c:v>
                </c:pt>
                <c:pt idx="42">
                  <c:v>2002-07</c:v>
                </c:pt>
                <c:pt idx="43">
                  <c:v>2002-08</c:v>
                </c:pt>
                <c:pt idx="44">
                  <c:v>2002-09</c:v>
                </c:pt>
                <c:pt idx="45">
                  <c:v>2002-10</c:v>
                </c:pt>
                <c:pt idx="46">
                  <c:v>2002-11</c:v>
                </c:pt>
                <c:pt idx="47">
                  <c:v>2002-12</c:v>
                </c:pt>
              </c:strCache>
            </c:strRef>
          </c:cat>
          <c:val>
            <c:numRef>
              <c:f>Sheet1!$N$2:$N$49</c:f>
              <c:numCache>
                <c:formatCode>0.0_ </c:formatCode>
                <c:ptCount val="48"/>
                <c:pt idx="0">
                  <c:v>105.793355486415</c:v>
                </c:pt>
                <c:pt idx="1">
                  <c:v>104.310789314085</c:v>
                </c:pt>
                <c:pt idx="2">
                  <c:v>104.937560592107</c:v>
                </c:pt>
                <c:pt idx="3">
                  <c:v>105.01841567125</c:v>
                </c:pt>
                <c:pt idx="4">
                  <c:v>104.68622769959801</c:v>
                </c:pt>
                <c:pt idx="5">
                  <c:v>104.769385934635</c:v>
                </c:pt>
                <c:pt idx="6">
                  <c:v>104.772025731203</c:v>
                </c:pt>
                <c:pt idx="7">
                  <c:v>104.85168028967099</c:v>
                </c:pt>
                <c:pt idx="8">
                  <c:v>103.849224465905</c:v>
                </c:pt>
                <c:pt idx="9">
                  <c:v>103.983698555779</c:v>
                </c:pt>
                <c:pt idx="10">
                  <c:v>104.088406796664</c:v>
                </c:pt>
                <c:pt idx="11">
                  <c:v>105.40918065795501</c:v>
                </c:pt>
                <c:pt idx="12">
                  <c:v>106.274113421745</c:v>
                </c:pt>
                <c:pt idx="13">
                  <c:v>105.99699926207499</c:v>
                </c:pt>
                <c:pt idx="14">
                  <c:v>106.16374991785</c:v>
                </c:pt>
                <c:pt idx="15">
                  <c:v>106.765899699515</c:v>
                </c:pt>
                <c:pt idx="16">
                  <c:v>106.09297382183</c:v>
                </c:pt>
                <c:pt idx="17">
                  <c:v>106.54805197109501</c:v>
                </c:pt>
                <c:pt idx="18">
                  <c:v>106.53943540901599</c:v>
                </c:pt>
                <c:pt idx="19">
                  <c:v>106.194907422027</c:v>
                </c:pt>
                <c:pt idx="20">
                  <c:v>105.929349835195</c:v>
                </c:pt>
                <c:pt idx="21">
                  <c:v>106.36682628067</c:v>
                </c:pt>
                <c:pt idx="22">
                  <c:v>106.84344218209699</c:v>
                </c:pt>
                <c:pt idx="23">
                  <c:v>107.80963637411899</c:v>
                </c:pt>
                <c:pt idx="24">
                  <c:v>103.290812337695</c:v>
                </c:pt>
                <c:pt idx="25">
                  <c:v>104.53773093625099</c:v>
                </c:pt>
                <c:pt idx="26">
                  <c:v>103.764048211584</c:v>
                </c:pt>
                <c:pt idx="27">
                  <c:v>103.22701395074399</c:v>
                </c:pt>
                <c:pt idx="28">
                  <c:v>102.829783794706</c:v>
                </c:pt>
                <c:pt idx="29">
                  <c:v>103.512996913021</c:v>
                </c:pt>
                <c:pt idx="30">
                  <c:v>103.229591167405</c:v>
                </c:pt>
                <c:pt idx="31">
                  <c:v>103.602278930002</c:v>
                </c:pt>
                <c:pt idx="32">
                  <c:v>101.842438741704</c:v>
                </c:pt>
                <c:pt idx="33">
                  <c:v>101.477215152147</c:v>
                </c:pt>
                <c:pt idx="34">
                  <c:v>102.752391833803</c:v>
                </c:pt>
                <c:pt idx="35">
                  <c:v>104.361971708347</c:v>
                </c:pt>
                <c:pt idx="36">
                  <c:v>104.48433624167799</c:v>
                </c:pt>
                <c:pt idx="37">
                  <c:v>104.32269838576001</c:v>
                </c:pt>
                <c:pt idx="38">
                  <c:v>106.15145201877</c:v>
                </c:pt>
                <c:pt idx="39">
                  <c:v>105.463606666451</c:v>
                </c:pt>
                <c:pt idx="40">
                  <c:v>105.372983590052</c:v>
                </c:pt>
                <c:pt idx="41">
                  <c:v>105.91557166934599</c:v>
                </c:pt>
                <c:pt idx="42">
                  <c:v>105.664070291988</c:v>
                </c:pt>
                <c:pt idx="43">
                  <c:v>105.648656101336</c:v>
                </c:pt>
                <c:pt idx="44">
                  <c:v>104.85354489004099</c:v>
                </c:pt>
                <c:pt idx="45">
                  <c:v>105.854108726571</c:v>
                </c:pt>
                <c:pt idx="46">
                  <c:v>106.97676909035501</c:v>
                </c:pt>
                <c:pt idx="47">
                  <c:v>108.534953405805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667648"/>
        <c:axId val="121515968"/>
      </c:lineChart>
      <c:catAx>
        <c:axId val="120667648"/>
        <c:scaling>
          <c:orientation val="minMax"/>
        </c:scaling>
        <c:delete val="0"/>
        <c:axPos val="b"/>
        <c:majorTickMark val="out"/>
        <c:minorTickMark val="none"/>
        <c:tickLblPos val="nextTo"/>
        <c:crossAx val="121515968"/>
        <c:crosses val="autoZero"/>
        <c:auto val="1"/>
        <c:lblAlgn val="ctr"/>
        <c:lblOffset val="100"/>
        <c:noMultiLvlLbl val="0"/>
      </c:catAx>
      <c:valAx>
        <c:axId val="121515968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crossAx val="120667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비행기별 비행시간</a:t>
            </a:r>
            <a:endParaRPr lang="en-US" altLang="en-US"/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Sheet1!$Q$1</c:f>
              <c:strCache>
                <c:ptCount val="1"/>
                <c:pt idx="0">
                  <c:v>airtime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Sheet1!$P$2:$P$11</c:f>
              <c:numCache>
                <c:formatCode>General</c:formatCode>
                <c:ptCount val="10"/>
                <c:pt idx="0">
                  <c:v>3001</c:v>
                </c:pt>
                <c:pt idx="1">
                  <c:v>15</c:v>
                </c:pt>
                <c:pt idx="2">
                  <c:v>3002</c:v>
                </c:pt>
                <c:pt idx="3">
                  <c:v>3003</c:v>
                </c:pt>
                <c:pt idx="4">
                  <c:v>5600</c:v>
                </c:pt>
                <c:pt idx="5">
                  <c:v>3008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14</c:v>
                </c:pt>
              </c:numCache>
            </c:numRef>
          </c:cat>
          <c:val>
            <c:numRef>
              <c:f>Sheet1!$Q$2:$Q$11</c:f>
              <c:numCache>
                <c:formatCode>0.0_ </c:formatCode>
                <c:ptCount val="10"/>
                <c:pt idx="0">
                  <c:v>405.47236180904503</c:v>
                </c:pt>
                <c:pt idx="1">
                  <c:v>294.73370181405897</c:v>
                </c:pt>
                <c:pt idx="2">
                  <c:v>277.56776556776498</c:v>
                </c:pt>
                <c:pt idx="3">
                  <c:v>271.02276176024202</c:v>
                </c:pt>
                <c:pt idx="4">
                  <c:v>249.5</c:v>
                </c:pt>
                <c:pt idx="5">
                  <c:v>245.61888701517699</c:v>
                </c:pt>
                <c:pt idx="6">
                  <c:v>240.76369835213799</c:v>
                </c:pt>
                <c:pt idx="7">
                  <c:v>231.36264165689701</c:v>
                </c:pt>
                <c:pt idx="8">
                  <c:v>223.28930152010699</c:v>
                </c:pt>
                <c:pt idx="9">
                  <c:v>219.811246559182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21664512"/>
        <c:axId val="121518272"/>
        <c:axId val="0"/>
      </c:bar3DChart>
      <c:catAx>
        <c:axId val="12166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1518272"/>
        <c:crosses val="autoZero"/>
        <c:auto val="1"/>
        <c:lblAlgn val="ctr"/>
        <c:lblOffset val="100"/>
        <c:noMultiLvlLbl val="0"/>
      </c:catAx>
      <c:valAx>
        <c:axId val="121518272"/>
        <c:scaling>
          <c:orientation val="minMax"/>
        </c:scaling>
        <c:delete val="0"/>
        <c:axPos val="l"/>
        <c:majorGridlines/>
        <c:numFmt formatCode="0.0_ " sourceLinked="1"/>
        <c:majorTickMark val="none"/>
        <c:minorTickMark val="none"/>
        <c:tickLblPos val="nextTo"/>
        <c:crossAx val="121664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요일별 지연 및 비행시간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arrtime</c:v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Sheet1!$U$2:$U$8</c:f>
              <c:numCache>
                <c:formatCode>_(* #,##0_);_(* \(#,##0\);_(* "-"_);_(@_)</c:formatCode>
                <c:ptCount val="7"/>
                <c:pt idx="0">
                  <c:v>1492.4111468876699</c:v>
                </c:pt>
                <c:pt idx="1">
                  <c:v>1491.4766185855201</c:v>
                </c:pt>
                <c:pt idx="2">
                  <c:v>1491.44242934778</c:v>
                </c:pt>
                <c:pt idx="3">
                  <c:v>1487.76283084793</c:v>
                </c:pt>
                <c:pt idx="4">
                  <c:v>1488.4661689628999</c:v>
                </c:pt>
                <c:pt idx="5">
                  <c:v>1477.9441462161701</c:v>
                </c:pt>
                <c:pt idx="6">
                  <c:v>1517.1480918089901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666048"/>
        <c:axId val="121373248"/>
      </c:barChart>
      <c:lineChart>
        <c:grouping val="standard"/>
        <c:varyColors val="0"/>
        <c:ser>
          <c:idx val="0"/>
          <c:order val="0"/>
          <c:tx>
            <c:v>arrdelay</c:v>
          </c:tx>
          <c:spPr>
            <a:ln>
              <a:solidFill>
                <a:srgbClr val="C00000"/>
              </a:solidFill>
            </a:ln>
          </c:spPr>
          <c:marker>
            <c:spPr>
              <a:ln>
                <a:solidFill>
                  <a:srgbClr val="C00000"/>
                </a:solidFill>
              </a:ln>
            </c:spPr>
          </c:marker>
          <c:dLbls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Sheet1!$T$2:$T$8</c:f>
              <c:numCache>
                <c:formatCode>_(* #,##0_);_(* \(#,##0\);_(* "-"_);_(@_)</c:formatCode>
                <c:ptCount val="7"/>
                <c:pt idx="0">
                  <c:v>6.2395539792583499</c:v>
                </c:pt>
                <c:pt idx="1">
                  <c:v>5.0598878614154703</c:v>
                </c:pt>
                <c:pt idx="2">
                  <c:v>6.2563032283651703</c:v>
                </c:pt>
                <c:pt idx="3">
                  <c:v>8.9895971263981007</c:v>
                </c:pt>
                <c:pt idx="4">
                  <c:v>10.431181440528301</c:v>
                </c:pt>
                <c:pt idx="5">
                  <c:v>3.9598591586846501</c:v>
                </c:pt>
                <c:pt idx="6">
                  <c:v>6.92203464413896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83264"/>
        <c:axId val="121373824"/>
      </c:lineChart>
      <c:catAx>
        <c:axId val="1216660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373248"/>
        <c:crosses val="autoZero"/>
        <c:auto val="1"/>
        <c:lblAlgn val="ctr"/>
        <c:lblOffset val="100"/>
        <c:noMultiLvlLbl val="0"/>
      </c:catAx>
      <c:valAx>
        <c:axId val="121373248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none"/>
        <c:minorTickMark val="none"/>
        <c:tickLblPos val="nextTo"/>
        <c:crossAx val="121666048"/>
        <c:crosses val="autoZero"/>
        <c:crossBetween val="between"/>
      </c:valAx>
      <c:valAx>
        <c:axId val="121373824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crossAx val="121483264"/>
        <c:crosses val="max"/>
        <c:crossBetween val="between"/>
      </c:valAx>
      <c:catAx>
        <c:axId val="121483264"/>
        <c:scaling>
          <c:orientation val="minMax"/>
        </c:scaling>
        <c:delete val="1"/>
        <c:axPos val="b"/>
        <c:majorTickMark val="out"/>
        <c:minorTickMark val="none"/>
        <c:tickLblPos val="nextTo"/>
        <c:crossAx val="12137382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요일별 지연시간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arrdelay</c:v>
                </c:pt>
              </c:strCache>
            </c:strRef>
          </c:tx>
          <c:dLbls>
            <c:dLbl>
              <c:idx val="1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Sheet1!$X$2:$X$32</c:f>
              <c:numCache>
                <c:formatCode>0.0_ </c:formatCode>
                <c:ptCount val="31"/>
                <c:pt idx="0">
                  <c:v>5.8800768490219397</c:v>
                </c:pt>
                <c:pt idx="1">
                  <c:v>6.5836127247735199</c:v>
                </c:pt>
                <c:pt idx="2">
                  <c:v>6.51427484034902</c:v>
                </c:pt>
                <c:pt idx="3">
                  <c:v>5.7250412101775101</c:v>
                </c:pt>
                <c:pt idx="4">
                  <c:v>5.6177306678475096</c:v>
                </c:pt>
                <c:pt idx="5">
                  <c:v>6.2341952281646096</c:v>
                </c:pt>
                <c:pt idx="6">
                  <c:v>5.2385852444665</c:v>
                </c:pt>
                <c:pt idx="7">
                  <c:v>5.7095730909563098</c:v>
                </c:pt>
                <c:pt idx="8">
                  <c:v>6.7913830874022603</c:v>
                </c:pt>
                <c:pt idx="9">
                  <c:v>7.62659761810297</c:v>
                </c:pt>
                <c:pt idx="10">
                  <c:v>7.7900959121916102</c:v>
                </c:pt>
                <c:pt idx="11">
                  <c:v>8.3518870197417794</c:v>
                </c:pt>
                <c:pt idx="12">
                  <c:v>7.93097478509456</c:v>
                </c:pt>
                <c:pt idx="13">
                  <c:v>8.4845377381749003</c:v>
                </c:pt>
                <c:pt idx="14">
                  <c:v>7.4113973676059803</c:v>
                </c:pt>
                <c:pt idx="15">
                  <c:v>7.38143308943555</c:v>
                </c:pt>
                <c:pt idx="16">
                  <c:v>7.5542535005960003</c:v>
                </c:pt>
                <c:pt idx="17">
                  <c:v>7.2575779234387197</c:v>
                </c:pt>
                <c:pt idx="18">
                  <c:v>8.2393214135650901</c:v>
                </c:pt>
                <c:pt idx="19">
                  <c:v>7.1949469869909297</c:v>
                </c:pt>
                <c:pt idx="20">
                  <c:v>7.7364011995080304</c:v>
                </c:pt>
                <c:pt idx="21">
                  <c:v>8.2842857560555796</c:v>
                </c:pt>
                <c:pt idx="22">
                  <c:v>7.1487574024396396</c:v>
                </c:pt>
                <c:pt idx="23">
                  <c:v>5.9679360975211297</c:v>
                </c:pt>
                <c:pt idx="24">
                  <c:v>6.1488315370402304</c:v>
                </c:pt>
                <c:pt idx="25">
                  <c:v>7.1819855273965603</c:v>
                </c:pt>
                <c:pt idx="26">
                  <c:v>6.4752578669259</c:v>
                </c:pt>
                <c:pt idx="27">
                  <c:v>6.8140594795123599</c:v>
                </c:pt>
                <c:pt idx="28">
                  <c:v>5.5622156110405996</c:v>
                </c:pt>
                <c:pt idx="29">
                  <c:v>5.7429824963693301</c:v>
                </c:pt>
                <c:pt idx="30">
                  <c:v>6.60645485333092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84800"/>
        <c:axId val="121376128"/>
      </c:lineChart>
      <c:catAx>
        <c:axId val="121484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21376128"/>
        <c:crosses val="autoZero"/>
        <c:auto val="1"/>
        <c:lblAlgn val="ctr"/>
        <c:lblOffset val="100"/>
        <c:noMultiLvlLbl val="0"/>
      </c:catAx>
      <c:valAx>
        <c:axId val="121376128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crossAx val="121484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AC90BA-8F1E-4281-95E5-9DC15117898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CDD3D04-A8E2-40E3-A977-F5AC976843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968970"/>
              </p:ext>
            </p:extLst>
          </p:nvPr>
        </p:nvGraphicFramePr>
        <p:xfrm>
          <a:off x="899592" y="912256"/>
          <a:ext cx="7344816" cy="4316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88640"/>
            <a:ext cx="4511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최대 지연을 일으킨 비행기를 찾아내시오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5538718"/>
            <a:ext cx="262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1611</a:t>
            </a:r>
            <a:r>
              <a:rPr lang="ko-KR" altLang="en-US" sz="2400" dirty="0" smtClean="0"/>
              <a:t>편 항공기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9608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051209"/>
              </p:ext>
            </p:extLst>
          </p:nvPr>
        </p:nvGraphicFramePr>
        <p:xfrm>
          <a:off x="899592" y="899592"/>
          <a:ext cx="7344816" cy="418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출발지</a:t>
            </a:r>
            <a:r>
              <a:rPr lang="en-US" altLang="ko-KR" sz="1600" dirty="0" smtClean="0"/>
              <a:t>(Origin)</a:t>
            </a:r>
            <a:r>
              <a:rPr lang="ko-KR" altLang="en-US" sz="1600" dirty="0" smtClean="0"/>
              <a:t>와 도착지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Dest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별로 가장 빈번한 </a:t>
            </a:r>
            <a:r>
              <a:rPr lang="ko-KR" altLang="en-US" sz="1600" dirty="0" smtClean="0"/>
              <a:t>지연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arrdelay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내용들을 비교하시오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/>
              <a:t>[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개만 추출</a:t>
            </a:r>
            <a:r>
              <a:rPr lang="en-US" altLang="ko-KR" sz="1600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538718"/>
            <a:ext cx="464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CLT-MSP</a:t>
            </a:r>
            <a:r>
              <a:rPr lang="ko-KR" altLang="en-US" sz="2400" dirty="0" smtClean="0"/>
              <a:t>가 가장 지연이 잦다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743790"/>
              </p:ext>
            </p:extLst>
          </p:nvPr>
        </p:nvGraphicFramePr>
        <p:xfrm>
          <a:off x="899592" y="899592"/>
          <a:ext cx="7416824" cy="418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8864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11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출발지와 </a:t>
            </a:r>
            <a:r>
              <a:rPr lang="ko-KR" altLang="en-US" sz="1600" dirty="0" err="1" smtClean="0"/>
              <a:t>도착지별로</a:t>
            </a:r>
            <a:r>
              <a:rPr lang="ko-KR" altLang="en-US" sz="1600" dirty="0" smtClean="0"/>
              <a:t> 평균적으로 가장 비행시간이 큰 </a:t>
            </a:r>
            <a:r>
              <a:rPr lang="ko-KR" altLang="en-US" sz="1600" dirty="0" smtClean="0"/>
              <a:t>순서대로 </a:t>
            </a:r>
            <a:r>
              <a:rPr lang="ko-KR" altLang="en-US" sz="1600" dirty="0" smtClean="0"/>
              <a:t>나열하시오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/>
              <a:t>[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개만 추출</a:t>
            </a:r>
            <a:r>
              <a:rPr lang="en-US" altLang="ko-KR" sz="1600" dirty="0" smtClean="0"/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538718"/>
            <a:ext cx="522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</a:t>
            </a:r>
            <a:r>
              <a:rPr lang="en-US" altLang="ko-KR" sz="2400" dirty="0" smtClean="0"/>
              <a:t>EVR-HNL</a:t>
            </a:r>
            <a:r>
              <a:rPr lang="ko-KR" altLang="en-US" sz="2400" dirty="0" smtClean="0"/>
              <a:t>의 비행시간이 가장 크다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950159"/>
              </p:ext>
            </p:extLst>
          </p:nvPr>
        </p:nvGraphicFramePr>
        <p:xfrm>
          <a:off x="899592" y="899592"/>
          <a:ext cx="7344816" cy="4113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5501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12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연도별 </a:t>
            </a:r>
            <a:r>
              <a:rPr lang="ko-KR" altLang="en-US" sz="1600" dirty="0" err="1" smtClean="0"/>
              <a:t>요일별로</a:t>
            </a:r>
            <a:r>
              <a:rPr lang="ko-KR" altLang="en-US" sz="1600" dirty="0" smtClean="0"/>
              <a:t> 비행시간 차이가 있는지 살피시오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538718"/>
            <a:ext cx="4588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매년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월에 비행시간이 길다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456712"/>
              </p:ext>
            </p:extLst>
          </p:nvPr>
        </p:nvGraphicFramePr>
        <p:xfrm>
          <a:off x="899592" y="899592"/>
          <a:ext cx="7272808" cy="418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88640"/>
            <a:ext cx="5724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가장 많이 취소된 비행일정은 몇 월에 주로 나타나는가</a:t>
            </a:r>
            <a:r>
              <a:rPr lang="en-US" altLang="ko-KR" sz="1600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538718"/>
            <a:ext cx="5912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9</a:t>
            </a:r>
            <a:r>
              <a:rPr lang="ko-KR" altLang="en-US" sz="2400" dirty="0" smtClean="0"/>
              <a:t>월에 비행일정이 가장 많이 취소된다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4095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471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비행일정이 주로 최소되는 원인은 무엇인가</a:t>
            </a:r>
            <a:r>
              <a:rPr lang="en-US" altLang="ko-KR" sz="1600" dirty="0"/>
              <a:t>?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2701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318990"/>
              </p:ext>
            </p:extLst>
          </p:nvPr>
        </p:nvGraphicFramePr>
        <p:xfrm>
          <a:off x="2286000" y="205740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833629"/>
              </p:ext>
            </p:extLst>
          </p:nvPr>
        </p:nvGraphicFramePr>
        <p:xfrm>
          <a:off x="922111" y="896094"/>
          <a:ext cx="7178281" cy="4045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88640"/>
            <a:ext cx="471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월별 비행거리가 차이가 있는지 살펴보시오</a:t>
            </a:r>
            <a:r>
              <a:rPr lang="en-US" altLang="ko-KR" sz="1600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538718"/>
            <a:ext cx="803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7</a:t>
            </a:r>
            <a:r>
              <a:rPr lang="ko-KR" altLang="en-US" sz="2400" dirty="0" smtClean="0"/>
              <a:t>월 비행거리가 가장 길고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월 비행거리가 가장 짧다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774209"/>
              </p:ext>
            </p:extLst>
          </p:nvPr>
        </p:nvGraphicFramePr>
        <p:xfrm>
          <a:off x="899592" y="899592"/>
          <a:ext cx="7344816" cy="3969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88640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년도별</a:t>
            </a:r>
            <a:r>
              <a:rPr lang="ko-KR" altLang="en-US" sz="1600" dirty="0" smtClean="0"/>
              <a:t> 취소 비행건수를 비교하시오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538718"/>
            <a:ext cx="8613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 : 1999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154,311</a:t>
            </a:r>
            <a:r>
              <a:rPr lang="ko-KR" altLang="en-US" sz="2400" dirty="0" smtClean="0"/>
              <a:t>건</a:t>
            </a:r>
            <a:r>
              <a:rPr lang="en-US" altLang="ko-KR" sz="2400" dirty="0" smtClean="0"/>
              <a:t>, 2000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187,490</a:t>
            </a:r>
            <a:r>
              <a:rPr lang="ko-KR" altLang="en-US" sz="2400" dirty="0" smtClean="0"/>
              <a:t>건</a:t>
            </a:r>
            <a:r>
              <a:rPr lang="en-US" altLang="ko-KR" sz="2400" dirty="0" smtClean="0"/>
              <a:t>, 2001</a:t>
            </a:r>
            <a:r>
              <a:rPr lang="ko-KR" altLang="en-US" sz="2400" dirty="0" smtClean="0"/>
              <a:t>년</a:t>
            </a:r>
            <a:r>
              <a:rPr lang="en-US" altLang="ko-KR" sz="2400" dirty="0" smtClean="0"/>
              <a:t>231,198</a:t>
            </a:r>
            <a:r>
              <a:rPr lang="ko-KR" altLang="en-US" sz="2400" dirty="0" smtClean="0"/>
              <a:t>건</a:t>
            </a:r>
            <a:r>
              <a:rPr lang="en-US" altLang="ko-KR" sz="2400" dirty="0" smtClean="0"/>
              <a:t>,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2002</a:t>
            </a:r>
            <a:r>
              <a:rPr lang="ko-KR" altLang="en-US" sz="2400" dirty="0" smtClean="0"/>
              <a:t>년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65,143</a:t>
            </a:r>
            <a:r>
              <a:rPr lang="ko-KR" altLang="en-US" sz="2400" dirty="0" smtClean="0"/>
              <a:t>건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768620"/>
              </p:ext>
            </p:extLst>
          </p:nvPr>
        </p:nvGraphicFramePr>
        <p:xfrm>
          <a:off x="898864" y="899592"/>
          <a:ext cx="7273535" cy="418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6495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비행시간</a:t>
            </a:r>
            <a:r>
              <a:rPr lang="en-US" altLang="ko-KR" sz="1600" dirty="0" smtClean="0"/>
              <a:t>(airtime)</a:t>
            </a:r>
            <a:r>
              <a:rPr lang="ko-KR" altLang="en-US" sz="1600" dirty="0" smtClean="0"/>
              <a:t>을 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월별로 하여 평균시간으로 나타내시오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538718"/>
            <a:ext cx="358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월 평균 </a:t>
            </a:r>
            <a:r>
              <a:rPr lang="en-US" altLang="ko-KR" sz="2400" dirty="0" smtClean="0"/>
              <a:t>104</a:t>
            </a:r>
            <a:r>
              <a:rPr lang="ko-KR" altLang="en-US" sz="2400" dirty="0" smtClean="0"/>
              <a:t>시간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227777"/>
              </p:ext>
            </p:extLst>
          </p:nvPr>
        </p:nvGraphicFramePr>
        <p:xfrm>
          <a:off x="899592" y="899592"/>
          <a:ext cx="7272808" cy="4113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8233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비행시간</a:t>
            </a:r>
            <a:r>
              <a:rPr lang="en-US" altLang="ko-KR" sz="1600" dirty="0" smtClean="0"/>
              <a:t>(airtime)</a:t>
            </a:r>
            <a:r>
              <a:rPr lang="ko-KR" altLang="en-US" sz="1600" dirty="0" smtClean="0"/>
              <a:t>을 비행기별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flightnum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큰순서부터</a:t>
            </a:r>
            <a:r>
              <a:rPr lang="ko-KR" altLang="en-US" sz="1600" dirty="0" smtClean="0"/>
              <a:t> 나열하시오</a:t>
            </a:r>
            <a:r>
              <a:rPr lang="en-US" altLang="ko-KR" sz="1600" dirty="0" smtClean="0"/>
              <a:t>. [10</a:t>
            </a:r>
            <a:r>
              <a:rPr lang="ko-KR" altLang="en-US" sz="1600" dirty="0" smtClean="0"/>
              <a:t>개만 추출</a:t>
            </a:r>
            <a:r>
              <a:rPr lang="en-US" altLang="ko-KR" sz="1600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538718"/>
            <a:ext cx="8815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3001</a:t>
            </a:r>
            <a:r>
              <a:rPr lang="ko-KR" altLang="en-US" sz="2400" dirty="0" smtClean="0"/>
              <a:t>편이 가장 크고 </a:t>
            </a:r>
            <a:r>
              <a:rPr lang="en-US" altLang="ko-KR" sz="2400" dirty="0" smtClean="0"/>
              <a:t>15</a:t>
            </a:r>
            <a:r>
              <a:rPr lang="ko-KR" altLang="en-US" sz="2400" dirty="0" smtClean="0"/>
              <a:t>편</a:t>
            </a:r>
            <a:r>
              <a:rPr lang="en-US" altLang="ko-KR" sz="2400" dirty="0" smtClean="0"/>
              <a:t>, 3002</a:t>
            </a:r>
            <a:r>
              <a:rPr lang="ko-KR" altLang="en-US" sz="2400" dirty="0" smtClean="0"/>
              <a:t>편</a:t>
            </a:r>
            <a:r>
              <a:rPr lang="en-US" altLang="ko-KR" sz="2400" dirty="0" smtClean="0"/>
              <a:t>, 3003</a:t>
            </a:r>
            <a:r>
              <a:rPr lang="ko-KR" altLang="en-US" sz="2400" dirty="0" smtClean="0"/>
              <a:t>편</a:t>
            </a:r>
            <a:r>
              <a:rPr lang="en-US" altLang="ko-KR" sz="2400" dirty="0" smtClean="0"/>
              <a:t>, 5600</a:t>
            </a:r>
            <a:r>
              <a:rPr lang="ko-KR" altLang="en-US" sz="2400" dirty="0" smtClean="0"/>
              <a:t>편</a:t>
            </a:r>
            <a:r>
              <a:rPr lang="en-US" altLang="ko-KR" sz="2400" dirty="0" smtClean="0"/>
              <a:t>, 3008</a:t>
            </a:r>
            <a:r>
              <a:rPr lang="ko-KR" altLang="en-US" sz="2400" dirty="0" smtClean="0"/>
              <a:t>편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1</a:t>
            </a:r>
            <a:r>
              <a:rPr lang="ko-KR" altLang="en-US" sz="2400" dirty="0" smtClean="0"/>
              <a:t>편</a:t>
            </a:r>
            <a:r>
              <a:rPr lang="en-US" altLang="ko-KR" sz="2400" dirty="0" smtClean="0"/>
              <a:t>, 3</a:t>
            </a:r>
            <a:r>
              <a:rPr lang="ko-KR" altLang="en-US" sz="2400" dirty="0" smtClean="0"/>
              <a:t>편</a:t>
            </a:r>
            <a:r>
              <a:rPr lang="en-US" altLang="ko-KR" sz="2400" dirty="0" smtClean="0"/>
              <a:t>, 2</a:t>
            </a:r>
            <a:r>
              <a:rPr lang="ko-KR" altLang="en-US" sz="2400" dirty="0" smtClean="0"/>
              <a:t>편 </a:t>
            </a:r>
            <a:r>
              <a:rPr lang="en-US" altLang="ko-KR" sz="2400" dirty="0" smtClean="0"/>
              <a:t>,14</a:t>
            </a:r>
            <a:r>
              <a:rPr lang="ko-KR" altLang="en-US" sz="2400" dirty="0" smtClean="0"/>
              <a:t>편 순이다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674808"/>
              </p:ext>
            </p:extLst>
          </p:nvPr>
        </p:nvGraphicFramePr>
        <p:xfrm>
          <a:off x="899592" y="899592"/>
          <a:ext cx="7352836" cy="4113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800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요일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dayofweek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별로 지연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arrdelay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시간과 비행시간</a:t>
            </a:r>
            <a:r>
              <a:rPr lang="en-US" altLang="ko-KR" sz="1600" dirty="0" smtClean="0"/>
              <a:t>(airtime)</a:t>
            </a:r>
            <a:r>
              <a:rPr lang="ko-KR" altLang="en-US" sz="1600" dirty="0" smtClean="0"/>
              <a:t>의 차이를 보시오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538718"/>
            <a:ext cx="843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토요일에는 지연시간과 비행시간이 비슷하나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일요일은 차이를 보인다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804154"/>
              </p:ext>
            </p:extLst>
          </p:nvPr>
        </p:nvGraphicFramePr>
        <p:xfrm>
          <a:off x="899592" y="899592"/>
          <a:ext cx="7344816" cy="432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8640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9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매월중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어느날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DayofMonth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별로 지연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arrdelay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차이가 </a:t>
            </a:r>
            <a:r>
              <a:rPr lang="ko-KR" altLang="en-US" sz="1600" dirty="0" smtClean="0"/>
              <a:t>있는지 </a:t>
            </a:r>
            <a:r>
              <a:rPr lang="ko-KR" altLang="en-US" sz="1600" dirty="0" smtClean="0"/>
              <a:t>살피시오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538718"/>
            <a:ext cx="8605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월초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월말에 비해 중순에 지연시간이 큰 것으로 판단된다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7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141</TotalTime>
  <Words>369</Words>
  <Application>Microsoft Office PowerPoint</Application>
  <PresentationFormat>화면 슬라이드 쇼(4:3)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11</cp:revision>
  <dcterms:created xsi:type="dcterms:W3CDTF">2019-09-20T05:31:18Z</dcterms:created>
  <dcterms:modified xsi:type="dcterms:W3CDTF">2019-09-20T09:03:26Z</dcterms:modified>
</cp:coreProperties>
</file>