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월별 당첨자 수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winner_nu</c:v>
                </c:pt>
              </c:strCache>
            </c:strRef>
          </c:tx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val>
            <c:numRef>
              <c:f>Sheet1!$B$2:$B$13</c:f>
              <c:numCache>
                <c:formatCode>General</c:formatCode>
                <c:ptCount val="12"/>
                <c:pt idx="0">
                  <c:v>451</c:v>
                </c:pt>
                <c:pt idx="1">
                  <c:v>403</c:v>
                </c:pt>
                <c:pt idx="2">
                  <c:v>460</c:v>
                </c:pt>
                <c:pt idx="3">
                  <c:v>468</c:v>
                </c:pt>
                <c:pt idx="4">
                  <c:v>441</c:v>
                </c:pt>
                <c:pt idx="5">
                  <c:v>391</c:v>
                </c:pt>
                <c:pt idx="6">
                  <c:v>417</c:v>
                </c:pt>
                <c:pt idx="7">
                  <c:v>395</c:v>
                </c:pt>
                <c:pt idx="8">
                  <c:v>402</c:v>
                </c:pt>
                <c:pt idx="9">
                  <c:v>368</c:v>
                </c:pt>
                <c:pt idx="10">
                  <c:v>381</c:v>
                </c:pt>
                <c:pt idx="11">
                  <c:v>379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9289344"/>
        <c:axId val="89171072"/>
      </c:barChart>
      <c:catAx>
        <c:axId val="39289344"/>
        <c:scaling>
          <c:orientation val="minMax"/>
        </c:scaling>
        <c:delete val="0"/>
        <c:axPos val="b"/>
        <c:majorTickMark val="none"/>
        <c:minorTickMark val="none"/>
        <c:tickLblPos val="nextTo"/>
        <c:crossAx val="89171072"/>
        <c:crosses val="autoZero"/>
        <c:auto val="1"/>
        <c:lblAlgn val="ctr"/>
        <c:lblOffset val="100"/>
        <c:noMultiLvlLbl val="0"/>
      </c:catAx>
      <c:valAx>
        <c:axId val="89171072"/>
        <c:scaling>
          <c:orientation val="minMax"/>
          <c:min val="3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289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7</a:t>
            </a:r>
            <a:r>
              <a:rPr lang="ko-KR" altLang="en-US"/>
              <a:t>번 상위패턴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Sheet1!$Z$1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Sheet1!$Y$2:$Y$11</c:f>
              <c:numCache>
                <c:formatCode>General</c:formatCode>
                <c:ptCount val="10"/>
                <c:pt idx="0">
                  <c:v>43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13</c:v>
                </c:pt>
                <c:pt idx="5">
                  <c:v>33</c:v>
                </c:pt>
                <c:pt idx="6">
                  <c:v>4</c:v>
                </c:pt>
                <c:pt idx="7">
                  <c:v>16</c:v>
                </c:pt>
                <c:pt idx="8">
                  <c:v>21</c:v>
                </c:pt>
                <c:pt idx="9">
                  <c:v>27</c:v>
                </c:pt>
              </c:numCache>
            </c:numRef>
          </c:cat>
          <c:val>
            <c:numRef>
              <c:f>Sheet1!$Z$2:$Z$11</c:f>
              <c:numCache>
                <c:formatCode>General</c:formatCode>
                <c:ptCount val="10"/>
                <c:pt idx="0">
                  <c:v>30</c:v>
                </c:pt>
                <c:pt idx="1">
                  <c:v>26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21</c:v>
                </c:pt>
                <c:pt idx="7">
                  <c:v>21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55356928"/>
        <c:axId val="132026304"/>
      </c:barChart>
      <c:catAx>
        <c:axId val="5535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026304"/>
        <c:crosses val="autoZero"/>
        <c:auto val="1"/>
        <c:lblAlgn val="ctr"/>
        <c:lblOffset val="100"/>
        <c:noMultiLvlLbl val="0"/>
      </c:catAx>
      <c:valAx>
        <c:axId val="1320263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53569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전체 상위패턴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Sheet1!$AC$1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Sheet1!$AB$2:$AB$11</c:f>
              <c:numCache>
                <c:formatCode>General</c:formatCode>
                <c:ptCount val="10"/>
                <c:pt idx="0">
                  <c:v>7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10</c:v>
                </c:pt>
                <c:pt idx="5">
                  <c:v>11</c:v>
                </c:pt>
                <c:pt idx="6">
                  <c:v>3</c:v>
                </c:pt>
                <c:pt idx="7">
                  <c:v>12</c:v>
                </c:pt>
                <c:pt idx="8">
                  <c:v>2</c:v>
                </c:pt>
                <c:pt idx="9">
                  <c:v>1</c:v>
                </c:pt>
              </c:numCache>
            </c:numRef>
          </c:cat>
          <c:val>
            <c:numRef>
              <c:f>Sheet1!$AC$2:$AC$11</c:f>
              <c:numCache>
                <c:formatCode>General</c:formatCode>
                <c:ptCount val="10"/>
                <c:pt idx="0">
                  <c:v>165</c:v>
                </c:pt>
                <c:pt idx="1">
                  <c:v>164</c:v>
                </c:pt>
                <c:pt idx="2">
                  <c:v>158</c:v>
                </c:pt>
                <c:pt idx="3">
                  <c:v>152</c:v>
                </c:pt>
                <c:pt idx="4">
                  <c:v>145</c:v>
                </c:pt>
                <c:pt idx="5">
                  <c:v>145</c:v>
                </c:pt>
                <c:pt idx="6">
                  <c:v>144</c:v>
                </c:pt>
                <c:pt idx="7">
                  <c:v>144</c:v>
                </c:pt>
                <c:pt idx="8">
                  <c:v>142</c:v>
                </c:pt>
                <c:pt idx="9">
                  <c:v>139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55439360"/>
        <c:axId val="96417984"/>
      </c:barChart>
      <c:catAx>
        <c:axId val="5543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6417984"/>
        <c:crosses val="autoZero"/>
        <c:auto val="1"/>
        <c:lblAlgn val="ctr"/>
        <c:lblOffset val="100"/>
        <c:noMultiLvlLbl val="0"/>
      </c:catAx>
      <c:valAx>
        <c:axId val="964179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5439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연도별 당첨자 수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Sheet1!$AF$1</c:f>
              <c:strCache>
                <c:ptCount val="1"/>
                <c:pt idx="0">
                  <c:v>winner_nu</c:v>
                </c:pt>
              </c:strCache>
            </c:strRef>
          </c:tx>
          <c:invertIfNegative val="0"/>
          <c:dPt>
            <c:idx val="13"/>
            <c:invertIfNegative val="0"/>
            <c:bubble3D val="0"/>
            <c:spPr>
              <a:solidFill>
                <a:schemeClr val="accent2"/>
              </a:solidFill>
            </c:spPr>
          </c:dPt>
          <c:val>
            <c:numRef>
              <c:f>Sheet1!$AF$2:$AF$16</c:f>
              <c:numCache>
                <c:formatCode>General</c:formatCode>
                <c:ptCount val="15"/>
                <c:pt idx="0">
                  <c:v>2</c:v>
                </c:pt>
                <c:pt idx="1">
                  <c:v>209</c:v>
                </c:pt>
                <c:pt idx="2">
                  <c:v>252</c:v>
                </c:pt>
                <c:pt idx="3">
                  <c:v>341</c:v>
                </c:pt>
                <c:pt idx="4">
                  <c:v>302</c:v>
                </c:pt>
                <c:pt idx="5">
                  <c:v>302</c:v>
                </c:pt>
                <c:pt idx="6">
                  <c:v>285</c:v>
                </c:pt>
                <c:pt idx="7">
                  <c:v>295</c:v>
                </c:pt>
                <c:pt idx="8">
                  <c:v>291</c:v>
                </c:pt>
                <c:pt idx="9">
                  <c:v>366</c:v>
                </c:pt>
                <c:pt idx="10">
                  <c:v>346</c:v>
                </c:pt>
                <c:pt idx="11">
                  <c:v>403</c:v>
                </c:pt>
                <c:pt idx="12">
                  <c:v>393</c:v>
                </c:pt>
                <c:pt idx="13">
                  <c:v>458</c:v>
                </c:pt>
                <c:pt idx="14">
                  <c:v>320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5486976"/>
        <c:axId val="96415680"/>
      </c:barChart>
      <c:catAx>
        <c:axId val="55486976"/>
        <c:scaling>
          <c:orientation val="minMax"/>
        </c:scaling>
        <c:delete val="0"/>
        <c:axPos val="b"/>
        <c:majorTickMark val="none"/>
        <c:minorTickMark val="none"/>
        <c:tickLblPos val="nextTo"/>
        <c:crossAx val="96415680"/>
        <c:crosses val="autoZero"/>
        <c:auto val="1"/>
        <c:lblAlgn val="ctr"/>
        <c:lblOffset val="100"/>
        <c:noMultiLvlLbl val="0"/>
      </c:catAx>
      <c:valAx>
        <c:axId val="964156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5486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회차별 당첨자 수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winner_nu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Sheet1!$D$2:$D$11</c:f>
              <c:numCache>
                <c:formatCode>General</c:formatCode>
                <c:ptCount val="10"/>
                <c:pt idx="0">
                  <c:v>546</c:v>
                </c:pt>
                <c:pt idx="1">
                  <c:v>21</c:v>
                </c:pt>
                <c:pt idx="2">
                  <c:v>757</c:v>
                </c:pt>
                <c:pt idx="3">
                  <c:v>745</c:v>
                </c:pt>
                <c:pt idx="4">
                  <c:v>381</c:v>
                </c:pt>
                <c:pt idx="5">
                  <c:v>740</c:v>
                </c:pt>
                <c:pt idx="6">
                  <c:v>718</c:v>
                </c:pt>
                <c:pt idx="7">
                  <c:v>742</c:v>
                </c:pt>
                <c:pt idx="8">
                  <c:v>683</c:v>
                </c:pt>
                <c:pt idx="9">
                  <c:v>598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30</c:v>
                </c:pt>
                <c:pt idx="1">
                  <c:v>23</c:v>
                </c:pt>
                <c:pt idx="2">
                  <c:v>21</c:v>
                </c:pt>
                <c:pt idx="3">
                  <c:v>20</c:v>
                </c:pt>
                <c:pt idx="4">
                  <c:v>19</c:v>
                </c:pt>
                <c:pt idx="5">
                  <c:v>18</c:v>
                </c:pt>
                <c:pt idx="6">
                  <c:v>17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9243776"/>
        <c:axId val="40114368"/>
      </c:barChart>
      <c:catAx>
        <c:axId val="3924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0114368"/>
        <c:crosses val="autoZero"/>
        <c:auto val="1"/>
        <c:lblAlgn val="ctr"/>
        <c:lblOffset val="100"/>
        <c:noMultiLvlLbl val="0"/>
      </c:catAx>
      <c:valAx>
        <c:axId val="401143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243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1</a:t>
            </a:r>
            <a:r>
              <a:rPr lang="ko-KR" altLang="en-US"/>
              <a:t>번 상위 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11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113</c:v>
                </c:pt>
                <c:pt idx="1">
                  <c:v>84</c:v>
                </c:pt>
                <c:pt idx="2">
                  <c:v>75</c:v>
                </c:pt>
                <c:pt idx="3">
                  <c:v>74</c:v>
                </c:pt>
                <c:pt idx="4">
                  <c:v>64</c:v>
                </c:pt>
                <c:pt idx="5">
                  <c:v>56</c:v>
                </c:pt>
                <c:pt idx="6">
                  <c:v>50</c:v>
                </c:pt>
                <c:pt idx="7">
                  <c:v>37</c:v>
                </c:pt>
                <c:pt idx="8">
                  <c:v>31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0415232"/>
        <c:axId val="126840192"/>
      </c:barChart>
      <c:catAx>
        <c:axId val="4041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6840192"/>
        <c:crosses val="autoZero"/>
        <c:auto val="1"/>
        <c:lblAlgn val="ctr"/>
        <c:lblOffset val="100"/>
        <c:noMultiLvlLbl val="0"/>
      </c:catAx>
      <c:valAx>
        <c:axId val="1268401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415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2</a:t>
            </a:r>
            <a:r>
              <a:rPr lang="ko-KR" altLang="en-US"/>
              <a:t>번 상위패턴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Sheet1!$K$2:$K$11</c:f>
              <c:numCache>
                <c:formatCode>General</c:formatCode>
                <c:ptCount val="10"/>
                <c:pt idx="0">
                  <c:v>53</c:v>
                </c:pt>
                <c:pt idx="1">
                  <c:v>48</c:v>
                </c:pt>
                <c:pt idx="2">
                  <c:v>47</c:v>
                </c:pt>
                <c:pt idx="3">
                  <c:v>46</c:v>
                </c:pt>
                <c:pt idx="4">
                  <c:v>44</c:v>
                </c:pt>
                <c:pt idx="5">
                  <c:v>38</c:v>
                </c:pt>
                <c:pt idx="6">
                  <c:v>38</c:v>
                </c:pt>
                <c:pt idx="7">
                  <c:v>37</c:v>
                </c:pt>
                <c:pt idx="8">
                  <c:v>36</c:v>
                </c:pt>
                <c:pt idx="9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0257024"/>
        <c:axId val="126860608"/>
      </c:barChart>
      <c:catAx>
        <c:axId val="4025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6860608"/>
        <c:crosses val="autoZero"/>
        <c:auto val="1"/>
        <c:lblAlgn val="ctr"/>
        <c:lblOffset val="100"/>
        <c:noMultiLvlLbl val="0"/>
      </c:catAx>
      <c:valAx>
        <c:axId val="1268606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2570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3</a:t>
            </a:r>
            <a:r>
              <a:rPr lang="ko-KR" altLang="en-US"/>
              <a:t>번 상위패턴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Sheet1!$M$2:$M$11</c:f>
              <c:numCache>
                <c:formatCode>General</c:formatCode>
                <c:ptCount val="10"/>
                <c:pt idx="0">
                  <c:v>20</c:v>
                </c:pt>
                <c:pt idx="1">
                  <c:v>18</c:v>
                </c:pt>
                <c:pt idx="2">
                  <c:v>13</c:v>
                </c:pt>
                <c:pt idx="3">
                  <c:v>19</c:v>
                </c:pt>
                <c:pt idx="4">
                  <c:v>15</c:v>
                </c:pt>
                <c:pt idx="5">
                  <c:v>14</c:v>
                </c:pt>
                <c:pt idx="6">
                  <c:v>17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</c:numCache>
            </c:numRef>
          </c:cat>
          <c:val>
            <c:numRef>
              <c:f>Sheet1!$N$2:$N$11</c:f>
              <c:numCache>
                <c:formatCode>General</c:formatCode>
                <c:ptCount val="10"/>
                <c:pt idx="0">
                  <c:v>47</c:v>
                </c:pt>
                <c:pt idx="1">
                  <c:v>42</c:v>
                </c:pt>
                <c:pt idx="2">
                  <c:v>40</c:v>
                </c:pt>
                <c:pt idx="3">
                  <c:v>40</c:v>
                </c:pt>
                <c:pt idx="4">
                  <c:v>38</c:v>
                </c:pt>
                <c:pt idx="5">
                  <c:v>36</c:v>
                </c:pt>
                <c:pt idx="6">
                  <c:v>34</c:v>
                </c:pt>
                <c:pt idx="7">
                  <c:v>34</c:v>
                </c:pt>
                <c:pt idx="8">
                  <c:v>32</c:v>
                </c:pt>
                <c:pt idx="9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2834432"/>
        <c:axId val="126840768"/>
      </c:barChart>
      <c:catAx>
        <c:axId val="4283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6840768"/>
        <c:crosses val="autoZero"/>
        <c:auto val="1"/>
        <c:lblAlgn val="ctr"/>
        <c:lblOffset val="100"/>
        <c:noMultiLvlLbl val="0"/>
      </c:catAx>
      <c:valAx>
        <c:axId val="1268407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28344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4</a:t>
            </a:r>
            <a:r>
              <a:rPr lang="ko-KR" altLang="en-US"/>
              <a:t>번 상위패턴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2834944"/>
        <c:axId val="131910464"/>
      </c:barChart>
      <c:catAx>
        <c:axId val="42834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910464"/>
        <c:crosses val="autoZero"/>
        <c:auto val="1"/>
        <c:lblAlgn val="ctr"/>
        <c:lblOffset val="100"/>
        <c:noMultiLvlLbl val="0"/>
      </c:catAx>
      <c:valAx>
        <c:axId val="1319104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28349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4</a:t>
            </a:r>
            <a:r>
              <a:rPr lang="ko-KR" altLang="en-US"/>
              <a:t>번 상위패턴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Sheet1!$P$2:$P$11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33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34</c:v>
                </c:pt>
                <c:pt idx="7">
                  <c:v>30</c:v>
                </c:pt>
                <c:pt idx="8">
                  <c:v>32</c:v>
                </c:pt>
                <c:pt idx="9">
                  <c:v>23</c:v>
                </c:pt>
              </c:numCache>
            </c:numRef>
          </c:cat>
          <c:val>
            <c:numRef>
              <c:f>Sheet1!$Q$2:$Q$11</c:f>
              <c:numCache>
                <c:formatCode>General</c:formatCode>
                <c:ptCount val="10"/>
                <c:pt idx="0">
                  <c:v>41</c:v>
                </c:pt>
                <c:pt idx="1">
                  <c:v>41</c:v>
                </c:pt>
                <c:pt idx="2">
                  <c:v>40</c:v>
                </c:pt>
                <c:pt idx="3">
                  <c:v>38</c:v>
                </c:pt>
                <c:pt idx="4">
                  <c:v>37</c:v>
                </c:pt>
                <c:pt idx="5">
                  <c:v>36</c:v>
                </c:pt>
                <c:pt idx="6">
                  <c:v>35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2861056"/>
        <c:axId val="131861312"/>
      </c:barChart>
      <c:catAx>
        <c:axId val="4286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861312"/>
        <c:crosses val="autoZero"/>
        <c:auto val="1"/>
        <c:lblAlgn val="ctr"/>
        <c:lblOffset val="100"/>
        <c:noMultiLvlLbl val="0"/>
      </c:catAx>
      <c:valAx>
        <c:axId val="1318613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28610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5</a:t>
            </a:r>
            <a:r>
              <a:rPr lang="ko-KR" altLang="en-US"/>
              <a:t>번 상위패턴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Sheet1!$S$2:$S$11</c:f>
              <c:numCache>
                <c:formatCode>General</c:formatCode>
                <c:ptCount val="10"/>
                <c:pt idx="0">
                  <c:v>34</c:v>
                </c:pt>
                <c:pt idx="1">
                  <c:v>37</c:v>
                </c:pt>
                <c:pt idx="2">
                  <c:v>39</c:v>
                </c:pt>
                <c:pt idx="3">
                  <c:v>38</c:v>
                </c:pt>
                <c:pt idx="4">
                  <c:v>36</c:v>
                </c:pt>
                <c:pt idx="5">
                  <c:v>40</c:v>
                </c:pt>
                <c:pt idx="6">
                  <c:v>41</c:v>
                </c:pt>
                <c:pt idx="7">
                  <c:v>35</c:v>
                </c:pt>
                <c:pt idx="8">
                  <c:v>33</c:v>
                </c:pt>
                <c:pt idx="9">
                  <c:v>29</c:v>
                </c:pt>
              </c:numCache>
            </c:numRef>
          </c:cat>
          <c:val>
            <c:numRef>
              <c:f>Sheet1!$T$2:$T$11</c:f>
              <c:numCache>
                <c:formatCode>General</c:formatCode>
                <c:ptCount val="10"/>
                <c:pt idx="0">
                  <c:v>49</c:v>
                </c:pt>
                <c:pt idx="1">
                  <c:v>47</c:v>
                </c:pt>
                <c:pt idx="2">
                  <c:v>46</c:v>
                </c:pt>
                <c:pt idx="3">
                  <c:v>45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38</c:v>
                </c:pt>
                <c:pt idx="8">
                  <c:v>37</c:v>
                </c:pt>
                <c:pt idx="9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3203584"/>
        <c:axId val="131865344"/>
      </c:barChart>
      <c:catAx>
        <c:axId val="4320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865344"/>
        <c:crosses val="autoZero"/>
        <c:auto val="1"/>
        <c:lblAlgn val="ctr"/>
        <c:lblOffset val="100"/>
        <c:noMultiLvlLbl val="0"/>
      </c:catAx>
      <c:valAx>
        <c:axId val="1318653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32035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6</a:t>
            </a:r>
            <a:r>
              <a:rPr lang="ko-KR" altLang="en-US"/>
              <a:t>번 상위패턴</a:t>
            </a:r>
            <a:endParaRPr lang="en-US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Sheet1!$W$1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Sheet1!$V$2:$V$11</c:f>
              <c:numCache>
                <c:formatCode>General</c:formatCode>
                <c:ptCount val="10"/>
                <c:pt idx="0">
                  <c:v>45</c:v>
                </c:pt>
                <c:pt idx="1">
                  <c:v>44</c:v>
                </c:pt>
                <c:pt idx="2">
                  <c:v>43</c:v>
                </c:pt>
                <c:pt idx="3">
                  <c:v>40</c:v>
                </c:pt>
                <c:pt idx="4">
                  <c:v>42</c:v>
                </c:pt>
                <c:pt idx="5">
                  <c:v>41</c:v>
                </c:pt>
                <c:pt idx="6">
                  <c:v>39</c:v>
                </c:pt>
                <c:pt idx="7">
                  <c:v>37</c:v>
                </c:pt>
                <c:pt idx="8">
                  <c:v>38</c:v>
                </c:pt>
                <c:pt idx="9">
                  <c:v>36</c:v>
                </c:pt>
              </c:numCache>
            </c:numRef>
          </c:cat>
          <c:val>
            <c:numRef>
              <c:f>Sheet1!$W$2:$W$11</c:f>
              <c:numCache>
                <c:formatCode>General</c:formatCode>
                <c:ptCount val="10"/>
                <c:pt idx="0">
                  <c:v>104</c:v>
                </c:pt>
                <c:pt idx="1">
                  <c:v>97</c:v>
                </c:pt>
                <c:pt idx="2">
                  <c:v>87</c:v>
                </c:pt>
                <c:pt idx="3">
                  <c:v>68</c:v>
                </c:pt>
                <c:pt idx="4">
                  <c:v>61</c:v>
                </c:pt>
                <c:pt idx="5">
                  <c:v>48</c:v>
                </c:pt>
                <c:pt idx="6">
                  <c:v>43</c:v>
                </c:pt>
                <c:pt idx="7">
                  <c:v>40</c:v>
                </c:pt>
                <c:pt idx="8">
                  <c:v>35</c:v>
                </c:pt>
                <c:pt idx="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3232768"/>
        <c:axId val="131911040"/>
      </c:barChart>
      <c:catAx>
        <c:axId val="432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911040"/>
        <c:crosses val="autoZero"/>
        <c:auto val="1"/>
        <c:lblAlgn val="ctr"/>
        <c:lblOffset val="100"/>
        <c:noMultiLvlLbl val="0"/>
      </c:catAx>
      <c:valAx>
        <c:axId val="1319110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32327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7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9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6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5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7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0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E91-EA16-4937-85C5-21A4886FC233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6251-5FE2-4BEC-A2A2-7EADD1FE5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685743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ko-KR" dirty="0"/>
              <a:t>월별로 당첨자수</a:t>
            </a:r>
            <a:r>
              <a:rPr lang="en-US" altLang="ko-KR" dirty="0"/>
              <a:t>(</a:t>
            </a:r>
            <a:r>
              <a:rPr lang="en-US" altLang="ko-KR" dirty="0" err="1"/>
              <a:t>winner_nu</a:t>
            </a:r>
            <a:r>
              <a:rPr lang="en-US" altLang="ko-KR" dirty="0"/>
              <a:t>)</a:t>
            </a:r>
            <a:r>
              <a:rPr lang="ko-KR" altLang="ko-KR" dirty="0"/>
              <a:t>를 구분하여 </a:t>
            </a:r>
            <a:r>
              <a:rPr lang="ko-KR" altLang="ko-KR" dirty="0" smtClean="0"/>
              <a:t>나타내시오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4426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24232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ko-KR" dirty="0" smtClean="0"/>
              <a:t>가장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 </a:t>
            </a:r>
            <a:r>
              <a:rPr lang="ko-KR" altLang="ko-KR" dirty="0"/>
              <a:t>패턴을 가지고 있는 숫자</a:t>
            </a:r>
            <a:r>
              <a:rPr lang="en-US" altLang="ko-KR" dirty="0"/>
              <a:t> 10</a:t>
            </a:r>
            <a:r>
              <a:rPr lang="ko-KR" altLang="ko-KR" dirty="0"/>
              <a:t>개에 대한 패턴의 숫자들을 </a:t>
            </a:r>
            <a:r>
              <a:rPr lang="ko-KR" altLang="ko-KR" dirty="0" smtClean="0"/>
              <a:t>기입하시오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3753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324974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5. </a:t>
            </a:r>
            <a:r>
              <a:rPr lang="ko-KR" altLang="ko-KR" dirty="0"/>
              <a:t>연도별 당첨자수</a:t>
            </a:r>
            <a:r>
              <a:rPr lang="en-US" altLang="ko-KR" dirty="0"/>
              <a:t>(</a:t>
            </a:r>
            <a:r>
              <a:rPr lang="en-US" altLang="ko-KR" dirty="0" err="1"/>
              <a:t>winner_nu</a:t>
            </a:r>
            <a:r>
              <a:rPr lang="en-US" altLang="ko-KR" dirty="0"/>
              <a:t>)</a:t>
            </a:r>
            <a:r>
              <a:rPr lang="ko-KR" altLang="ko-KR" dirty="0"/>
              <a:t>를 추출하여 나타내어 </a:t>
            </a:r>
            <a:r>
              <a:rPr lang="ko-KR" altLang="ko-KR" dirty="0" smtClean="0"/>
              <a:t>보시오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3753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985402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회차별로</a:t>
            </a:r>
            <a:r>
              <a:rPr lang="en-US" altLang="ko-KR" dirty="0"/>
              <a:t>(</a:t>
            </a:r>
            <a:r>
              <a:rPr lang="en-US" altLang="ko-KR" dirty="0" err="1"/>
              <a:t>seq_no</a:t>
            </a:r>
            <a:r>
              <a:rPr lang="en-US" altLang="ko-KR" dirty="0"/>
              <a:t>) </a:t>
            </a:r>
            <a:r>
              <a:rPr lang="ko-KR" altLang="ko-KR" dirty="0"/>
              <a:t>당첨자수를 상위</a:t>
            </a:r>
            <a:r>
              <a:rPr lang="en-US" altLang="ko-KR" dirty="0"/>
              <a:t> 10</a:t>
            </a:r>
            <a:r>
              <a:rPr lang="ko-KR" altLang="ko-KR" dirty="0"/>
              <a:t>개만 </a:t>
            </a:r>
            <a:r>
              <a:rPr lang="ko-KR" altLang="ko-KR" dirty="0" smtClean="0"/>
              <a:t>나타내시오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05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157555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ko-KR" dirty="0" smtClean="0"/>
              <a:t>선정된 </a:t>
            </a:r>
            <a:r>
              <a:rPr lang="ko-KR" altLang="ko-KR" dirty="0"/>
              <a:t>숫자들의 패턴</a:t>
            </a:r>
            <a:r>
              <a:rPr lang="en-US" altLang="ko-KR" dirty="0"/>
              <a:t>(</a:t>
            </a:r>
            <a:r>
              <a:rPr lang="ko-KR" altLang="ko-KR" dirty="0"/>
              <a:t>상위</a:t>
            </a:r>
            <a:r>
              <a:rPr lang="en-US" altLang="ko-KR" dirty="0"/>
              <a:t> 10</a:t>
            </a:r>
            <a:r>
              <a:rPr lang="ko-KR" altLang="ko-KR" dirty="0"/>
              <a:t>개까지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보이시오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301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273460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ko-KR" dirty="0" smtClean="0"/>
              <a:t>선정된 </a:t>
            </a:r>
            <a:r>
              <a:rPr lang="ko-KR" altLang="ko-KR" dirty="0"/>
              <a:t>숫자들의 패턴</a:t>
            </a:r>
            <a:r>
              <a:rPr lang="en-US" altLang="ko-KR" dirty="0"/>
              <a:t>(</a:t>
            </a:r>
            <a:r>
              <a:rPr lang="ko-KR" altLang="ko-KR" dirty="0"/>
              <a:t>상위</a:t>
            </a:r>
            <a:r>
              <a:rPr lang="en-US" altLang="ko-KR" dirty="0"/>
              <a:t> 10</a:t>
            </a:r>
            <a:r>
              <a:rPr lang="ko-KR" altLang="ko-KR" dirty="0"/>
              <a:t>개까지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보이시오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3753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297760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ko-KR" dirty="0" smtClean="0"/>
              <a:t>선정된 </a:t>
            </a:r>
            <a:r>
              <a:rPr lang="ko-KR" altLang="ko-KR" dirty="0"/>
              <a:t>숫자들의 패턴</a:t>
            </a:r>
            <a:r>
              <a:rPr lang="en-US" altLang="ko-KR" dirty="0"/>
              <a:t>(</a:t>
            </a:r>
            <a:r>
              <a:rPr lang="ko-KR" altLang="ko-KR" dirty="0"/>
              <a:t>상위</a:t>
            </a:r>
            <a:r>
              <a:rPr lang="en-US" altLang="ko-KR" dirty="0"/>
              <a:t> 10</a:t>
            </a:r>
            <a:r>
              <a:rPr lang="ko-KR" altLang="ko-KR" dirty="0"/>
              <a:t>개까지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보이시오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3753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11810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432847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ko-KR" dirty="0" smtClean="0"/>
              <a:t>선정된 </a:t>
            </a:r>
            <a:r>
              <a:rPr lang="ko-KR" altLang="ko-KR" dirty="0"/>
              <a:t>숫자들의 패턴</a:t>
            </a:r>
            <a:r>
              <a:rPr lang="en-US" altLang="ko-KR" dirty="0"/>
              <a:t>(</a:t>
            </a:r>
            <a:r>
              <a:rPr lang="ko-KR" altLang="ko-KR" dirty="0"/>
              <a:t>상위</a:t>
            </a:r>
            <a:r>
              <a:rPr lang="en-US" altLang="ko-KR" dirty="0"/>
              <a:t> 10</a:t>
            </a:r>
            <a:r>
              <a:rPr lang="ko-KR" altLang="ko-KR" dirty="0"/>
              <a:t>개까지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보이시오</a:t>
            </a:r>
            <a:r>
              <a:rPr lang="en-US" altLang="ko-KR" dirty="0" smtClean="0"/>
              <a:t>. (4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3753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906015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ko-KR" dirty="0" smtClean="0"/>
              <a:t>선정된 </a:t>
            </a:r>
            <a:r>
              <a:rPr lang="ko-KR" altLang="ko-KR" dirty="0"/>
              <a:t>숫자들의 패턴</a:t>
            </a:r>
            <a:r>
              <a:rPr lang="en-US" altLang="ko-KR" dirty="0"/>
              <a:t>(</a:t>
            </a:r>
            <a:r>
              <a:rPr lang="ko-KR" altLang="ko-KR" dirty="0"/>
              <a:t>상위</a:t>
            </a:r>
            <a:r>
              <a:rPr lang="en-US" altLang="ko-KR" dirty="0"/>
              <a:t> 10</a:t>
            </a:r>
            <a:r>
              <a:rPr lang="ko-KR" altLang="ko-KR" dirty="0"/>
              <a:t>개까지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보이시오</a:t>
            </a:r>
            <a:r>
              <a:rPr lang="en-US" altLang="ko-KR" dirty="0" smtClean="0"/>
              <a:t>. (5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3753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10502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ko-KR" dirty="0" smtClean="0"/>
              <a:t>선정된 </a:t>
            </a:r>
            <a:r>
              <a:rPr lang="ko-KR" altLang="ko-KR" dirty="0"/>
              <a:t>숫자들의 패턴</a:t>
            </a:r>
            <a:r>
              <a:rPr lang="en-US" altLang="ko-KR" dirty="0"/>
              <a:t>(</a:t>
            </a:r>
            <a:r>
              <a:rPr lang="ko-KR" altLang="ko-KR" dirty="0"/>
              <a:t>상위</a:t>
            </a:r>
            <a:r>
              <a:rPr lang="en-US" altLang="ko-KR" dirty="0"/>
              <a:t> 10</a:t>
            </a:r>
            <a:r>
              <a:rPr lang="ko-KR" altLang="ko-KR" dirty="0"/>
              <a:t>개까지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보이시오</a:t>
            </a:r>
            <a:r>
              <a:rPr lang="en-US" altLang="ko-KR" dirty="0" smtClean="0"/>
              <a:t>. (6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375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386245"/>
              </p:ext>
            </p:extLst>
          </p:nvPr>
        </p:nvGraphicFramePr>
        <p:xfrm>
          <a:off x="899592" y="908720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3056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ko-KR" dirty="0" smtClean="0"/>
              <a:t>선정된 </a:t>
            </a:r>
            <a:r>
              <a:rPr lang="ko-KR" altLang="ko-KR" dirty="0"/>
              <a:t>숫자들의 패턴</a:t>
            </a:r>
            <a:r>
              <a:rPr lang="en-US" altLang="ko-KR" dirty="0"/>
              <a:t>(</a:t>
            </a:r>
            <a:r>
              <a:rPr lang="ko-KR" altLang="ko-KR" dirty="0"/>
              <a:t>상위</a:t>
            </a:r>
            <a:r>
              <a:rPr lang="en-US" altLang="ko-KR" dirty="0"/>
              <a:t> 10</a:t>
            </a:r>
            <a:r>
              <a:rPr lang="ko-KR" altLang="ko-KR" dirty="0"/>
              <a:t>개까지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보이시오</a:t>
            </a:r>
            <a:r>
              <a:rPr lang="en-US" altLang="ko-KR" dirty="0" smtClean="0"/>
              <a:t>. (7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3753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Office PowerPoint</Application>
  <PresentationFormat>화면 슬라이드 쇼(4:3)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</cp:revision>
  <dcterms:created xsi:type="dcterms:W3CDTF">2019-09-26T01:25:37Z</dcterms:created>
  <dcterms:modified xsi:type="dcterms:W3CDTF">2019-09-26T01:27:34Z</dcterms:modified>
</cp:coreProperties>
</file>