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4" r:id="rId2"/>
    <p:sldId id="259" r:id="rId3"/>
    <p:sldId id="277" r:id="rId4"/>
    <p:sldId id="276" r:id="rId5"/>
    <p:sldId id="278" r:id="rId6"/>
    <p:sldId id="279" r:id="rId7"/>
    <p:sldId id="280" r:id="rId8"/>
    <p:sldId id="288" r:id="rId9"/>
    <p:sldId id="281" r:id="rId10"/>
    <p:sldId id="284" r:id="rId11"/>
    <p:sldId id="283" r:id="rId12"/>
    <p:sldId id="285" r:id="rId13"/>
    <p:sldId id="286" r:id="rId14"/>
    <p:sldId id="282" r:id="rId15"/>
    <p:sldId id="287" r:id="rId16"/>
    <p:sldId id="289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6D3"/>
    <a:srgbClr val="4F4C47"/>
    <a:srgbClr val="282F35"/>
    <a:srgbClr val="1F242A"/>
    <a:srgbClr val="5D616A"/>
    <a:srgbClr val="AFD9E9"/>
    <a:srgbClr val="F69E82"/>
    <a:srgbClr val="FF66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66" autoAdjust="0"/>
    <p:restoredTop sz="98272" autoAdjust="0"/>
  </p:normalViewPr>
  <p:slideViewPr>
    <p:cSldViewPr snapToGrid="0">
      <p:cViewPr varScale="1">
        <p:scale>
          <a:sx n="116" d="100"/>
          <a:sy n="116" d="100"/>
        </p:scale>
        <p:origin x="-85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'2019 발표'!$AA$33</c:f>
              <c:strCache>
                <c:ptCount val="1"/>
                <c:pt idx="0">
                  <c:v>이태원</c:v>
                </c:pt>
              </c:strCache>
            </c:strRef>
          </c:tx>
          <c:marker>
            <c:symbol val="none"/>
          </c:marker>
          <c:cat>
            <c:strRef>
              <c:f>'2019 발표'!$A$34:$A$36</c:f>
              <c:strCache>
                <c:ptCount val="3"/>
                <c:pt idx="0">
                  <c:v>임대료_전체_2017</c:v>
                </c:pt>
                <c:pt idx="1">
                  <c:v>임대료_전체_2018</c:v>
                </c:pt>
                <c:pt idx="2">
                  <c:v>임대료_전체_2019</c:v>
                </c:pt>
              </c:strCache>
            </c:strRef>
          </c:cat>
          <c:val>
            <c:numRef>
              <c:f>'2019 발표'!$AA$34:$AA$36</c:f>
              <c:numCache>
                <c:formatCode>General</c:formatCode>
                <c:ptCount val="3"/>
                <c:pt idx="0">
                  <c:v>163296.32999999999</c:v>
                </c:pt>
                <c:pt idx="1">
                  <c:v>160336</c:v>
                </c:pt>
                <c:pt idx="2">
                  <c:v>177079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'2019 발표'!$AB$33</c:f>
              <c:strCache>
                <c:ptCount val="1"/>
                <c:pt idx="0">
                  <c:v>잠실</c:v>
                </c:pt>
              </c:strCache>
            </c:strRef>
          </c:tx>
          <c:marker>
            <c:symbol val="none"/>
          </c:marker>
          <c:cat>
            <c:strRef>
              <c:f>'2019 발표'!$A$34:$A$36</c:f>
              <c:strCache>
                <c:ptCount val="3"/>
                <c:pt idx="0">
                  <c:v>임대료_전체_2017</c:v>
                </c:pt>
                <c:pt idx="1">
                  <c:v>임대료_전체_2018</c:v>
                </c:pt>
                <c:pt idx="2">
                  <c:v>임대료_전체_2019</c:v>
                </c:pt>
              </c:strCache>
            </c:strRef>
          </c:cat>
          <c:val>
            <c:numRef>
              <c:f>'2019 발표'!$AB$34:$AB$36</c:f>
              <c:numCache>
                <c:formatCode>General</c:formatCode>
                <c:ptCount val="3"/>
                <c:pt idx="0">
                  <c:v>114935.77</c:v>
                </c:pt>
                <c:pt idx="1">
                  <c:v>127947.85</c:v>
                </c:pt>
                <c:pt idx="2">
                  <c:v>141205.59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'2019 발표'!$AC$33</c:f>
              <c:strCache>
                <c:ptCount val="1"/>
                <c:pt idx="0">
                  <c:v>장안동</c:v>
                </c:pt>
              </c:strCache>
            </c:strRef>
          </c:tx>
          <c:marker>
            <c:symbol val="none"/>
          </c:marker>
          <c:cat>
            <c:strRef>
              <c:f>'2019 발표'!$A$34:$A$36</c:f>
              <c:strCache>
                <c:ptCount val="3"/>
                <c:pt idx="0">
                  <c:v>임대료_전체_2017</c:v>
                </c:pt>
                <c:pt idx="1">
                  <c:v>임대료_전체_2018</c:v>
                </c:pt>
                <c:pt idx="2">
                  <c:v>임대료_전체_2019</c:v>
                </c:pt>
              </c:strCache>
            </c:strRef>
          </c:cat>
          <c:val>
            <c:numRef>
              <c:f>'2019 발표'!$AC$34:$AC$36</c:f>
              <c:numCache>
                <c:formatCode>General</c:formatCode>
                <c:ptCount val="3"/>
                <c:pt idx="0">
                  <c:v>71395.179999999993</c:v>
                </c:pt>
                <c:pt idx="1">
                  <c:v>79466.12</c:v>
                </c:pt>
                <c:pt idx="2">
                  <c:v>85626.81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'2019 발표'!$AD$33</c:f>
              <c:strCache>
                <c:ptCount val="1"/>
                <c:pt idx="0">
                  <c:v>종로</c:v>
                </c:pt>
              </c:strCache>
            </c:strRef>
          </c:tx>
          <c:marker>
            <c:symbol val="none"/>
          </c:marker>
          <c:cat>
            <c:strRef>
              <c:f>'2019 발표'!$A$34:$A$36</c:f>
              <c:strCache>
                <c:ptCount val="3"/>
                <c:pt idx="0">
                  <c:v>임대료_전체_2017</c:v>
                </c:pt>
                <c:pt idx="1">
                  <c:v>임대료_전체_2018</c:v>
                </c:pt>
                <c:pt idx="2">
                  <c:v>임대료_전체_2019</c:v>
                </c:pt>
              </c:strCache>
            </c:strRef>
          </c:cat>
          <c:val>
            <c:numRef>
              <c:f>'2019 발표'!$AD$34:$AD$36</c:f>
              <c:numCache>
                <c:formatCode>General</c:formatCode>
                <c:ptCount val="3"/>
                <c:pt idx="0">
                  <c:v>212533.88</c:v>
                </c:pt>
                <c:pt idx="1">
                  <c:v>213836.51</c:v>
                </c:pt>
                <c:pt idx="2">
                  <c:v>218545.29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'2019 발표'!$AE$33</c:f>
              <c:strCache>
                <c:ptCount val="1"/>
                <c:pt idx="0">
                  <c:v>천호</c:v>
                </c:pt>
              </c:strCache>
            </c:strRef>
          </c:tx>
          <c:marker>
            <c:symbol val="none"/>
          </c:marker>
          <c:cat>
            <c:strRef>
              <c:f>'2019 발표'!$A$34:$A$36</c:f>
              <c:strCache>
                <c:ptCount val="3"/>
                <c:pt idx="0">
                  <c:v>임대료_전체_2017</c:v>
                </c:pt>
                <c:pt idx="1">
                  <c:v>임대료_전체_2018</c:v>
                </c:pt>
                <c:pt idx="2">
                  <c:v>임대료_전체_2019</c:v>
                </c:pt>
              </c:strCache>
            </c:strRef>
          </c:cat>
          <c:val>
            <c:numRef>
              <c:f>'2019 발표'!$AE$34:$AE$36</c:f>
              <c:numCache>
                <c:formatCode>General</c:formatCode>
                <c:ptCount val="3"/>
                <c:pt idx="0">
                  <c:v>81934.92</c:v>
                </c:pt>
                <c:pt idx="1">
                  <c:v>84846.22</c:v>
                </c:pt>
                <c:pt idx="2">
                  <c:v>85330.07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'2019 발표'!$AF$33</c:f>
              <c:strCache>
                <c:ptCount val="1"/>
                <c:pt idx="0">
                  <c:v>청담</c:v>
                </c:pt>
              </c:strCache>
            </c:strRef>
          </c:tx>
          <c:marker>
            <c:symbol val="none"/>
          </c:marker>
          <c:cat>
            <c:strRef>
              <c:f>'2019 발표'!$A$34:$A$36</c:f>
              <c:strCache>
                <c:ptCount val="3"/>
                <c:pt idx="0">
                  <c:v>임대료_전체_2017</c:v>
                </c:pt>
                <c:pt idx="1">
                  <c:v>임대료_전체_2018</c:v>
                </c:pt>
                <c:pt idx="2">
                  <c:v>임대료_전체_2019</c:v>
                </c:pt>
              </c:strCache>
            </c:strRef>
          </c:cat>
          <c:val>
            <c:numRef>
              <c:f>'2019 발표'!$AF$34:$AF$36</c:f>
              <c:numCache>
                <c:formatCode>General</c:formatCode>
                <c:ptCount val="3"/>
                <c:pt idx="0">
                  <c:v>118837</c:v>
                </c:pt>
                <c:pt idx="1">
                  <c:v>126989</c:v>
                </c:pt>
                <c:pt idx="2">
                  <c:v>121791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'2019 발표'!$AG$33</c:f>
              <c:strCache>
                <c:ptCount val="1"/>
                <c:pt idx="0">
                  <c:v>청량리</c:v>
                </c:pt>
              </c:strCache>
            </c:strRef>
          </c:tx>
          <c:marker>
            <c:symbol val="none"/>
          </c:marker>
          <c:cat>
            <c:strRef>
              <c:f>'2019 발표'!$A$34:$A$36</c:f>
              <c:strCache>
                <c:ptCount val="3"/>
                <c:pt idx="0">
                  <c:v>임대료_전체_2017</c:v>
                </c:pt>
                <c:pt idx="1">
                  <c:v>임대료_전체_2018</c:v>
                </c:pt>
                <c:pt idx="2">
                  <c:v>임대료_전체_2019</c:v>
                </c:pt>
              </c:strCache>
            </c:strRef>
          </c:cat>
          <c:val>
            <c:numRef>
              <c:f>'2019 발표'!$AG$34:$AG$36</c:f>
              <c:numCache>
                <c:formatCode>General</c:formatCode>
                <c:ptCount val="3"/>
                <c:pt idx="0">
                  <c:v>68636</c:v>
                </c:pt>
                <c:pt idx="1">
                  <c:v>117343</c:v>
                </c:pt>
                <c:pt idx="2">
                  <c:v>118540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842304"/>
        <c:axId val="35554432"/>
      </c:lineChart>
      <c:catAx>
        <c:axId val="63842304"/>
        <c:scaling>
          <c:orientation val="minMax"/>
        </c:scaling>
        <c:delete val="0"/>
        <c:axPos val="b"/>
        <c:majorTickMark val="out"/>
        <c:minorTickMark val="none"/>
        <c:tickLblPos val="nextTo"/>
        <c:crossAx val="35554432"/>
        <c:crosses val="autoZero"/>
        <c:auto val="1"/>
        <c:lblAlgn val="ctr"/>
        <c:lblOffset val="100"/>
        <c:noMultiLvlLbl val="0"/>
      </c:catAx>
      <c:valAx>
        <c:axId val="35554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842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'2019 발표'!$AA$37</c:f>
              <c:strCache>
                <c:ptCount val="1"/>
                <c:pt idx="0">
                  <c:v>이태원</c:v>
                </c:pt>
              </c:strCache>
            </c:strRef>
          </c:tx>
          <c:marker>
            <c:symbol val="none"/>
          </c:marker>
          <c:cat>
            <c:strRef>
              <c:f>'2019 발표'!$A$38:$A$41</c:f>
              <c:strCache>
                <c:ptCount val="4"/>
                <c:pt idx="0">
                  <c:v>당월_매출_금액_2016</c:v>
                </c:pt>
                <c:pt idx="1">
                  <c:v>당월_매출_금액_2017</c:v>
                </c:pt>
                <c:pt idx="2">
                  <c:v>당월_매출_금액_2018</c:v>
                </c:pt>
                <c:pt idx="3">
                  <c:v>당월_매출_금액_2019</c:v>
                </c:pt>
              </c:strCache>
            </c:strRef>
          </c:cat>
          <c:val>
            <c:numRef>
              <c:f>'2019 발표'!$AA$38:$AA$41</c:f>
              <c:numCache>
                <c:formatCode>General</c:formatCode>
                <c:ptCount val="4"/>
                <c:pt idx="0">
                  <c:v>887969160</c:v>
                </c:pt>
                <c:pt idx="1">
                  <c:v>982097606</c:v>
                </c:pt>
                <c:pt idx="2">
                  <c:v>1001889162</c:v>
                </c:pt>
                <c:pt idx="3">
                  <c:v>769089460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'2019 발표'!$AB$37</c:f>
              <c:strCache>
                <c:ptCount val="1"/>
                <c:pt idx="0">
                  <c:v>잠실</c:v>
                </c:pt>
              </c:strCache>
            </c:strRef>
          </c:tx>
          <c:marker>
            <c:symbol val="none"/>
          </c:marker>
          <c:cat>
            <c:strRef>
              <c:f>'2019 발표'!$A$38:$A$41</c:f>
              <c:strCache>
                <c:ptCount val="4"/>
                <c:pt idx="0">
                  <c:v>당월_매출_금액_2016</c:v>
                </c:pt>
                <c:pt idx="1">
                  <c:v>당월_매출_금액_2017</c:v>
                </c:pt>
                <c:pt idx="2">
                  <c:v>당월_매출_금액_2018</c:v>
                </c:pt>
                <c:pt idx="3">
                  <c:v>당월_매출_금액_2019</c:v>
                </c:pt>
              </c:strCache>
            </c:strRef>
          </c:cat>
          <c:val>
            <c:numRef>
              <c:f>'2019 발표'!$AB$38:$AB$41</c:f>
              <c:numCache>
                <c:formatCode>General</c:formatCode>
                <c:ptCount val="4"/>
                <c:pt idx="0">
                  <c:v>1001427837</c:v>
                </c:pt>
                <c:pt idx="1">
                  <c:v>1072492908</c:v>
                </c:pt>
                <c:pt idx="2">
                  <c:v>1140286412</c:v>
                </c:pt>
                <c:pt idx="3">
                  <c:v>989763049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'2019 발표'!$AC$37</c:f>
              <c:strCache>
                <c:ptCount val="1"/>
                <c:pt idx="0">
                  <c:v>장안동</c:v>
                </c:pt>
              </c:strCache>
            </c:strRef>
          </c:tx>
          <c:marker>
            <c:symbol val="none"/>
          </c:marker>
          <c:cat>
            <c:strRef>
              <c:f>'2019 발표'!$A$38:$A$41</c:f>
              <c:strCache>
                <c:ptCount val="4"/>
                <c:pt idx="0">
                  <c:v>당월_매출_금액_2016</c:v>
                </c:pt>
                <c:pt idx="1">
                  <c:v>당월_매출_금액_2017</c:v>
                </c:pt>
                <c:pt idx="2">
                  <c:v>당월_매출_금액_2018</c:v>
                </c:pt>
                <c:pt idx="3">
                  <c:v>당월_매출_금액_2019</c:v>
                </c:pt>
              </c:strCache>
            </c:strRef>
          </c:cat>
          <c:val>
            <c:numRef>
              <c:f>'2019 발표'!$AC$38:$AC$41</c:f>
              <c:numCache>
                <c:formatCode>General</c:formatCode>
                <c:ptCount val="4"/>
                <c:pt idx="0">
                  <c:v>257458080</c:v>
                </c:pt>
                <c:pt idx="1">
                  <c:v>269088950</c:v>
                </c:pt>
                <c:pt idx="2">
                  <c:v>275649736</c:v>
                </c:pt>
                <c:pt idx="3">
                  <c:v>215134463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'2019 발표'!$AD$37</c:f>
              <c:strCache>
                <c:ptCount val="1"/>
                <c:pt idx="0">
                  <c:v>종로</c:v>
                </c:pt>
              </c:strCache>
            </c:strRef>
          </c:tx>
          <c:marker>
            <c:symbol val="none"/>
          </c:marker>
          <c:cat>
            <c:strRef>
              <c:f>'2019 발표'!$A$38:$A$41</c:f>
              <c:strCache>
                <c:ptCount val="4"/>
                <c:pt idx="0">
                  <c:v>당월_매출_금액_2016</c:v>
                </c:pt>
                <c:pt idx="1">
                  <c:v>당월_매출_금액_2017</c:v>
                </c:pt>
                <c:pt idx="2">
                  <c:v>당월_매출_금액_2018</c:v>
                </c:pt>
                <c:pt idx="3">
                  <c:v>당월_매출_금액_2019</c:v>
                </c:pt>
              </c:strCache>
            </c:strRef>
          </c:cat>
          <c:val>
            <c:numRef>
              <c:f>'2019 발표'!$AD$38:$AD$41</c:f>
              <c:numCache>
                <c:formatCode>General</c:formatCode>
                <c:ptCount val="4"/>
                <c:pt idx="0">
                  <c:v>1029815197</c:v>
                </c:pt>
                <c:pt idx="1">
                  <c:v>1068723341</c:v>
                </c:pt>
                <c:pt idx="2">
                  <c:v>1096599611</c:v>
                </c:pt>
                <c:pt idx="3">
                  <c:v>961458523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'2019 발표'!$AE$37</c:f>
              <c:strCache>
                <c:ptCount val="1"/>
                <c:pt idx="0">
                  <c:v>천호</c:v>
                </c:pt>
              </c:strCache>
            </c:strRef>
          </c:tx>
          <c:marker>
            <c:symbol val="none"/>
          </c:marker>
          <c:cat>
            <c:strRef>
              <c:f>'2019 발표'!$A$38:$A$41</c:f>
              <c:strCache>
                <c:ptCount val="4"/>
                <c:pt idx="0">
                  <c:v>당월_매출_금액_2016</c:v>
                </c:pt>
                <c:pt idx="1">
                  <c:v>당월_매출_금액_2017</c:v>
                </c:pt>
                <c:pt idx="2">
                  <c:v>당월_매출_금액_2018</c:v>
                </c:pt>
                <c:pt idx="3">
                  <c:v>당월_매출_금액_2019</c:v>
                </c:pt>
              </c:strCache>
            </c:strRef>
          </c:cat>
          <c:val>
            <c:numRef>
              <c:f>'2019 발표'!$AE$38:$AE$41</c:f>
              <c:numCache>
                <c:formatCode>General</c:formatCode>
                <c:ptCount val="4"/>
                <c:pt idx="0">
                  <c:v>329629990</c:v>
                </c:pt>
                <c:pt idx="1">
                  <c:v>359197956</c:v>
                </c:pt>
                <c:pt idx="2">
                  <c:v>372612979</c:v>
                </c:pt>
                <c:pt idx="3">
                  <c:v>304944370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'2019 발표'!$AF$37</c:f>
              <c:strCache>
                <c:ptCount val="1"/>
                <c:pt idx="0">
                  <c:v>청담</c:v>
                </c:pt>
              </c:strCache>
            </c:strRef>
          </c:tx>
          <c:marker>
            <c:symbol val="none"/>
          </c:marker>
          <c:cat>
            <c:strRef>
              <c:f>'2019 발표'!$A$38:$A$41</c:f>
              <c:strCache>
                <c:ptCount val="4"/>
                <c:pt idx="0">
                  <c:v>당월_매출_금액_2016</c:v>
                </c:pt>
                <c:pt idx="1">
                  <c:v>당월_매출_금액_2017</c:v>
                </c:pt>
                <c:pt idx="2">
                  <c:v>당월_매출_금액_2018</c:v>
                </c:pt>
                <c:pt idx="3">
                  <c:v>당월_매출_금액_2019</c:v>
                </c:pt>
              </c:strCache>
            </c:strRef>
          </c:cat>
          <c:val>
            <c:numRef>
              <c:f>'2019 발표'!$AF$38:$AF$41</c:f>
              <c:numCache>
                <c:formatCode>General</c:formatCode>
                <c:ptCount val="4"/>
                <c:pt idx="0">
                  <c:v>554409620</c:v>
                </c:pt>
                <c:pt idx="1">
                  <c:v>597992319</c:v>
                </c:pt>
                <c:pt idx="2">
                  <c:v>599445549</c:v>
                </c:pt>
                <c:pt idx="3">
                  <c:v>517447873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'2019 발표'!$AG$37</c:f>
              <c:strCache>
                <c:ptCount val="1"/>
                <c:pt idx="0">
                  <c:v>청량리</c:v>
                </c:pt>
              </c:strCache>
            </c:strRef>
          </c:tx>
          <c:marker>
            <c:symbol val="none"/>
          </c:marker>
          <c:cat>
            <c:strRef>
              <c:f>'2019 발표'!$A$38:$A$41</c:f>
              <c:strCache>
                <c:ptCount val="4"/>
                <c:pt idx="0">
                  <c:v>당월_매출_금액_2016</c:v>
                </c:pt>
                <c:pt idx="1">
                  <c:v>당월_매출_금액_2017</c:v>
                </c:pt>
                <c:pt idx="2">
                  <c:v>당월_매출_금액_2018</c:v>
                </c:pt>
                <c:pt idx="3">
                  <c:v>당월_매출_금액_2019</c:v>
                </c:pt>
              </c:strCache>
            </c:strRef>
          </c:cat>
          <c:val>
            <c:numRef>
              <c:f>'2019 발표'!$AG$38:$AG$41</c:f>
              <c:numCache>
                <c:formatCode>General</c:formatCode>
                <c:ptCount val="4"/>
                <c:pt idx="0">
                  <c:v>136872759</c:v>
                </c:pt>
                <c:pt idx="1">
                  <c:v>138162956</c:v>
                </c:pt>
                <c:pt idx="2">
                  <c:v>152743361</c:v>
                </c:pt>
                <c:pt idx="3">
                  <c:v>129016130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13568"/>
        <c:axId val="35555008"/>
      </c:lineChart>
      <c:catAx>
        <c:axId val="63213568"/>
        <c:scaling>
          <c:orientation val="minMax"/>
        </c:scaling>
        <c:delete val="0"/>
        <c:axPos val="b"/>
        <c:majorTickMark val="out"/>
        <c:minorTickMark val="none"/>
        <c:tickLblPos val="nextTo"/>
        <c:crossAx val="35555008"/>
        <c:crosses val="autoZero"/>
        <c:auto val="1"/>
        <c:lblAlgn val="ctr"/>
        <c:lblOffset val="100"/>
        <c:noMultiLvlLbl val="0"/>
      </c:catAx>
      <c:valAx>
        <c:axId val="35555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2135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'2019 발표'!$AA$42</c:f>
              <c:strCache>
                <c:ptCount val="1"/>
                <c:pt idx="0">
                  <c:v>이태원</c:v>
                </c:pt>
              </c:strCache>
            </c:strRef>
          </c:tx>
          <c:marker>
            <c:symbol val="none"/>
          </c:marker>
          <c:cat>
            <c:strRef>
              <c:f>'2019 발표'!$A$43:$A$46</c:f>
              <c:strCache>
                <c:ptCount val="4"/>
                <c:pt idx="0">
                  <c:v>점포수_2016</c:v>
                </c:pt>
                <c:pt idx="1">
                  <c:v>점포수_2017</c:v>
                </c:pt>
                <c:pt idx="2">
                  <c:v>점포수_2018</c:v>
                </c:pt>
                <c:pt idx="3">
                  <c:v>점포수_2019</c:v>
                </c:pt>
              </c:strCache>
            </c:strRef>
          </c:cat>
          <c:val>
            <c:numRef>
              <c:f>'2019 발표'!$AA$43:$AA$46</c:f>
              <c:numCache>
                <c:formatCode>General</c:formatCode>
                <c:ptCount val="4"/>
                <c:pt idx="0">
                  <c:v>14.032567</c:v>
                </c:pt>
                <c:pt idx="1">
                  <c:v>14.016284000000001</c:v>
                </c:pt>
                <c:pt idx="2">
                  <c:v>13.629630000000001</c:v>
                </c:pt>
                <c:pt idx="3">
                  <c:v>12.965517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'2019 발표'!$AB$42</c:f>
              <c:strCache>
                <c:ptCount val="1"/>
                <c:pt idx="0">
                  <c:v>잠실</c:v>
                </c:pt>
              </c:strCache>
            </c:strRef>
          </c:tx>
          <c:marker>
            <c:symbol val="none"/>
          </c:marker>
          <c:cat>
            <c:strRef>
              <c:f>'2019 발표'!$A$43:$A$46</c:f>
              <c:strCache>
                <c:ptCount val="4"/>
                <c:pt idx="0">
                  <c:v>점포수_2016</c:v>
                </c:pt>
                <c:pt idx="1">
                  <c:v>점포수_2017</c:v>
                </c:pt>
                <c:pt idx="2">
                  <c:v>점포수_2018</c:v>
                </c:pt>
                <c:pt idx="3">
                  <c:v>점포수_2019</c:v>
                </c:pt>
              </c:strCache>
            </c:strRef>
          </c:cat>
          <c:val>
            <c:numRef>
              <c:f>'2019 발표'!$AB$43:$AB$46</c:f>
              <c:numCache>
                <c:formatCode>General</c:formatCode>
                <c:ptCount val="4"/>
                <c:pt idx="0">
                  <c:v>16.012104000000001</c:v>
                </c:pt>
                <c:pt idx="1">
                  <c:v>16.034915999999999</c:v>
                </c:pt>
                <c:pt idx="2">
                  <c:v>15.361266000000001</c:v>
                </c:pt>
                <c:pt idx="3">
                  <c:v>14.206704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'2019 발표'!$AC$42</c:f>
              <c:strCache>
                <c:ptCount val="1"/>
                <c:pt idx="0">
                  <c:v>장안동</c:v>
                </c:pt>
              </c:strCache>
            </c:strRef>
          </c:tx>
          <c:marker>
            <c:symbol val="none"/>
          </c:marker>
          <c:cat>
            <c:strRef>
              <c:f>'2019 발표'!$A$43:$A$46</c:f>
              <c:strCache>
                <c:ptCount val="4"/>
                <c:pt idx="0">
                  <c:v>점포수_2016</c:v>
                </c:pt>
                <c:pt idx="1">
                  <c:v>점포수_2017</c:v>
                </c:pt>
                <c:pt idx="2">
                  <c:v>점포수_2018</c:v>
                </c:pt>
                <c:pt idx="3">
                  <c:v>점포수_2019</c:v>
                </c:pt>
              </c:strCache>
            </c:strRef>
          </c:cat>
          <c:val>
            <c:numRef>
              <c:f>'2019 발표'!$AC$43:$AC$46</c:f>
              <c:numCache>
                <c:formatCode>General</c:formatCode>
                <c:ptCount val="4"/>
                <c:pt idx="0">
                  <c:v>5.1331600000000002</c:v>
                </c:pt>
                <c:pt idx="1">
                  <c:v>5.0665800000000001</c:v>
                </c:pt>
                <c:pt idx="2">
                  <c:v>4.9881570000000002</c:v>
                </c:pt>
                <c:pt idx="3">
                  <c:v>4.6429809999999998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'2019 발표'!$AD$42</c:f>
              <c:strCache>
                <c:ptCount val="1"/>
                <c:pt idx="0">
                  <c:v>종로</c:v>
                </c:pt>
              </c:strCache>
            </c:strRef>
          </c:tx>
          <c:marker>
            <c:symbol val="none"/>
          </c:marker>
          <c:cat>
            <c:strRef>
              <c:f>'2019 발표'!$A$43:$A$46</c:f>
              <c:strCache>
                <c:ptCount val="4"/>
                <c:pt idx="0">
                  <c:v>점포수_2016</c:v>
                </c:pt>
                <c:pt idx="1">
                  <c:v>점포수_2017</c:v>
                </c:pt>
                <c:pt idx="2">
                  <c:v>점포수_2018</c:v>
                </c:pt>
                <c:pt idx="3">
                  <c:v>점포수_2019</c:v>
                </c:pt>
              </c:strCache>
            </c:strRef>
          </c:cat>
          <c:val>
            <c:numRef>
              <c:f>'2019 발표'!$AD$43:$AD$46</c:f>
              <c:numCache>
                <c:formatCode>General</c:formatCode>
                <c:ptCount val="4"/>
                <c:pt idx="0">
                  <c:v>20.271367999999999</c:v>
                </c:pt>
                <c:pt idx="1">
                  <c:v>19.997862999999999</c:v>
                </c:pt>
                <c:pt idx="2">
                  <c:v>20.007691999999999</c:v>
                </c:pt>
                <c:pt idx="3">
                  <c:v>19.082051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'2019 발표'!$AE$42</c:f>
              <c:strCache>
                <c:ptCount val="1"/>
                <c:pt idx="0">
                  <c:v>천호</c:v>
                </c:pt>
              </c:strCache>
            </c:strRef>
          </c:tx>
          <c:marker>
            <c:symbol val="none"/>
          </c:marker>
          <c:cat>
            <c:strRef>
              <c:f>'2019 발표'!$A$43:$A$46</c:f>
              <c:strCache>
                <c:ptCount val="4"/>
                <c:pt idx="0">
                  <c:v>점포수_2016</c:v>
                </c:pt>
                <c:pt idx="1">
                  <c:v>점포수_2017</c:v>
                </c:pt>
                <c:pt idx="2">
                  <c:v>점포수_2018</c:v>
                </c:pt>
                <c:pt idx="3">
                  <c:v>점포수_2019</c:v>
                </c:pt>
              </c:strCache>
            </c:strRef>
          </c:cat>
          <c:val>
            <c:numRef>
              <c:f>'2019 발표'!$AE$43:$AE$46</c:f>
              <c:numCache>
                <c:formatCode>General</c:formatCode>
                <c:ptCount val="4"/>
                <c:pt idx="0">
                  <c:v>7.8317069999999998</c:v>
                </c:pt>
                <c:pt idx="1">
                  <c:v>7.8103660000000001</c:v>
                </c:pt>
                <c:pt idx="2">
                  <c:v>7.5697150000000004</c:v>
                </c:pt>
                <c:pt idx="3">
                  <c:v>7.0731710000000003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'2019 발표'!$AF$42</c:f>
              <c:strCache>
                <c:ptCount val="1"/>
                <c:pt idx="0">
                  <c:v>청담</c:v>
                </c:pt>
              </c:strCache>
            </c:strRef>
          </c:tx>
          <c:marker>
            <c:symbol val="none"/>
          </c:marker>
          <c:cat>
            <c:strRef>
              <c:f>'2019 발표'!$A$43:$A$46</c:f>
              <c:strCache>
                <c:ptCount val="4"/>
                <c:pt idx="0">
                  <c:v>점포수_2016</c:v>
                </c:pt>
                <c:pt idx="1">
                  <c:v>점포수_2017</c:v>
                </c:pt>
                <c:pt idx="2">
                  <c:v>점포수_2018</c:v>
                </c:pt>
                <c:pt idx="3">
                  <c:v>점포수_2019</c:v>
                </c:pt>
              </c:strCache>
            </c:strRef>
          </c:cat>
          <c:val>
            <c:numRef>
              <c:f>'2019 발표'!$AF$43:$AF$46</c:f>
              <c:numCache>
                <c:formatCode>General</c:formatCode>
                <c:ptCount val="4"/>
                <c:pt idx="0">
                  <c:v>6.1137569999999997</c:v>
                </c:pt>
                <c:pt idx="1">
                  <c:v>6.2297180000000001</c:v>
                </c:pt>
                <c:pt idx="2">
                  <c:v>6.3064369999999998</c:v>
                </c:pt>
                <c:pt idx="3">
                  <c:v>6.0873020000000002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'2019 발표'!$AG$42</c:f>
              <c:strCache>
                <c:ptCount val="1"/>
                <c:pt idx="0">
                  <c:v>청량리</c:v>
                </c:pt>
              </c:strCache>
            </c:strRef>
          </c:tx>
          <c:marker>
            <c:symbol val="none"/>
          </c:marker>
          <c:cat>
            <c:strRef>
              <c:f>'2019 발표'!$A$43:$A$46</c:f>
              <c:strCache>
                <c:ptCount val="4"/>
                <c:pt idx="0">
                  <c:v>점포수_2016</c:v>
                </c:pt>
                <c:pt idx="1">
                  <c:v>점포수_2017</c:v>
                </c:pt>
                <c:pt idx="2">
                  <c:v>점포수_2018</c:v>
                </c:pt>
                <c:pt idx="3">
                  <c:v>점포수_2019</c:v>
                </c:pt>
              </c:strCache>
            </c:strRef>
          </c:cat>
          <c:val>
            <c:numRef>
              <c:f>'2019 발표'!$AG$43:$AG$46</c:f>
              <c:numCache>
                <c:formatCode>General</c:formatCode>
                <c:ptCount val="4"/>
                <c:pt idx="0">
                  <c:v>3.9183669999999999</c:v>
                </c:pt>
                <c:pt idx="1">
                  <c:v>3.7942179999999999</c:v>
                </c:pt>
                <c:pt idx="2">
                  <c:v>3.8061219999999998</c:v>
                </c:pt>
                <c:pt idx="3">
                  <c:v>3.4489800000000002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025088"/>
        <c:axId val="121061376"/>
      </c:lineChart>
      <c:catAx>
        <c:axId val="64025088"/>
        <c:scaling>
          <c:orientation val="minMax"/>
        </c:scaling>
        <c:delete val="0"/>
        <c:axPos val="b"/>
        <c:majorTickMark val="out"/>
        <c:minorTickMark val="none"/>
        <c:tickLblPos val="nextTo"/>
        <c:crossAx val="121061376"/>
        <c:crosses val="autoZero"/>
        <c:auto val="1"/>
        <c:lblAlgn val="ctr"/>
        <c:lblOffset val="100"/>
        <c:noMultiLvlLbl val="0"/>
      </c:catAx>
      <c:valAx>
        <c:axId val="121061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40250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'2019 발표'!$AA$9</c:f>
              <c:strCache>
                <c:ptCount val="1"/>
                <c:pt idx="0">
                  <c:v>이태원</c:v>
                </c:pt>
              </c:strCache>
            </c:strRef>
          </c:tx>
          <c:marker>
            <c:symbol val="none"/>
          </c:marker>
          <c:cat>
            <c:strRef>
              <c:f>'2019 발표'!$A$10:$A$15</c:f>
              <c:strCache>
                <c:ptCount val="6"/>
                <c:pt idx="0">
                  <c:v>자본수익률_2013</c:v>
                </c:pt>
                <c:pt idx="1">
                  <c:v>자본수익률_2014</c:v>
                </c:pt>
                <c:pt idx="2">
                  <c:v>자본수익률_2015</c:v>
                </c:pt>
                <c:pt idx="3">
                  <c:v>자본수익률_2016</c:v>
                </c:pt>
                <c:pt idx="4">
                  <c:v>자본수익률_2017</c:v>
                </c:pt>
                <c:pt idx="5">
                  <c:v>자본수익률_2018</c:v>
                </c:pt>
              </c:strCache>
            </c:strRef>
          </c:cat>
          <c:val>
            <c:numRef>
              <c:f>'2019 발표'!$AA$10:$AA$15</c:f>
              <c:numCache>
                <c:formatCode>General</c:formatCode>
                <c:ptCount val="6"/>
                <c:pt idx="0">
                  <c:v>-1.47</c:v>
                </c:pt>
                <c:pt idx="1">
                  <c:v>2.17</c:v>
                </c:pt>
                <c:pt idx="2">
                  <c:v>2.2200000000000002</c:v>
                </c:pt>
                <c:pt idx="3">
                  <c:v>3.73</c:v>
                </c:pt>
                <c:pt idx="4">
                  <c:v>3.26</c:v>
                </c:pt>
                <c:pt idx="5">
                  <c:v>4.22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'2019 발표'!$AB$9</c:f>
              <c:strCache>
                <c:ptCount val="1"/>
                <c:pt idx="0">
                  <c:v>잠실</c:v>
                </c:pt>
              </c:strCache>
            </c:strRef>
          </c:tx>
          <c:marker>
            <c:symbol val="none"/>
          </c:marker>
          <c:cat>
            <c:strRef>
              <c:f>'2019 발표'!$A$10:$A$15</c:f>
              <c:strCache>
                <c:ptCount val="6"/>
                <c:pt idx="0">
                  <c:v>자본수익률_2013</c:v>
                </c:pt>
                <c:pt idx="1">
                  <c:v>자본수익률_2014</c:v>
                </c:pt>
                <c:pt idx="2">
                  <c:v>자본수익률_2015</c:v>
                </c:pt>
                <c:pt idx="3">
                  <c:v>자본수익률_2016</c:v>
                </c:pt>
                <c:pt idx="4">
                  <c:v>자본수익률_2017</c:v>
                </c:pt>
                <c:pt idx="5">
                  <c:v>자본수익률_2018</c:v>
                </c:pt>
              </c:strCache>
            </c:strRef>
          </c:cat>
          <c:val>
            <c:numRef>
              <c:f>'2019 발표'!$AB$10:$AB$15</c:f>
              <c:numCache>
                <c:formatCode>General</c:formatCode>
                <c:ptCount val="6"/>
                <c:pt idx="0">
                  <c:v>0.83</c:v>
                </c:pt>
                <c:pt idx="1">
                  <c:v>2.1800000000000002</c:v>
                </c:pt>
                <c:pt idx="2">
                  <c:v>1.8</c:v>
                </c:pt>
                <c:pt idx="3">
                  <c:v>1.86</c:v>
                </c:pt>
                <c:pt idx="4">
                  <c:v>3.47</c:v>
                </c:pt>
                <c:pt idx="5">
                  <c:v>5.51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'2019 발표'!$AC$9</c:f>
              <c:strCache>
                <c:ptCount val="1"/>
                <c:pt idx="0">
                  <c:v>장안동</c:v>
                </c:pt>
              </c:strCache>
            </c:strRef>
          </c:tx>
          <c:marker>
            <c:symbol val="none"/>
          </c:marker>
          <c:cat>
            <c:strRef>
              <c:f>'2019 발표'!$A$10:$A$15</c:f>
              <c:strCache>
                <c:ptCount val="6"/>
                <c:pt idx="0">
                  <c:v>자본수익률_2013</c:v>
                </c:pt>
                <c:pt idx="1">
                  <c:v>자본수익률_2014</c:v>
                </c:pt>
                <c:pt idx="2">
                  <c:v>자본수익률_2015</c:v>
                </c:pt>
                <c:pt idx="3">
                  <c:v>자본수익률_2016</c:v>
                </c:pt>
                <c:pt idx="4">
                  <c:v>자본수익률_2017</c:v>
                </c:pt>
                <c:pt idx="5">
                  <c:v>자본수익률_2018</c:v>
                </c:pt>
              </c:strCache>
            </c:strRef>
          </c:cat>
          <c:val>
            <c:numRef>
              <c:f>'2019 발표'!$AC$10:$AC$15</c:f>
              <c:numCache>
                <c:formatCode>General</c:formatCode>
                <c:ptCount val="6"/>
                <c:pt idx="0">
                  <c:v>0.06</c:v>
                </c:pt>
                <c:pt idx="1">
                  <c:v>2.16</c:v>
                </c:pt>
                <c:pt idx="2">
                  <c:v>0.48</c:v>
                </c:pt>
                <c:pt idx="3">
                  <c:v>1.37</c:v>
                </c:pt>
                <c:pt idx="4">
                  <c:v>1.92</c:v>
                </c:pt>
                <c:pt idx="5">
                  <c:v>2.96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'2019 발표'!$AD$9</c:f>
              <c:strCache>
                <c:ptCount val="1"/>
                <c:pt idx="0">
                  <c:v>종로</c:v>
                </c:pt>
              </c:strCache>
            </c:strRef>
          </c:tx>
          <c:marker>
            <c:symbol val="none"/>
          </c:marker>
          <c:cat>
            <c:strRef>
              <c:f>'2019 발표'!$A$10:$A$15</c:f>
              <c:strCache>
                <c:ptCount val="6"/>
                <c:pt idx="0">
                  <c:v>자본수익률_2013</c:v>
                </c:pt>
                <c:pt idx="1">
                  <c:v>자본수익률_2014</c:v>
                </c:pt>
                <c:pt idx="2">
                  <c:v>자본수익률_2015</c:v>
                </c:pt>
                <c:pt idx="3">
                  <c:v>자본수익률_2016</c:v>
                </c:pt>
                <c:pt idx="4">
                  <c:v>자본수익률_2017</c:v>
                </c:pt>
                <c:pt idx="5">
                  <c:v>자본수익률_2018</c:v>
                </c:pt>
              </c:strCache>
            </c:strRef>
          </c:cat>
          <c:val>
            <c:numRef>
              <c:f>'2019 발표'!$AD$10:$AD$15</c:f>
              <c:numCache>
                <c:formatCode>General</c:formatCode>
                <c:ptCount val="6"/>
                <c:pt idx="0">
                  <c:v>0.17</c:v>
                </c:pt>
                <c:pt idx="1">
                  <c:v>1.2</c:v>
                </c:pt>
                <c:pt idx="2">
                  <c:v>1.93</c:v>
                </c:pt>
                <c:pt idx="3">
                  <c:v>1.52</c:v>
                </c:pt>
                <c:pt idx="4">
                  <c:v>2.5299999999999998</c:v>
                </c:pt>
                <c:pt idx="5">
                  <c:v>3.4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'2019 발표'!$AE$9</c:f>
              <c:strCache>
                <c:ptCount val="1"/>
                <c:pt idx="0">
                  <c:v>천호</c:v>
                </c:pt>
              </c:strCache>
            </c:strRef>
          </c:tx>
          <c:marker>
            <c:symbol val="none"/>
          </c:marker>
          <c:cat>
            <c:strRef>
              <c:f>'2019 발표'!$A$10:$A$15</c:f>
              <c:strCache>
                <c:ptCount val="6"/>
                <c:pt idx="0">
                  <c:v>자본수익률_2013</c:v>
                </c:pt>
                <c:pt idx="1">
                  <c:v>자본수익률_2014</c:v>
                </c:pt>
                <c:pt idx="2">
                  <c:v>자본수익률_2015</c:v>
                </c:pt>
                <c:pt idx="3">
                  <c:v>자본수익률_2016</c:v>
                </c:pt>
                <c:pt idx="4">
                  <c:v>자본수익률_2017</c:v>
                </c:pt>
                <c:pt idx="5">
                  <c:v>자본수익률_2018</c:v>
                </c:pt>
              </c:strCache>
            </c:strRef>
          </c:cat>
          <c:val>
            <c:numRef>
              <c:f>'2019 발표'!$AE$10:$AE$15</c:f>
              <c:numCache>
                <c:formatCode>General</c:formatCode>
                <c:ptCount val="6"/>
                <c:pt idx="0">
                  <c:v>-0.31</c:v>
                </c:pt>
                <c:pt idx="1">
                  <c:v>1.64</c:v>
                </c:pt>
                <c:pt idx="2">
                  <c:v>1.61</c:v>
                </c:pt>
                <c:pt idx="3">
                  <c:v>1.69</c:v>
                </c:pt>
                <c:pt idx="4">
                  <c:v>2.8</c:v>
                </c:pt>
                <c:pt idx="5">
                  <c:v>3.51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'2019 발표'!$AF$9</c:f>
              <c:strCache>
                <c:ptCount val="1"/>
                <c:pt idx="0">
                  <c:v>청담</c:v>
                </c:pt>
              </c:strCache>
            </c:strRef>
          </c:tx>
          <c:marker>
            <c:symbol val="none"/>
          </c:marker>
          <c:cat>
            <c:strRef>
              <c:f>'2019 발표'!$A$10:$A$15</c:f>
              <c:strCache>
                <c:ptCount val="6"/>
                <c:pt idx="0">
                  <c:v>자본수익률_2013</c:v>
                </c:pt>
                <c:pt idx="1">
                  <c:v>자본수익률_2014</c:v>
                </c:pt>
                <c:pt idx="2">
                  <c:v>자본수익률_2015</c:v>
                </c:pt>
                <c:pt idx="3">
                  <c:v>자본수익률_2016</c:v>
                </c:pt>
                <c:pt idx="4">
                  <c:v>자본수익률_2017</c:v>
                </c:pt>
                <c:pt idx="5">
                  <c:v>자본수익률_2018</c:v>
                </c:pt>
              </c:strCache>
            </c:strRef>
          </c:cat>
          <c:val>
            <c:numRef>
              <c:f>'2019 발표'!$AF$10:$AF$15</c:f>
              <c:numCache>
                <c:formatCode>General</c:formatCode>
                <c:ptCount val="6"/>
                <c:pt idx="0">
                  <c:v>1.94</c:v>
                </c:pt>
                <c:pt idx="1">
                  <c:v>3.05</c:v>
                </c:pt>
                <c:pt idx="2">
                  <c:v>3.57</c:v>
                </c:pt>
                <c:pt idx="3">
                  <c:v>2.94</c:v>
                </c:pt>
                <c:pt idx="4">
                  <c:v>3.31</c:v>
                </c:pt>
                <c:pt idx="5">
                  <c:v>4.4000000000000004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'2019 발표'!$AG$9</c:f>
              <c:strCache>
                <c:ptCount val="1"/>
                <c:pt idx="0">
                  <c:v>청량리</c:v>
                </c:pt>
              </c:strCache>
            </c:strRef>
          </c:tx>
          <c:marker>
            <c:symbol val="none"/>
          </c:marker>
          <c:cat>
            <c:strRef>
              <c:f>'2019 발표'!$A$10:$A$15</c:f>
              <c:strCache>
                <c:ptCount val="6"/>
                <c:pt idx="0">
                  <c:v>자본수익률_2013</c:v>
                </c:pt>
                <c:pt idx="1">
                  <c:v>자본수익률_2014</c:v>
                </c:pt>
                <c:pt idx="2">
                  <c:v>자본수익률_2015</c:v>
                </c:pt>
                <c:pt idx="3">
                  <c:v>자본수익률_2016</c:v>
                </c:pt>
                <c:pt idx="4">
                  <c:v>자본수익률_2017</c:v>
                </c:pt>
                <c:pt idx="5">
                  <c:v>자본수익률_2018</c:v>
                </c:pt>
              </c:strCache>
            </c:strRef>
          </c:cat>
          <c:val>
            <c:numRef>
              <c:f>'2019 발표'!$AG$10:$AG$15</c:f>
              <c:numCache>
                <c:formatCode>General</c:formatCode>
                <c:ptCount val="6"/>
                <c:pt idx="0">
                  <c:v>-0.76</c:v>
                </c:pt>
                <c:pt idx="1">
                  <c:v>0.73</c:v>
                </c:pt>
                <c:pt idx="2">
                  <c:v>1.1299999999999999</c:v>
                </c:pt>
                <c:pt idx="3">
                  <c:v>1.08</c:v>
                </c:pt>
                <c:pt idx="4">
                  <c:v>1.93</c:v>
                </c:pt>
                <c:pt idx="5">
                  <c:v>4.49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84224"/>
        <c:axId val="121066560"/>
      </c:lineChart>
      <c:catAx>
        <c:axId val="63284224"/>
        <c:scaling>
          <c:orientation val="minMax"/>
        </c:scaling>
        <c:delete val="0"/>
        <c:axPos val="b"/>
        <c:majorTickMark val="out"/>
        <c:minorTickMark val="none"/>
        <c:tickLblPos val="nextTo"/>
        <c:crossAx val="121066560"/>
        <c:crosses val="autoZero"/>
        <c:auto val="1"/>
        <c:lblAlgn val="ctr"/>
        <c:lblOffset val="100"/>
        <c:noMultiLvlLbl val="0"/>
      </c:catAx>
      <c:valAx>
        <c:axId val="121066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2842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'2019 발표'!$AA$17</c:f>
              <c:strCache>
                <c:ptCount val="1"/>
                <c:pt idx="0">
                  <c:v>이태원</c:v>
                </c:pt>
              </c:strCache>
            </c:strRef>
          </c:tx>
          <c:marker>
            <c:symbol val="none"/>
          </c:marker>
          <c:cat>
            <c:strRef>
              <c:f>'2019 발표'!$A$18:$A$23</c:f>
              <c:strCache>
                <c:ptCount val="6"/>
                <c:pt idx="0">
                  <c:v>투자수익률_2013</c:v>
                </c:pt>
                <c:pt idx="1">
                  <c:v>투자수익률_2014</c:v>
                </c:pt>
                <c:pt idx="2">
                  <c:v>투자수익률_2015</c:v>
                </c:pt>
                <c:pt idx="3">
                  <c:v>투자수익률_2016</c:v>
                </c:pt>
                <c:pt idx="4">
                  <c:v>투자수익률_2017</c:v>
                </c:pt>
                <c:pt idx="5">
                  <c:v>투자수익률_2018</c:v>
                </c:pt>
              </c:strCache>
            </c:strRef>
          </c:cat>
          <c:val>
            <c:numRef>
              <c:f>'2019 발표'!$AA$18:$AA$23</c:f>
              <c:numCache>
                <c:formatCode>General</c:formatCode>
                <c:ptCount val="6"/>
                <c:pt idx="0">
                  <c:v>3.21</c:v>
                </c:pt>
                <c:pt idx="1">
                  <c:v>6.8</c:v>
                </c:pt>
                <c:pt idx="2">
                  <c:v>6.56</c:v>
                </c:pt>
                <c:pt idx="3">
                  <c:v>7.74</c:v>
                </c:pt>
                <c:pt idx="4">
                  <c:v>6.82</c:v>
                </c:pt>
                <c:pt idx="5">
                  <c:v>7.55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'2019 발표'!$AB$17</c:f>
              <c:strCache>
                <c:ptCount val="1"/>
                <c:pt idx="0">
                  <c:v>잠실</c:v>
                </c:pt>
              </c:strCache>
            </c:strRef>
          </c:tx>
          <c:marker>
            <c:symbol val="none"/>
          </c:marker>
          <c:cat>
            <c:strRef>
              <c:f>'2019 발표'!$A$18:$A$23</c:f>
              <c:strCache>
                <c:ptCount val="6"/>
                <c:pt idx="0">
                  <c:v>투자수익률_2013</c:v>
                </c:pt>
                <c:pt idx="1">
                  <c:v>투자수익률_2014</c:v>
                </c:pt>
                <c:pt idx="2">
                  <c:v>투자수익률_2015</c:v>
                </c:pt>
                <c:pt idx="3">
                  <c:v>투자수익률_2016</c:v>
                </c:pt>
                <c:pt idx="4">
                  <c:v>투자수익률_2017</c:v>
                </c:pt>
                <c:pt idx="5">
                  <c:v>투자수익률_2018</c:v>
                </c:pt>
              </c:strCache>
            </c:strRef>
          </c:cat>
          <c:val>
            <c:numRef>
              <c:f>'2019 발표'!$AB$18:$AB$23</c:f>
              <c:numCache>
                <c:formatCode>General</c:formatCode>
                <c:ptCount val="6"/>
                <c:pt idx="0">
                  <c:v>4.29</c:v>
                </c:pt>
                <c:pt idx="1">
                  <c:v>5.31</c:v>
                </c:pt>
                <c:pt idx="2">
                  <c:v>4.97</c:v>
                </c:pt>
                <c:pt idx="3">
                  <c:v>5.14</c:v>
                </c:pt>
                <c:pt idx="4">
                  <c:v>6.75</c:v>
                </c:pt>
                <c:pt idx="5">
                  <c:v>8.64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'2019 발표'!$AC$17</c:f>
              <c:strCache>
                <c:ptCount val="1"/>
                <c:pt idx="0">
                  <c:v>장안동</c:v>
                </c:pt>
              </c:strCache>
            </c:strRef>
          </c:tx>
          <c:marker>
            <c:symbol val="none"/>
          </c:marker>
          <c:cat>
            <c:strRef>
              <c:f>'2019 발표'!$A$18:$A$23</c:f>
              <c:strCache>
                <c:ptCount val="6"/>
                <c:pt idx="0">
                  <c:v>투자수익률_2013</c:v>
                </c:pt>
                <c:pt idx="1">
                  <c:v>투자수익률_2014</c:v>
                </c:pt>
                <c:pt idx="2">
                  <c:v>투자수익률_2015</c:v>
                </c:pt>
                <c:pt idx="3">
                  <c:v>투자수익률_2016</c:v>
                </c:pt>
                <c:pt idx="4">
                  <c:v>투자수익률_2017</c:v>
                </c:pt>
                <c:pt idx="5">
                  <c:v>투자수익률_2018</c:v>
                </c:pt>
              </c:strCache>
            </c:strRef>
          </c:cat>
          <c:val>
            <c:numRef>
              <c:f>'2019 발표'!$AC$18:$AC$23</c:f>
              <c:numCache>
                <c:formatCode>General</c:formatCode>
                <c:ptCount val="6"/>
                <c:pt idx="0">
                  <c:v>4.46</c:v>
                </c:pt>
                <c:pt idx="1">
                  <c:v>6.87</c:v>
                </c:pt>
                <c:pt idx="2">
                  <c:v>4.97</c:v>
                </c:pt>
                <c:pt idx="3">
                  <c:v>5.53</c:v>
                </c:pt>
                <c:pt idx="4">
                  <c:v>5.16</c:v>
                </c:pt>
                <c:pt idx="5">
                  <c:v>6.24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'2019 발표'!$AD$17</c:f>
              <c:strCache>
                <c:ptCount val="1"/>
                <c:pt idx="0">
                  <c:v>종로</c:v>
                </c:pt>
              </c:strCache>
            </c:strRef>
          </c:tx>
          <c:marker>
            <c:symbol val="none"/>
          </c:marker>
          <c:cat>
            <c:strRef>
              <c:f>'2019 발표'!$A$18:$A$23</c:f>
              <c:strCache>
                <c:ptCount val="6"/>
                <c:pt idx="0">
                  <c:v>투자수익률_2013</c:v>
                </c:pt>
                <c:pt idx="1">
                  <c:v>투자수익률_2014</c:v>
                </c:pt>
                <c:pt idx="2">
                  <c:v>투자수익률_2015</c:v>
                </c:pt>
                <c:pt idx="3">
                  <c:v>투자수익률_2016</c:v>
                </c:pt>
                <c:pt idx="4">
                  <c:v>투자수익률_2017</c:v>
                </c:pt>
                <c:pt idx="5">
                  <c:v>투자수익률_2018</c:v>
                </c:pt>
              </c:strCache>
            </c:strRef>
          </c:cat>
          <c:val>
            <c:numRef>
              <c:f>'2019 발표'!$AD$18:$AD$23</c:f>
              <c:numCache>
                <c:formatCode>General</c:formatCode>
                <c:ptCount val="6"/>
                <c:pt idx="0">
                  <c:v>6.69</c:v>
                </c:pt>
                <c:pt idx="1">
                  <c:v>7.76</c:v>
                </c:pt>
                <c:pt idx="2">
                  <c:v>8.02</c:v>
                </c:pt>
                <c:pt idx="3">
                  <c:v>7.51</c:v>
                </c:pt>
                <c:pt idx="4">
                  <c:v>7.49</c:v>
                </c:pt>
                <c:pt idx="5">
                  <c:v>8.11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'2019 발표'!$AE$17</c:f>
              <c:strCache>
                <c:ptCount val="1"/>
                <c:pt idx="0">
                  <c:v>천호</c:v>
                </c:pt>
              </c:strCache>
            </c:strRef>
          </c:tx>
          <c:marker>
            <c:symbol val="none"/>
          </c:marker>
          <c:cat>
            <c:strRef>
              <c:f>'2019 발표'!$A$18:$A$23</c:f>
              <c:strCache>
                <c:ptCount val="6"/>
                <c:pt idx="0">
                  <c:v>투자수익률_2013</c:v>
                </c:pt>
                <c:pt idx="1">
                  <c:v>투자수익률_2014</c:v>
                </c:pt>
                <c:pt idx="2">
                  <c:v>투자수익률_2015</c:v>
                </c:pt>
                <c:pt idx="3">
                  <c:v>투자수익률_2016</c:v>
                </c:pt>
                <c:pt idx="4">
                  <c:v>투자수익률_2017</c:v>
                </c:pt>
                <c:pt idx="5">
                  <c:v>투자수익률_2018</c:v>
                </c:pt>
              </c:strCache>
            </c:strRef>
          </c:cat>
          <c:val>
            <c:numRef>
              <c:f>'2019 발표'!$AE$18:$AE$23</c:f>
              <c:numCache>
                <c:formatCode>General</c:formatCode>
                <c:ptCount val="6"/>
                <c:pt idx="0">
                  <c:v>4.4000000000000004</c:v>
                </c:pt>
                <c:pt idx="1">
                  <c:v>6.37</c:v>
                </c:pt>
                <c:pt idx="2">
                  <c:v>6.16</c:v>
                </c:pt>
                <c:pt idx="3">
                  <c:v>6.21</c:v>
                </c:pt>
                <c:pt idx="4">
                  <c:v>5.58</c:v>
                </c:pt>
                <c:pt idx="5">
                  <c:v>6.17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'2019 발표'!$AF$17</c:f>
              <c:strCache>
                <c:ptCount val="1"/>
                <c:pt idx="0">
                  <c:v>청담</c:v>
                </c:pt>
              </c:strCache>
            </c:strRef>
          </c:tx>
          <c:marker>
            <c:symbol val="none"/>
          </c:marker>
          <c:cat>
            <c:strRef>
              <c:f>'2019 발표'!$A$18:$A$23</c:f>
              <c:strCache>
                <c:ptCount val="6"/>
                <c:pt idx="0">
                  <c:v>투자수익률_2013</c:v>
                </c:pt>
                <c:pt idx="1">
                  <c:v>투자수익률_2014</c:v>
                </c:pt>
                <c:pt idx="2">
                  <c:v>투자수익률_2015</c:v>
                </c:pt>
                <c:pt idx="3">
                  <c:v>투자수익률_2016</c:v>
                </c:pt>
                <c:pt idx="4">
                  <c:v>투자수익률_2017</c:v>
                </c:pt>
                <c:pt idx="5">
                  <c:v>투자수익률_2018</c:v>
                </c:pt>
              </c:strCache>
            </c:strRef>
          </c:cat>
          <c:val>
            <c:numRef>
              <c:f>'2019 발표'!$AF$18:$AF$23</c:f>
              <c:numCache>
                <c:formatCode>General</c:formatCode>
                <c:ptCount val="6"/>
                <c:pt idx="0">
                  <c:v>5.01</c:v>
                </c:pt>
                <c:pt idx="1">
                  <c:v>6.09</c:v>
                </c:pt>
                <c:pt idx="2">
                  <c:v>6.5</c:v>
                </c:pt>
                <c:pt idx="3">
                  <c:v>5.64</c:v>
                </c:pt>
                <c:pt idx="4">
                  <c:v>6.9</c:v>
                </c:pt>
                <c:pt idx="5">
                  <c:v>7.64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'2019 발표'!$AG$17</c:f>
              <c:strCache>
                <c:ptCount val="1"/>
                <c:pt idx="0">
                  <c:v>청량리</c:v>
                </c:pt>
              </c:strCache>
            </c:strRef>
          </c:tx>
          <c:marker>
            <c:symbol val="none"/>
          </c:marker>
          <c:cat>
            <c:strRef>
              <c:f>'2019 발표'!$A$18:$A$23</c:f>
              <c:strCache>
                <c:ptCount val="6"/>
                <c:pt idx="0">
                  <c:v>투자수익률_2013</c:v>
                </c:pt>
                <c:pt idx="1">
                  <c:v>투자수익률_2014</c:v>
                </c:pt>
                <c:pt idx="2">
                  <c:v>투자수익률_2015</c:v>
                </c:pt>
                <c:pt idx="3">
                  <c:v>투자수익률_2016</c:v>
                </c:pt>
                <c:pt idx="4">
                  <c:v>투자수익률_2017</c:v>
                </c:pt>
                <c:pt idx="5">
                  <c:v>투자수익률_2018</c:v>
                </c:pt>
              </c:strCache>
            </c:strRef>
          </c:cat>
          <c:val>
            <c:numRef>
              <c:f>'2019 발표'!$AG$18:$AG$23</c:f>
              <c:numCache>
                <c:formatCode>General</c:formatCode>
                <c:ptCount val="6"/>
                <c:pt idx="0">
                  <c:v>3.35</c:v>
                </c:pt>
                <c:pt idx="1">
                  <c:v>5.0199999999999996</c:v>
                </c:pt>
                <c:pt idx="2">
                  <c:v>5.59</c:v>
                </c:pt>
                <c:pt idx="3">
                  <c:v>5.28</c:v>
                </c:pt>
                <c:pt idx="4">
                  <c:v>5.96</c:v>
                </c:pt>
                <c:pt idx="5">
                  <c:v>8.5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517888"/>
        <c:axId val="121068864"/>
      </c:lineChart>
      <c:catAx>
        <c:axId val="76517888"/>
        <c:scaling>
          <c:orientation val="minMax"/>
        </c:scaling>
        <c:delete val="0"/>
        <c:axPos val="b"/>
        <c:majorTickMark val="out"/>
        <c:minorTickMark val="none"/>
        <c:tickLblPos val="nextTo"/>
        <c:crossAx val="121068864"/>
        <c:crosses val="autoZero"/>
        <c:auto val="1"/>
        <c:lblAlgn val="ctr"/>
        <c:lblOffset val="100"/>
        <c:noMultiLvlLbl val="0"/>
      </c:catAx>
      <c:valAx>
        <c:axId val="121068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517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'2019 발표'!$AA$25</c:f>
              <c:strCache>
                <c:ptCount val="1"/>
                <c:pt idx="0">
                  <c:v>이태원</c:v>
                </c:pt>
              </c:strCache>
            </c:strRef>
          </c:tx>
          <c:marker>
            <c:symbol val="none"/>
          </c:marker>
          <c:cat>
            <c:strRef>
              <c:f>'2019 발표'!$A$26:$A$32</c:f>
              <c:strCache>
                <c:ptCount val="7"/>
                <c:pt idx="0">
                  <c:v>공실률_2013</c:v>
                </c:pt>
                <c:pt idx="1">
                  <c:v>공실률_2014</c:v>
                </c:pt>
                <c:pt idx="2">
                  <c:v>공실률_2015</c:v>
                </c:pt>
                <c:pt idx="3">
                  <c:v>공실률_2016</c:v>
                </c:pt>
                <c:pt idx="4">
                  <c:v>공실률_2017</c:v>
                </c:pt>
                <c:pt idx="5">
                  <c:v>공실률_2018</c:v>
                </c:pt>
                <c:pt idx="6">
                  <c:v>공실률_2019</c:v>
                </c:pt>
              </c:strCache>
            </c:strRef>
          </c:cat>
          <c:val>
            <c:numRef>
              <c:f>'2019 발표'!$AA$26:$AA$32</c:f>
              <c:numCache>
                <c:formatCode>General</c:formatCode>
                <c:ptCount val="7"/>
                <c:pt idx="0">
                  <c:v>9.4</c:v>
                </c:pt>
                <c:pt idx="1">
                  <c:v>9.1</c:v>
                </c:pt>
                <c:pt idx="2">
                  <c:v>10.4</c:v>
                </c:pt>
                <c:pt idx="3">
                  <c:v>16.7</c:v>
                </c:pt>
                <c:pt idx="4">
                  <c:v>14</c:v>
                </c:pt>
                <c:pt idx="5">
                  <c:v>11</c:v>
                </c:pt>
                <c:pt idx="6">
                  <c:v>26.5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'2019 발표'!$AB$25</c:f>
              <c:strCache>
                <c:ptCount val="1"/>
                <c:pt idx="0">
                  <c:v>잠실</c:v>
                </c:pt>
              </c:strCache>
            </c:strRef>
          </c:tx>
          <c:marker>
            <c:symbol val="none"/>
          </c:marker>
          <c:cat>
            <c:strRef>
              <c:f>'2019 발표'!$A$26:$A$32</c:f>
              <c:strCache>
                <c:ptCount val="7"/>
                <c:pt idx="0">
                  <c:v>공실률_2013</c:v>
                </c:pt>
                <c:pt idx="1">
                  <c:v>공실률_2014</c:v>
                </c:pt>
                <c:pt idx="2">
                  <c:v>공실률_2015</c:v>
                </c:pt>
                <c:pt idx="3">
                  <c:v>공실률_2016</c:v>
                </c:pt>
                <c:pt idx="4">
                  <c:v>공실률_2017</c:v>
                </c:pt>
                <c:pt idx="5">
                  <c:v>공실률_2018</c:v>
                </c:pt>
                <c:pt idx="6">
                  <c:v>공실률_2019</c:v>
                </c:pt>
              </c:strCache>
            </c:strRef>
          </c:cat>
          <c:val>
            <c:numRef>
              <c:f>'2019 발표'!$AB$26:$AB$32</c:f>
              <c:numCache>
                <c:formatCode>General</c:formatCode>
                <c:ptCount val="7"/>
                <c:pt idx="0">
                  <c:v>7.2</c:v>
                </c:pt>
                <c:pt idx="1">
                  <c:v>9.1999999999999993</c:v>
                </c:pt>
                <c:pt idx="2">
                  <c:v>8.1999999999999993</c:v>
                </c:pt>
                <c:pt idx="3">
                  <c:v>6.8</c:v>
                </c:pt>
                <c:pt idx="4">
                  <c:v>30</c:v>
                </c:pt>
                <c:pt idx="5">
                  <c:v>29</c:v>
                </c:pt>
                <c:pt idx="6">
                  <c:v>10.199999999999999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'2019 발표'!$AC$25</c:f>
              <c:strCache>
                <c:ptCount val="1"/>
                <c:pt idx="0">
                  <c:v>장안동</c:v>
                </c:pt>
              </c:strCache>
            </c:strRef>
          </c:tx>
          <c:marker>
            <c:symbol val="none"/>
          </c:marker>
          <c:cat>
            <c:strRef>
              <c:f>'2019 발표'!$A$26:$A$32</c:f>
              <c:strCache>
                <c:ptCount val="7"/>
                <c:pt idx="0">
                  <c:v>공실률_2013</c:v>
                </c:pt>
                <c:pt idx="1">
                  <c:v>공실률_2014</c:v>
                </c:pt>
                <c:pt idx="2">
                  <c:v>공실률_2015</c:v>
                </c:pt>
                <c:pt idx="3">
                  <c:v>공실률_2016</c:v>
                </c:pt>
                <c:pt idx="4">
                  <c:v>공실률_2017</c:v>
                </c:pt>
                <c:pt idx="5">
                  <c:v>공실률_2018</c:v>
                </c:pt>
                <c:pt idx="6">
                  <c:v>공실률_2019</c:v>
                </c:pt>
              </c:strCache>
            </c:strRef>
          </c:cat>
          <c:val>
            <c:numRef>
              <c:f>'2019 발표'!$AC$26:$AC$32</c:f>
              <c:numCache>
                <c:formatCode>General</c:formatCode>
                <c:ptCount val="7"/>
                <c:pt idx="0">
                  <c:v>2.6</c:v>
                </c:pt>
                <c:pt idx="1">
                  <c:v>2.6</c:v>
                </c:pt>
                <c:pt idx="2">
                  <c:v>4.8</c:v>
                </c:pt>
                <c:pt idx="3">
                  <c:v>6.7</c:v>
                </c:pt>
                <c:pt idx="4">
                  <c:v>27</c:v>
                </c:pt>
                <c:pt idx="5">
                  <c:v>22</c:v>
                </c:pt>
                <c:pt idx="6">
                  <c:v>7.9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'2019 발표'!$AD$25</c:f>
              <c:strCache>
                <c:ptCount val="1"/>
                <c:pt idx="0">
                  <c:v>종로</c:v>
                </c:pt>
              </c:strCache>
            </c:strRef>
          </c:tx>
          <c:marker>
            <c:symbol val="none"/>
          </c:marker>
          <c:cat>
            <c:strRef>
              <c:f>'2019 발표'!$A$26:$A$32</c:f>
              <c:strCache>
                <c:ptCount val="7"/>
                <c:pt idx="0">
                  <c:v>공실률_2013</c:v>
                </c:pt>
                <c:pt idx="1">
                  <c:v>공실률_2014</c:v>
                </c:pt>
                <c:pt idx="2">
                  <c:v>공실률_2015</c:v>
                </c:pt>
                <c:pt idx="3">
                  <c:v>공실률_2016</c:v>
                </c:pt>
                <c:pt idx="4">
                  <c:v>공실률_2017</c:v>
                </c:pt>
                <c:pt idx="5">
                  <c:v>공실률_2018</c:v>
                </c:pt>
                <c:pt idx="6">
                  <c:v>공실률_2019</c:v>
                </c:pt>
              </c:strCache>
            </c:strRef>
          </c:cat>
          <c:val>
            <c:numRef>
              <c:f>'2019 발표'!$AD$26:$AD$32</c:f>
              <c:numCache>
                <c:formatCode>General</c:formatCode>
                <c:ptCount val="7"/>
                <c:pt idx="0">
                  <c:v>8.4</c:v>
                </c:pt>
                <c:pt idx="1">
                  <c:v>11.6</c:v>
                </c:pt>
                <c:pt idx="2">
                  <c:v>9.8000000000000007</c:v>
                </c:pt>
                <c:pt idx="3">
                  <c:v>10.199999999999999</c:v>
                </c:pt>
                <c:pt idx="4">
                  <c:v>16</c:v>
                </c:pt>
                <c:pt idx="5">
                  <c:v>19</c:v>
                </c:pt>
                <c:pt idx="6">
                  <c:v>3.4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'2019 발표'!$AE$25</c:f>
              <c:strCache>
                <c:ptCount val="1"/>
                <c:pt idx="0">
                  <c:v>천호</c:v>
                </c:pt>
              </c:strCache>
            </c:strRef>
          </c:tx>
          <c:marker>
            <c:symbol val="none"/>
          </c:marker>
          <c:cat>
            <c:strRef>
              <c:f>'2019 발표'!$A$26:$A$32</c:f>
              <c:strCache>
                <c:ptCount val="7"/>
                <c:pt idx="0">
                  <c:v>공실률_2013</c:v>
                </c:pt>
                <c:pt idx="1">
                  <c:v>공실률_2014</c:v>
                </c:pt>
                <c:pt idx="2">
                  <c:v>공실률_2015</c:v>
                </c:pt>
                <c:pt idx="3">
                  <c:v>공실률_2016</c:v>
                </c:pt>
                <c:pt idx="4">
                  <c:v>공실률_2017</c:v>
                </c:pt>
                <c:pt idx="5">
                  <c:v>공실률_2018</c:v>
                </c:pt>
                <c:pt idx="6">
                  <c:v>공실률_2019</c:v>
                </c:pt>
              </c:strCache>
            </c:strRef>
          </c:cat>
          <c:val>
            <c:numRef>
              <c:f>'2019 발표'!$AE$26:$AE$32</c:f>
              <c:numCache>
                <c:formatCode>General</c:formatCode>
                <c:ptCount val="7"/>
                <c:pt idx="0">
                  <c:v>6.1</c:v>
                </c:pt>
                <c:pt idx="1">
                  <c:v>3.4</c:v>
                </c:pt>
                <c:pt idx="2">
                  <c:v>3.8</c:v>
                </c:pt>
                <c:pt idx="3">
                  <c:v>4</c:v>
                </c:pt>
                <c:pt idx="4">
                  <c:v>20</c:v>
                </c:pt>
                <c:pt idx="5">
                  <c:v>24</c:v>
                </c:pt>
                <c:pt idx="6">
                  <c:v>6.2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'2019 발표'!$AF$25</c:f>
              <c:strCache>
                <c:ptCount val="1"/>
                <c:pt idx="0">
                  <c:v>청담</c:v>
                </c:pt>
              </c:strCache>
            </c:strRef>
          </c:tx>
          <c:marker>
            <c:symbol val="none"/>
          </c:marker>
          <c:cat>
            <c:strRef>
              <c:f>'2019 발표'!$A$26:$A$32</c:f>
              <c:strCache>
                <c:ptCount val="7"/>
                <c:pt idx="0">
                  <c:v>공실률_2013</c:v>
                </c:pt>
                <c:pt idx="1">
                  <c:v>공실률_2014</c:v>
                </c:pt>
                <c:pt idx="2">
                  <c:v>공실률_2015</c:v>
                </c:pt>
                <c:pt idx="3">
                  <c:v>공실률_2016</c:v>
                </c:pt>
                <c:pt idx="4">
                  <c:v>공실률_2017</c:v>
                </c:pt>
                <c:pt idx="5">
                  <c:v>공실률_2018</c:v>
                </c:pt>
                <c:pt idx="6">
                  <c:v>공실률_2019</c:v>
                </c:pt>
              </c:strCache>
            </c:strRef>
          </c:cat>
          <c:val>
            <c:numRef>
              <c:f>'2019 발표'!$AF$26:$AF$32</c:f>
              <c:numCache>
                <c:formatCode>General</c:formatCode>
                <c:ptCount val="7"/>
                <c:pt idx="0">
                  <c:v>7.4</c:v>
                </c:pt>
                <c:pt idx="1">
                  <c:v>4.5</c:v>
                </c:pt>
                <c:pt idx="2">
                  <c:v>11</c:v>
                </c:pt>
                <c:pt idx="3">
                  <c:v>11.4</c:v>
                </c:pt>
                <c:pt idx="4">
                  <c:v>6</c:v>
                </c:pt>
                <c:pt idx="5">
                  <c:v>6</c:v>
                </c:pt>
                <c:pt idx="6">
                  <c:v>17.600000000000001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'2019 발표'!$AG$25</c:f>
              <c:strCache>
                <c:ptCount val="1"/>
                <c:pt idx="0">
                  <c:v>청량리</c:v>
                </c:pt>
              </c:strCache>
            </c:strRef>
          </c:tx>
          <c:marker>
            <c:symbol val="none"/>
          </c:marker>
          <c:cat>
            <c:strRef>
              <c:f>'2019 발표'!$A$26:$A$32</c:f>
              <c:strCache>
                <c:ptCount val="7"/>
                <c:pt idx="0">
                  <c:v>공실률_2013</c:v>
                </c:pt>
                <c:pt idx="1">
                  <c:v>공실률_2014</c:v>
                </c:pt>
                <c:pt idx="2">
                  <c:v>공실률_2015</c:v>
                </c:pt>
                <c:pt idx="3">
                  <c:v>공실률_2016</c:v>
                </c:pt>
                <c:pt idx="4">
                  <c:v>공실률_2017</c:v>
                </c:pt>
                <c:pt idx="5">
                  <c:v>공실률_2018</c:v>
                </c:pt>
                <c:pt idx="6">
                  <c:v>공실률_2019</c:v>
                </c:pt>
              </c:strCache>
            </c:strRef>
          </c:cat>
          <c:val>
            <c:numRef>
              <c:f>'2019 발표'!$AG$26:$AG$32</c:f>
              <c:numCache>
                <c:formatCode>General</c:formatCode>
                <c:ptCount val="7"/>
                <c:pt idx="0">
                  <c:v>7</c:v>
                </c:pt>
                <c:pt idx="1">
                  <c:v>8.1</c:v>
                </c:pt>
                <c:pt idx="2">
                  <c:v>9.3000000000000007</c:v>
                </c:pt>
                <c:pt idx="3">
                  <c:v>8.1</c:v>
                </c:pt>
                <c:pt idx="4">
                  <c:v>33</c:v>
                </c:pt>
                <c:pt idx="5">
                  <c:v>24</c:v>
                </c:pt>
                <c:pt idx="6">
                  <c:v>4.8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821952"/>
        <c:axId val="84264640"/>
      </c:lineChart>
      <c:catAx>
        <c:axId val="133821952"/>
        <c:scaling>
          <c:orientation val="minMax"/>
        </c:scaling>
        <c:delete val="0"/>
        <c:axPos val="b"/>
        <c:majorTickMark val="out"/>
        <c:minorTickMark val="none"/>
        <c:tickLblPos val="nextTo"/>
        <c:crossAx val="84264640"/>
        <c:crosses val="autoZero"/>
        <c:auto val="1"/>
        <c:lblAlgn val="ctr"/>
        <c:lblOffset val="100"/>
        <c:noMultiLvlLbl val="0"/>
      </c:catAx>
      <c:valAx>
        <c:axId val="84264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38219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04938-AA88-49E3-AD1A-94D2319830BC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136CE-46FF-4DCB-940D-0DE655832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0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제목은 거창한데 쉽게 말하면 창업희망자에게 업종과 상권을 분석해주겠다 그런 내용이에요</a:t>
            </a:r>
            <a:endParaRPr lang="en-US" altLang="ko-KR" dirty="0" smtClean="0"/>
          </a:p>
          <a:p>
            <a:r>
              <a:rPr lang="ko-KR" altLang="en-US" dirty="0" smtClean="0"/>
              <a:t>사실 저희는 저번 통계청 </a:t>
            </a:r>
            <a:r>
              <a:rPr lang="ko-KR" altLang="en-US" baseline="0" dirty="0" smtClean="0"/>
              <a:t>프로젝트를 보완 연장해서 다른 공모전에 출품하기로 일찍 결정을 했어요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실제로 들어보셨겠지만 소상공인마당처럼 비슷한 서비스도 있는데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훌륭한 서비스지만 한계점이 분명해서 그것을 우리가 극복해내면 경쟁력 있는 사업 아이템이 되겠다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에서 출발한 타이틀입니다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36CE-46FF-4DCB-940D-0DE6558326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5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매출액에서</a:t>
            </a:r>
            <a:r>
              <a:rPr lang="ko-KR" altLang="en-US" baseline="0" dirty="0" smtClean="0"/>
              <a:t>는 이태원이 가장 눈에 띄는데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17</a:t>
            </a:r>
            <a:r>
              <a:rPr lang="ko-KR" altLang="en-US" baseline="0" dirty="0" smtClean="0"/>
              <a:t>년 하반기부터 크게 떨어지고 있습니다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앞서 주제선정이유에서 </a:t>
            </a:r>
            <a:r>
              <a:rPr lang="ko-KR" altLang="en-US" baseline="0" dirty="0" err="1" smtClean="0"/>
              <a:t>말씀드렸고</a:t>
            </a:r>
            <a:r>
              <a:rPr lang="ko-KR" altLang="en-US" baseline="0" dirty="0" smtClean="0"/>
              <a:t> 뒤에서도 언급할 </a:t>
            </a:r>
            <a:r>
              <a:rPr lang="ko-KR" altLang="en-US" baseline="0" dirty="0" err="1" smtClean="0"/>
              <a:t>공실률과도</a:t>
            </a:r>
            <a:r>
              <a:rPr lang="ko-KR" altLang="en-US" baseline="0" dirty="0" smtClean="0"/>
              <a:t> 관련이 있는 사항입니다</a:t>
            </a:r>
            <a:endParaRPr lang="en-US" altLang="ko-KR" baseline="0" dirty="0" smtClean="0"/>
          </a:p>
          <a:p>
            <a:r>
              <a:rPr lang="ko-KR" altLang="en-US" dirty="0" smtClean="0"/>
              <a:t>임대료는 높아지는데 매출은 떨어지고 있죠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36CE-46FF-4DCB-940D-0DE6558326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676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그에 따라 </a:t>
            </a:r>
            <a:r>
              <a:rPr lang="ko-KR" altLang="en-US" dirty="0" err="1" smtClean="0"/>
              <a:t>점포수</a:t>
            </a:r>
            <a:r>
              <a:rPr lang="ko-KR" altLang="en-US" baseline="0" dirty="0" smtClean="0"/>
              <a:t> 또한</a:t>
            </a:r>
            <a:r>
              <a:rPr lang="ko-KR" altLang="en-US" dirty="0" smtClean="0"/>
              <a:t> 하향곡선을 그리고 있습니다</a:t>
            </a:r>
            <a:endParaRPr lang="en-US" altLang="ko-KR" dirty="0" smtClean="0"/>
          </a:p>
          <a:p>
            <a:r>
              <a:rPr lang="ko-KR" altLang="en-US" dirty="0" err="1" smtClean="0"/>
              <a:t>결기불황과</a:t>
            </a:r>
            <a:r>
              <a:rPr lang="ko-KR" altLang="en-US" dirty="0" smtClean="0"/>
              <a:t> 높은 임대료에 영향을 받는다고 볼 수 있겠습니다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36CE-46FF-4DCB-940D-0DE6558326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523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36CE-46FF-4DCB-940D-0DE6558326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48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상가에 임대되지 않고 비어있는 채로 있는 사무실이 차지하는 비율을 </a:t>
            </a:r>
            <a:r>
              <a:rPr lang="ko-KR" altLang="en-US" dirty="0" err="1" smtClean="0"/>
              <a:t>공실률이라고</a:t>
            </a:r>
            <a:r>
              <a:rPr lang="ko-KR" altLang="en-US" dirty="0" smtClean="0"/>
              <a:t> 하는데</a:t>
            </a:r>
            <a:endParaRPr lang="en-US" altLang="ko-KR" dirty="0" smtClean="0"/>
          </a:p>
          <a:p>
            <a:r>
              <a:rPr lang="ko-KR" altLang="en-US" dirty="0" smtClean="0"/>
              <a:t>경기가 좋을 때는 임대의 수요가 높아지기 때문에 </a:t>
            </a:r>
            <a:r>
              <a:rPr lang="ko-KR" altLang="en-US" dirty="0" err="1" smtClean="0"/>
              <a:t>공실률이</a:t>
            </a:r>
            <a:r>
              <a:rPr lang="ko-KR" altLang="en-US" dirty="0" smtClean="0"/>
              <a:t> 낮아지고</a:t>
            </a:r>
            <a:endParaRPr lang="en-US" altLang="ko-KR" dirty="0" smtClean="0"/>
          </a:p>
          <a:p>
            <a:r>
              <a:rPr lang="ko-KR" altLang="en-US" dirty="0" err="1" smtClean="0"/>
              <a:t>나쁠때는</a:t>
            </a:r>
            <a:r>
              <a:rPr lang="ko-KR" altLang="en-US" dirty="0" smtClean="0"/>
              <a:t> 반대로 높아지게 됩니다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이태원보다 임대료가 높았던 종로구는 매출액과 점포수가 떨어짐에도 의외로 </a:t>
            </a:r>
            <a:r>
              <a:rPr lang="en-US" altLang="ko-KR" dirty="0" smtClean="0"/>
              <a:t>5% </a:t>
            </a:r>
            <a:r>
              <a:rPr lang="ko-KR" altLang="en-US" dirty="0" smtClean="0"/>
              <a:t>미만의 </a:t>
            </a:r>
            <a:r>
              <a:rPr lang="ko-KR" altLang="en-US" dirty="0" err="1" smtClean="0"/>
              <a:t>공실률을</a:t>
            </a:r>
            <a:r>
              <a:rPr lang="ko-KR" altLang="en-US" dirty="0" smtClean="0"/>
              <a:t> 보인 반면</a:t>
            </a:r>
          </a:p>
          <a:p>
            <a:r>
              <a:rPr lang="ko-KR" altLang="en-US" dirty="0" smtClean="0"/>
              <a:t>이태원의 </a:t>
            </a:r>
            <a:r>
              <a:rPr lang="ko-KR" altLang="en-US" dirty="0" err="1" smtClean="0"/>
              <a:t>공실률은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26.5%</a:t>
            </a:r>
            <a:r>
              <a:rPr lang="ko-KR" altLang="en-US" dirty="0" smtClean="0"/>
              <a:t>로 경리단길 거리 자체가 흔들리고 있다는 분석을 할 수 있었습니다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36CE-46FF-4DCB-940D-0DE65583268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65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유동인구로 분석한 커피 음료 업종의 하위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상권입니다</a:t>
            </a:r>
            <a:endParaRPr lang="en-US" altLang="ko-KR" dirty="0" smtClean="0"/>
          </a:p>
          <a:p>
            <a:r>
              <a:rPr lang="ko-KR" altLang="en-US" dirty="0" smtClean="0"/>
              <a:t>진행중인 </a:t>
            </a:r>
            <a:r>
              <a:rPr lang="ko-KR" altLang="en-US" dirty="0" err="1" smtClean="0"/>
              <a:t>공실률</a:t>
            </a:r>
            <a:r>
              <a:rPr lang="ko-KR" altLang="en-US" dirty="0" smtClean="0"/>
              <a:t> 데이터와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해서 활용할 계획이며</a:t>
            </a:r>
            <a:endParaRPr lang="en-US" altLang="ko-KR" dirty="0" smtClean="0"/>
          </a:p>
          <a:p>
            <a:r>
              <a:rPr lang="ko-KR" altLang="en-US" dirty="0" smtClean="0"/>
              <a:t>커피음료 뿐만 아니라 모든 업종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상권에 순위를 매길 수 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36CE-46FF-4DCB-940D-0DE6558326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목차구요</a:t>
            </a:r>
            <a:endParaRPr lang="en-US" altLang="ko-KR" dirty="0" smtClean="0"/>
          </a:p>
          <a:p>
            <a:r>
              <a:rPr lang="ko-KR" altLang="en-US" dirty="0" smtClean="0"/>
              <a:t>비슷한 발표를 여러 번 해와서 주제선정이유는 간단하게 말씀 드리고 </a:t>
            </a:r>
            <a:r>
              <a:rPr lang="ko-KR" altLang="en-US" dirty="0" err="1" smtClean="0"/>
              <a:t>넘어갈거고</a:t>
            </a:r>
            <a:endParaRPr lang="en-US" altLang="ko-KR" dirty="0" smtClean="0"/>
          </a:p>
          <a:p>
            <a:r>
              <a:rPr lang="ko-KR" altLang="en-US" dirty="0" smtClean="0"/>
              <a:t>저희가 프로젝트를 어떻게 진행했는지</a:t>
            </a:r>
            <a:endParaRPr lang="en-US" altLang="ko-KR" dirty="0" smtClean="0"/>
          </a:p>
          <a:p>
            <a:r>
              <a:rPr lang="ko-KR" altLang="en-US" dirty="0" smtClean="0"/>
              <a:t>무엇을 분석하고 있으며 결론</a:t>
            </a:r>
            <a:r>
              <a:rPr lang="ko-KR" altLang="en-US" baseline="0" dirty="0" smtClean="0"/>
              <a:t> 순으로 </a:t>
            </a:r>
            <a:r>
              <a:rPr lang="ko-KR" altLang="en-US" baseline="0" dirty="0" err="1" smtClean="0"/>
              <a:t>말씀드릴건데</a:t>
            </a:r>
            <a:endParaRPr lang="en-US" altLang="ko-KR" baseline="0" dirty="0" smtClean="0"/>
          </a:p>
          <a:p>
            <a:r>
              <a:rPr lang="ko-KR" altLang="en-US" dirty="0" smtClean="0"/>
              <a:t>결론은 사실 정해져 있지만 저희는 아직 프로젝트를 </a:t>
            </a:r>
            <a:r>
              <a:rPr lang="ko-KR" altLang="en-US" dirty="0" err="1" smtClean="0"/>
              <a:t>진행중이여서</a:t>
            </a:r>
            <a:endParaRPr lang="en-US" altLang="ko-KR" dirty="0" smtClean="0"/>
          </a:p>
          <a:p>
            <a:r>
              <a:rPr lang="ko-KR" altLang="en-US" dirty="0" smtClean="0"/>
              <a:t>중간결산 정도로 받아들이시면 될 것 같습니다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36CE-46FF-4DCB-940D-0DE6558326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723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이건 저희가 저번</a:t>
            </a:r>
            <a:r>
              <a:rPr lang="ko-KR" altLang="en-US" baseline="0" dirty="0" smtClean="0"/>
              <a:t> 통계청 공모전에 출품했던 보고서 일부인데요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앞서 </a:t>
            </a:r>
            <a:r>
              <a:rPr lang="ko-KR" altLang="en-US" baseline="0" dirty="0" err="1" smtClean="0"/>
              <a:t>말씀드린대로</a:t>
            </a:r>
            <a:r>
              <a:rPr lang="ko-KR" altLang="en-US" baseline="0" dirty="0" smtClean="0"/>
              <a:t> 보완 연장하기로 결정해서 큰 틀은 그대로 가져오기로 했습니다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36CE-46FF-4DCB-940D-0DE6558326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41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주제 선정 이유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이것도 저번 발표에서도 언급했었는데</a:t>
            </a:r>
            <a:endParaRPr lang="en-US" altLang="ko-KR" dirty="0" smtClean="0"/>
          </a:p>
          <a:p>
            <a:r>
              <a:rPr lang="ko-KR" altLang="en-US" dirty="0" smtClean="0"/>
              <a:t>서울의 여러</a:t>
            </a:r>
            <a:r>
              <a:rPr lang="ko-KR" altLang="en-US" baseline="0" dirty="0" smtClean="0"/>
              <a:t> 상권이 이상 조짐을 보이고 있어요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창업가</a:t>
            </a:r>
            <a:r>
              <a:rPr lang="ko-KR" altLang="en-US" baseline="0" dirty="0" smtClean="0"/>
              <a:t> 입장에서는 죽어가는 상권을 피할 필요가 </a:t>
            </a:r>
            <a:r>
              <a:rPr lang="ko-KR" altLang="en-US" baseline="0" dirty="0" err="1" smtClean="0"/>
              <a:t>있구요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공실률</a:t>
            </a:r>
            <a:r>
              <a:rPr lang="ko-KR" altLang="en-US" baseline="0" dirty="0" smtClean="0"/>
              <a:t> 데이터를 활용하면 보다 의미 있고 </a:t>
            </a:r>
            <a:r>
              <a:rPr lang="ko-KR" altLang="en-US" baseline="0" dirty="0" err="1" smtClean="0"/>
              <a:t>유니크한</a:t>
            </a:r>
            <a:r>
              <a:rPr lang="ko-KR" altLang="en-US" baseline="0" dirty="0" smtClean="0"/>
              <a:t> 분석을 할 </a:t>
            </a:r>
            <a:r>
              <a:rPr lang="ko-KR" altLang="en-US" baseline="0" smtClean="0"/>
              <a:t>수 있겠다는 취지였습니다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36CE-46FF-4DCB-940D-0DE6558326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9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프로젝트 진행에 대해서 </a:t>
            </a:r>
            <a:r>
              <a:rPr lang="ko-KR" altLang="en-US" dirty="0" err="1" smtClean="0"/>
              <a:t>말씀드릴건데요</a:t>
            </a:r>
            <a:endParaRPr lang="en-US" altLang="ko-KR" dirty="0" smtClean="0"/>
          </a:p>
          <a:p>
            <a:r>
              <a:rPr lang="ko-KR" altLang="en-US" dirty="0" smtClean="0"/>
              <a:t>저희는 </a:t>
            </a:r>
            <a:r>
              <a:rPr lang="en-US" altLang="ko-KR" dirty="0" smtClean="0"/>
              <a:t>scrum</a:t>
            </a:r>
            <a:r>
              <a:rPr lang="ko-KR" altLang="en-US" dirty="0" smtClean="0"/>
              <a:t>이라는 프로젝트 관리를 위한 상호 점진적 개발방법론을 채택해서 진행했습니다</a:t>
            </a:r>
            <a:endParaRPr lang="en-US" altLang="ko-KR" dirty="0" smtClean="0"/>
          </a:p>
          <a:p>
            <a:r>
              <a:rPr lang="ko-KR" altLang="en-US" dirty="0" smtClean="0"/>
              <a:t>공모전 기간을 프로젝트 기간으로 잡고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주단위로 </a:t>
            </a:r>
            <a:r>
              <a:rPr lang="en-US" altLang="ko-KR" dirty="0" smtClean="0"/>
              <a:t>sprint</a:t>
            </a:r>
            <a:r>
              <a:rPr lang="ko-KR" altLang="en-US" dirty="0" smtClean="0"/>
              <a:t>를 진행하고 있으며</a:t>
            </a:r>
            <a:endParaRPr lang="en-US" altLang="ko-KR" dirty="0" smtClean="0"/>
          </a:p>
          <a:p>
            <a:r>
              <a:rPr lang="ko-KR" altLang="en-US" dirty="0" smtClean="0"/>
              <a:t>이 회색 바는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주전 완료된 </a:t>
            </a:r>
            <a:r>
              <a:rPr lang="en-US" altLang="ko-KR" dirty="0" smtClean="0"/>
              <a:t>sprint1</a:t>
            </a:r>
            <a:r>
              <a:rPr lang="ko-KR" altLang="en-US" dirty="0" smtClean="0"/>
              <a:t>이에요</a:t>
            </a:r>
            <a:endParaRPr lang="en-US" altLang="ko-KR" dirty="0" smtClean="0"/>
          </a:p>
          <a:p>
            <a:r>
              <a:rPr lang="ko-KR" altLang="en-US" dirty="0" smtClean="0"/>
              <a:t>공모전 찾아보기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지난번 감점 요인 분석하기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유사 서비스 사용 및 비교하기 등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여 개가 완료된 모습이고</a:t>
            </a:r>
            <a:endParaRPr lang="en-US" altLang="ko-KR" dirty="0" smtClean="0"/>
          </a:p>
          <a:p>
            <a:r>
              <a:rPr lang="en-US" altLang="ko-KR" dirty="0" smtClean="0"/>
              <a:t>Sprint2</a:t>
            </a:r>
            <a:r>
              <a:rPr lang="ko-KR" altLang="en-US" dirty="0" smtClean="0"/>
              <a:t>도 오늘 끝나고 다음주부터 </a:t>
            </a:r>
            <a:r>
              <a:rPr lang="en-US" altLang="ko-KR" dirty="0" smtClean="0"/>
              <a:t>sprint3</a:t>
            </a:r>
            <a:r>
              <a:rPr lang="ko-KR" altLang="en-US" dirty="0" smtClean="0"/>
              <a:t>이 시작됩니다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36CE-46FF-4DCB-940D-0DE6558326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006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이건 </a:t>
            </a:r>
            <a:r>
              <a:rPr lang="ko-KR" altLang="en-US" dirty="0" err="1" smtClean="0"/>
              <a:t>백로그</a:t>
            </a:r>
            <a:r>
              <a:rPr lang="ko-KR" altLang="en-US" dirty="0" smtClean="0"/>
              <a:t> 라고 해서 프로젝트 완성을 위한 이슈라고 </a:t>
            </a:r>
            <a:r>
              <a:rPr lang="ko-KR" altLang="en-US" dirty="0" err="1" smtClean="0"/>
              <a:t>보시면되고</a:t>
            </a:r>
            <a:endParaRPr lang="en-US" altLang="ko-KR" dirty="0" smtClean="0"/>
          </a:p>
          <a:p>
            <a:r>
              <a:rPr lang="ko-KR" altLang="en-US" dirty="0" smtClean="0"/>
              <a:t>오른쪽이 현재 진행중인 </a:t>
            </a:r>
            <a:r>
              <a:rPr lang="en-US" altLang="ko-KR" dirty="0" smtClean="0"/>
              <a:t>sprint2 </a:t>
            </a:r>
            <a:r>
              <a:rPr lang="ko-KR" altLang="en-US" dirty="0" smtClean="0"/>
              <a:t>상황입니다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36CE-46FF-4DCB-940D-0DE6558326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68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매일 점심시간마다 </a:t>
            </a:r>
            <a:r>
              <a:rPr lang="en-US" altLang="ko-KR" dirty="0" smtClean="0"/>
              <a:t>15~30</a:t>
            </a:r>
            <a:r>
              <a:rPr lang="ko-KR" altLang="en-US" dirty="0" smtClean="0"/>
              <a:t>분 </a:t>
            </a:r>
            <a:r>
              <a:rPr lang="ko-KR" altLang="en-US" dirty="0" err="1" smtClean="0"/>
              <a:t>데일리</a:t>
            </a:r>
            <a:r>
              <a:rPr lang="ko-KR" altLang="en-US" dirty="0" smtClean="0"/>
              <a:t> 미팅을 진행하면서 서로 교감하고 있고</a:t>
            </a:r>
            <a:endParaRPr lang="en-US" altLang="ko-KR" dirty="0" smtClean="0"/>
          </a:p>
          <a:p>
            <a:r>
              <a:rPr lang="ko-KR" altLang="en-US" dirty="0" smtClean="0"/>
              <a:t>빨간 네모로 칠해진 부분이 오른쪽인데 </a:t>
            </a:r>
            <a:r>
              <a:rPr lang="ko-KR" altLang="en-US" dirty="0" err="1" smtClean="0"/>
              <a:t>멘토링</a:t>
            </a:r>
            <a:r>
              <a:rPr lang="ko-KR" altLang="en-US" dirty="0" smtClean="0"/>
              <a:t> 시간에 진행했던 회의록입니다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36CE-46FF-4DCB-940D-0DE6558326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2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분석에 사용한 데이터를 크게 유동인구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추정매출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임대료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행정구역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공실률</a:t>
            </a:r>
            <a:r>
              <a:rPr lang="ko-KR" altLang="en-US" dirty="0" smtClean="0"/>
              <a:t> 테이블을 사용했고</a:t>
            </a:r>
            <a:endParaRPr lang="en-US" altLang="ko-KR" dirty="0" smtClean="0"/>
          </a:p>
          <a:p>
            <a:r>
              <a:rPr lang="ko-KR" altLang="en-US" dirty="0" smtClean="0"/>
              <a:t>서울시를 대상으로 진행했습니다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36CE-46FF-4DCB-940D-0DE6558326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770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분석내용에 대해 말씀 </a:t>
            </a:r>
            <a:r>
              <a:rPr lang="ko-KR" altLang="en-US" dirty="0" err="1" smtClean="0"/>
              <a:t>드릴텐데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먼저 임대료를 같은 경우는 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년치 데이터밖에 제공되지 않아서 좀 아쉬운 부분이 있지만</a:t>
            </a:r>
            <a:endParaRPr lang="en-US" altLang="ko-KR" dirty="0" smtClean="0"/>
          </a:p>
          <a:p>
            <a:r>
              <a:rPr lang="en-US" altLang="ko-KR" dirty="0" smtClean="0"/>
              <a:t>7</a:t>
            </a:r>
            <a:r>
              <a:rPr lang="ko-KR" altLang="en-US" dirty="0" smtClean="0"/>
              <a:t>곳의 상권 모두 꾸준히 증가하는 모습을 볼 수 있으며</a:t>
            </a:r>
            <a:endParaRPr lang="en-US" altLang="ko-KR" dirty="0" smtClean="0"/>
          </a:p>
          <a:p>
            <a:r>
              <a:rPr lang="ko-KR" altLang="en-US" dirty="0" smtClean="0"/>
              <a:t>종로구</a:t>
            </a:r>
            <a:r>
              <a:rPr lang="ko-KR" altLang="en-US" baseline="0" dirty="0" smtClean="0"/>
              <a:t>를 필두로 이태원 잠실 청담동 청량리 천호동 장안동 순으로 임대료가 책정되었습니다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136CE-46FF-4DCB-940D-0DE6558326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3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0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56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09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8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0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4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3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A607-1878-474E-AFDE-19D592E59C11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36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3445" y="682965"/>
            <a:ext cx="11091526" cy="5614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63446" y="68296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006999" y="5634660"/>
            <a:ext cx="647972" cy="662724"/>
          </a:xfrm>
          <a:custGeom>
            <a:avLst/>
            <a:gdLst>
              <a:gd name="connsiteX0" fmla="*/ 647972 w 647972"/>
              <a:gd name="connsiteY0" fmla="*/ 0 h 662724"/>
              <a:gd name="connsiteX1" fmla="*/ 647972 w 647972"/>
              <a:gd name="connsiteY1" fmla="*/ 662724 h 662724"/>
              <a:gd name="connsiteX2" fmla="*/ 0 w 647972"/>
              <a:gd name="connsiteY2" fmla="*/ 662724 h 662724"/>
              <a:gd name="connsiteX3" fmla="*/ 18555 w 647972"/>
              <a:gd name="connsiteY3" fmla="*/ 657953 h 662724"/>
              <a:gd name="connsiteX4" fmla="*/ 638095 w 647972"/>
              <a:gd name="connsiteY4" fmla="*/ 38413 h 662724"/>
              <a:gd name="connsiteX5" fmla="*/ 647972 w 647972"/>
              <a:gd name="connsiteY5" fmla="*/ 0 h 66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972" h="662724">
                <a:moveTo>
                  <a:pt x="647972" y="0"/>
                </a:moveTo>
                <a:lnTo>
                  <a:pt x="647972" y="662724"/>
                </a:lnTo>
                <a:lnTo>
                  <a:pt x="0" y="662724"/>
                </a:lnTo>
                <a:lnTo>
                  <a:pt x="18555" y="657953"/>
                </a:lnTo>
                <a:cubicBezTo>
                  <a:pt x="313529" y="566207"/>
                  <a:pt x="546348" y="333387"/>
                  <a:pt x="638095" y="38413"/>
                </a:cubicBezTo>
                <a:lnTo>
                  <a:pt x="647972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flipV="1">
            <a:off x="5141999" y="3211993"/>
            <a:ext cx="1908000" cy="36000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endParaRPr lang="en-US" altLang="ko-KR" sz="24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59617" y="1429231"/>
            <a:ext cx="7672765" cy="1586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600" b="1" i="1" dirty="0" smtClean="0">
                <a:solidFill>
                  <a:srgbClr val="7D76D3"/>
                </a:solidFill>
                <a:latin typeface="+mn-ea"/>
                <a:cs typeface="Aharoni" panose="02010803020104030203" pitchFamily="2" charset="-79"/>
              </a:rPr>
              <a:t>청년 및 </a:t>
            </a:r>
            <a:r>
              <a:rPr lang="ko-KR" altLang="en-US" sz="3600" b="1" i="1" dirty="0" err="1" smtClean="0">
                <a:solidFill>
                  <a:srgbClr val="7D76D3"/>
                </a:solidFill>
                <a:latin typeface="+mn-ea"/>
                <a:cs typeface="Aharoni" panose="02010803020104030203" pitchFamily="2" charset="-79"/>
              </a:rPr>
              <a:t>중장년</a:t>
            </a:r>
            <a:r>
              <a:rPr lang="ko-KR" altLang="en-US" sz="3600" b="1" i="1" dirty="0" smtClean="0">
                <a:solidFill>
                  <a:srgbClr val="7D76D3"/>
                </a:solidFill>
                <a:latin typeface="+mn-ea"/>
                <a:cs typeface="Aharoni" panose="02010803020104030203" pitchFamily="2" charset="-79"/>
              </a:rPr>
              <a:t> 창업 컨설팅을 위한 업종별 유동인구 기반 사업자 밀도 및 매출 분석을 통한 </a:t>
            </a:r>
            <a:r>
              <a:rPr lang="ko-KR" altLang="en-US" sz="3600" b="1" i="1" dirty="0" err="1" smtClean="0">
                <a:solidFill>
                  <a:srgbClr val="7D76D3"/>
                </a:solidFill>
                <a:latin typeface="+mn-ea"/>
                <a:cs typeface="Aharoni" panose="02010803020104030203" pitchFamily="2" charset="-79"/>
              </a:rPr>
              <a:t>빅데이터</a:t>
            </a:r>
            <a:r>
              <a:rPr lang="ko-KR" altLang="en-US" sz="3600" b="1" i="1" dirty="0" smtClean="0">
                <a:solidFill>
                  <a:srgbClr val="7D76D3"/>
                </a:solidFill>
                <a:latin typeface="+mn-ea"/>
                <a:cs typeface="Aharoni" panose="02010803020104030203" pitchFamily="2" charset="-79"/>
              </a:rPr>
              <a:t> 분석</a:t>
            </a:r>
            <a:endParaRPr lang="en-US" altLang="ko-KR" sz="3600" b="1" i="1" dirty="0" smtClean="0">
              <a:solidFill>
                <a:srgbClr val="7D76D3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72825" y="3515981"/>
            <a:ext cx="7672765" cy="1647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조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|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김상규 이웅희 조병무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79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분석 내용 </a:t>
            </a:r>
            <a:r>
              <a:rPr lang="en-US" altLang="ko-KR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당월 매출액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49986"/>
              </p:ext>
            </p:extLst>
          </p:nvPr>
        </p:nvGraphicFramePr>
        <p:xfrm>
          <a:off x="2160000" y="1260000"/>
          <a:ext cx="79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2542473" y="5159546"/>
            <a:ext cx="7449016" cy="1066085"/>
          </a:xfrm>
          <a:prstGeom prst="roundRect">
            <a:avLst/>
          </a:prstGeom>
          <a:noFill/>
          <a:ln w="28575"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65132" y="5169710"/>
            <a:ext cx="72259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이태원의 매출이 눈에 띄게 떨어지는 중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잠실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종로구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이태원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청담동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천호동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장안동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청량리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5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분석 내용 </a:t>
            </a:r>
            <a:r>
              <a:rPr lang="en-US" altLang="ko-KR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- </a:t>
            </a:r>
            <a:r>
              <a:rPr lang="ko-KR" altLang="en-US" sz="32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점포수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458834"/>
              </p:ext>
            </p:extLst>
          </p:nvPr>
        </p:nvGraphicFramePr>
        <p:xfrm>
          <a:off x="2160000" y="1260000"/>
          <a:ext cx="79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2542473" y="5159546"/>
            <a:ext cx="7449016" cy="1066085"/>
          </a:xfrm>
          <a:prstGeom prst="roundRect">
            <a:avLst/>
          </a:prstGeom>
          <a:noFill/>
          <a:ln w="28575"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65132" y="5180861"/>
            <a:ext cx="7225991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전체적으로 점포수도 하향곡선을 그리고 있으며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경기불황과 높은 임대료의 영향이라고 추측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분석 내용 </a:t>
            </a:r>
            <a:r>
              <a:rPr lang="en-US" altLang="ko-KR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- </a:t>
            </a:r>
            <a:r>
              <a:rPr lang="ko-KR" altLang="en-US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자본수익률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215396"/>
              </p:ext>
            </p:extLst>
          </p:nvPr>
        </p:nvGraphicFramePr>
        <p:xfrm>
          <a:off x="2160000" y="1260000"/>
          <a:ext cx="79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2542473" y="5159546"/>
            <a:ext cx="7449016" cy="1066085"/>
          </a:xfrm>
          <a:prstGeom prst="roundRect">
            <a:avLst/>
          </a:prstGeom>
          <a:noFill/>
          <a:ln w="28575"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65132" y="5258918"/>
            <a:ext cx="722599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임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58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분석 내용 </a:t>
            </a:r>
            <a:r>
              <a:rPr lang="en-US" altLang="ko-KR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- </a:t>
            </a:r>
            <a:r>
              <a:rPr lang="ko-KR" altLang="en-US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투자수익률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852783"/>
              </p:ext>
            </p:extLst>
          </p:nvPr>
        </p:nvGraphicFramePr>
        <p:xfrm>
          <a:off x="2160000" y="1260000"/>
          <a:ext cx="79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2542473" y="5159546"/>
            <a:ext cx="7449016" cy="1066085"/>
          </a:xfrm>
          <a:prstGeom prst="roundRect">
            <a:avLst/>
          </a:prstGeom>
          <a:noFill/>
          <a:ln w="28575"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65132" y="5258918"/>
            <a:ext cx="722599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임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58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분석 내용 </a:t>
            </a:r>
            <a:r>
              <a:rPr lang="en-US" altLang="ko-KR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- </a:t>
            </a:r>
            <a:r>
              <a:rPr lang="ko-KR" altLang="en-US" sz="3200" b="1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공실률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363297"/>
              </p:ext>
            </p:extLst>
          </p:nvPr>
        </p:nvGraphicFramePr>
        <p:xfrm>
          <a:off x="2160000" y="1260000"/>
          <a:ext cx="79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2542473" y="5159546"/>
            <a:ext cx="7449016" cy="1066085"/>
          </a:xfrm>
          <a:prstGeom prst="roundRect">
            <a:avLst/>
          </a:prstGeom>
          <a:noFill/>
          <a:ln w="28575"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65132" y="5169710"/>
            <a:ext cx="72259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이태원의 </a:t>
            </a:r>
            <a:r>
              <a:rPr lang="ko-KR" altLang="en-US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공실률이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26.5%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이태원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청담동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잠실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장안동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천호동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청량리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종로구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7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분석 내용 </a:t>
            </a:r>
            <a:r>
              <a:rPr lang="en-US" altLang="ko-KR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- </a:t>
            </a:r>
            <a:r>
              <a:rPr lang="ko-KR" altLang="en-US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유동인구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2542473" y="5159546"/>
            <a:ext cx="7449016" cy="1066085"/>
          </a:xfrm>
          <a:prstGeom prst="roundRect">
            <a:avLst/>
          </a:prstGeom>
          <a:noFill/>
          <a:ln w="28575"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665132" y="5169710"/>
            <a:ext cx="72259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서울시 커피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음료 하위 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 상권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공실률과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join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하여 죽은 상권 식별 가능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79" y="1446074"/>
            <a:ext cx="10388300" cy="299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1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결론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1516542" y="1230830"/>
            <a:ext cx="921093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서울시 주요 상권의 임대료는 꾸준히 증가하는 추세</a:t>
            </a:r>
            <a:endParaRPr lang="en-US" altLang="ko-KR" sz="2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반대로 주요 상권의 매출액과 </a:t>
            </a:r>
            <a:r>
              <a:rPr lang="ko-KR" altLang="en-US" sz="2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점포수는</a:t>
            </a: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하향곡선을 그림</a:t>
            </a:r>
            <a:endParaRPr lang="en-US" altLang="ko-KR" sz="2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특히 이태원의 </a:t>
            </a:r>
            <a:r>
              <a:rPr lang="ko-KR" altLang="en-US" sz="2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공실률이</a:t>
            </a: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26.5%</a:t>
            </a: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로 나타나 문제가 대두됨</a:t>
            </a:r>
            <a:endParaRPr lang="en-US" altLang="ko-KR" sz="2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4. </a:t>
            </a: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경기 불황으로 매출은 떨어지는데 임대료는 높아지기 때문</a:t>
            </a:r>
            <a:endParaRPr lang="en-US" altLang="ko-KR" sz="2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5. </a:t>
            </a: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이태원이 죽어 가고 있음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1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4038996" y="2503779"/>
            <a:ext cx="4114007" cy="2243481"/>
            <a:chOff x="594610" y="1074055"/>
            <a:chExt cx="11306044" cy="5805924"/>
          </a:xfrm>
        </p:grpSpPr>
        <p:sp>
          <p:nvSpPr>
            <p:cNvPr id="24" name="직사각형 5">
              <a:extLst>
                <a:ext uri="{FF2B5EF4-FFF2-40B4-BE49-F238E27FC236}">
                  <a16:creationId xmlns=""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0"/>
              <a:ext cx="11182673" cy="5675299"/>
            </a:xfrm>
            <a:prstGeom prst="roundRect">
              <a:avLst>
                <a:gd name="adj" fmla="val 7426"/>
              </a:avLst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4">
              <a:extLst>
                <a:ext uri="{FF2B5EF4-FFF2-40B4-BE49-F238E27FC236}">
                  <a16:creationId xmlns=""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5"/>
              <a:ext cx="11002780" cy="5549028"/>
            </a:xfrm>
            <a:prstGeom prst="roundRect">
              <a:avLst>
                <a:gd name="adj" fmla="val 6600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5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끝</a:t>
              </a:r>
              <a:endParaRPr lang="en-US" altLang="ko-KR" sz="5200" dirty="0">
                <a:solidFill>
                  <a:prstClr val="white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2" name="자유형 21"/>
          <p:cNvSpPr/>
          <p:nvPr/>
        </p:nvSpPr>
        <p:spPr>
          <a:xfrm rot="19524396">
            <a:off x="3806509" y="2392957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2040631">
            <a:off x="7715845" y="2414438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5668198" y="4546141"/>
            <a:ext cx="798198" cy="372933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목</a:t>
            </a:r>
            <a:r>
              <a:rPr lang="ko-KR" altLang="en-US" sz="3200" b="1" i="1" dirty="0">
                <a:solidFill>
                  <a:prstClr val="white"/>
                </a:solidFill>
                <a:cs typeface="Aharoni" panose="02010803020104030203" pitchFamily="2" charset="-79"/>
              </a:rPr>
              <a:t>차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0404516F-58B3-4113-BB90-CF997B6A9887}"/>
              </a:ext>
            </a:extLst>
          </p:cNvPr>
          <p:cNvGrpSpPr/>
          <p:nvPr/>
        </p:nvGrpSpPr>
        <p:grpSpPr>
          <a:xfrm>
            <a:off x="1381439" y="2132150"/>
            <a:ext cx="1924260" cy="2951390"/>
            <a:chOff x="1743389" y="1904476"/>
            <a:chExt cx="1924260" cy="2951390"/>
          </a:xfrm>
        </p:grpSpPr>
        <p:sp>
          <p:nvSpPr>
            <p:cNvPr id="41" name="사각형: 둥근 모서리 3">
              <a:extLst>
                <a:ext uri="{FF2B5EF4-FFF2-40B4-BE49-F238E27FC236}">
                  <a16:creationId xmlns="" xmlns:a16="http://schemas.microsoft.com/office/drawing/2014/main" id="{5A61B28A-C541-439A-A78A-17BE387F7FA4}"/>
                </a:ext>
              </a:extLst>
            </p:cNvPr>
            <p:cNvSpPr/>
            <p:nvPr/>
          </p:nvSpPr>
          <p:spPr>
            <a:xfrm>
              <a:off x="1889091" y="2002134"/>
              <a:ext cx="1778558" cy="2853732"/>
            </a:xfrm>
            <a:prstGeom prst="roundRect">
              <a:avLst>
                <a:gd name="adj" fmla="val 6497"/>
              </a:avLst>
            </a:prstGeom>
            <a:solidFill>
              <a:schemeClr val="bg1"/>
            </a:solidFill>
            <a:ln w="57150">
              <a:solidFill>
                <a:srgbClr val="00AB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b="1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prstClr val="white">
                      <a:lumMod val="50000"/>
                    </a:prstClr>
                  </a:solidFill>
                </a:rPr>
                <a:t>주제선정이유</a:t>
              </a:r>
              <a:endParaRPr lang="en-US" altLang="ko-KR" sz="20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white">
                      <a:lumMod val="50000"/>
                    </a:prstClr>
                  </a:solidFill>
                </a:rPr>
                <a:t>Motivation</a:t>
              </a:r>
              <a:endParaRPr lang="en-US" altLang="ko-KR" sz="1400" b="1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b="1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889E707F-D37D-42C6-9425-788D6CD571F6}"/>
                </a:ext>
              </a:extLst>
            </p:cNvPr>
            <p:cNvSpPr/>
            <p:nvPr/>
          </p:nvSpPr>
          <p:spPr>
            <a:xfrm>
              <a:off x="1743389" y="2072473"/>
              <a:ext cx="291403" cy="1075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363B63E0-062C-435F-90B1-A730F510A1B7}"/>
                </a:ext>
              </a:extLst>
            </p:cNvPr>
            <p:cNvSpPr/>
            <p:nvPr/>
          </p:nvSpPr>
          <p:spPr>
            <a:xfrm>
              <a:off x="1791432" y="1904476"/>
              <a:ext cx="195315" cy="195315"/>
            </a:xfrm>
            <a:prstGeom prst="ellipse">
              <a:avLst/>
            </a:prstGeom>
            <a:solidFill>
              <a:srgbClr val="00AB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6">
            <a:extLst>
              <a:ext uri="{FF2B5EF4-FFF2-40B4-BE49-F238E27FC236}">
                <a16:creationId xmlns="" xmlns:a16="http://schemas.microsoft.com/office/drawing/2014/main" id="{B0268199-E2F8-4972-9789-7077C7B395B5}"/>
              </a:ext>
            </a:extLst>
          </p:cNvPr>
          <p:cNvSpPr>
            <a:spLocks/>
          </p:cNvSpPr>
          <p:nvPr/>
        </p:nvSpPr>
        <p:spPr bwMode="auto">
          <a:xfrm>
            <a:off x="2270718" y="2665468"/>
            <a:ext cx="291403" cy="25835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147A4B6B-F401-43EE-8FDD-3DB7009BF7A5}"/>
              </a:ext>
            </a:extLst>
          </p:cNvPr>
          <p:cNvGrpSpPr/>
          <p:nvPr/>
        </p:nvGrpSpPr>
        <p:grpSpPr>
          <a:xfrm>
            <a:off x="3797928" y="2149107"/>
            <a:ext cx="1924260" cy="2951390"/>
            <a:chOff x="1743389" y="1904476"/>
            <a:chExt cx="1924260" cy="2951390"/>
          </a:xfrm>
        </p:grpSpPr>
        <p:sp>
          <p:nvSpPr>
            <p:cNvPr id="46" name="사각형: 둥근 모서리 28">
              <a:extLst>
                <a:ext uri="{FF2B5EF4-FFF2-40B4-BE49-F238E27FC236}">
                  <a16:creationId xmlns="" xmlns:a16="http://schemas.microsoft.com/office/drawing/2014/main" id="{59EFF2FB-B642-4E74-834F-C6A43CFED4E9}"/>
                </a:ext>
              </a:extLst>
            </p:cNvPr>
            <p:cNvSpPr/>
            <p:nvPr/>
          </p:nvSpPr>
          <p:spPr>
            <a:xfrm>
              <a:off x="1889091" y="2002134"/>
              <a:ext cx="1778558" cy="2853732"/>
            </a:xfrm>
            <a:prstGeom prst="roundRect">
              <a:avLst>
                <a:gd name="adj" fmla="val 6497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b="1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prstClr val="white">
                      <a:lumMod val="50000"/>
                    </a:prstClr>
                  </a:solidFill>
                </a:rPr>
                <a:t>프로젝트진</a:t>
              </a:r>
              <a:r>
                <a:rPr lang="ko-KR" altLang="en-US" sz="2000" b="1" dirty="0">
                  <a:solidFill>
                    <a:prstClr val="white">
                      <a:lumMod val="50000"/>
                    </a:prstClr>
                  </a:solidFill>
                </a:rPr>
                <a:t>행</a:t>
              </a:r>
              <a:endParaRPr lang="en-US" altLang="ko-KR" sz="20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white">
                      <a:lumMod val="50000"/>
                    </a:prstClr>
                  </a:solidFill>
                </a:rPr>
                <a:t>Project progress</a:t>
              </a:r>
              <a:endParaRPr lang="en-US" altLang="ko-KR" sz="1400" b="1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b="1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3D1879EB-CA7A-4EBC-B75C-B1EDE68FD266}"/>
                </a:ext>
              </a:extLst>
            </p:cNvPr>
            <p:cNvSpPr/>
            <p:nvPr/>
          </p:nvSpPr>
          <p:spPr>
            <a:xfrm>
              <a:off x="1743389" y="2072473"/>
              <a:ext cx="291403" cy="1075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CC9222D0-8E2A-4EDA-8357-D8D0E10A3EC9}"/>
                </a:ext>
              </a:extLst>
            </p:cNvPr>
            <p:cNvSpPr/>
            <p:nvPr/>
          </p:nvSpPr>
          <p:spPr>
            <a:xfrm>
              <a:off x="1791432" y="1904476"/>
              <a:ext cx="195315" cy="19531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9" name="Freeform 6">
            <a:extLst>
              <a:ext uri="{FF2B5EF4-FFF2-40B4-BE49-F238E27FC236}">
                <a16:creationId xmlns="" xmlns:a16="http://schemas.microsoft.com/office/drawing/2014/main" id="{8F84DF04-B657-4165-AC0C-BF5893668923}"/>
              </a:ext>
            </a:extLst>
          </p:cNvPr>
          <p:cNvSpPr>
            <a:spLocks/>
          </p:cNvSpPr>
          <p:nvPr/>
        </p:nvSpPr>
        <p:spPr bwMode="auto">
          <a:xfrm>
            <a:off x="4687207" y="2682425"/>
            <a:ext cx="291403" cy="25835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147A4B6B-F401-43EE-8FDD-3DB7009BF7A5}"/>
              </a:ext>
            </a:extLst>
          </p:cNvPr>
          <p:cNvGrpSpPr/>
          <p:nvPr/>
        </p:nvGrpSpPr>
        <p:grpSpPr>
          <a:xfrm>
            <a:off x="6262460" y="2149107"/>
            <a:ext cx="1924260" cy="2951390"/>
            <a:chOff x="1743389" y="1904476"/>
            <a:chExt cx="1924260" cy="2951390"/>
          </a:xfrm>
        </p:grpSpPr>
        <p:sp>
          <p:nvSpPr>
            <p:cNvPr id="51" name="사각형: 둥근 모서리 28">
              <a:extLst>
                <a:ext uri="{FF2B5EF4-FFF2-40B4-BE49-F238E27FC236}">
                  <a16:creationId xmlns="" xmlns:a16="http://schemas.microsoft.com/office/drawing/2014/main" id="{59EFF2FB-B642-4E74-834F-C6A43CFED4E9}"/>
                </a:ext>
              </a:extLst>
            </p:cNvPr>
            <p:cNvSpPr/>
            <p:nvPr/>
          </p:nvSpPr>
          <p:spPr>
            <a:xfrm>
              <a:off x="1889091" y="2002134"/>
              <a:ext cx="1778558" cy="2853732"/>
            </a:xfrm>
            <a:prstGeom prst="roundRect">
              <a:avLst>
                <a:gd name="adj" fmla="val 6497"/>
              </a:avLst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b="1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prstClr val="white">
                      <a:lumMod val="50000"/>
                    </a:prstClr>
                  </a:solidFill>
                </a:rPr>
                <a:t>분석 내용</a:t>
              </a:r>
              <a:endParaRPr lang="en-US" altLang="ko-KR" sz="20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400" b="1" dirty="0" err="1" smtClean="0">
                  <a:solidFill>
                    <a:prstClr val="white">
                      <a:lumMod val="50000"/>
                    </a:prstClr>
                  </a:solidFill>
                </a:rPr>
                <a:t>Analisys</a:t>
              </a:r>
              <a:endParaRPr lang="en-US" altLang="ko-KR" sz="1400" b="1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b="1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3D1879EB-CA7A-4EBC-B75C-B1EDE68FD266}"/>
                </a:ext>
              </a:extLst>
            </p:cNvPr>
            <p:cNvSpPr/>
            <p:nvPr/>
          </p:nvSpPr>
          <p:spPr>
            <a:xfrm>
              <a:off x="1743389" y="2072473"/>
              <a:ext cx="291403" cy="1075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CC9222D0-8E2A-4EDA-8357-D8D0E10A3EC9}"/>
                </a:ext>
              </a:extLst>
            </p:cNvPr>
            <p:cNvSpPr/>
            <p:nvPr/>
          </p:nvSpPr>
          <p:spPr>
            <a:xfrm>
              <a:off x="1791432" y="1904476"/>
              <a:ext cx="195315" cy="1953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Freeform 6">
            <a:extLst>
              <a:ext uri="{FF2B5EF4-FFF2-40B4-BE49-F238E27FC236}">
                <a16:creationId xmlns="" xmlns:a16="http://schemas.microsoft.com/office/drawing/2014/main" id="{8F84DF04-B657-4165-AC0C-BF5893668923}"/>
              </a:ext>
            </a:extLst>
          </p:cNvPr>
          <p:cNvSpPr>
            <a:spLocks/>
          </p:cNvSpPr>
          <p:nvPr/>
        </p:nvSpPr>
        <p:spPr bwMode="auto">
          <a:xfrm>
            <a:off x="7151739" y="2682425"/>
            <a:ext cx="291403" cy="25835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147A4B6B-F401-43EE-8FDD-3DB7009BF7A5}"/>
              </a:ext>
            </a:extLst>
          </p:cNvPr>
          <p:cNvGrpSpPr/>
          <p:nvPr/>
        </p:nvGrpSpPr>
        <p:grpSpPr>
          <a:xfrm>
            <a:off x="8726992" y="2149107"/>
            <a:ext cx="1924260" cy="2951390"/>
            <a:chOff x="1743389" y="1904476"/>
            <a:chExt cx="1924260" cy="2951390"/>
          </a:xfrm>
        </p:grpSpPr>
        <p:sp>
          <p:nvSpPr>
            <p:cNvPr id="56" name="사각형: 둥근 모서리 28">
              <a:extLst>
                <a:ext uri="{FF2B5EF4-FFF2-40B4-BE49-F238E27FC236}">
                  <a16:creationId xmlns="" xmlns:a16="http://schemas.microsoft.com/office/drawing/2014/main" id="{59EFF2FB-B642-4E74-834F-C6A43CFED4E9}"/>
                </a:ext>
              </a:extLst>
            </p:cNvPr>
            <p:cNvSpPr/>
            <p:nvPr/>
          </p:nvSpPr>
          <p:spPr>
            <a:xfrm>
              <a:off x="1889091" y="2002134"/>
              <a:ext cx="1778558" cy="2853732"/>
            </a:xfrm>
            <a:prstGeom prst="roundRect">
              <a:avLst>
                <a:gd name="adj" fmla="val 6497"/>
              </a:avLst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b="1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prstClr val="white">
                      <a:lumMod val="50000"/>
                    </a:prstClr>
                  </a:solidFill>
                </a:rPr>
                <a:t>결론</a:t>
              </a:r>
              <a:endParaRPr lang="en-US" altLang="ko-KR" sz="20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white">
                      <a:lumMod val="50000"/>
                    </a:prstClr>
                  </a:solidFill>
                </a:rPr>
                <a:t>Conclusion</a:t>
              </a:r>
              <a:endParaRPr lang="en-US" altLang="ko-KR" sz="1400" b="1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b="1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3D1879EB-CA7A-4EBC-B75C-B1EDE68FD266}"/>
                </a:ext>
              </a:extLst>
            </p:cNvPr>
            <p:cNvSpPr/>
            <p:nvPr/>
          </p:nvSpPr>
          <p:spPr>
            <a:xfrm>
              <a:off x="1743389" y="2072473"/>
              <a:ext cx="291403" cy="1075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CC9222D0-8E2A-4EDA-8357-D8D0E10A3EC9}"/>
                </a:ext>
              </a:extLst>
            </p:cNvPr>
            <p:cNvSpPr/>
            <p:nvPr/>
          </p:nvSpPr>
          <p:spPr>
            <a:xfrm>
              <a:off x="1791432" y="1904476"/>
              <a:ext cx="195315" cy="1953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9" name="Freeform 6">
            <a:extLst>
              <a:ext uri="{FF2B5EF4-FFF2-40B4-BE49-F238E27FC236}">
                <a16:creationId xmlns="" xmlns:a16="http://schemas.microsoft.com/office/drawing/2014/main" id="{8F84DF04-B657-4165-AC0C-BF5893668923}"/>
              </a:ext>
            </a:extLst>
          </p:cNvPr>
          <p:cNvSpPr>
            <a:spLocks/>
          </p:cNvSpPr>
          <p:nvPr/>
        </p:nvSpPr>
        <p:spPr bwMode="auto">
          <a:xfrm>
            <a:off x="9616271" y="2682425"/>
            <a:ext cx="291403" cy="25835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5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주제 선정 이유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74" name="Picture 2" descr="C:\Users\709-000\Desktop\통계청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2" y="1342768"/>
            <a:ext cx="5012129" cy="458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709-000\Desktop\통계청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35" y="1342768"/>
            <a:ext cx="5450762" cy="458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3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주제 선정 이유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85" y="1261994"/>
            <a:ext cx="5195129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977" y="1269952"/>
            <a:ext cx="4965100" cy="5032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2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프로젝트 진행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3" y="1287186"/>
            <a:ext cx="10447639" cy="499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94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프로젝트 진행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122" name="Picture 2" descr="C:\Users\709-000\Desktop\백로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29" y="1240901"/>
            <a:ext cx="4571353" cy="508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709-000\Desktop\보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756" y="1240901"/>
            <a:ext cx="5724227" cy="508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7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3200" b="1" i="1" smtClean="0">
                <a:solidFill>
                  <a:prstClr val="white"/>
                </a:solidFill>
                <a:cs typeface="Aharoni" panose="02010803020104030203" pitchFamily="2" charset="-79"/>
              </a:rPr>
              <a:t>프로젝트 진행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146" name="Picture 2" descr="C:\Users\709-000\Desktop\데일리미팅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86" y="1209434"/>
            <a:ext cx="5199622" cy="508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484" y="1209434"/>
            <a:ext cx="4978922" cy="5082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7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분석 내용 </a:t>
            </a:r>
            <a:r>
              <a:rPr lang="en-US" altLang="ko-KR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- </a:t>
            </a:r>
            <a:r>
              <a:rPr lang="ko-KR" altLang="en-US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테이블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337060" y="2242471"/>
            <a:ext cx="4355191" cy="1066085"/>
            <a:chOff x="990600" y="3175715"/>
            <a:chExt cx="4355191" cy="1190171"/>
          </a:xfrm>
        </p:grpSpPr>
        <p:sp>
          <p:nvSpPr>
            <p:cNvPr id="10" name="양쪽 모서리가 둥근 사각형 9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503592" y="2017555"/>
            <a:ext cx="273418" cy="459867"/>
            <a:chOff x="1169832" y="3026999"/>
            <a:chExt cx="273418" cy="459867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169832" y="3027000"/>
              <a:ext cx="273418" cy="459866"/>
            </a:xfrm>
            <a:prstGeom prst="roundRect">
              <a:avLst/>
            </a:prstGeom>
            <a:solidFill>
              <a:srgbClr val="FFFBE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Freeform 36"/>
            <p:cNvSpPr>
              <a:spLocks noEditPoints="1"/>
            </p:cNvSpPr>
            <p:nvPr/>
          </p:nvSpPr>
          <p:spPr bwMode="auto">
            <a:xfrm>
              <a:off x="1169832" y="3026999"/>
              <a:ext cx="273418" cy="45986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A6E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20787" y="313497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20787" y="3178277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220787" y="3221575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220787" y="3264873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20787" y="3308171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0787" y="335146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554492" y="2241177"/>
            <a:ext cx="4355191" cy="1066085"/>
            <a:chOff x="990600" y="3175715"/>
            <a:chExt cx="4355191" cy="1190171"/>
          </a:xfrm>
        </p:grpSpPr>
        <p:sp>
          <p:nvSpPr>
            <p:cNvPr id="25" name="양쪽 모서리가 둥근 사각형 24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FB7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6713058" y="2043857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Group 20"/>
          <p:cNvGrpSpPr>
            <a:grpSpLocks noChangeAspect="1"/>
          </p:cNvGrpSpPr>
          <p:nvPr/>
        </p:nvGrpSpPr>
        <p:grpSpPr bwMode="auto">
          <a:xfrm>
            <a:off x="6778121" y="2165304"/>
            <a:ext cx="143292" cy="195458"/>
            <a:chOff x="2597" y="4163"/>
            <a:chExt cx="217" cy="296"/>
          </a:xfrm>
          <a:solidFill>
            <a:srgbClr val="8A6E5B"/>
          </a:solidFill>
        </p:grpSpPr>
        <p:sp>
          <p:nvSpPr>
            <p:cNvPr id="29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337060" y="4044577"/>
            <a:ext cx="4355191" cy="1066085"/>
            <a:chOff x="990600" y="3175715"/>
            <a:chExt cx="4355191" cy="1190171"/>
          </a:xfrm>
        </p:grpSpPr>
        <p:sp>
          <p:nvSpPr>
            <p:cNvPr id="34" name="양쪽 모서리가 둥근 사각형 33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1495626" y="3847257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>
            <a:spLocks/>
          </p:cNvSpPr>
          <p:nvPr/>
        </p:nvSpPr>
        <p:spPr bwMode="auto">
          <a:xfrm>
            <a:off x="1544561" y="3947546"/>
            <a:ext cx="175086" cy="194061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8A6E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554491" y="4044577"/>
            <a:ext cx="4355191" cy="1066085"/>
            <a:chOff x="990600" y="3175715"/>
            <a:chExt cx="4355191" cy="1190171"/>
          </a:xfrm>
        </p:grpSpPr>
        <p:sp>
          <p:nvSpPr>
            <p:cNvPr id="39" name="양쪽 모서리가 둥근 사각형 38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6713057" y="3847257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>
            <a:spLocks/>
          </p:cNvSpPr>
          <p:nvPr/>
        </p:nvSpPr>
        <p:spPr bwMode="auto">
          <a:xfrm>
            <a:off x="6767936" y="4000745"/>
            <a:ext cx="160950" cy="140862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8A6E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171447" y="2282835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유동인구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서울 신용 보증재단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(2017 ~ 2019)</a:t>
            </a: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16664" y="2657078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71447" y="4074002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임대료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행정구역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서울 신용 보증재단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국토교통부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(2017 ~ 2019)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16664" y="444824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372861" y="2273643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매출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&amp; </a:t>
            </a: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점포수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서울 신용 보증재단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(2016 ~ 2019)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618078" y="264788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372860" y="4064810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공실</a:t>
            </a: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률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한국감정원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(2013 ~ 2019)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618077" y="4439053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8A6E5B"/>
                </a:solidFill>
              </a:rPr>
              <a:t>04</a:t>
            </a:r>
            <a:endParaRPr lang="ko-KR" altLang="en-US" dirty="0">
              <a:solidFill>
                <a:srgbClr val="8A6E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분석 </a:t>
            </a:r>
            <a:r>
              <a:rPr lang="ko-KR" altLang="en-US" sz="3200" b="1" i="1" smtClean="0">
                <a:solidFill>
                  <a:prstClr val="white"/>
                </a:solidFill>
                <a:cs typeface="Aharoni" panose="02010803020104030203" pitchFamily="2" charset="-79"/>
              </a:rPr>
              <a:t>내용 </a:t>
            </a:r>
            <a:r>
              <a:rPr lang="en-US" altLang="ko-KR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- </a:t>
            </a:r>
            <a:r>
              <a:rPr lang="ko-KR" altLang="en-US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임대료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8214724"/>
              </p:ext>
            </p:extLst>
          </p:nvPr>
        </p:nvGraphicFramePr>
        <p:xfrm>
          <a:off x="2160000" y="1260000"/>
          <a:ext cx="79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2542473" y="5159546"/>
            <a:ext cx="7449016" cy="1066085"/>
          </a:xfrm>
          <a:prstGeom prst="roundRect">
            <a:avLst/>
          </a:prstGeom>
          <a:noFill/>
          <a:ln w="28575"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665132" y="5169710"/>
            <a:ext cx="7225991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임대료는 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7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곳 상권의 모두 증가하는 추세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종로구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이태원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잠실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청담동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청량리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천호동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장안동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7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675</Words>
  <Application>Microsoft Office PowerPoint</Application>
  <PresentationFormat>사용자 지정</PresentationFormat>
  <Paragraphs>136</Paragraphs>
  <Slides>17</Slides>
  <Notes>14</Notes>
  <HiddenSlides>2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709-000</cp:lastModifiedBy>
  <cp:revision>62</cp:revision>
  <dcterms:created xsi:type="dcterms:W3CDTF">2017-04-20T07:21:04Z</dcterms:created>
  <dcterms:modified xsi:type="dcterms:W3CDTF">2019-09-27T07:30:05Z</dcterms:modified>
</cp:coreProperties>
</file>