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3" r:id="rId2"/>
    <p:sldId id="258" r:id="rId3"/>
    <p:sldId id="265" r:id="rId4"/>
    <p:sldId id="269" r:id="rId5"/>
    <p:sldId id="271" r:id="rId6"/>
    <p:sldId id="259" r:id="rId7"/>
    <p:sldId id="273" r:id="rId8"/>
    <p:sldId id="274" r:id="rId9"/>
    <p:sldId id="275" r:id="rId10"/>
    <p:sldId id="276" r:id="rId11"/>
    <p:sldId id="278" r:id="rId12"/>
    <p:sldId id="277" r:id="rId13"/>
    <p:sldId id="262" r:id="rId14"/>
    <p:sldId id="279" r:id="rId15"/>
    <p:sldId id="280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B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90" autoAdjust="0"/>
    <p:restoredTop sz="94660"/>
  </p:normalViewPr>
  <p:slideViewPr>
    <p:cSldViewPr snapToGrid="0">
      <p:cViewPr>
        <p:scale>
          <a:sx n="75" d="100"/>
          <a:sy n="75" d="100"/>
        </p:scale>
        <p:origin x="-1746" y="-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709-000\PycharmProjects\untitled\3&#51312;_sales_&#44608;&#49345;&#44508;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strRef>
              <c:f>'3조_sales_김상규'!$K$2:$K$61</c:f>
              <c:strCache>
                <c:ptCount val="60"/>
                <c:pt idx="0">
                  <c:v>2009-01</c:v>
                </c:pt>
                <c:pt idx="1">
                  <c:v>2009-02</c:v>
                </c:pt>
                <c:pt idx="2">
                  <c:v>2009-03</c:v>
                </c:pt>
                <c:pt idx="3">
                  <c:v>2009-04</c:v>
                </c:pt>
                <c:pt idx="4">
                  <c:v>2009-05</c:v>
                </c:pt>
                <c:pt idx="5">
                  <c:v>2009-06</c:v>
                </c:pt>
                <c:pt idx="6">
                  <c:v>2009-07</c:v>
                </c:pt>
                <c:pt idx="7">
                  <c:v>2009-08</c:v>
                </c:pt>
                <c:pt idx="8">
                  <c:v>2009-09</c:v>
                </c:pt>
                <c:pt idx="9">
                  <c:v>2009-10</c:v>
                </c:pt>
                <c:pt idx="10">
                  <c:v>2009-11</c:v>
                </c:pt>
                <c:pt idx="11">
                  <c:v>2009-12</c:v>
                </c:pt>
                <c:pt idx="12">
                  <c:v>2010-01</c:v>
                </c:pt>
                <c:pt idx="13">
                  <c:v>2010-02</c:v>
                </c:pt>
                <c:pt idx="14">
                  <c:v>2010-03</c:v>
                </c:pt>
                <c:pt idx="15">
                  <c:v>2010-04</c:v>
                </c:pt>
                <c:pt idx="16">
                  <c:v>2010-05</c:v>
                </c:pt>
                <c:pt idx="17">
                  <c:v>2010-06</c:v>
                </c:pt>
                <c:pt idx="18">
                  <c:v>2010-07</c:v>
                </c:pt>
                <c:pt idx="19">
                  <c:v>2010-08</c:v>
                </c:pt>
                <c:pt idx="20">
                  <c:v>2010-09</c:v>
                </c:pt>
                <c:pt idx="21">
                  <c:v>2010-10</c:v>
                </c:pt>
                <c:pt idx="22">
                  <c:v>2010-11</c:v>
                </c:pt>
                <c:pt idx="23">
                  <c:v>2010-12</c:v>
                </c:pt>
                <c:pt idx="24">
                  <c:v>2011-01</c:v>
                </c:pt>
                <c:pt idx="25">
                  <c:v>2011-02</c:v>
                </c:pt>
                <c:pt idx="26">
                  <c:v>2011-03</c:v>
                </c:pt>
                <c:pt idx="27">
                  <c:v>2011-04</c:v>
                </c:pt>
                <c:pt idx="28">
                  <c:v>2011-05</c:v>
                </c:pt>
                <c:pt idx="29">
                  <c:v>2011-06</c:v>
                </c:pt>
                <c:pt idx="30">
                  <c:v>2011-07</c:v>
                </c:pt>
                <c:pt idx="31">
                  <c:v>2011-08</c:v>
                </c:pt>
                <c:pt idx="32">
                  <c:v>2011-09</c:v>
                </c:pt>
                <c:pt idx="33">
                  <c:v>2011-10</c:v>
                </c:pt>
                <c:pt idx="34">
                  <c:v>2011-11</c:v>
                </c:pt>
                <c:pt idx="35">
                  <c:v>2011-12</c:v>
                </c:pt>
                <c:pt idx="36">
                  <c:v>2012-01</c:v>
                </c:pt>
                <c:pt idx="37">
                  <c:v>2012-02</c:v>
                </c:pt>
                <c:pt idx="38">
                  <c:v>2012-03</c:v>
                </c:pt>
                <c:pt idx="39">
                  <c:v>2012-04</c:v>
                </c:pt>
                <c:pt idx="40">
                  <c:v>2012-05</c:v>
                </c:pt>
                <c:pt idx="41">
                  <c:v>2012-06</c:v>
                </c:pt>
                <c:pt idx="42">
                  <c:v>2012-07</c:v>
                </c:pt>
                <c:pt idx="43">
                  <c:v>2012-08</c:v>
                </c:pt>
                <c:pt idx="44">
                  <c:v>2012-09</c:v>
                </c:pt>
                <c:pt idx="45">
                  <c:v>2012-10</c:v>
                </c:pt>
                <c:pt idx="46">
                  <c:v>2012-11</c:v>
                </c:pt>
                <c:pt idx="47">
                  <c:v>2012-12</c:v>
                </c:pt>
                <c:pt idx="48">
                  <c:v>2013-01</c:v>
                </c:pt>
                <c:pt idx="49">
                  <c:v>2013-02</c:v>
                </c:pt>
                <c:pt idx="50">
                  <c:v>2013-03</c:v>
                </c:pt>
                <c:pt idx="51">
                  <c:v>2013-04</c:v>
                </c:pt>
                <c:pt idx="52">
                  <c:v>2013-05</c:v>
                </c:pt>
                <c:pt idx="53">
                  <c:v>2013-06</c:v>
                </c:pt>
                <c:pt idx="54">
                  <c:v>2013-07</c:v>
                </c:pt>
                <c:pt idx="55">
                  <c:v>2013-08</c:v>
                </c:pt>
                <c:pt idx="56">
                  <c:v>2013-09</c:v>
                </c:pt>
                <c:pt idx="57">
                  <c:v>2013-10</c:v>
                </c:pt>
                <c:pt idx="58">
                  <c:v>2013-11</c:v>
                </c:pt>
                <c:pt idx="59">
                  <c:v>2013-12</c:v>
                </c:pt>
              </c:strCache>
            </c:strRef>
          </c:cat>
          <c:val>
            <c:numRef>
              <c:f>'3조_sales_김상규'!$L$2:$L$61</c:f>
              <c:numCache>
                <c:formatCode>General</c:formatCode>
                <c:ptCount val="60"/>
                <c:pt idx="0">
                  <c:v>622</c:v>
                </c:pt>
                <c:pt idx="1">
                  <c:v>660</c:v>
                </c:pt>
                <c:pt idx="2">
                  <c:v>794</c:v>
                </c:pt>
                <c:pt idx="3">
                  <c:v>1119</c:v>
                </c:pt>
                <c:pt idx="4">
                  <c:v>1524</c:v>
                </c:pt>
                <c:pt idx="5">
                  <c:v>1480</c:v>
                </c:pt>
                <c:pt idx="6">
                  <c:v>1509</c:v>
                </c:pt>
                <c:pt idx="7">
                  <c:v>1876</c:v>
                </c:pt>
                <c:pt idx="8">
                  <c:v>1534</c:v>
                </c:pt>
                <c:pt idx="9">
                  <c:v>1218</c:v>
                </c:pt>
                <c:pt idx="10">
                  <c:v>738</c:v>
                </c:pt>
                <c:pt idx="11">
                  <c:v>686</c:v>
                </c:pt>
                <c:pt idx="12">
                  <c:v>676</c:v>
                </c:pt>
                <c:pt idx="13">
                  <c:v>748</c:v>
                </c:pt>
                <c:pt idx="14">
                  <c:v>986</c:v>
                </c:pt>
                <c:pt idx="15">
                  <c:v>1080</c:v>
                </c:pt>
                <c:pt idx="16">
                  <c:v>2537</c:v>
                </c:pt>
                <c:pt idx="17">
                  <c:v>2050</c:v>
                </c:pt>
                <c:pt idx="18">
                  <c:v>2218</c:v>
                </c:pt>
                <c:pt idx="19">
                  <c:v>2467</c:v>
                </c:pt>
                <c:pt idx="20">
                  <c:v>2036</c:v>
                </c:pt>
                <c:pt idx="21">
                  <c:v>1470</c:v>
                </c:pt>
                <c:pt idx="22">
                  <c:v>1138</c:v>
                </c:pt>
                <c:pt idx="23">
                  <c:v>877</c:v>
                </c:pt>
                <c:pt idx="24">
                  <c:v>729</c:v>
                </c:pt>
                <c:pt idx="25">
                  <c:v>939</c:v>
                </c:pt>
                <c:pt idx="26">
                  <c:v>1241</c:v>
                </c:pt>
                <c:pt idx="27">
                  <c:v>1457</c:v>
                </c:pt>
                <c:pt idx="28">
                  <c:v>2285</c:v>
                </c:pt>
                <c:pt idx="29">
                  <c:v>2015</c:v>
                </c:pt>
                <c:pt idx="30">
                  <c:v>2253</c:v>
                </c:pt>
                <c:pt idx="31">
                  <c:v>2930</c:v>
                </c:pt>
                <c:pt idx="32">
                  <c:v>2264</c:v>
                </c:pt>
                <c:pt idx="33">
                  <c:v>1610</c:v>
                </c:pt>
                <c:pt idx="34">
                  <c:v>1216</c:v>
                </c:pt>
                <c:pt idx="35">
                  <c:v>934</c:v>
                </c:pt>
                <c:pt idx="36">
                  <c:v>1013</c:v>
                </c:pt>
                <c:pt idx="37">
                  <c:v>929</c:v>
                </c:pt>
                <c:pt idx="38">
                  <c:v>1171</c:v>
                </c:pt>
                <c:pt idx="39">
                  <c:v>2306</c:v>
                </c:pt>
                <c:pt idx="40">
                  <c:v>3671</c:v>
                </c:pt>
                <c:pt idx="41">
                  <c:v>2838</c:v>
                </c:pt>
                <c:pt idx="42">
                  <c:v>3016</c:v>
                </c:pt>
                <c:pt idx="43">
                  <c:v>3241</c:v>
                </c:pt>
                <c:pt idx="44">
                  <c:v>2598</c:v>
                </c:pt>
                <c:pt idx="45">
                  <c:v>2252</c:v>
                </c:pt>
                <c:pt idx="46">
                  <c:v>1069</c:v>
                </c:pt>
                <c:pt idx="47">
                  <c:v>882</c:v>
                </c:pt>
                <c:pt idx="48">
                  <c:v>1199</c:v>
                </c:pt>
                <c:pt idx="49">
                  <c:v>955</c:v>
                </c:pt>
                <c:pt idx="50">
                  <c:v>1895</c:v>
                </c:pt>
                <c:pt idx="51">
                  <c:v>1797</c:v>
                </c:pt>
                <c:pt idx="52">
                  <c:v>2705</c:v>
                </c:pt>
                <c:pt idx="53">
                  <c:v>3282</c:v>
                </c:pt>
                <c:pt idx="54">
                  <c:v>2972</c:v>
                </c:pt>
                <c:pt idx="55">
                  <c:v>4194</c:v>
                </c:pt>
                <c:pt idx="56">
                  <c:v>2476</c:v>
                </c:pt>
                <c:pt idx="57">
                  <c:v>1947</c:v>
                </c:pt>
                <c:pt idx="58">
                  <c:v>1233</c:v>
                </c:pt>
                <c:pt idx="59">
                  <c:v>1182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497600"/>
        <c:axId val="38584896"/>
      </c:lineChart>
      <c:catAx>
        <c:axId val="41497600"/>
        <c:scaling>
          <c:orientation val="minMax"/>
        </c:scaling>
        <c:delete val="0"/>
        <c:axPos val="b"/>
        <c:majorTickMark val="out"/>
        <c:minorTickMark val="none"/>
        <c:tickLblPos val="nextTo"/>
        <c:crossAx val="38584896"/>
        <c:crosses val="autoZero"/>
        <c:auto val="1"/>
        <c:lblAlgn val="ctr"/>
        <c:lblOffset val="50"/>
        <c:noMultiLvlLbl val="0"/>
      </c:catAx>
      <c:valAx>
        <c:axId val="38584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497600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E2D-1C6A-4D98-AC9F-714555CE0B9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A921-10B2-456E-9742-1461829C2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23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E2D-1C6A-4D98-AC9F-714555CE0B9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A921-10B2-456E-9742-1461829C2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6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E2D-1C6A-4D98-AC9F-714555CE0B9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A921-10B2-456E-9742-1461829C2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13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E2D-1C6A-4D98-AC9F-714555CE0B9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A921-10B2-456E-9742-1461829C2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39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E2D-1C6A-4D98-AC9F-714555CE0B9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A921-10B2-456E-9742-1461829C2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E2D-1C6A-4D98-AC9F-714555CE0B9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A921-10B2-456E-9742-1461829C2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69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E2D-1C6A-4D98-AC9F-714555CE0B9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A921-10B2-456E-9742-1461829C2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2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E2D-1C6A-4D98-AC9F-714555CE0B9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A921-10B2-456E-9742-1461829C2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33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E2D-1C6A-4D98-AC9F-714555CE0B9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A921-10B2-456E-9742-1461829C2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20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E2D-1C6A-4D98-AC9F-714555CE0B9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A921-10B2-456E-9742-1461829C2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66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E2D-1C6A-4D98-AC9F-714555CE0B9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A921-10B2-456E-9742-1461829C2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1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75E2D-1C6A-4D98-AC9F-714555CE0B94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6A921-10B2-456E-9742-1461829C2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10800000">
            <a:off x="4165601" y="3395837"/>
            <a:ext cx="3860800" cy="450445"/>
          </a:xfrm>
          <a:prstGeom prst="rect">
            <a:avLst/>
          </a:prstGeom>
          <a:solidFill>
            <a:srgbClr val="09B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93024" y="343639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 김상규</a:t>
            </a:r>
            <a:r>
              <a:rPr lang="en-US" altLang="ko-KR" dirty="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이웅희</a:t>
            </a:r>
            <a:r>
              <a:rPr lang="en-US" altLang="ko-KR" dirty="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조병무</a:t>
            </a:r>
            <a:endParaRPr lang="ko-KR" altLang="en-US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6599" y="1928594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스포츠 이온음료 판매량의 </a:t>
            </a:r>
            <a:endParaRPr lang="en-US" altLang="ko-KR" sz="3600" dirty="0" smtClean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600" dirty="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관한</a:t>
            </a:r>
            <a:r>
              <a:rPr lang="en-US" altLang="ko-KR" sz="3600" dirty="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dirty="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다중 회귀 분석</a:t>
            </a:r>
            <a:endParaRPr lang="en-US" altLang="ko-KR" sz="3600" dirty="0" smtClean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520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9118" y="203197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rgbClr val="09B9AB">
                      <a:alpha val="25000"/>
                    </a:srgbClr>
                  </a:solidFill>
                </a:ln>
                <a:solidFill>
                  <a:srgbClr val="09B9A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설명</a:t>
            </a:r>
            <a:endParaRPr lang="ko-KR" altLang="en-US" sz="3200" dirty="0">
              <a:ln>
                <a:solidFill>
                  <a:srgbClr val="09B9AB">
                    <a:alpha val="25000"/>
                  </a:srgbClr>
                </a:solidFill>
              </a:ln>
              <a:solidFill>
                <a:srgbClr val="09B9A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10800000">
            <a:off x="11480798" y="203197"/>
            <a:ext cx="493485" cy="450445"/>
          </a:xfrm>
          <a:prstGeom prst="rect">
            <a:avLst/>
          </a:prstGeom>
          <a:solidFill>
            <a:srgbClr val="09B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480798" y="19197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defRPr>
            </a:lvl1pPr>
          </a:lstStyle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 descr="C:\Users\709-000\Desktop\Rplot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18" y="927338"/>
            <a:ext cx="5891169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61985" y="2593049"/>
            <a:ext cx="50188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Normal Q-Q 41,56</a:t>
            </a:r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데이터의 이상치를 볼 수 있다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 결과 </a:t>
            </a:r>
            <a:r>
              <a:rPr lang="ko-KR" altLang="en-US" dirty="0" err="1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이상치에</a:t>
            </a:r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대해서 처리를 하는 것보다 판매량에 대한 특이점으로 판단하여 제거하지 않고 유의하게 살피면서 분석을 실시한다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461985" y="207189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선형성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8146" y="6825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회귀모형검정</a:t>
            </a:r>
            <a:endParaRPr lang="en-US" altLang="ko-KR" dirty="0" smtClean="0">
              <a:ln>
                <a:solidFill>
                  <a:schemeClr val="tx2">
                    <a:lumMod val="75000"/>
                    <a:alpha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9118" y="203197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rgbClr val="09B9AB">
                      <a:alpha val="25000"/>
                    </a:srgbClr>
                  </a:solidFill>
                </a:ln>
                <a:solidFill>
                  <a:srgbClr val="09B9A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설명</a:t>
            </a:r>
            <a:endParaRPr lang="ko-KR" altLang="en-US" sz="3200" dirty="0">
              <a:ln>
                <a:solidFill>
                  <a:srgbClr val="09B9AB">
                    <a:alpha val="25000"/>
                  </a:srgbClr>
                </a:solidFill>
              </a:ln>
              <a:solidFill>
                <a:srgbClr val="09B9A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10800000">
            <a:off x="11480798" y="203197"/>
            <a:ext cx="493485" cy="450445"/>
          </a:xfrm>
          <a:prstGeom prst="rect">
            <a:avLst/>
          </a:prstGeom>
          <a:solidFill>
            <a:srgbClr val="09B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480798" y="19197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defRPr>
            </a:lvl1pPr>
          </a:lstStyle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7504" y="107885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등분산</a:t>
            </a:r>
            <a:r>
              <a:rPr lang="ko-KR" altLang="en-US" dirty="0"/>
              <a:t>성</a:t>
            </a:r>
          </a:p>
        </p:txBody>
      </p:sp>
      <p:pic>
        <p:nvPicPr>
          <p:cNvPr id="5122" name="Picture 2" descr="C:\Users\709-000\Desktop\캡처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492" y="2592800"/>
            <a:ext cx="5857965" cy="96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99904" y="1469570"/>
            <a:ext cx="9306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오차에 대한 등분산성 검정 방법으로 </a:t>
            </a:r>
            <a:r>
              <a:rPr lang="en-US" altLang="ko-KR" dirty="0" err="1"/>
              <a:t>Breusch</a:t>
            </a:r>
            <a:r>
              <a:rPr lang="en-US" altLang="ko-KR" dirty="0"/>
              <a:t>-Pagan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를 확인하며 그래프와 비교한다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3" name="Picture 3" descr="C:\Users\709-000\Desktop\Rplot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6" y="1838902"/>
            <a:ext cx="3843108" cy="304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766492" y="3918465"/>
            <a:ext cx="5140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귀무</a:t>
            </a:r>
            <a:r>
              <a:rPr lang="ko-KR" altLang="en-US" dirty="0" smtClean="0"/>
              <a:t> 가설 채택으로 분산에 대한 차이가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등분산성이</a:t>
            </a:r>
            <a:r>
              <a:rPr lang="ko-KR" altLang="en-US" dirty="0"/>
              <a:t>다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8146" y="6825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회귀모형검정</a:t>
            </a:r>
            <a:endParaRPr lang="en-US" altLang="ko-KR" dirty="0" smtClean="0">
              <a:ln>
                <a:solidFill>
                  <a:schemeClr val="tx2">
                    <a:lumMod val="75000"/>
                    <a:alpha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5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9118" y="203197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rgbClr val="09B9AB">
                      <a:alpha val="25000"/>
                    </a:srgbClr>
                  </a:solidFill>
                </a:ln>
                <a:solidFill>
                  <a:srgbClr val="09B9A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설명</a:t>
            </a:r>
            <a:endParaRPr lang="ko-KR" altLang="en-US" sz="3200" dirty="0">
              <a:ln>
                <a:solidFill>
                  <a:srgbClr val="09B9AB">
                    <a:alpha val="25000"/>
                  </a:srgbClr>
                </a:solidFill>
              </a:ln>
              <a:solidFill>
                <a:srgbClr val="09B9A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10800000">
            <a:off x="11480798" y="203197"/>
            <a:ext cx="493485" cy="450445"/>
          </a:xfrm>
          <a:prstGeom prst="rect">
            <a:avLst/>
          </a:prstGeom>
          <a:solidFill>
            <a:srgbClr val="09B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480798" y="19197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defRPr>
            </a:lvl1pPr>
          </a:lstStyle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7504" y="107885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정규성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9904" y="1469570"/>
            <a:ext cx="7585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정규성</a:t>
            </a:r>
            <a:r>
              <a:rPr lang="ko-KR" altLang="en-US" dirty="0" smtClean="0"/>
              <a:t> 검정 방법으로 </a:t>
            </a:r>
            <a:r>
              <a:rPr lang="en-US" altLang="ko-KR" dirty="0" err="1"/>
              <a:t>Jarque</a:t>
            </a:r>
            <a:r>
              <a:rPr lang="en-US" altLang="ko-KR" dirty="0"/>
              <a:t> </a:t>
            </a:r>
            <a:r>
              <a:rPr lang="en-US" altLang="ko-KR" dirty="0" err="1"/>
              <a:t>Bera</a:t>
            </a:r>
            <a:r>
              <a:rPr lang="en-US" altLang="ko-KR" dirty="0"/>
              <a:t>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를 확인하며 그래프와 비교한다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669189" y="4391459"/>
            <a:ext cx="61889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귀무가설</a:t>
            </a:r>
            <a:r>
              <a:rPr lang="ko-KR" altLang="en-US" dirty="0" smtClean="0"/>
              <a:t> 기각으로 </a:t>
            </a:r>
            <a:r>
              <a:rPr lang="ko-KR" altLang="en-US" dirty="0" err="1" smtClean="0"/>
              <a:t>정규성이</a:t>
            </a:r>
            <a:r>
              <a:rPr lang="ko-KR" altLang="en-US" dirty="0" smtClean="0"/>
              <a:t>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그래프를 보면 왼쪽으로 꼬리가 긴 형태를 볼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중심극한정리로 인하여 데이터 수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넘으로</a:t>
            </a:r>
            <a:r>
              <a:rPr lang="ko-KR" altLang="en-US" dirty="0" smtClean="0"/>
              <a:t> 검증을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5" name="Picture 5" descr="C:\Users\709-000\Desktop\Rplot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18" y="1838902"/>
            <a:ext cx="4416145" cy="363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709-000\Desktop\캡처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189" y="3056991"/>
            <a:ext cx="4296683" cy="103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C:\Users\709-000\Desktop\캡처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189" y="1936976"/>
            <a:ext cx="4320268" cy="93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98146" y="6825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회귀모형검정</a:t>
            </a:r>
            <a:endParaRPr lang="en-US" altLang="ko-KR" dirty="0" smtClean="0">
              <a:ln>
                <a:solidFill>
                  <a:schemeClr val="tx2">
                    <a:lumMod val="75000"/>
                    <a:alpha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49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4739" y="3918855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defRPr>
            </a:lvl1pPr>
          </a:lstStyle>
          <a:p>
            <a:r>
              <a:rPr lang="en-US" altLang="ko-KR" sz="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6254" y="3947884"/>
            <a:ext cx="50994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</a:t>
            </a:r>
            <a:r>
              <a:rPr lang="ko-KR" altLang="en-US" sz="5000" dirty="0" err="1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endParaRPr lang="ko-KR" altLang="en-US" sz="500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470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9118" y="203197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rgbClr val="09B9AB">
                      <a:alpha val="25000"/>
                    </a:srgbClr>
                  </a:solidFill>
                </a:ln>
                <a:solidFill>
                  <a:srgbClr val="09B9A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</a:t>
            </a:r>
            <a:r>
              <a:rPr lang="ko-KR" altLang="en-US" sz="3200" dirty="0" err="1" smtClean="0">
                <a:ln>
                  <a:solidFill>
                    <a:srgbClr val="09B9AB">
                      <a:alpha val="25000"/>
                    </a:srgbClr>
                  </a:solidFill>
                </a:ln>
                <a:solidFill>
                  <a:srgbClr val="09B9A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endParaRPr lang="ko-KR" altLang="en-US" sz="3200" dirty="0">
              <a:ln>
                <a:solidFill>
                  <a:srgbClr val="09B9AB">
                    <a:alpha val="25000"/>
                  </a:srgbClr>
                </a:solidFill>
              </a:ln>
              <a:solidFill>
                <a:srgbClr val="09B9A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10800000">
            <a:off x="11480798" y="203197"/>
            <a:ext cx="493485" cy="450445"/>
          </a:xfrm>
          <a:prstGeom prst="rect">
            <a:avLst/>
          </a:prstGeom>
          <a:solidFill>
            <a:srgbClr val="09B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480798" y="19197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defRPr>
            </a:lvl1pPr>
          </a:lstStyle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 descr="C:\Users\709-000\Desktop\캡처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17" y="1339849"/>
            <a:ext cx="6034149" cy="355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637848" y="1343477"/>
            <a:ext cx="38438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최종 검정으로 회귀모형을 선택하였다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총 영향을 미치는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개지 변수의 대해서 유의한 결과를 얻었다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85% </a:t>
            </a:r>
            <a:r>
              <a:rPr lang="ko-KR" altLang="en-US" dirty="0" smtClean="0"/>
              <a:t>설명력을 가지고 있다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69117" y="5155684"/>
            <a:ext cx="10746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QTY = -3.122*PRICE + 66.72*MAXTEMP + 0.01273*SALEDAY + 76.38*HOLIDAY + 2380</a:t>
            </a:r>
          </a:p>
        </p:txBody>
      </p:sp>
    </p:spTree>
    <p:extLst>
      <p:ext uri="{BB962C8B-B14F-4D97-AF65-F5344CB8AC3E}">
        <p14:creationId xmlns:p14="http://schemas.microsoft.com/office/powerpoint/2010/main" val="250660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9118" y="20319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rgbClr val="09B9AB">
                      <a:alpha val="25000"/>
                    </a:srgbClr>
                  </a:solidFill>
                </a:ln>
                <a:solidFill>
                  <a:srgbClr val="09B9A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ko-KR" altLang="en-US" sz="3200" dirty="0">
              <a:ln>
                <a:solidFill>
                  <a:srgbClr val="09B9AB">
                    <a:alpha val="25000"/>
                  </a:srgbClr>
                </a:solidFill>
              </a:ln>
              <a:solidFill>
                <a:srgbClr val="09B9A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10800000">
            <a:off x="11480798" y="203197"/>
            <a:ext cx="493485" cy="450445"/>
          </a:xfrm>
          <a:prstGeom prst="rect">
            <a:avLst/>
          </a:prstGeom>
          <a:solidFill>
            <a:srgbClr val="09B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480798" y="19197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defRPr>
            </a:lvl1pPr>
          </a:lstStyle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8304" y="1157304"/>
            <a:ext cx="4450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위의 회귀 모형을 가지고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실시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31047"/>
              </p:ext>
            </p:extLst>
          </p:nvPr>
        </p:nvGraphicFramePr>
        <p:xfrm>
          <a:off x="596900" y="168486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분석 방법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평균제곱오차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effectLst/>
                        </a:rPr>
                        <a:t>452.13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rpart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effectLst/>
                        </a:rPr>
                        <a:t>640.48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randomForest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effectLst/>
                        </a:rPr>
                        <a:t>410.45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98303" y="3329004"/>
            <a:ext cx="7693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평균제곱 오차가 가장 낮은 </a:t>
            </a:r>
            <a:r>
              <a:rPr lang="en-US" altLang="ko-KR" dirty="0" err="1" smtClean="0"/>
              <a:t>randomForest</a:t>
            </a:r>
            <a:r>
              <a:rPr lang="ko-KR" altLang="en-US" dirty="0" smtClean="0"/>
              <a:t>를 선택 </a:t>
            </a:r>
            <a:endParaRPr lang="ko-KR" altLang="en-US" dirty="0"/>
          </a:p>
        </p:txBody>
      </p:sp>
      <p:pic>
        <p:nvPicPr>
          <p:cNvPr id="1027" name="Picture 3" descr="C:\Users\709-000\Desktop\Rplot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18" y="3825326"/>
            <a:ext cx="7319681" cy="271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7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483127"/>
            <a:ext cx="12192000" cy="4368799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0800000">
            <a:off x="4913085" y="795833"/>
            <a:ext cx="2365830" cy="503537"/>
          </a:xfrm>
          <a:prstGeom prst="rect">
            <a:avLst/>
          </a:prstGeom>
          <a:solidFill>
            <a:srgbClr val="09B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04520" y="809075"/>
            <a:ext cx="11045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sz="250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5745" y="3190473"/>
            <a:ext cx="5373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250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65437" y="3190473"/>
            <a:ext cx="18950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설명</a:t>
            </a:r>
            <a:endParaRPr lang="ko-KR" altLang="en-US" sz="250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5437" y="3651190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설정</a:t>
            </a:r>
            <a:endParaRPr lang="ko-KR" altLang="en-US" sz="140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33229" y="3190473"/>
            <a:ext cx="5373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250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52921" y="3190473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endParaRPr lang="ko-KR" altLang="en-US" sz="250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52921" y="3651190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도출</a:t>
            </a:r>
            <a:endParaRPr lang="ko-KR" altLang="en-US" sz="140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03883" y="3190473"/>
            <a:ext cx="5373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50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23575" y="3190473"/>
            <a:ext cx="18950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</a:t>
            </a:r>
            <a:endParaRPr lang="ko-KR" altLang="en-US" sz="250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23575" y="365119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회귀 모형 설정</a:t>
            </a:r>
            <a:endParaRPr lang="ko-KR" altLang="en-US" sz="140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3575" y="3907323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회귀 모형 검정</a:t>
            </a:r>
            <a:endParaRPr lang="ko-KR" altLang="en-US" sz="140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65436" y="3958967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설명</a:t>
            </a:r>
            <a:endParaRPr lang="ko-KR" altLang="en-US" sz="140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2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 rot="10800000">
            <a:off x="0" y="3207655"/>
            <a:ext cx="12199257" cy="4615543"/>
          </a:xfrm>
          <a:custGeom>
            <a:avLst/>
            <a:gdLst>
              <a:gd name="connsiteX0" fmla="*/ 0 w 12192000"/>
              <a:gd name="connsiteY0" fmla="*/ 0 h 3628571"/>
              <a:gd name="connsiteX1" fmla="*/ 12192000 w 12192000"/>
              <a:gd name="connsiteY1" fmla="*/ 0 h 3628571"/>
              <a:gd name="connsiteX2" fmla="*/ 12192000 w 12192000"/>
              <a:gd name="connsiteY2" fmla="*/ 3628571 h 3628571"/>
              <a:gd name="connsiteX3" fmla="*/ 0 w 12192000"/>
              <a:gd name="connsiteY3" fmla="*/ 3628571 h 3628571"/>
              <a:gd name="connsiteX4" fmla="*/ 0 w 12192000"/>
              <a:gd name="connsiteY4" fmla="*/ 0 h 3628571"/>
              <a:gd name="connsiteX0" fmla="*/ 0 w 12192000"/>
              <a:gd name="connsiteY0" fmla="*/ 0 h 3628571"/>
              <a:gd name="connsiteX1" fmla="*/ 12192000 w 12192000"/>
              <a:gd name="connsiteY1" fmla="*/ 0 h 3628571"/>
              <a:gd name="connsiteX2" fmla="*/ 12192000 w 12192000"/>
              <a:gd name="connsiteY2" fmla="*/ 3628571 h 3628571"/>
              <a:gd name="connsiteX3" fmla="*/ 14514 w 12192000"/>
              <a:gd name="connsiteY3" fmla="*/ 2569028 h 3628571"/>
              <a:gd name="connsiteX4" fmla="*/ 0 w 12192000"/>
              <a:gd name="connsiteY4" fmla="*/ 0 h 3628571"/>
              <a:gd name="connsiteX0" fmla="*/ 0 w 12177486"/>
              <a:gd name="connsiteY0" fmla="*/ 1088572 h 3628571"/>
              <a:gd name="connsiteX1" fmla="*/ 12177486 w 12177486"/>
              <a:gd name="connsiteY1" fmla="*/ 0 h 3628571"/>
              <a:gd name="connsiteX2" fmla="*/ 12177486 w 12177486"/>
              <a:gd name="connsiteY2" fmla="*/ 3628571 h 3628571"/>
              <a:gd name="connsiteX3" fmla="*/ 0 w 12177486"/>
              <a:gd name="connsiteY3" fmla="*/ 2569028 h 3628571"/>
              <a:gd name="connsiteX4" fmla="*/ 0 w 12177486"/>
              <a:gd name="connsiteY4" fmla="*/ 1088572 h 362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7486" h="3628571">
                <a:moveTo>
                  <a:pt x="0" y="1088572"/>
                </a:moveTo>
                <a:lnTo>
                  <a:pt x="12177486" y="0"/>
                </a:lnTo>
                <a:lnTo>
                  <a:pt x="12177486" y="3628571"/>
                </a:lnTo>
                <a:lnTo>
                  <a:pt x="0" y="2569028"/>
                </a:lnTo>
                <a:lnTo>
                  <a:pt x="0" y="1088572"/>
                </a:lnTo>
                <a:close/>
              </a:path>
            </a:pathLst>
          </a:cu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0" y="3207656"/>
            <a:ext cx="12177486" cy="3650344"/>
          </a:xfrm>
          <a:prstGeom prst="rtTriangle">
            <a:avLst/>
          </a:prstGeom>
          <a:solidFill>
            <a:srgbClr val="09B9A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5297" y="3999702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defRPr>
            </a:lvl1pPr>
          </a:lstStyle>
          <a:p>
            <a:r>
              <a:rPr lang="en-US" altLang="ko-KR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883" y="3999702"/>
            <a:ext cx="36038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설명</a:t>
            </a:r>
            <a:endParaRPr lang="ko-KR" altLang="en-US" sz="500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4936" y="500311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설정</a:t>
            </a:r>
            <a:endParaRPr lang="ko-KR" altLang="en-US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4936" y="535384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내용</a:t>
            </a:r>
            <a:endParaRPr lang="ko-KR" altLang="en-US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59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9118" y="203197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rgbClr val="09B9AB">
                      <a:alpha val="25000"/>
                    </a:srgbClr>
                  </a:solidFill>
                </a:ln>
                <a:solidFill>
                  <a:srgbClr val="09B9A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설명</a:t>
            </a:r>
            <a:endParaRPr lang="ko-KR" altLang="en-US" sz="3200" dirty="0">
              <a:ln>
                <a:solidFill>
                  <a:srgbClr val="09B9AB">
                    <a:alpha val="25000"/>
                  </a:srgbClr>
                </a:solidFill>
              </a:ln>
              <a:solidFill>
                <a:srgbClr val="09B9A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146" y="68251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설정</a:t>
            </a:r>
            <a:endParaRPr lang="ko-KR" altLang="en-US" dirty="0">
              <a:ln>
                <a:solidFill>
                  <a:schemeClr val="tx2">
                    <a:lumMod val="75000"/>
                    <a:alpha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10800000">
            <a:off x="11480798" y="203197"/>
            <a:ext cx="493485" cy="450445"/>
          </a:xfrm>
          <a:prstGeom prst="rect">
            <a:avLst/>
          </a:prstGeom>
          <a:solidFill>
            <a:srgbClr val="09B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480798" y="19197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defRPr>
            </a:lvl1pPr>
          </a:lstStyle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4530900"/>
              </p:ext>
            </p:extLst>
          </p:nvPr>
        </p:nvGraphicFramePr>
        <p:xfrm>
          <a:off x="2503217" y="1752599"/>
          <a:ext cx="7024913" cy="3476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18832" y="1127003"/>
            <a:ext cx="696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스포츠 음료 판매량에 미치는 영향을 찾아서 판매량을 늘리는 것 </a:t>
            </a:r>
            <a:endParaRPr lang="ko-KR" altLang="en-US" dirty="0">
              <a:ln>
                <a:solidFill>
                  <a:schemeClr val="tx2">
                    <a:lumMod val="75000"/>
                    <a:alpha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37830" y="5423232"/>
            <a:ext cx="843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</a:t>
            </a:r>
            <a:r>
              <a:rPr lang="ko-KR" altLang="en-US" dirty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</a:t>
            </a:r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보면 기간에 따라서 판매량이 증가하거나 감소 하는 것을 알 수 있다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n>
                <a:solidFill>
                  <a:schemeClr val="tx2">
                    <a:lumMod val="75000"/>
                    <a:alpha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519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9118" y="203197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rgbClr val="09B9AB">
                      <a:alpha val="25000"/>
                    </a:srgbClr>
                  </a:solidFill>
                </a:ln>
                <a:solidFill>
                  <a:srgbClr val="09B9A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설명</a:t>
            </a:r>
            <a:endParaRPr lang="ko-KR" altLang="en-US" sz="3200" dirty="0">
              <a:ln>
                <a:solidFill>
                  <a:srgbClr val="09B9AB">
                    <a:alpha val="25000"/>
                  </a:srgbClr>
                </a:solidFill>
              </a:ln>
              <a:solidFill>
                <a:srgbClr val="09B9A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146" y="68251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설명</a:t>
            </a:r>
            <a:endParaRPr lang="en-US" altLang="ko-KR" dirty="0" smtClean="0">
              <a:ln>
                <a:solidFill>
                  <a:schemeClr val="tx2">
                    <a:lumMod val="75000"/>
                    <a:alpha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10800000">
            <a:off x="11480798" y="203197"/>
            <a:ext cx="493485" cy="450445"/>
          </a:xfrm>
          <a:prstGeom prst="rect">
            <a:avLst/>
          </a:prstGeom>
          <a:solidFill>
            <a:srgbClr val="09B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480798" y="19197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defRPr>
            </a:lvl1pPr>
          </a:lstStyle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9578"/>
              </p:ext>
            </p:extLst>
          </p:nvPr>
        </p:nvGraphicFramePr>
        <p:xfrm>
          <a:off x="443786" y="1866294"/>
          <a:ext cx="11289645" cy="121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405"/>
                <a:gridCol w="1254405"/>
                <a:gridCol w="1254405"/>
                <a:gridCol w="1254405"/>
                <a:gridCol w="1254405"/>
                <a:gridCol w="1254405"/>
                <a:gridCol w="1254405"/>
                <a:gridCol w="1254405"/>
                <a:gridCol w="1254405"/>
              </a:tblGrid>
              <a:tr h="505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ITEM_CNT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MAXTEMP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SALEDAY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RAIN_DAY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HOLIDAY</a:t>
                      </a:r>
                    </a:p>
                  </a:txBody>
                  <a:tcPr marL="9525" marR="9525" marT="9525" marB="0" anchor="ctr"/>
                </a:tc>
              </a:tr>
              <a:tr h="705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+mj-lt"/>
                        </a:rPr>
                        <a:t>판매년월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음료</a:t>
                      </a:r>
                      <a:endParaRPr lang="en-US" altLang="ko-KR" sz="18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카테고리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상품</a:t>
                      </a:r>
                      <a:endParaRPr lang="en-US" altLang="ko-KR" sz="18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품목수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판매량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lt"/>
                        </a:rPr>
                        <a:t>가격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lt"/>
                        </a:rPr>
                        <a:t>기온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lt"/>
                        </a:rPr>
                        <a:t>영업</a:t>
                      </a:r>
                      <a:endParaRPr lang="en-US" altLang="ko-KR" sz="1800" dirty="0" smtClean="0"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1800" dirty="0" smtClean="0">
                          <a:latin typeface="+mj-lt"/>
                        </a:rPr>
                        <a:t>(</a:t>
                      </a:r>
                      <a:r>
                        <a:rPr lang="ko-KR" altLang="en-US" sz="1800" dirty="0" smtClean="0">
                          <a:latin typeface="+mj-lt"/>
                        </a:rPr>
                        <a:t>판매일수</a:t>
                      </a:r>
                      <a:r>
                        <a:rPr lang="en-US" altLang="ko-KR" sz="1800" dirty="0" smtClean="0">
                          <a:latin typeface="+mj-lt"/>
                        </a:rPr>
                        <a:t>)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lt"/>
                        </a:rPr>
                        <a:t>강우일수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lt"/>
                        </a:rPr>
                        <a:t>휴일일수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9975" y="1418652"/>
            <a:ext cx="127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설명</a:t>
            </a:r>
            <a:endParaRPr lang="ko-KR" altLang="en-US" dirty="0">
              <a:ln>
                <a:solidFill>
                  <a:schemeClr val="tx2">
                    <a:lumMod val="75000"/>
                    <a:alpha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974" y="3414367"/>
            <a:ext cx="10940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판매량에 따른 영향력이 있을 만한 변수들을 보면 </a:t>
            </a:r>
            <a:r>
              <a:rPr lang="ko-KR" altLang="en-US" dirty="0" err="1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품목수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기옥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강우일수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유일일수 </a:t>
            </a:r>
            <a:endParaRPr lang="en-US" altLang="ko-KR" dirty="0" smtClean="0">
              <a:ln>
                <a:solidFill>
                  <a:schemeClr val="tx2">
                    <a:lumMod val="75000"/>
                    <a:alpha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변수 가능</a:t>
            </a:r>
            <a:endParaRPr lang="en-US" altLang="ko-KR" dirty="0" smtClean="0">
              <a:ln>
                <a:solidFill>
                  <a:schemeClr val="tx2">
                    <a:lumMod val="75000"/>
                    <a:alpha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n>
                <a:solidFill>
                  <a:schemeClr val="tx2">
                    <a:lumMod val="75000"/>
                    <a:alpha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데이터를 확인 할 수 있다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n>
                <a:solidFill>
                  <a:schemeClr val="tx2">
                    <a:lumMod val="75000"/>
                    <a:alpha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97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사다리꼴 2"/>
          <p:cNvSpPr/>
          <p:nvPr/>
        </p:nvSpPr>
        <p:spPr>
          <a:xfrm>
            <a:off x="-16328" y="1582056"/>
            <a:ext cx="9581242" cy="5290458"/>
          </a:xfrm>
          <a:custGeom>
            <a:avLst/>
            <a:gdLst>
              <a:gd name="connsiteX0" fmla="*/ 0 w 7823200"/>
              <a:gd name="connsiteY0" fmla="*/ 3592286 h 3592286"/>
              <a:gd name="connsiteX1" fmla="*/ 898072 w 7823200"/>
              <a:gd name="connsiteY1" fmla="*/ 0 h 3592286"/>
              <a:gd name="connsiteX2" fmla="*/ 6925129 w 7823200"/>
              <a:gd name="connsiteY2" fmla="*/ 0 h 3592286"/>
              <a:gd name="connsiteX3" fmla="*/ 7823200 w 7823200"/>
              <a:gd name="connsiteY3" fmla="*/ 3592286 h 3592286"/>
              <a:gd name="connsiteX4" fmla="*/ 0 w 7823200"/>
              <a:gd name="connsiteY4" fmla="*/ 3592286 h 3592286"/>
              <a:gd name="connsiteX0" fmla="*/ 16328 w 7839528"/>
              <a:gd name="connsiteY0" fmla="*/ 5275944 h 5275944"/>
              <a:gd name="connsiteX1" fmla="*/ 0 w 7839528"/>
              <a:gd name="connsiteY1" fmla="*/ 0 h 5275944"/>
              <a:gd name="connsiteX2" fmla="*/ 6941457 w 7839528"/>
              <a:gd name="connsiteY2" fmla="*/ 1683658 h 5275944"/>
              <a:gd name="connsiteX3" fmla="*/ 7839528 w 7839528"/>
              <a:gd name="connsiteY3" fmla="*/ 5275944 h 5275944"/>
              <a:gd name="connsiteX4" fmla="*/ 16328 w 7839528"/>
              <a:gd name="connsiteY4" fmla="*/ 5275944 h 5275944"/>
              <a:gd name="connsiteX0" fmla="*/ 16328 w 7839528"/>
              <a:gd name="connsiteY0" fmla="*/ 5275944 h 5275944"/>
              <a:gd name="connsiteX1" fmla="*/ 0 w 7839528"/>
              <a:gd name="connsiteY1" fmla="*/ 0 h 5275944"/>
              <a:gd name="connsiteX2" fmla="*/ 7391399 w 7839528"/>
              <a:gd name="connsiteY2" fmla="*/ 3454400 h 5275944"/>
              <a:gd name="connsiteX3" fmla="*/ 7839528 w 7839528"/>
              <a:gd name="connsiteY3" fmla="*/ 5275944 h 5275944"/>
              <a:gd name="connsiteX4" fmla="*/ 16328 w 7839528"/>
              <a:gd name="connsiteY4" fmla="*/ 5275944 h 5275944"/>
              <a:gd name="connsiteX0" fmla="*/ 16328 w 9581242"/>
              <a:gd name="connsiteY0" fmla="*/ 5275944 h 5290458"/>
              <a:gd name="connsiteX1" fmla="*/ 0 w 9581242"/>
              <a:gd name="connsiteY1" fmla="*/ 0 h 5290458"/>
              <a:gd name="connsiteX2" fmla="*/ 7391399 w 9581242"/>
              <a:gd name="connsiteY2" fmla="*/ 3454400 h 5290458"/>
              <a:gd name="connsiteX3" fmla="*/ 9581242 w 9581242"/>
              <a:gd name="connsiteY3" fmla="*/ 5290458 h 5290458"/>
              <a:gd name="connsiteX4" fmla="*/ 16328 w 9581242"/>
              <a:gd name="connsiteY4" fmla="*/ 5275944 h 5290458"/>
              <a:gd name="connsiteX0" fmla="*/ 16328 w 9581242"/>
              <a:gd name="connsiteY0" fmla="*/ 5275944 h 5290458"/>
              <a:gd name="connsiteX1" fmla="*/ 0 w 9581242"/>
              <a:gd name="connsiteY1" fmla="*/ 0 h 5290458"/>
              <a:gd name="connsiteX2" fmla="*/ 8944428 w 9581242"/>
              <a:gd name="connsiteY2" fmla="*/ 3120571 h 5290458"/>
              <a:gd name="connsiteX3" fmla="*/ 9581242 w 9581242"/>
              <a:gd name="connsiteY3" fmla="*/ 5290458 h 5290458"/>
              <a:gd name="connsiteX4" fmla="*/ 16328 w 9581242"/>
              <a:gd name="connsiteY4" fmla="*/ 5275944 h 5290458"/>
              <a:gd name="connsiteX0" fmla="*/ 16328 w 9581242"/>
              <a:gd name="connsiteY0" fmla="*/ 5275944 h 5290458"/>
              <a:gd name="connsiteX1" fmla="*/ 0 w 9581242"/>
              <a:gd name="connsiteY1" fmla="*/ 0 h 5290458"/>
              <a:gd name="connsiteX2" fmla="*/ 8479971 w 9581242"/>
              <a:gd name="connsiteY2" fmla="*/ 3091542 h 5290458"/>
              <a:gd name="connsiteX3" fmla="*/ 9581242 w 9581242"/>
              <a:gd name="connsiteY3" fmla="*/ 5290458 h 5290458"/>
              <a:gd name="connsiteX4" fmla="*/ 16328 w 9581242"/>
              <a:gd name="connsiteY4" fmla="*/ 5275944 h 529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1242" h="5290458">
                <a:moveTo>
                  <a:pt x="16328" y="5275944"/>
                </a:moveTo>
                <a:cubicBezTo>
                  <a:pt x="10885" y="3517296"/>
                  <a:pt x="5443" y="1758648"/>
                  <a:pt x="0" y="0"/>
                </a:cubicBezTo>
                <a:lnTo>
                  <a:pt x="8479971" y="3091542"/>
                </a:lnTo>
                <a:lnTo>
                  <a:pt x="9581242" y="5290458"/>
                </a:lnTo>
                <a:lnTo>
                  <a:pt x="16328" y="5275944"/>
                </a:lnTo>
                <a:close/>
              </a:path>
            </a:pathLst>
          </a:cu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 flipH="1">
            <a:off x="-711201" y="0"/>
            <a:ext cx="5167085" cy="7445829"/>
          </a:xfrm>
          <a:prstGeom prst="parallelogram">
            <a:avLst/>
          </a:prstGeom>
          <a:solidFill>
            <a:srgbClr val="09B9AB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6388100" y="3918856"/>
            <a:ext cx="3178628" cy="2953657"/>
          </a:xfrm>
          <a:prstGeom prst="parallelogram">
            <a:avLst>
              <a:gd name="adj" fmla="val 49743"/>
            </a:avLst>
          </a:prstGeom>
          <a:solidFill>
            <a:srgbClr val="09B9AB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4739" y="3918855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defRPr>
            </a:lvl1pPr>
          </a:lstStyle>
          <a:p>
            <a:r>
              <a:rPr lang="en-US" altLang="ko-KR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6254" y="3947884"/>
            <a:ext cx="38170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</a:t>
            </a:r>
            <a:endParaRPr lang="ko-KR" altLang="en-US" sz="500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2134" y="538853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회귀 모형 설정</a:t>
            </a:r>
            <a:endParaRPr lang="ko-KR" altLang="en-US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2134" y="575954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회귀 모형 검정</a:t>
            </a:r>
            <a:endParaRPr lang="ko-KR" altLang="en-US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96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9118" y="203197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rgbClr val="09B9AB">
                      <a:alpha val="25000"/>
                    </a:srgbClr>
                  </a:solidFill>
                </a:ln>
                <a:solidFill>
                  <a:srgbClr val="09B9A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</a:t>
            </a:r>
            <a:endParaRPr lang="ko-KR" altLang="en-US" sz="3200" dirty="0">
              <a:ln>
                <a:solidFill>
                  <a:srgbClr val="09B9AB">
                    <a:alpha val="25000"/>
                  </a:srgbClr>
                </a:solidFill>
              </a:ln>
              <a:solidFill>
                <a:srgbClr val="09B9A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146" y="68251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회귀 모형 설정</a:t>
            </a:r>
            <a:endParaRPr lang="en-US" altLang="ko-KR" dirty="0" smtClean="0">
              <a:ln>
                <a:solidFill>
                  <a:schemeClr val="tx2">
                    <a:lumMod val="75000"/>
                    <a:alpha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10800000">
            <a:off x="11480798" y="203197"/>
            <a:ext cx="493485" cy="450445"/>
          </a:xfrm>
          <a:prstGeom prst="rect">
            <a:avLst/>
          </a:prstGeom>
          <a:solidFill>
            <a:srgbClr val="09B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480798" y="19197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defRPr>
            </a:lvl1pPr>
          </a:lstStyle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8146" y="1187325"/>
            <a:ext cx="92683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3200" dirty="0" smtClean="0">
                <a:solidFill>
                  <a:srgbClr val="000000"/>
                </a:solidFill>
              </a:rPr>
              <a:t>QTY= ITEM_CNT + PRICE + MAXTEMP + </a:t>
            </a:r>
          </a:p>
          <a:p>
            <a:pPr fontAlgn="ctr"/>
            <a:r>
              <a:rPr lang="en-US" altLang="ko-KR" sz="3200" dirty="0">
                <a:solidFill>
                  <a:srgbClr val="000000"/>
                </a:solidFill>
              </a:rPr>
              <a:t>	 </a:t>
            </a:r>
            <a:r>
              <a:rPr lang="en-US" altLang="ko-KR" sz="3200" dirty="0" smtClean="0">
                <a:solidFill>
                  <a:srgbClr val="000000"/>
                </a:solidFill>
              </a:rPr>
              <a:t> SALEDAY + RAIN_DAY +HOLIDAY + €</a:t>
            </a:r>
            <a:endParaRPr lang="en-US" altLang="ko-KR" sz="32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8146" y="2264543"/>
            <a:ext cx="109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판매량에 따른 영향을 확인 할 수 있다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dirty="0">
              <a:ln>
                <a:solidFill>
                  <a:schemeClr val="tx2">
                    <a:lumMod val="75000"/>
                    <a:alpha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145" y="2771546"/>
            <a:ext cx="1094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모형 설정을 하기 위해서 </a:t>
            </a:r>
            <a:r>
              <a:rPr lang="ko-KR" altLang="en-US" dirty="0" err="1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다중공산성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독립성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dirty="0" err="1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선형성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등분산성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정규성을</a:t>
            </a:r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회귀모형 검정을 하여 최종 모형을 설정한다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n>
                <a:solidFill>
                  <a:schemeClr val="tx2">
                    <a:lumMod val="75000"/>
                    <a:alpha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C:\Users\709-000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6" y="3578112"/>
            <a:ext cx="6831443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69118" y="5987457"/>
            <a:ext cx="109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</a:rPr>
              <a:t>먼저 </a:t>
            </a:r>
            <a:r>
              <a:rPr lang="en-US" altLang="ko-KR" dirty="0" smtClean="0">
                <a:solidFill>
                  <a:srgbClr val="000000"/>
                </a:solidFill>
              </a:rPr>
              <a:t>ITEM_CNT, RAIN_DAY </a:t>
            </a:r>
            <a:r>
              <a:rPr lang="ko-KR" altLang="en-US" dirty="0" smtClean="0">
                <a:solidFill>
                  <a:srgbClr val="000000"/>
                </a:solidFill>
              </a:rPr>
              <a:t>값이 유의한 결과가 아니라는 것을 보여준다</a:t>
            </a:r>
            <a:r>
              <a:rPr lang="en-US" altLang="ko-KR" dirty="0" smtClean="0">
                <a:solidFill>
                  <a:srgbClr val="000000"/>
                </a:solidFill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</a:rPr>
              <a:t>일단 최초 모형을 확인한다</a:t>
            </a:r>
            <a:r>
              <a:rPr lang="en-US" altLang="ko-KR" dirty="0" smtClean="0">
                <a:solidFill>
                  <a:srgbClr val="000000"/>
                </a:solidFill>
              </a:rPr>
              <a:t>.</a:t>
            </a:r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n>
                <a:solidFill>
                  <a:schemeClr val="tx2">
                    <a:lumMod val="75000"/>
                    <a:alpha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6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9118" y="203197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rgbClr val="09B9AB">
                      <a:alpha val="25000"/>
                    </a:srgbClr>
                  </a:solidFill>
                </a:ln>
                <a:solidFill>
                  <a:srgbClr val="09B9A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설명</a:t>
            </a:r>
            <a:endParaRPr lang="ko-KR" altLang="en-US" sz="3200" dirty="0">
              <a:ln>
                <a:solidFill>
                  <a:srgbClr val="09B9AB">
                    <a:alpha val="25000"/>
                  </a:srgbClr>
                </a:solidFill>
              </a:ln>
              <a:solidFill>
                <a:srgbClr val="09B9A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146" y="6825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회귀모형설정</a:t>
            </a:r>
            <a:endParaRPr lang="en-US" altLang="ko-KR" dirty="0" smtClean="0">
              <a:ln>
                <a:solidFill>
                  <a:schemeClr val="tx2">
                    <a:lumMod val="75000"/>
                    <a:alpha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10800000">
            <a:off x="11480798" y="203197"/>
            <a:ext cx="493485" cy="450445"/>
          </a:xfrm>
          <a:prstGeom prst="rect">
            <a:avLst/>
          </a:prstGeom>
          <a:solidFill>
            <a:srgbClr val="09B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480798" y="19197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defRPr>
            </a:lvl1pPr>
          </a:lstStyle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618" y="1226796"/>
            <a:ext cx="7071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회귀모형 설정 시 가장 많이 사용하는 단계적 방법을 선택하였다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050" name="Picture 2" descr="C:\Users\709-000\Desktop\캡처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6" y="1697728"/>
            <a:ext cx="4516856" cy="481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13784" y="2162968"/>
            <a:ext cx="52365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사실 이와 같은 방법으로 선택 할 수 있다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변수를 보고 선택 할 수 있으며 </a:t>
            </a:r>
            <a:endParaRPr lang="en-US" altLang="ko-KR" dirty="0" smtClean="0">
              <a:ln>
                <a:solidFill>
                  <a:schemeClr val="tx2">
                    <a:lumMod val="75000"/>
                    <a:alpha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가정을 설명하기에 좋은 변수를 고를 수 있다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n>
                <a:solidFill>
                  <a:schemeClr val="tx2">
                    <a:lumMod val="75000"/>
                    <a:alpha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방법은 전진적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후진적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단계적을 써도 되고</a:t>
            </a:r>
            <a:endParaRPr lang="en-US" altLang="ko-KR" dirty="0" smtClean="0">
              <a:ln>
                <a:solidFill>
                  <a:schemeClr val="tx2">
                    <a:lumMod val="75000"/>
                    <a:alpha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유의 값이 그리고 나중에 보는 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VIF </a:t>
            </a:r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다중 공산성과 </a:t>
            </a:r>
            <a:endParaRPr lang="en-US" altLang="ko-KR" dirty="0" smtClean="0">
              <a:ln>
                <a:solidFill>
                  <a:schemeClr val="tx2">
                    <a:lumMod val="75000"/>
                    <a:alpha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함께 확인을 하여 최종 모형을 선택한다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n>
                <a:solidFill>
                  <a:schemeClr val="tx2">
                    <a:lumMod val="75000"/>
                    <a:alpha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지금 그림을 보면 아까 유의확률을 보았을 때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변수가 빠진 회귀모형을 볼 수 있어 </a:t>
            </a:r>
            <a:endParaRPr lang="en-US" altLang="ko-KR" dirty="0" smtClean="0">
              <a:ln>
                <a:solidFill>
                  <a:schemeClr val="tx2">
                    <a:lumMod val="75000"/>
                    <a:alpha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모형을 가설 검증 한다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 smtClean="0">
              <a:ln>
                <a:solidFill>
                  <a:schemeClr val="tx2">
                    <a:lumMod val="75000"/>
                    <a:alpha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1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9118" y="203197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rgbClr val="09B9AB">
                      <a:alpha val="25000"/>
                    </a:srgbClr>
                  </a:solidFill>
                </a:ln>
                <a:solidFill>
                  <a:srgbClr val="09B9A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설명</a:t>
            </a:r>
            <a:endParaRPr lang="ko-KR" altLang="en-US" sz="3200" dirty="0">
              <a:ln>
                <a:solidFill>
                  <a:srgbClr val="09B9AB">
                    <a:alpha val="25000"/>
                  </a:srgbClr>
                </a:solidFill>
              </a:ln>
              <a:solidFill>
                <a:srgbClr val="09B9A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146" y="6825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회귀모형검정</a:t>
            </a:r>
            <a:endParaRPr lang="en-US" altLang="ko-KR" dirty="0" smtClean="0">
              <a:ln>
                <a:solidFill>
                  <a:schemeClr val="tx2">
                    <a:lumMod val="75000"/>
                    <a:alpha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10800000">
            <a:off x="11480798" y="203197"/>
            <a:ext cx="493485" cy="450445"/>
          </a:xfrm>
          <a:prstGeom prst="rect">
            <a:avLst/>
          </a:prstGeom>
          <a:solidFill>
            <a:srgbClr val="09B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480798" y="19197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defRPr>
            </a:lvl1pPr>
          </a:lstStyle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8145" y="1187325"/>
            <a:ext cx="100376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3200" dirty="0" smtClean="0">
                <a:solidFill>
                  <a:srgbClr val="000000"/>
                </a:solidFill>
              </a:rPr>
              <a:t>QTY= PRICE + MAXTEMP + SALEDAY HOLIDAY + €</a:t>
            </a:r>
            <a:endParaRPr lang="en-US" altLang="ko-KR" sz="32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145" y="2068626"/>
            <a:ext cx="359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다중 </a:t>
            </a:r>
            <a:r>
              <a:rPr lang="ko-KR" altLang="en-US" dirty="0" err="1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공산성</a:t>
            </a:r>
            <a:endParaRPr lang="en-US" altLang="ko-KR" dirty="0" smtClean="0">
              <a:ln>
                <a:solidFill>
                  <a:schemeClr val="tx2">
                    <a:lumMod val="75000"/>
                    <a:alpha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8146" y="2445114"/>
            <a:ext cx="8638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두 변수들간에 관련 있어서 회귀모형에 영향을 주는 변수들을 확인을 한다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VIF</a:t>
            </a:r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값으로 확인한다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 smtClean="0">
              <a:ln>
                <a:solidFill>
                  <a:schemeClr val="tx2">
                    <a:lumMod val="75000"/>
                    <a:alpha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 descr="C:\Users\709-000\Desktop\캡처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75" y="3283289"/>
            <a:ext cx="7996674" cy="70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5853" y="4066934"/>
            <a:ext cx="858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일단 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기준으로 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넘어도 위험하다고 간주 하나 다중공산성은 확인이 되었다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8144" y="4511973"/>
            <a:ext cx="359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durbinWatsonTest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잔차</a:t>
            </a:r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독립성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172" y="5016156"/>
            <a:ext cx="994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잔차의</a:t>
            </a:r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독립성을 검정하는 방법으로 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0~4</a:t>
            </a:r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값을 가지게 되며 일반적으로 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가까울 수록</a:t>
            </a:r>
            <a:endParaRPr lang="en-US" altLang="ko-KR" dirty="0" smtClean="0">
              <a:ln>
                <a:solidFill>
                  <a:schemeClr val="tx2">
                    <a:lumMod val="75000"/>
                    <a:alpha val="2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잔차의</a:t>
            </a:r>
            <a:r>
              <a:rPr lang="ko-KR" altLang="en-US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독립성 가정을 만족한다</a:t>
            </a:r>
            <a:r>
              <a:rPr lang="en-US" altLang="ko-KR" dirty="0" smtClean="0">
                <a:ln>
                  <a:solidFill>
                    <a:schemeClr val="tx2">
                      <a:lumMod val="75000"/>
                      <a:alpha val="2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075" name="Picture 3" descr="C:\Users\709-000\Desktop\캡처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660" y="5868988"/>
            <a:ext cx="3559997" cy="68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516</Words>
  <Application>Microsoft Office PowerPoint</Application>
  <PresentationFormat>사용자 지정</PresentationFormat>
  <Paragraphs>129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굴림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박현조</dc:creator>
  <cp:lastModifiedBy>709-000</cp:lastModifiedBy>
  <cp:revision>42</cp:revision>
  <dcterms:created xsi:type="dcterms:W3CDTF">2017-01-28T09:04:02Z</dcterms:created>
  <dcterms:modified xsi:type="dcterms:W3CDTF">2019-10-18T08:47:27Z</dcterms:modified>
</cp:coreProperties>
</file>