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"/>
  </p:notesMasterIdLst>
  <p:sldIdLst>
    <p:sldId id="336" r:id="rId2"/>
  </p:sldIdLst>
  <p:sldSz cx="12192000" cy="6858000"/>
  <p:notesSz cx="6858000" cy="9144000"/>
  <p:embeddedFontLst>
    <p:embeddedFont>
      <p:font typeface="맑은 고딕" panose="020B0503020000020004" pitchFamily="50" charset="-127"/>
      <p:regular r:id="rId4"/>
      <p:bold r:id="rId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" initials="Q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331B"/>
    <a:srgbClr val="C00101"/>
    <a:srgbClr val="89371D"/>
    <a:srgbClr val="F7F7F7"/>
    <a:srgbClr val="595959"/>
    <a:srgbClr val="A60014"/>
    <a:srgbClr val="F0F0F0"/>
    <a:srgbClr val="D8E0E6"/>
    <a:srgbClr val="F0E7E4"/>
    <a:srgbClr val="E9DC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81" autoAdjust="0"/>
    <p:restoredTop sz="88300" autoAdjust="0"/>
  </p:normalViewPr>
  <p:slideViewPr>
    <p:cSldViewPr snapToGrid="0">
      <p:cViewPr varScale="1">
        <p:scale>
          <a:sx n="116" d="100"/>
          <a:sy n="116" d="100"/>
        </p:scale>
        <p:origin x="-57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font" Target="fonts/font2.fntdata"/><Relationship Id="rId10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347921-CD9A-49CD-AD6C-605D25C07DD4}" type="datetimeFigureOut">
              <a:rPr lang="ko-KR" altLang="en-US" smtClean="0"/>
              <a:pPr/>
              <a:t>2019-10-31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88D550-B0BC-487E-AC08-AB0A85CC62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644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8D550-B0BC-487E-AC08-AB0A85CC627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351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5007-64E5-43FB-9227-C1F8A3AFEFD5}" type="datetimeFigureOut">
              <a:rPr lang="ko-KR" altLang="en-US" smtClean="0"/>
              <a:pPr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46FCB-F148-4520-9457-9C3311662D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082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5007-64E5-43FB-9227-C1F8A3AFEFD5}" type="datetimeFigureOut">
              <a:rPr lang="ko-KR" altLang="en-US" smtClean="0"/>
              <a:pPr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46FCB-F148-4520-9457-9C3311662D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215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5007-64E5-43FB-9227-C1F8A3AFEFD5}" type="datetimeFigureOut">
              <a:rPr lang="ko-KR" altLang="en-US" smtClean="0"/>
              <a:pPr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46FCB-F148-4520-9457-9C3311662D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649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5007-64E5-43FB-9227-C1F8A3AFEFD5}" type="datetimeFigureOut">
              <a:rPr lang="ko-KR" altLang="en-US" smtClean="0"/>
              <a:pPr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46FCB-F148-4520-9457-9C3311662D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918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5007-64E5-43FB-9227-C1F8A3AFEFD5}" type="datetimeFigureOut">
              <a:rPr lang="ko-KR" altLang="en-US" smtClean="0"/>
              <a:pPr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46FCB-F148-4520-9457-9C3311662D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49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5007-64E5-43FB-9227-C1F8A3AFEFD5}" type="datetimeFigureOut">
              <a:rPr lang="ko-KR" altLang="en-US" smtClean="0"/>
              <a:pPr/>
              <a:t>2019-10-31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46FCB-F148-4520-9457-9C3311662D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412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5007-64E5-43FB-9227-C1F8A3AFEFD5}" type="datetimeFigureOut">
              <a:rPr lang="ko-KR" altLang="en-US" smtClean="0"/>
              <a:pPr/>
              <a:t>2019-10-31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46FCB-F148-4520-9457-9C3311662D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605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5007-64E5-43FB-9227-C1F8A3AFEFD5}" type="datetimeFigureOut">
              <a:rPr lang="ko-KR" altLang="en-US" smtClean="0"/>
              <a:pPr/>
              <a:t>2019-10-31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46FCB-F148-4520-9457-9C3311662D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740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5007-64E5-43FB-9227-C1F8A3AFEFD5}" type="datetimeFigureOut">
              <a:rPr lang="ko-KR" altLang="en-US" smtClean="0"/>
              <a:pPr/>
              <a:t>2019-10-31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46FCB-F148-4520-9457-9C3311662D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245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5007-64E5-43FB-9227-C1F8A3AFEFD5}" type="datetimeFigureOut">
              <a:rPr lang="ko-KR" altLang="en-US" smtClean="0"/>
              <a:pPr/>
              <a:t>2019-10-31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46FCB-F148-4520-9457-9C3311662D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740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5007-64E5-43FB-9227-C1F8A3AFEFD5}" type="datetimeFigureOut">
              <a:rPr lang="ko-KR" altLang="en-US" smtClean="0"/>
              <a:pPr/>
              <a:t>2019-10-31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46FCB-F148-4520-9457-9C3311662D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599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7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15007-64E5-43FB-9227-C1F8A3AFEFD5}" type="datetimeFigureOut">
              <a:rPr lang="ko-KR" altLang="en-US" smtClean="0"/>
              <a:pPr/>
              <a:t>2019-10-31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46FCB-F148-4520-9457-9C3311662D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520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="" xmlns:a16="http://schemas.microsoft.com/office/drawing/2014/main" id="{24D2EE6C-378A-42A5-B19C-D47B753A1205}"/>
              </a:ext>
            </a:extLst>
          </p:cNvPr>
          <p:cNvGrpSpPr/>
          <p:nvPr/>
        </p:nvGrpSpPr>
        <p:grpSpPr>
          <a:xfrm>
            <a:off x="0" y="0"/>
            <a:ext cx="12192000" cy="710712"/>
            <a:chOff x="0" y="0"/>
            <a:chExt cx="12192000" cy="710712"/>
          </a:xfrm>
        </p:grpSpPr>
        <p:sp>
          <p:nvSpPr>
            <p:cNvPr id="37" name="직사각형 36">
              <a:extLst>
                <a:ext uri="{FF2B5EF4-FFF2-40B4-BE49-F238E27FC236}">
                  <a16:creationId xmlns="" xmlns:a16="http://schemas.microsoft.com/office/drawing/2014/main" id="{19126F22-A137-4E36-A5EA-ED39AA7A372D}"/>
                </a:ext>
              </a:extLst>
            </p:cNvPr>
            <p:cNvSpPr/>
            <p:nvPr/>
          </p:nvSpPr>
          <p:spPr>
            <a:xfrm>
              <a:off x="0" y="0"/>
              <a:ext cx="12192000" cy="691662"/>
            </a:xfrm>
            <a:prstGeom prst="rect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chemeClr val="accent3">
                    <a:lumMod val="7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400" b="1" dirty="0" smtClean="0"/>
                <a:t>4-2) </a:t>
              </a:r>
              <a:r>
                <a:rPr lang="ko-KR" altLang="en-US" sz="2400" b="1" dirty="0" smtClean="0"/>
                <a:t>기대효</a:t>
              </a:r>
              <a:r>
                <a:rPr lang="ko-KR" altLang="en-US" sz="2400" b="1" dirty="0"/>
                <a:t>과</a:t>
              </a:r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="" xmlns:a16="http://schemas.microsoft.com/office/drawing/2014/main" id="{A7D950DD-BD31-400D-AB35-2014EB2ED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0712"/>
              <a:ext cx="12192000" cy="0"/>
            </a:xfrm>
            <a:prstGeom prst="line">
              <a:avLst/>
            </a:prstGeom>
            <a:ln w="3810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tx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그룹 72"/>
          <p:cNvGrpSpPr/>
          <p:nvPr/>
        </p:nvGrpSpPr>
        <p:grpSpPr>
          <a:xfrm>
            <a:off x="1059198" y="1409110"/>
            <a:ext cx="5209797" cy="994499"/>
            <a:chOff x="985056" y="1409110"/>
            <a:chExt cx="5209797" cy="994499"/>
          </a:xfrm>
        </p:grpSpPr>
        <p:sp>
          <p:nvSpPr>
            <p:cNvPr id="49" name="모서리가 둥근 직사각형 48"/>
            <p:cNvSpPr/>
            <p:nvPr/>
          </p:nvSpPr>
          <p:spPr>
            <a:xfrm rot="5400000">
              <a:off x="3111361" y="-688120"/>
              <a:ext cx="986259" cy="5180724"/>
            </a:xfrm>
            <a:prstGeom prst="roundRect">
              <a:avLst>
                <a:gd name="adj" fmla="val 44444"/>
              </a:avLst>
            </a:prstGeom>
            <a:solidFill>
              <a:schemeClr val="bg1"/>
            </a:solidFill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985056" y="1409110"/>
              <a:ext cx="994499" cy="99449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1059198" y="2665399"/>
            <a:ext cx="5209796" cy="994499"/>
            <a:chOff x="985056" y="2665399"/>
            <a:chExt cx="5209796" cy="994499"/>
          </a:xfrm>
        </p:grpSpPr>
        <p:sp>
          <p:nvSpPr>
            <p:cNvPr id="52" name="모서리가 둥근 직사각형 51"/>
            <p:cNvSpPr/>
            <p:nvPr/>
          </p:nvSpPr>
          <p:spPr>
            <a:xfrm rot="5400000">
              <a:off x="3111361" y="568169"/>
              <a:ext cx="986259" cy="5180723"/>
            </a:xfrm>
            <a:prstGeom prst="roundRect">
              <a:avLst>
                <a:gd name="adj" fmla="val 44444"/>
              </a:avLst>
            </a:prstGeom>
            <a:solidFill>
              <a:schemeClr val="bg1"/>
            </a:solidFill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3" name="타원 52"/>
            <p:cNvSpPr/>
            <p:nvPr/>
          </p:nvSpPr>
          <p:spPr>
            <a:xfrm>
              <a:off x="985056" y="2665399"/>
              <a:ext cx="994499" cy="99449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1059198" y="3920544"/>
            <a:ext cx="5209795" cy="994499"/>
            <a:chOff x="985056" y="3920544"/>
            <a:chExt cx="5209795" cy="994499"/>
          </a:xfrm>
        </p:grpSpPr>
        <p:sp>
          <p:nvSpPr>
            <p:cNvPr id="56" name="모서리가 둥근 직사각형 55"/>
            <p:cNvSpPr/>
            <p:nvPr/>
          </p:nvSpPr>
          <p:spPr>
            <a:xfrm rot="5400000">
              <a:off x="3111360" y="1823315"/>
              <a:ext cx="986259" cy="5180722"/>
            </a:xfrm>
            <a:prstGeom prst="roundRect">
              <a:avLst>
                <a:gd name="adj" fmla="val 44444"/>
              </a:avLst>
            </a:prstGeom>
            <a:solidFill>
              <a:schemeClr val="bg1"/>
            </a:solidFill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7" name="타원 56"/>
            <p:cNvSpPr/>
            <p:nvPr/>
          </p:nvSpPr>
          <p:spPr>
            <a:xfrm>
              <a:off x="985056" y="3920544"/>
              <a:ext cx="994499" cy="99449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1059198" y="5177966"/>
            <a:ext cx="5209794" cy="994499"/>
            <a:chOff x="985056" y="5177966"/>
            <a:chExt cx="5209794" cy="994499"/>
          </a:xfrm>
        </p:grpSpPr>
        <p:sp>
          <p:nvSpPr>
            <p:cNvPr id="61" name="모서리가 둥근 직사각형 60"/>
            <p:cNvSpPr/>
            <p:nvPr/>
          </p:nvSpPr>
          <p:spPr>
            <a:xfrm rot="5400000">
              <a:off x="3111360" y="3080737"/>
              <a:ext cx="986259" cy="5180721"/>
            </a:xfrm>
            <a:prstGeom prst="roundRect">
              <a:avLst>
                <a:gd name="adj" fmla="val 44444"/>
              </a:avLst>
            </a:prstGeom>
            <a:solidFill>
              <a:schemeClr val="bg1"/>
            </a:solidFill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2" name="타원 61"/>
            <p:cNvSpPr/>
            <p:nvPr/>
          </p:nvSpPr>
          <p:spPr>
            <a:xfrm>
              <a:off x="985056" y="5177966"/>
              <a:ext cx="994499" cy="99449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오른쪽 화살표 27"/>
          <p:cNvSpPr/>
          <p:nvPr/>
        </p:nvSpPr>
        <p:spPr>
          <a:xfrm>
            <a:off x="6758529" y="1610717"/>
            <a:ext cx="927372" cy="566571"/>
          </a:xfrm>
          <a:prstGeom prst="rightArrow">
            <a:avLst/>
          </a:prstGeom>
          <a:gradFill flip="none" rotWithShape="1">
            <a:gsLst>
              <a:gs pos="4000">
                <a:srgbClr val="9E331B"/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오른쪽 화살표 62"/>
          <p:cNvSpPr/>
          <p:nvPr/>
        </p:nvSpPr>
        <p:spPr>
          <a:xfrm>
            <a:off x="6758529" y="2862203"/>
            <a:ext cx="927372" cy="566571"/>
          </a:xfrm>
          <a:prstGeom prst="rightArrow">
            <a:avLst/>
          </a:prstGeom>
          <a:gradFill flip="none" rotWithShape="1">
            <a:gsLst>
              <a:gs pos="4000">
                <a:srgbClr val="9E331B"/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오른쪽 화살표 63"/>
          <p:cNvSpPr/>
          <p:nvPr/>
        </p:nvSpPr>
        <p:spPr>
          <a:xfrm>
            <a:off x="6758529" y="4122603"/>
            <a:ext cx="927372" cy="566571"/>
          </a:xfrm>
          <a:prstGeom prst="rightArrow">
            <a:avLst/>
          </a:prstGeom>
          <a:gradFill flip="none" rotWithShape="1">
            <a:gsLst>
              <a:gs pos="4000">
                <a:srgbClr val="9E331B"/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오른쪽 화살표 64"/>
          <p:cNvSpPr/>
          <p:nvPr/>
        </p:nvSpPr>
        <p:spPr>
          <a:xfrm>
            <a:off x="6758529" y="5374520"/>
            <a:ext cx="927372" cy="566571"/>
          </a:xfrm>
          <a:prstGeom prst="rightArrow">
            <a:avLst/>
          </a:prstGeom>
          <a:gradFill flip="none" rotWithShape="1">
            <a:gsLst>
              <a:gs pos="4000">
                <a:srgbClr val="9E331B"/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196701" y="1417348"/>
            <a:ext cx="2842004" cy="986261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185935" y="1693947"/>
            <a:ext cx="2929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신뢰받는 창업요건 분석</a:t>
            </a:r>
            <a:endParaRPr lang="ko-KR" altLang="en-US" sz="2000" dirty="0"/>
          </a:p>
        </p:txBody>
      </p:sp>
      <p:sp>
        <p:nvSpPr>
          <p:cNvPr id="66" name="직사각형 65"/>
          <p:cNvSpPr/>
          <p:nvPr/>
        </p:nvSpPr>
        <p:spPr>
          <a:xfrm>
            <a:off x="8185935" y="2665400"/>
            <a:ext cx="2842004" cy="986261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8193123" y="3920546"/>
            <a:ext cx="2842004" cy="986261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8196695" y="5157394"/>
            <a:ext cx="2842004" cy="986261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8153199" y="2836975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대전지역 최적화 서비스</a:t>
            </a:r>
            <a:endParaRPr lang="en-US" altLang="ko-KR" sz="2000" dirty="0" smtClean="0"/>
          </a:p>
          <a:p>
            <a:pPr algn="ctr"/>
            <a:r>
              <a:rPr lang="en-US" altLang="ko-KR" sz="1600" dirty="0" smtClean="0"/>
              <a:t>(</a:t>
            </a:r>
            <a:r>
              <a:rPr lang="ko-KR" altLang="en-US" sz="1600" dirty="0" smtClean="0"/>
              <a:t>지속적 서비스 가능성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8572038" y="4063850"/>
            <a:ext cx="20697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국가적 창업지원</a:t>
            </a:r>
            <a:endParaRPr lang="en-US" altLang="ko-KR" sz="2000" dirty="0" smtClean="0"/>
          </a:p>
          <a:p>
            <a:pPr algn="ctr"/>
            <a:r>
              <a:rPr lang="ko-KR" altLang="en-US" sz="2000" dirty="0" err="1" smtClean="0"/>
              <a:t>성공율</a:t>
            </a:r>
            <a:r>
              <a:rPr lang="ko-KR" altLang="en-US" sz="2000" dirty="0" smtClean="0"/>
              <a:t> 향상</a:t>
            </a:r>
            <a:endParaRPr lang="ko-KR" alt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8572037" y="5303862"/>
            <a:ext cx="20697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지역 경제활성화</a:t>
            </a:r>
            <a:endParaRPr lang="en-US" altLang="ko-KR" sz="2000" dirty="0" smtClean="0"/>
          </a:p>
          <a:p>
            <a:pPr algn="ctr"/>
            <a:r>
              <a:rPr lang="ko-KR" altLang="en-US" sz="2000" dirty="0" smtClean="0"/>
              <a:t>및 일자리 창출</a:t>
            </a:r>
            <a:endParaRPr lang="ko-KR" altLang="en-US" sz="2000" dirty="0"/>
          </a:p>
        </p:txBody>
      </p:sp>
      <p:sp>
        <p:nvSpPr>
          <p:cNvPr id="70" name="TextBox 69"/>
          <p:cNvSpPr txBox="1"/>
          <p:nvPr/>
        </p:nvSpPr>
        <p:spPr>
          <a:xfrm>
            <a:off x="2053697" y="2747149"/>
            <a:ext cx="42386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/>
              <a:t>본 사업을 </a:t>
            </a:r>
            <a:r>
              <a:rPr lang="ko-KR" altLang="en-US" sz="1600" dirty="0" smtClean="0"/>
              <a:t>구현할 데이터를 대전시에서 제공</a:t>
            </a:r>
            <a:endParaRPr lang="en-US" altLang="ko-KR" sz="1600" dirty="0" smtClean="0"/>
          </a:p>
          <a:p>
            <a:r>
              <a:rPr lang="ko-KR" altLang="en-US" sz="1600" dirty="0" smtClean="0"/>
              <a:t>하지 않아 향후 데이터가 보충된다면 같은</a:t>
            </a:r>
            <a:endParaRPr lang="en-US" altLang="ko-KR" sz="1600" dirty="0" smtClean="0"/>
          </a:p>
          <a:p>
            <a:r>
              <a:rPr lang="ko-KR" altLang="en-US" sz="1600" dirty="0" smtClean="0"/>
              <a:t>방법으로 대전시 전 지역에 대한 분석 가능</a:t>
            </a:r>
            <a:endParaRPr lang="ko-KR" altLang="en-US" sz="1600" dirty="0"/>
          </a:p>
        </p:txBody>
      </p:sp>
      <p:sp>
        <p:nvSpPr>
          <p:cNvPr id="77" name="TextBox 76"/>
          <p:cNvSpPr txBox="1"/>
          <p:nvPr/>
        </p:nvSpPr>
        <p:spPr>
          <a:xfrm>
            <a:off x="2053697" y="5365417"/>
            <a:ext cx="37673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전략적인 창업 컨설팅을 </a:t>
            </a:r>
            <a:r>
              <a:rPr lang="ko-KR" altLang="en-US" sz="1600" dirty="0" smtClean="0"/>
              <a:t>통한</a:t>
            </a:r>
            <a:endParaRPr lang="en-US" altLang="ko-KR" sz="1600" dirty="0" smtClean="0"/>
          </a:p>
          <a:p>
            <a:r>
              <a:rPr lang="ko-KR" altLang="en-US" sz="1600" dirty="0" smtClean="0"/>
              <a:t>창업 </a:t>
            </a:r>
            <a:r>
              <a:rPr lang="ko-KR" altLang="en-US" sz="1600" dirty="0" smtClean="0"/>
              <a:t>대비 </a:t>
            </a:r>
            <a:r>
              <a:rPr lang="ko-KR" altLang="en-US" sz="1600" dirty="0" err="1" smtClean="0"/>
              <a:t>폐업률</a:t>
            </a:r>
            <a:r>
              <a:rPr lang="ko-KR" altLang="en-US" sz="1600" dirty="0" smtClean="0"/>
              <a:t> 감소 및 일자리 창출</a:t>
            </a:r>
            <a:endParaRPr lang="ko-KR" altLang="en-US" sz="1600" dirty="0"/>
          </a:p>
        </p:txBody>
      </p:sp>
      <p:sp>
        <p:nvSpPr>
          <p:cNvPr id="78" name="TextBox 77"/>
          <p:cNvSpPr txBox="1"/>
          <p:nvPr/>
        </p:nvSpPr>
        <p:spPr>
          <a:xfrm>
            <a:off x="1269843" y="1401559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smtClean="0">
                <a:solidFill>
                  <a:srgbClr val="9E331B"/>
                </a:solidFill>
              </a:rPr>
              <a:t>1</a:t>
            </a:r>
            <a:endParaRPr lang="ko-KR" altLang="en-US" sz="5400" b="1" dirty="0">
              <a:solidFill>
                <a:srgbClr val="9E331B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269844" y="2683823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smtClean="0">
                <a:solidFill>
                  <a:srgbClr val="9E331B"/>
                </a:solidFill>
              </a:rPr>
              <a:t>2</a:t>
            </a:r>
            <a:endParaRPr lang="ko-KR" altLang="en-US" sz="5400" b="1" dirty="0">
              <a:solidFill>
                <a:srgbClr val="9E331B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269844" y="3944223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smtClean="0">
                <a:solidFill>
                  <a:srgbClr val="9E331B"/>
                </a:solidFill>
              </a:rPr>
              <a:t>3</a:t>
            </a:r>
            <a:endParaRPr lang="ko-KR" altLang="en-US" sz="5400" b="1" dirty="0">
              <a:solidFill>
                <a:srgbClr val="9E331B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254583" y="5196075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smtClean="0">
                <a:solidFill>
                  <a:srgbClr val="9E331B"/>
                </a:solidFill>
              </a:rPr>
              <a:t>4</a:t>
            </a:r>
            <a:endParaRPr lang="ko-KR" altLang="en-US" sz="5400" b="1" dirty="0">
              <a:solidFill>
                <a:srgbClr val="9E331B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053697" y="4125404"/>
            <a:ext cx="3478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기존의 창업지원 사업으로 낭비되던</a:t>
            </a:r>
            <a:endParaRPr lang="en-US" altLang="ko-KR" sz="1600" dirty="0" smtClean="0"/>
          </a:p>
          <a:p>
            <a:r>
              <a:rPr lang="ko-KR" altLang="en-US" sz="1600" dirty="0" smtClean="0"/>
              <a:t>국가 예산 손실 방지</a:t>
            </a:r>
            <a:endParaRPr lang="en-US" altLang="ko-KR" sz="1600" dirty="0" smtClean="0"/>
          </a:p>
        </p:txBody>
      </p:sp>
      <p:sp>
        <p:nvSpPr>
          <p:cNvPr id="80" name="TextBox 79"/>
          <p:cNvSpPr txBox="1"/>
          <p:nvPr/>
        </p:nvSpPr>
        <p:spPr>
          <a:xfrm>
            <a:off x="2053697" y="1618090"/>
            <a:ext cx="4176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/>
              <a:t>창업가가</a:t>
            </a:r>
            <a:r>
              <a:rPr lang="ko-KR" altLang="en-US" sz="1600" dirty="0" smtClean="0"/>
              <a:t> 창업을 </a:t>
            </a:r>
            <a:r>
              <a:rPr lang="ko-KR" altLang="en-US" sz="1600" dirty="0" smtClean="0"/>
              <a:t>충분히 판단할 수 있도록</a:t>
            </a:r>
            <a:endParaRPr lang="en-US" altLang="ko-KR" sz="1600" dirty="0" smtClean="0"/>
          </a:p>
          <a:p>
            <a:r>
              <a:rPr lang="ko-KR" altLang="en-US" sz="1600" dirty="0" smtClean="0"/>
              <a:t>실질적으로 필요한 정보 제공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임대료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공실률</a:t>
            </a:r>
            <a:r>
              <a:rPr lang="ko-KR" altLang="en-US" sz="1200" dirty="0" smtClean="0"/>
              <a:t> 등</a:t>
            </a:r>
            <a:r>
              <a:rPr lang="en-US" altLang="ko-KR" sz="1200" dirty="0" smtClean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3699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진홍색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accent6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3842</TotalTime>
  <Words>82</Words>
  <Application>Microsoft Office PowerPoint</Application>
  <PresentationFormat>사용자 지정</PresentationFormat>
  <Paragraphs>22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굴림</vt:lpstr>
      <vt:lpstr>Arial</vt:lpstr>
      <vt:lpstr>맑은 고딕</vt:lpstr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크레벅스</dc:creator>
  <cp:lastModifiedBy>709-000</cp:lastModifiedBy>
  <cp:revision>248</cp:revision>
  <dcterms:created xsi:type="dcterms:W3CDTF">2017-10-09T08:17:41Z</dcterms:created>
  <dcterms:modified xsi:type="dcterms:W3CDTF">2019-10-31T04:47:26Z</dcterms:modified>
</cp:coreProperties>
</file>