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70" r:id="rId4"/>
    <p:sldId id="274" r:id="rId5"/>
    <p:sldId id="271" r:id="rId6"/>
    <p:sldId id="275" r:id="rId7"/>
    <p:sldId id="272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552" autoAdjust="0"/>
  </p:normalViewPr>
  <p:slideViewPr>
    <p:cSldViewPr snapToGrid="0">
      <p:cViewPr varScale="1">
        <p:scale>
          <a:sx n="107" d="100"/>
          <a:sy n="107" d="100"/>
        </p:scale>
        <p:origin x="2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93B9-3B8E-4894-8705-535C5F57459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C75ED-250F-4712-916B-7437D80B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3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C75ED-250F-4712-916B-7437D80BF2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5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C312-B8EE-4C32-8051-7209D1FF9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032" y="2867503"/>
            <a:ext cx="5356261" cy="561497"/>
          </a:xfrm>
        </p:spPr>
        <p:txBody>
          <a:bodyPr/>
          <a:lstStyle/>
          <a:p>
            <a:pPr algn="ctr"/>
            <a:r>
              <a:rPr lang="en-US" altLang="ko-KR" sz="3000" b="1" dirty="0">
                <a:latin typeface="Consolas" panose="020B0609020204030204" pitchFamily="49" charset="0"/>
              </a:rPr>
              <a:t>Reversible Data Hiding </a:t>
            </a:r>
            <a:br>
              <a:rPr lang="en-US" altLang="ko-KR" sz="3000" b="1" dirty="0">
                <a:latin typeface="Consolas" panose="020B0609020204030204" pitchFamily="49" charset="0"/>
              </a:rPr>
            </a:br>
            <a:r>
              <a:rPr lang="en-US" altLang="ko-KR" sz="2400" dirty="0"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H.264/AVC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E120F3-7A8C-4D4D-BD07-3C16F4A0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26" y="3586295"/>
            <a:ext cx="5056675" cy="22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6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B2B40F42-0AC1-42C1-A954-D1D491E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952"/>
            <a:ext cx="7079656" cy="419450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4. Compensational Code mapping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540E5C-C39C-4AD1-BFAD-C214B1FE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45" y="1314902"/>
            <a:ext cx="3855721" cy="1796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0201AF-5C89-408E-B289-303BACD6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62" y="3005870"/>
            <a:ext cx="7414551" cy="340331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905E400-E1D6-4C7E-9286-3812B1836DCF}"/>
              </a:ext>
            </a:extLst>
          </p:cNvPr>
          <p:cNvSpPr/>
          <p:nvPr/>
        </p:nvSpPr>
        <p:spPr>
          <a:xfrm>
            <a:off x="4356847" y="4778188"/>
            <a:ext cx="322730" cy="16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E7AE60-29B0-4054-AB80-C7562E0B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77" y="1122591"/>
            <a:ext cx="750430" cy="6459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A5EA1C-2F79-4BA1-8389-EBD550E967C5}"/>
              </a:ext>
            </a:extLst>
          </p:cNvPr>
          <p:cNvSpPr/>
          <p:nvPr/>
        </p:nvSpPr>
        <p:spPr>
          <a:xfrm>
            <a:off x="4733005" y="1728149"/>
            <a:ext cx="697002" cy="349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CAVLC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FEFDEA-E831-4A6C-B86C-3178D0D45D95}"/>
              </a:ext>
            </a:extLst>
          </p:cNvPr>
          <p:cNvSpPr/>
          <p:nvPr/>
        </p:nvSpPr>
        <p:spPr>
          <a:xfrm>
            <a:off x="4733005" y="2432728"/>
            <a:ext cx="697002" cy="349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PSNR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7F4749-B8BA-47DE-AF71-0A52AEB7543A}"/>
              </a:ext>
            </a:extLst>
          </p:cNvPr>
          <p:cNvSpPr/>
          <p:nvPr/>
        </p:nvSpPr>
        <p:spPr>
          <a:xfrm>
            <a:off x="4706291" y="2060248"/>
            <a:ext cx="697002" cy="349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CE3B5-AAA4-40A7-AE21-C30591103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701" y="960962"/>
            <a:ext cx="3420931" cy="19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07969-F53A-4020-910A-20980B20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8069"/>
            <a:ext cx="1654805" cy="65713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Tables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D08CE-3240-49FC-B73A-1114E7A9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58" y="1912203"/>
            <a:ext cx="7660089" cy="4040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b="1" dirty="0">
                <a:latin typeface="Consolas" panose="020B0609020204030204" pitchFamily="49" charset="0"/>
              </a:rPr>
              <a:t>RDH-</a:t>
            </a:r>
            <a:r>
              <a:rPr lang="en-US" altLang="ko-KR" b="1" dirty="0" err="1">
                <a:latin typeface="Consolas" panose="020B0609020204030204" pitchFamily="49" charset="0"/>
              </a:rPr>
              <a:t>Bouchama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/>
              <a:t>Reversible data hiding scheme for the H.264/AVC codec</a:t>
            </a:r>
            <a:r>
              <a:rPr lang="en-US" altLang="ko-KR" sz="13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2. </a:t>
            </a:r>
            <a:r>
              <a:rPr lang="en-US" altLang="ko-KR" b="1" dirty="0">
                <a:latin typeface="Consolas" panose="020B0609020204030204" pitchFamily="49" charset="0"/>
              </a:rPr>
              <a:t>HDH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/>
              <a:t>Genuine Reversible Data Hiding Technique for H.264 Bitstream Using </a:t>
            </a:r>
          </a:p>
          <a:p>
            <a:pPr marL="0" indent="0">
              <a:buNone/>
            </a:pPr>
            <a:r>
              <a:rPr lang="en-US" altLang="ko-KR" sz="1400" dirty="0"/>
              <a:t>	Multi-Dimensional Histogram Shifting Technology on QDCT Coefficients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3. </a:t>
            </a:r>
            <a:r>
              <a:rPr lang="en-US" altLang="ko-KR" b="1" dirty="0">
                <a:latin typeface="Consolas" panose="020B0609020204030204" pitchFamily="49" charset="0"/>
              </a:rPr>
              <a:t>RDH-Compensation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/>
              <a:t>Genuine reversible data hiding technology using compensation for H.264 bitstreams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4. </a:t>
            </a:r>
            <a:r>
              <a:rPr lang="en-US" altLang="ko-KR" b="1" dirty="0">
                <a:latin typeface="Consolas" panose="020B0609020204030204" pitchFamily="49" charset="0"/>
              </a:rPr>
              <a:t>Compensational code mapping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/>
              <a:t>A Capacity Controllable Reversible Data Hiding Technology </a:t>
            </a:r>
          </a:p>
          <a:p>
            <a:pPr marL="0" indent="0">
              <a:buNone/>
            </a:pPr>
            <a:r>
              <a:rPr lang="en-US" altLang="ko-KR" sz="1400" dirty="0"/>
              <a:t>	for H.264/AVC Based on Compensational Code Mapping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6A004270-B466-49CC-BC2B-A91ADDD4A7CD}"/>
              </a:ext>
            </a:extLst>
          </p:cNvPr>
          <p:cNvSpPr/>
          <p:nvPr/>
        </p:nvSpPr>
        <p:spPr>
          <a:xfrm>
            <a:off x="5697166" y="2103464"/>
            <a:ext cx="398834" cy="787942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31EBAADC-1C65-44A8-B546-9792719472DC}"/>
              </a:ext>
            </a:extLst>
          </p:cNvPr>
          <p:cNvSpPr/>
          <p:nvPr/>
        </p:nvSpPr>
        <p:spPr>
          <a:xfrm>
            <a:off x="7727576" y="4092678"/>
            <a:ext cx="905435" cy="793088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8461D21-421F-46EB-9A91-A65FED57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952"/>
            <a:ext cx="7720046" cy="419450"/>
          </a:xfrm>
        </p:spPr>
        <p:txBody>
          <a:bodyPr>
            <a:noAutofit/>
          </a:bodyPr>
          <a:lstStyle/>
          <a:p>
            <a:pPr lvl="1"/>
            <a:r>
              <a:rPr lang="en-US" altLang="ko-KR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1. RDH-</a:t>
            </a:r>
            <a:r>
              <a:rPr lang="en-US" altLang="ko-KR" sz="20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Bouchama</a:t>
            </a:r>
            <a:endParaRPr lang="en-US" altLang="ko-KR" sz="20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75CBA4-CBB0-456A-BDB2-F65CC730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16" y="1344167"/>
            <a:ext cx="4669619" cy="6639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4BD706-9C26-419F-9C46-AF7B6168FBDA}"/>
              </a:ext>
            </a:extLst>
          </p:cNvPr>
          <p:cNvSpPr/>
          <p:nvPr/>
        </p:nvSpPr>
        <p:spPr>
          <a:xfrm>
            <a:off x="4829390" y="2286859"/>
            <a:ext cx="2362661" cy="4291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400" b="1" kern="0" baseline="-25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altLang="ko-KR" sz="1400" b="1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,T</a:t>
            </a:r>
            <a:r>
              <a:rPr lang="en-US" altLang="ko-KR" sz="1400" b="1" kern="0" baseline="-25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14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= (0,1)</a:t>
            </a:r>
          </a:p>
          <a:p>
            <a:pPr algn="ctr"/>
            <a:r>
              <a:rPr lang="en-US" altLang="ko-KR" sz="1400" b="1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en-US" altLang="ko-KR" sz="1400" b="1" kern="0" baseline="-25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en-US" altLang="ko-KR" sz="1400" b="1" kern="0" baseline="-25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16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	</a:t>
            </a:r>
            <a:r>
              <a:rPr lang="en-US" altLang="ko-KR" sz="14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en-US" altLang="ko-KR" sz="1400" b="1" kern="0" baseline="-25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=5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개</a:t>
            </a:r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0000		0000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0001		0001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0010		0010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0011		0100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0100		1000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0101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0110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0111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1000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1001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1010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1011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1100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1101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1110			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1111			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B33FE19-E5C6-4BD2-91F7-3D293ACF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61" y="2008094"/>
            <a:ext cx="2702360" cy="26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8461D21-421F-46EB-9A91-A65FED57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952"/>
            <a:ext cx="7720046" cy="419450"/>
          </a:xfrm>
        </p:spPr>
        <p:txBody>
          <a:bodyPr>
            <a:noAutofit/>
          </a:bodyPr>
          <a:lstStyle/>
          <a:p>
            <a:pPr lvl="1"/>
            <a:r>
              <a:rPr lang="en-US" altLang="ko-KR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1. RDH-</a:t>
            </a:r>
            <a:r>
              <a:rPr lang="en-US" altLang="ko-KR" sz="20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Bouchama</a:t>
            </a:r>
            <a:endParaRPr lang="en-US" altLang="ko-KR" sz="20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0039F6-AA9B-47CC-A194-104C8D62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52" y="4921434"/>
            <a:ext cx="3097628" cy="4882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8FCB13-DA24-4EE7-AD38-E3A7903A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08" y="4921434"/>
            <a:ext cx="3257852" cy="4730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C43547-2850-4E9A-8C62-48FA162A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754" y="5439683"/>
            <a:ext cx="2304160" cy="160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EB0A60-4EE6-4EE7-9A91-5A3E64733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728" y="5459261"/>
            <a:ext cx="1953178" cy="190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CB3652-75CF-444D-BE01-1418D47CEB4A}"/>
              </a:ext>
            </a:extLst>
          </p:cNvPr>
          <p:cNvSpPr/>
          <p:nvPr/>
        </p:nvSpPr>
        <p:spPr>
          <a:xfrm>
            <a:off x="6101310" y="2455822"/>
            <a:ext cx="1192642" cy="28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0  0 0 0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0  1 0 0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0  0 1 0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0  0 0 1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-1  0  0  0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0 -1  0  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0  0 -1  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0  0 0  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2908D6-1B87-4E25-943E-18BFD7FC3DA7}"/>
              </a:ext>
            </a:extLst>
          </p:cNvPr>
          <p:cNvSpPr/>
          <p:nvPr/>
        </p:nvSpPr>
        <p:spPr>
          <a:xfrm>
            <a:off x="7448246" y="1782808"/>
            <a:ext cx="2142001" cy="247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kern="0" baseline="-25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</a:t>
            </a:r>
            <a:r>
              <a:rPr lang="en-US" altLang="ko-KR" sz="1400" kern="0" baseline="-25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(-1,1)</a:t>
            </a:r>
          </a:p>
          <a:p>
            <a:pPr algn="ctr"/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400" kern="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u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=9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0001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0010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0100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000-1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00-10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0-100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-1000</a:t>
            </a:r>
          </a:p>
          <a:p>
            <a:pPr algn="ctr"/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Cap(R</a:t>
            </a:r>
            <a:r>
              <a:rPr lang="en-US" altLang="ko-KR" sz="1400" kern="0" baseline="-25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3.</a:t>
            </a:r>
            <a:r>
              <a:rPr lang="en-US" altLang="ko-KR" sz="14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17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4783B4-A4BE-4029-A017-2DA8B5721886}"/>
              </a:ext>
            </a:extLst>
          </p:cNvPr>
          <p:cNvSpPr/>
          <p:nvPr/>
        </p:nvSpPr>
        <p:spPr>
          <a:xfrm>
            <a:off x="1667801" y="4063717"/>
            <a:ext cx="599363" cy="293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3bit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39E7152-EC70-49DC-AD93-749929FDE388}"/>
              </a:ext>
            </a:extLst>
          </p:cNvPr>
          <p:cNvSpPr/>
          <p:nvPr/>
        </p:nvSpPr>
        <p:spPr>
          <a:xfrm>
            <a:off x="7448246" y="3143560"/>
            <a:ext cx="472478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E72439-5903-4F5F-9628-27504F6A7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1893556"/>
            <a:ext cx="5480374" cy="21206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38ABFF-7239-42D8-AF30-727CC12F3E63}"/>
              </a:ext>
            </a:extLst>
          </p:cNvPr>
          <p:cNvSpPr/>
          <p:nvPr/>
        </p:nvSpPr>
        <p:spPr>
          <a:xfrm>
            <a:off x="1657728" y="3782342"/>
            <a:ext cx="590208" cy="152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3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B2B40F42-0AC1-42C1-A954-D1D491E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952"/>
            <a:ext cx="7079656" cy="419450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2. HDH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7329A5-EC8F-4EE0-A2E7-5CEA36D84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13" y="1908547"/>
            <a:ext cx="2241175" cy="5049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DDACC1-6529-4D67-9B1D-9E89A6E8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67" y="745481"/>
            <a:ext cx="5716878" cy="13329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0955FB-CC54-48BC-8344-5EF149A20BEC}"/>
              </a:ext>
            </a:extLst>
          </p:cNvPr>
          <p:cNvSpPr/>
          <p:nvPr/>
        </p:nvSpPr>
        <p:spPr>
          <a:xfrm>
            <a:off x="806613" y="2353182"/>
            <a:ext cx="2142001" cy="247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sz="1400" kern="0" baseline="-25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,T</a:t>
            </a:r>
            <a:r>
              <a:rPr lang="en-US" altLang="ko-KR" sz="1400" kern="0" baseline="-25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(-1,1)</a:t>
            </a:r>
          </a:p>
          <a:p>
            <a:pPr algn="ctr"/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400" kern="0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u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=9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0001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0010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0100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000-1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00-10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0-100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-1000</a:t>
            </a:r>
          </a:p>
          <a:p>
            <a:pPr algn="ctr"/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Cap(R</a:t>
            </a:r>
            <a:r>
              <a:rPr lang="en-US" altLang="ko-KR" sz="1400" kern="0" baseline="-25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3.</a:t>
            </a:r>
            <a:r>
              <a:rPr lang="en-US" altLang="ko-KR" sz="14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17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4B7ACB-D220-457C-B2F3-25764C8312D0}"/>
              </a:ext>
            </a:extLst>
          </p:cNvPr>
          <p:cNvSpPr/>
          <p:nvPr/>
        </p:nvSpPr>
        <p:spPr>
          <a:xfrm>
            <a:off x="6738483" y="1558662"/>
            <a:ext cx="395036" cy="328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23E3D6-6C01-4816-997C-C7B593804F1E}"/>
              </a:ext>
            </a:extLst>
          </p:cNvPr>
          <p:cNvSpPr/>
          <p:nvPr/>
        </p:nvSpPr>
        <p:spPr>
          <a:xfrm>
            <a:off x="6636319" y="1887609"/>
            <a:ext cx="599363" cy="293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kern="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bit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59B98A-7F49-4EA5-99C8-E9BCA6F84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517" y="2510379"/>
            <a:ext cx="5794328" cy="39038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38C1F6-7DA1-4170-A593-B81AF634BFFF}"/>
              </a:ext>
            </a:extLst>
          </p:cNvPr>
          <p:cNvSpPr/>
          <p:nvPr/>
        </p:nvSpPr>
        <p:spPr>
          <a:xfrm>
            <a:off x="6382871" y="2931459"/>
            <a:ext cx="355612" cy="1550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83D37E-18CF-4786-A0FE-CFAB5FFD6AAA}"/>
              </a:ext>
            </a:extLst>
          </p:cNvPr>
          <p:cNvSpPr/>
          <p:nvPr/>
        </p:nvSpPr>
        <p:spPr>
          <a:xfrm>
            <a:off x="6250477" y="2931459"/>
            <a:ext cx="599363" cy="293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kern="0" dirty="0">
                <a:solidFill>
                  <a:srgbClr val="FF0000"/>
                </a:solidFill>
                <a:latin typeface="Consolas" panose="020B0609020204030204" pitchFamily="49" charset="0"/>
              </a:rPr>
              <a:t>fixed</a:t>
            </a:r>
            <a:endParaRPr lang="en-US" altLang="ko-K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7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B2B40F42-0AC1-42C1-A954-D1D491E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952"/>
            <a:ext cx="7079656" cy="419450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b="1" dirty="0">
                <a:solidFill>
                  <a:srgbClr val="92D050"/>
                </a:solidFill>
                <a:latin typeface="Consolas" panose="020B0609020204030204" pitchFamily="49" charset="0"/>
              </a:rPr>
              <a:t>2. HDH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53DDF0-B16D-4BF0-B16D-FF8A6FC1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89" y="1336043"/>
            <a:ext cx="5976401" cy="51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B2B40F42-0AC1-42C1-A954-D1D491E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952"/>
            <a:ext cx="10792968" cy="419450"/>
          </a:xfrm>
        </p:spPr>
        <p:txBody>
          <a:bodyPr>
            <a:noAutofit/>
          </a:bodyPr>
          <a:lstStyle/>
          <a:p>
            <a:pPr lvl="1"/>
            <a:r>
              <a:rPr lang="en-US" altLang="ko-KR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3. RDH-Compensation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1CEB58C-76F3-404B-8E65-06EE074ECA45}"/>
                  </a:ext>
                </a:extLst>
              </p:cNvPr>
              <p:cNvSpPr/>
              <p:nvPr/>
            </p:nvSpPr>
            <p:spPr>
              <a:xfrm>
                <a:off x="2384203" y="1318669"/>
                <a:ext cx="1269413" cy="11710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1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</a:t>
                </a:r>
              </a:p>
              <a:p>
                <a:pPr algn="ctr"/>
                <a:endPara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2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-1</a:t>
                </a: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1CEB58C-76F3-404B-8E65-06EE074EC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03" y="1318669"/>
                <a:ext cx="1269413" cy="1171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AA17533-2C33-43B0-8B53-0F6AAE7D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22" y="1904208"/>
            <a:ext cx="5565121" cy="43078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24ECAA-F388-423D-9840-F5560A330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14" y="1675390"/>
            <a:ext cx="1636396" cy="4576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01AE4F-96C6-4370-A463-939A1BB20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24" y="2484029"/>
            <a:ext cx="3189586" cy="7349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908CDC2-6E7D-4E0D-8F71-82E0D5096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18" y="3463392"/>
            <a:ext cx="4007784" cy="9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7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B2B40F42-0AC1-42C1-A954-D1D491E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952"/>
            <a:ext cx="10792968" cy="419450"/>
          </a:xfrm>
        </p:spPr>
        <p:txBody>
          <a:bodyPr>
            <a:noAutofit/>
          </a:bodyPr>
          <a:lstStyle/>
          <a:p>
            <a:pPr lvl="1"/>
            <a:r>
              <a:rPr lang="en-US" altLang="ko-KR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3. RDH-Compensation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85F82A-3AD0-45DE-A918-79CA53B2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57" y="2573398"/>
            <a:ext cx="1920123" cy="4499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2DF8A1-0EB4-4AD1-B0BC-C964112A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79" y="1267430"/>
            <a:ext cx="3671532" cy="8355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7CDC55-E491-44B6-93F5-613C6366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02" y="1633471"/>
            <a:ext cx="3596331" cy="2794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91EA31-9181-4ECA-A2F0-08F347FAD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16" y="4045799"/>
            <a:ext cx="6621613" cy="15331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9FA8EB-9A05-42E5-BF14-E7EC3B1B4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86" y="3429000"/>
            <a:ext cx="5680009" cy="26834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C4EA5B-87B0-458C-B96E-133BC009CF05}"/>
              </a:ext>
            </a:extLst>
          </p:cNvPr>
          <p:cNvSpPr/>
          <p:nvPr/>
        </p:nvSpPr>
        <p:spPr>
          <a:xfrm>
            <a:off x="2045414" y="3967861"/>
            <a:ext cx="768485" cy="2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floor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F77AA-2995-4C72-BBAC-75813EFD3C58}"/>
              </a:ext>
            </a:extLst>
          </p:cNvPr>
          <p:cNvSpPr/>
          <p:nvPr/>
        </p:nvSpPr>
        <p:spPr>
          <a:xfrm>
            <a:off x="2007813" y="4749914"/>
            <a:ext cx="875490" cy="2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ceiling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5C3A59-48BC-4240-AC78-9CFE52F46CD1}"/>
              </a:ext>
            </a:extLst>
          </p:cNvPr>
          <p:cNvSpPr/>
          <p:nvPr/>
        </p:nvSpPr>
        <p:spPr>
          <a:xfrm>
            <a:off x="5410485" y="5578991"/>
            <a:ext cx="702934" cy="223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1CEB58C-76F3-404B-8E65-06EE074ECA45}"/>
                  </a:ext>
                </a:extLst>
              </p:cNvPr>
              <p:cNvSpPr/>
              <p:nvPr/>
            </p:nvSpPr>
            <p:spPr>
              <a:xfrm>
                <a:off x="11064949" y="167464"/>
                <a:ext cx="998117" cy="9569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1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1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1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</a:t>
                </a:r>
              </a:p>
              <a:p>
                <a:pPr algn="ctr"/>
                <a:endPara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-1</a:t>
                </a: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1CEB58C-76F3-404B-8E65-06EE074EC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949" y="167464"/>
                <a:ext cx="998117" cy="956975"/>
              </a:xfrm>
              <a:prstGeom prst="rect">
                <a:avLst/>
              </a:prstGeom>
              <a:blipFill>
                <a:blip r:embed="rId8"/>
                <a:stretch>
                  <a:fillRect b="-19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BC63FA-6445-43A4-9523-0B61B764BF03}"/>
              </a:ext>
            </a:extLst>
          </p:cNvPr>
          <p:cNvSpPr/>
          <p:nvPr/>
        </p:nvSpPr>
        <p:spPr>
          <a:xfrm>
            <a:off x="10287961" y="5247297"/>
            <a:ext cx="702934" cy="223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EF48D6-1AF8-4C0E-B4A0-71807C2E6B56}"/>
              </a:ext>
            </a:extLst>
          </p:cNvPr>
          <p:cNvSpPr/>
          <p:nvPr/>
        </p:nvSpPr>
        <p:spPr>
          <a:xfrm>
            <a:off x="10278486" y="4547116"/>
            <a:ext cx="702934" cy="223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A53576-AECC-485E-853C-E755E81DF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527" y="2102965"/>
            <a:ext cx="4441710" cy="11777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CBF12D4-FBCB-4CDE-920F-F0AA675AB3F9}"/>
                  </a:ext>
                </a:extLst>
              </p:cNvPr>
              <p:cNvSpPr/>
              <p:nvPr/>
            </p:nvSpPr>
            <p:spPr>
              <a:xfrm>
                <a:off x="10118841" y="5591511"/>
                <a:ext cx="1194154" cy="7119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130	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129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altLang="ko-KR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131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128	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altLang="ko-KR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131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129</m:t>
                      </m:r>
                      <m:r>
                        <a:rPr lang="en-US" altLang="ko-K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127</m:t>
                      </m:r>
                    </m:oMath>
                  </m:oMathPara>
                </a14:m>
                <a:endPara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CBF12D4-FBCB-4CDE-920F-F0AA675AB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841" y="5591511"/>
                <a:ext cx="1194154" cy="7119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1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B2B40F42-0AC1-42C1-A954-D1D491E7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952"/>
            <a:ext cx="10792968" cy="419450"/>
          </a:xfrm>
        </p:spPr>
        <p:txBody>
          <a:bodyPr>
            <a:noAutofit/>
          </a:bodyPr>
          <a:lstStyle/>
          <a:p>
            <a:pPr lvl="1"/>
            <a:r>
              <a:rPr lang="en-US" altLang="ko-KR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3. RDH-Compensation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F7C370-F50D-4411-B758-032C2E00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83" y="1659448"/>
            <a:ext cx="2297776" cy="3539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F33696-728B-4D6B-BAB2-02569EFB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250" y="2898967"/>
            <a:ext cx="3731796" cy="35391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BE13850-9033-4923-8CE9-5FEB479B6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22" y="781835"/>
            <a:ext cx="2987816" cy="19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1087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3075</TotalTime>
  <Words>354</Words>
  <Application>Microsoft Office PowerPoint</Application>
  <PresentationFormat>와이드스크린</PresentationFormat>
  <Paragraphs>93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Consolas</vt:lpstr>
      <vt:lpstr>Trebuchet MS</vt:lpstr>
      <vt:lpstr>Wingdings 3</vt:lpstr>
      <vt:lpstr>패싯</vt:lpstr>
      <vt:lpstr>Reversible Data Hiding  in H.264/AVC</vt:lpstr>
      <vt:lpstr>Tables</vt:lpstr>
      <vt:lpstr>1. RDH-Bouchama</vt:lpstr>
      <vt:lpstr>1. RDH-Bouchama</vt:lpstr>
      <vt:lpstr>2. HDH</vt:lpstr>
      <vt:lpstr>2. HDH</vt:lpstr>
      <vt:lpstr>3. RDH-Compensation</vt:lpstr>
      <vt:lpstr>3. RDH-Compensation</vt:lpstr>
      <vt:lpstr>3. RDH-Compensation</vt:lpstr>
      <vt:lpstr>4. Compensational Code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Reversible Data Hiding</dc:title>
  <cp:lastModifiedBy>강진우</cp:lastModifiedBy>
  <cp:revision>14</cp:revision>
  <dcterms:created xsi:type="dcterms:W3CDTF">2020-01-13T03:11:36Z</dcterms:created>
  <dcterms:modified xsi:type="dcterms:W3CDTF">2021-06-23T06:29:02Z</dcterms:modified>
</cp:coreProperties>
</file>